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1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84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10" r:id="rId54"/>
    <p:sldId id="311" r:id="rId55"/>
    <p:sldId id="312" r:id="rId56"/>
    <p:sldId id="313" r:id="rId57"/>
    <p:sldId id="314" r:id="rId58"/>
    <p:sldId id="315" r:id="rId59"/>
    <p:sldId id="316" r:id="rId6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86523" autoAdjust="0"/>
  </p:normalViewPr>
  <p:slideViewPr>
    <p:cSldViewPr snapToGrid="0">
      <p:cViewPr varScale="1">
        <p:scale>
          <a:sx n="73" d="100"/>
          <a:sy n="73" d="100"/>
        </p:scale>
        <p:origin x="44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9C2439-AFD8-4AB1-A850-1122AA1BE70B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223C35-2229-4702-992F-9E3B16B4CB1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9838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223C35-2229-4702-992F-9E3B16B4CB1C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04178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223C35-2229-4702-992F-9E3B16B4CB1C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93211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CN" altLang="en-US" dirty="0"/>
              <a:t>√ </a:t>
            </a:r>
            <a:r>
              <a:rPr lang="en-US" altLang="zh-CN" dirty="0"/>
              <a:t>× </a:t>
            </a:r>
            <a:r>
              <a:rPr lang="zh-CN" altLang="en-US" dirty="0"/>
              <a:t>√ √ </a:t>
            </a:r>
            <a:r>
              <a:rPr lang="en-US" altLang="zh-CN" dirty="0"/>
              <a:t>×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223C35-2229-4702-992F-9E3B16B4CB1C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08254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2A270-F710-FC95-5C00-A63040B5F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998F7295-517F-CC5D-AE2F-BC0C06E8CB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A914BE40-4A91-D4C6-77A6-B5EAF1C0E8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C6DDAEF5-94DA-AA17-6557-3DBEE976917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223C35-2229-4702-992F-9E3B16B4CB1C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60611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2B39C-0C13-F223-AC16-7130D00D67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079B76BB-C7F5-6F8D-59A0-5E00BAFB47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7EC30169-388E-D7A0-8D37-F15B23A56B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E6FAE02-BA10-07A2-E99E-C1E830B006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223C35-2229-4702-992F-9E3B16B4CB1C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057875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636CED-3081-4B63-F6BE-37BD2FBC2C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D9DD2135-A118-59B7-5989-140F7BA81F0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AE19F90A-CE6E-717E-7F7E-2AB6C07E1E0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80869A0-E5FA-AE44-AD61-992EA35843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223C35-2229-4702-992F-9E3B16B4CB1C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9376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366173-9F69-3CCE-488C-1E01077DB5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29CFF244-5C13-A4F5-6DE5-659CE48409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EA97592A-F579-A3F9-3586-5F09C126EA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2EB1515-3FD5-135E-AD4F-7E14261AC7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223C35-2229-4702-992F-9E3B16B4CB1C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08656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5D6138-695A-A897-1010-FDF75F3AE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>
            <a:extLst>
              <a:ext uri="{FF2B5EF4-FFF2-40B4-BE49-F238E27FC236}">
                <a16:creationId xmlns:a16="http://schemas.microsoft.com/office/drawing/2014/main" id="{B85B055D-67F4-4F01-4157-FE8EE19F56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>
            <a:extLst>
              <a:ext uri="{FF2B5EF4-FFF2-40B4-BE49-F238E27FC236}">
                <a16:creationId xmlns:a16="http://schemas.microsoft.com/office/drawing/2014/main" id="{E2952FD6-9576-E0FC-DC8F-A5A0CC0CA6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B04A4D9-D103-157E-5F8A-9E9FF178C7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223C35-2229-4702-992F-9E3B16B4CB1C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38457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046A473-0AE9-8114-6745-9A405CD2D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672593C-7FF1-1DDE-8805-8102D8A3BB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3B5E96F-C6E3-D42E-BEA8-FAE6371B8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81D9D07-FA49-637B-68C1-635D8B06A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3071334-28A4-983F-C64C-483E753D2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161209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FEDB667-DCB5-6ED8-A469-08A45D466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E0A49BB-CD77-C0B7-3F15-D0622B7803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6C064D8-2915-6A53-D7B6-A641056C0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DF5D56D-68B5-97DE-766A-FA0C01B51D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DEB58DC-D7AA-727C-C435-9424783ED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8541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2D31693-565F-2BBE-174D-D36C776ACC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70CE7FD-7FD7-6F41-5942-AF8186056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1DB3183-A9D1-C754-F96C-C0FE016F9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9510896-A272-1D43-570C-0AC0F9001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8A1678A-FE97-2738-F161-608C07532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9522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4AD9FE-34C3-7EEB-D30F-35D3F8142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32DFD12-04E1-F5E8-1B17-F31C7571BA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CC31D82-CDD2-4F98-398B-08F820DF0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2274332-F4F7-BA70-AF01-87B269136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D380B5A-5A9C-8B3A-16D9-C3F8FEB15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0332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AA3166-14EF-E30A-5CAC-6AF1666D14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4581B3D-2108-0A39-5D8D-46F1CB52F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29B3485-FB1C-9DE6-B87D-7723E6994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564EEB2-2084-7DF9-2D74-26118504E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C61EA92-091E-0047-E1F0-6F33ED22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3920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E3739A0-4252-E374-4B5A-F05DDF30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20C26CE-B21D-8BBC-843B-E5AD5042A1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1939083-1CCB-C34F-9744-5A2CD570CBE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1FFB933-AAD4-D063-37C5-75C11B05C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2D7EA6E-DE6F-2FBE-9EF1-05FE23D9A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4FDFA72-99D3-DA26-8C50-64B2C22C3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4401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678457-35C2-E938-EEEE-0DF3D7A54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7C51785-32B1-C04C-E760-83876315FC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BB33516-1A4F-F5E8-18F5-C58EB1F61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79FB5AB1-1D13-EA68-E6D1-9D71AA2F7D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A650995-574F-470C-3E4D-3235CA3826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B042AD2-2883-C133-1FFF-18CB60631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0B05CD33-7221-7E72-9E97-C4BAD77ED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75E3F7D-0A16-1B48-A2EC-8342F9FD59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700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EA4ED9C-CC80-8AC8-4A30-C82CD302A8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8102523-ED67-D9D4-72B4-24BBC660C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0C0636E-88C8-23E0-3B1F-349D3E4EA8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FB4C792F-5A35-9B68-82F8-8EAC96A32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4061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F7EAE22F-D741-F380-8EE4-D11566C29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DDD3C7F-14D4-59AD-920B-0C94E4822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FA726F7-6D13-CB48-FED4-1CBF74E1F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17907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17FF250-3867-D3E7-2C4A-CA8BBA1037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156A991-3183-A50A-983F-339E170BC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9F573F3-765C-93F7-1E25-ED9F2A4E1F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93AEB03-6CAC-10E9-D7D3-3C868A63D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ECF2F08-5B4C-CA0C-5BE4-DF54ADF4F7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569661C-C830-563C-97DF-4758DD96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67107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2FA6CD8-6CA5-45F9-00BF-D3EF7338D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E85CD3AE-17BE-DC26-C1D8-DED0315E39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4C1C3AA-1428-6B12-3699-F586CFBB24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4F5936B-8B1B-18C3-981F-61440FC7A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952D57B-ACE1-3640-B2D9-F6BAC602D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7BFFBD3-204D-15BC-A8DB-D8CDC3280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5996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5488CB3-6B27-958F-A498-81A8CBBC8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3EE9EAB-197B-2935-1430-C5B12F3676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759EBE7-158B-74D0-856B-2337C1CC72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B5173D-194F-4207-A895-E44EE760541C}" type="datetimeFigureOut">
              <a:rPr lang="zh-CN" altLang="en-US" smtClean="0"/>
              <a:t>2026/5/22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738A6D8-FB73-EA97-8620-F90974B66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DF7E1FA-6AF5-83BA-8696-983600B640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CFB75E-3631-4085-8208-F89BC87C2C3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593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hyperlink" Target="https://github.com/TELOS-syslab/verified-fs/blob/7328256b0083578faa5a3a2f6cbb5f55b259971c/linux/fs/verified_fs/ext4_mini/journal_example.rs" TargetMode="Externa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45B1AE-8405-F0AE-FDEE-B54EBAB9656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TELOS Talks</a:t>
            </a:r>
            <a:br>
              <a:rPr lang="en-US" altLang="zh-CN" b="1" dirty="0"/>
            </a:br>
            <a:r>
              <a:rPr lang="en-US" altLang="zh-CN" b="1" dirty="0"/>
              <a:t>Formal Verification</a:t>
            </a:r>
            <a:endParaRPr lang="zh-CN" altLang="en-US" b="1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9AC1E81C-AB53-DF82-202F-93EF3E8D708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/>
              <a:t>Yonghao Zou, </a:t>
            </a:r>
            <a:r>
              <a:rPr lang="en-US" altLang="zh-CN" dirty="0" err="1"/>
              <a:t>Xiangcan</a:t>
            </a:r>
            <a:r>
              <a:rPr lang="en-US" altLang="zh-CN" dirty="0"/>
              <a:t> Xu</a:t>
            </a:r>
          </a:p>
          <a:p>
            <a:r>
              <a:rPr lang="en-US" altLang="zh-CN" dirty="0"/>
              <a:t>2026.05.22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453585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2A05A0-6644-CBAC-CEE6-A45E1D49D3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3B24DCB-0EAD-34A5-AC37-0A3E0D0EB4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Propositions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90AA8CA-2CE9-90A4-2015-3A586AC62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375276"/>
          </a:xfrm>
        </p:spPr>
        <p:txBody>
          <a:bodyPr/>
          <a:lstStyle/>
          <a:p>
            <a:r>
              <a:rPr lang="en-US" altLang="zh-CN" dirty="0"/>
              <a:t>Quiz</a:t>
            </a:r>
          </a:p>
          <a:p>
            <a:pPr lvl="1"/>
            <a:r>
              <a:rPr lang="en-US" altLang="zh-CN" dirty="0"/>
              <a:t>What’s the answer when P = true,  Q = false</a:t>
            </a:r>
          </a:p>
        </p:txBody>
      </p:sp>
      <p:sp>
        <p:nvSpPr>
          <p:cNvPr id="5" name="Shape 6">
            <a:extLst>
              <a:ext uri="{FF2B5EF4-FFF2-40B4-BE49-F238E27FC236}">
                <a16:creationId xmlns:a16="http://schemas.microsoft.com/office/drawing/2014/main" id="{7D230D23-D3BB-13FC-6474-736DA83A02C5}"/>
              </a:ext>
            </a:extLst>
          </p:cNvPr>
          <p:cNvSpPr/>
          <p:nvPr/>
        </p:nvSpPr>
        <p:spPr>
          <a:xfrm>
            <a:off x="1828080" y="3016800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6" name="Text 7">
            <a:extLst>
              <a:ext uri="{FF2B5EF4-FFF2-40B4-BE49-F238E27FC236}">
                <a16:creationId xmlns:a16="http://schemas.microsoft.com/office/drawing/2014/main" id="{4DBD4963-F23B-7534-C838-8A7EF4E777A3}"/>
              </a:ext>
            </a:extLst>
          </p:cNvPr>
          <p:cNvSpPr/>
          <p:nvPr/>
        </p:nvSpPr>
        <p:spPr>
          <a:xfrm>
            <a:off x="2010960" y="301680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  ¬P</a:t>
            </a:r>
            <a:endParaRPr lang="en-US" dirty="0"/>
          </a:p>
        </p:txBody>
      </p:sp>
      <p:sp>
        <p:nvSpPr>
          <p:cNvPr id="7" name="Shape 8">
            <a:extLst>
              <a:ext uri="{FF2B5EF4-FFF2-40B4-BE49-F238E27FC236}">
                <a16:creationId xmlns:a16="http://schemas.microsoft.com/office/drawing/2014/main" id="{13C5534E-2B45-D153-78EE-DCBBA4095689}"/>
              </a:ext>
            </a:extLst>
          </p:cNvPr>
          <p:cNvSpPr/>
          <p:nvPr/>
        </p:nvSpPr>
        <p:spPr>
          <a:xfrm>
            <a:off x="5942880" y="3016800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8" name="Text 9">
            <a:extLst>
              <a:ext uri="{FF2B5EF4-FFF2-40B4-BE49-F238E27FC236}">
                <a16:creationId xmlns:a16="http://schemas.microsoft.com/office/drawing/2014/main" id="{5DD29EED-8A9D-98D3-FB16-E5820A0532D0}"/>
              </a:ext>
            </a:extLst>
          </p:cNvPr>
          <p:cNvSpPr/>
          <p:nvPr/>
        </p:nvSpPr>
        <p:spPr>
          <a:xfrm>
            <a:off x="6125760" y="301680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  P ∧ Q</a:t>
            </a:r>
            <a:endParaRPr lang="en-US" dirty="0"/>
          </a:p>
        </p:txBody>
      </p:sp>
      <p:sp>
        <p:nvSpPr>
          <p:cNvPr id="9" name="Shape 10">
            <a:extLst>
              <a:ext uri="{FF2B5EF4-FFF2-40B4-BE49-F238E27FC236}">
                <a16:creationId xmlns:a16="http://schemas.microsoft.com/office/drawing/2014/main" id="{AEF5C6CF-0C48-F21E-5D49-9B69CAF28FE6}"/>
              </a:ext>
            </a:extLst>
          </p:cNvPr>
          <p:cNvSpPr/>
          <p:nvPr/>
        </p:nvSpPr>
        <p:spPr>
          <a:xfrm>
            <a:off x="1828080" y="3702600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0" name="Text 11">
            <a:extLst>
              <a:ext uri="{FF2B5EF4-FFF2-40B4-BE49-F238E27FC236}">
                <a16:creationId xmlns:a16="http://schemas.microsoft.com/office/drawing/2014/main" id="{4525DD93-733B-39A9-ACA4-B4943CE85243}"/>
              </a:ext>
            </a:extLst>
          </p:cNvPr>
          <p:cNvSpPr/>
          <p:nvPr/>
        </p:nvSpPr>
        <p:spPr>
          <a:xfrm>
            <a:off x="2010960" y="370260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  P ∨ Q</a:t>
            </a:r>
            <a:endParaRPr lang="en-US" dirty="0"/>
          </a:p>
        </p:txBody>
      </p:sp>
      <p:sp>
        <p:nvSpPr>
          <p:cNvPr id="11" name="Shape 12">
            <a:extLst>
              <a:ext uri="{FF2B5EF4-FFF2-40B4-BE49-F238E27FC236}">
                <a16:creationId xmlns:a16="http://schemas.microsoft.com/office/drawing/2014/main" id="{15E3949B-0DD0-A599-6B45-C703B37DBF2F}"/>
              </a:ext>
            </a:extLst>
          </p:cNvPr>
          <p:cNvSpPr/>
          <p:nvPr/>
        </p:nvSpPr>
        <p:spPr>
          <a:xfrm>
            <a:off x="5942880" y="3702600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2" name="Text 13">
            <a:extLst>
              <a:ext uri="{FF2B5EF4-FFF2-40B4-BE49-F238E27FC236}">
                <a16:creationId xmlns:a16="http://schemas.microsoft.com/office/drawing/2014/main" id="{3C4FAD64-E830-4A12-958C-E5C6CA6502CA}"/>
              </a:ext>
            </a:extLst>
          </p:cNvPr>
          <p:cNvSpPr/>
          <p:nvPr/>
        </p:nvSpPr>
        <p:spPr>
          <a:xfrm>
            <a:off x="6125760" y="370260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4.   P → Q</a:t>
            </a:r>
            <a:endParaRPr lang="en-US" dirty="0"/>
          </a:p>
        </p:txBody>
      </p:sp>
      <p:sp>
        <p:nvSpPr>
          <p:cNvPr id="13" name="Shape 14">
            <a:extLst>
              <a:ext uri="{FF2B5EF4-FFF2-40B4-BE49-F238E27FC236}">
                <a16:creationId xmlns:a16="http://schemas.microsoft.com/office/drawing/2014/main" id="{153E66F1-2D73-4BDB-7C7D-3A2107BF32CA}"/>
              </a:ext>
            </a:extLst>
          </p:cNvPr>
          <p:cNvSpPr/>
          <p:nvPr/>
        </p:nvSpPr>
        <p:spPr>
          <a:xfrm>
            <a:off x="1828080" y="4388400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4" name="Text 15">
            <a:extLst>
              <a:ext uri="{FF2B5EF4-FFF2-40B4-BE49-F238E27FC236}">
                <a16:creationId xmlns:a16="http://schemas.microsoft.com/office/drawing/2014/main" id="{F59FAC11-A855-A21D-4C12-731D76F33431}"/>
              </a:ext>
            </a:extLst>
          </p:cNvPr>
          <p:cNvSpPr/>
          <p:nvPr/>
        </p:nvSpPr>
        <p:spPr>
          <a:xfrm>
            <a:off x="2010960" y="438840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5.   Q → P</a:t>
            </a:r>
            <a:endParaRPr lang="en-US" dirty="0"/>
          </a:p>
        </p:txBody>
      </p:sp>
      <p:sp>
        <p:nvSpPr>
          <p:cNvPr id="15" name="Shape 16">
            <a:extLst>
              <a:ext uri="{FF2B5EF4-FFF2-40B4-BE49-F238E27FC236}">
                <a16:creationId xmlns:a16="http://schemas.microsoft.com/office/drawing/2014/main" id="{19F71377-3420-850A-C452-02FA99D6E7DD}"/>
              </a:ext>
            </a:extLst>
          </p:cNvPr>
          <p:cNvSpPr/>
          <p:nvPr/>
        </p:nvSpPr>
        <p:spPr>
          <a:xfrm>
            <a:off x="5942880" y="4388400"/>
            <a:ext cx="3840480" cy="54864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6" name="Text 17">
            <a:extLst>
              <a:ext uri="{FF2B5EF4-FFF2-40B4-BE49-F238E27FC236}">
                <a16:creationId xmlns:a16="http://schemas.microsoft.com/office/drawing/2014/main" id="{C1792654-E9F0-4919-BB32-C612471F1D5D}"/>
              </a:ext>
            </a:extLst>
          </p:cNvPr>
          <p:cNvSpPr/>
          <p:nvPr/>
        </p:nvSpPr>
        <p:spPr>
          <a:xfrm>
            <a:off x="6125760" y="4388400"/>
            <a:ext cx="35661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6.   ¬Q → 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442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BCC61-FD26-D2C7-B00C-F7C75E4500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6DE5F1-EF4F-744B-8EB5-0AAA879063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Rules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2E1C5F-C650-5A0D-2B4A-18C2F78C43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375276"/>
          </a:xfrm>
        </p:spPr>
        <p:txBody>
          <a:bodyPr/>
          <a:lstStyle/>
          <a:p>
            <a:r>
              <a:rPr lang="en-US" altLang="zh-CN" dirty="0"/>
              <a:t>Rules</a:t>
            </a:r>
          </a:p>
          <a:p>
            <a:pPr lvl="1"/>
            <a:r>
              <a:rPr lang="en-US" altLang="zh-CN" dirty="0"/>
              <a:t>How do we solve the problems?</a:t>
            </a:r>
          </a:p>
          <a:p>
            <a:pPr lvl="2"/>
            <a:r>
              <a:rPr lang="en-US" altLang="zh-CN" dirty="0"/>
              <a:t>We will follow a set of rules, each rule will claim how to transform a certain problem</a:t>
            </a:r>
          </a:p>
          <a:p>
            <a:pPr lvl="2"/>
            <a:r>
              <a:rPr lang="en-US" altLang="zh-CN" dirty="0"/>
              <a:t>We will then assemble these rules to solve a bigger problem</a:t>
            </a:r>
          </a:p>
          <a:p>
            <a:pPr lvl="1"/>
            <a:r>
              <a:rPr lang="en-US" altLang="zh-CN" dirty="0"/>
              <a:t>For example, we can define WTF rule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What the talk is this? -&gt; What a FANTASTIC talk is this!</a:t>
            </a:r>
          </a:p>
        </p:txBody>
      </p:sp>
      <p:sp>
        <p:nvSpPr>
          <p:cNvPr id="21" name="Shape 6">
            <a:extLst>
              <a:ext uri="{FF2B5EF4-FFF2-40B4-BE49-F238E27FC236}">
                <a16:creationId xmlns:a16="http://schemas.microsoft.com/office/drawing/2014/main" id="{986D0B37-9059-8668-892C-8395324B58CF}"/>
              </a:ext>
            </a:extLst>
          </p:cNvPr>
          <p:cNvSpPr/>
          <p:nvPr/>
        </p:nvSpPr>
        <p:spPr>
          <a:xfrm>
            <a:off x="1981200" y="3858840"/>
            <a:ext cx="8229600" cy="1097280"/>
          </a:xfrm>
          <a:prstGeom prst="rect">
            <a:avLst/>
          </a:prstGeom>
          <a:solidFill>
            <a:srgbClr val="FFFFFF"/>
          </a:solidFill>
          <a:ln w="15240">
            <a:solidFill>
              <a:srgbClr val="065A82"/>
            </a:solidFill>
            <a:prstDash val="solid"/>
          </a:ln>
        </p:spPr>
      </p:sp>
      <p:sp>
        <p:nvSpPr>
          <p:cNvPr id="22" name="Text 7">
            <a:extLst>
              <a:ext uri="{FF2B5EF4-FFF2-40B4-BE49-F238E27FC236}">
                <a16:creationId xmlns:a16="http://schemas.microsoft.com/office/drawing/2014/main" id="{AC851716-516B-D617-E01D-47967E904317}"/>
              </a:ext>
            </a:extLst>
          </p:cNvPr>
          <p:cNvSpPr/>
          <p:nvPr/>
        </p:nvSpPr>
        <p:spPr>
          <a:xfrm>
            <a:off x="1981200" y="39502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altLang="zh-CN" sz="24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You see “What the ...?”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23" name="Shape 8">
            <a:extLst>
              <a:ext uri="{FF2B5EF4-FFF2-40B4-BE49-F238E27FC236}">
                <a16:creationId xmlns:a16="http://schemas.microsoft.com/office/drawing/2014/main" id="{47859870-C87A-9CFF-4822-D27087017BF1}"/>
              </a:ext>
            </a:extLst>
          </p:cNvPr>
          <p:cNvSpPr/>
          <p:nvPr/>
        </p:nvSpPr>
        <p:spPr>
          <a:xfrm>
            <a:off x="2895600" y="4453200"/>
            <a:ext cx="6400800" cy="0"/>
          </a:xfrm>
          <a:prstGeom prst="line">
            <a:avLst/>
          </a:prstGeom>
          <a:noFill/>
          <a:ln w="25400">
            <a:solidFill>
              <a:srgbClr val="065A82"/>
            </a:solidFill>
            <a:prstDash val="solid"/>
          </a:ln>
        </p:spPr>
      </p:sp>
      <p:sp>
        <p:nvSpPr>
          <p:cNvPr id="24" name="Text 9">
            <a:extLst>
              <a:ext uri="{FF2B5EF4-FFF2-40B4-BE49-F238E27FC236}">
                <a16:creationId xmlns:a16="http://schemas.microsoft.com/office/drawing/2014/main" id="{ADB927AA-AA14-EF41-5EE9-90408E1FE295}"/>
              </a:ext>
            </a:extLst>
          </p:cNvPr>
          <p:cNvSpPr/>
          <p:nvPr/>
        </p:nvSpPr>
        <p:spPr>
          <a:xfrm>
            <a:off x="1981200" y="45446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latin typeface="Consolas" panose="020B0609020204030204" pitchFamily="49" charset="0"/>
              </a:rPr>
              <a:t>You say: “What a FANTASTIC ...!”</a:t>
            </a:r>
          </a:p>
        </p:txBody>
      </p:sp>
    </p:spTree>
    <p:extLst>
      <p:ext uri="{BB962C8B-B14F-4D97-AF65-F5344CB8AC3E}">
        <p14:creationId xmlns:p14="http://schemas.microsoft.com/office/powerpoint/2010/main" val="2687703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75A20-C60F-E8DE-08D9-A0613A0A9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CBB5C93-9DE7-A174-741A-A7DA6433B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Rules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20B460-C90C-5049-4CD5-AAE466400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375276"/>
          </a:xfrm>
        </p:spPr>
        <p:txBody>
          <a:bodyPr/>
          <a:lstStyle/>
          <a:p>
            <a:r>
              <a:rPr lang="en-US" altLang="zh-CN" dirty="0"/>
              <a:t>The four equivalences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Question: </a:t>
            </a:r>
            <a:r>
              <a:rPr lang="en-US" altLang="zh-CN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Modus Tollens of: </a:t>
            </a:r>
            <a:r>
              <a:rPr lang="en-US" altLang="zh-CN" dirty="0" err="1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BufferFull</a:t>
            </a:r>
            <a:r>
              <a:rPr lang="en-US" altLang="zh-CN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 → </a:t>
            </a:r>
            <a:r>
              <a:rPr lang="en-US" altLang="zh-CN" dirty="0" err="1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WriteBlocked</a:t>
            </a:r>
            <a:endParaRPr lang="en-US" altLang="zh-CN" dirty="0">
              <a:latin typeface="Consolas" panose="020B0609020204030204" pitchFamily="49" charset="0"/>
            </a:endParaRPr>
          </a:p>
        </p:txBody>
      </p:sp>
      <p:sp>
        <p:nvSpPr>
          <p:cNvPr id="4" name="Shape 6">
            <a:extLst>
              <a:ext uri="{FF2B5EF4-FFF2-40B4-BE49-F238E27FC236}">
                <a16:creationId xmlns:a16="http://schemas.microsoft.com/office/drawing/2014/main" id="{4B559CB8-DF17-97C9-E79E-0B662B8281D9}"/>
              </a:ext>
            </a:extLst>
          </p:cNvPr>
          <p:cNvSpPr/>
          <p:nvPr/>
        </p:nvSpPr>
        <p:spPr>
          <a:xfrm>
            <a:off x="1983600" y="2663640"/>
            <a:ext cx="8229600" cy="59436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5" name="Shape 7">
            <a:extLst>
              <a:ext uri="{FF2B5EF4-FFF2-40B4-BE49-F238E27FC236}">
                <a16:creationId xmlns:a16="http://schemas.microsoft.com/office/drawing/2014/main" id="{0C9730F6-8212-3905-3E71-3E009B328354}"/>
              </a:ext>
            </a:extLst>
          </p:cNvPr>
          <p:cNvSpPr/>
          <p:nvPr/>
        </p:nvSpPr>
        <p:spPr>
          <a:xfrm>
            <a:off x="1983600" y="2663640"/>
            <a:ext cx="91440" cy="5943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3759E6BA-8D0D-C6C3-A412-B29F0D8D7394}"/>
              </a:ext>
            </a:extLst>
          </p:cNvPr>
          <p:cNvSpPr/>
          <p:nvPr/>
        </p:nvSpPr>
        <p:spPr>
          <a:xfrm>
            <a:off x="2212200" y="2736792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Double negation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7" name="Text 9">
            <a:extLst>
              <a:ext uri="{FF2B5EF4-FFF2-40B4-BE49-F238E27FC236}">
                <a16:creationId xmlns:a16="http://schemas.microsoft.com/office/drawing/2014/main" id="{4EED5E95-ED6D-917D-7A86-9876B783810A}"/>
              </a:ext>
            </a:extLst>
          </p:cNvPr>
          <p:cNvSpPr/>
          <p:nvPr/>
        </p:nvSpPr>
        <p:spPr>
          <a:xfrm>
            <a:off x="4452480" y="2736792"/>
            <a:ext cx="5669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¬¬P  ≡  P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8" name="Shape 10">
            <a:extLst>
              <a:ext uri="{FF2B5EF4-FFF2-40B4-BE49-F238E27FC236}">
                <a16:creationId xmlns:a16="http://schemas.microsoft.com/office/drawing/2014/main" id="{21A1CA5B-1137-FBE0-DAB8-2B19D50BE7E0}"/>
              </a:ext>
            </a:extLst>
          </p:cNvPr>
          <p:cNvSpPr/>
          <p:nvPr/>
        </p:nvSpPr>
        <p:spPr>
          <a:xfrm>
            <a:off x="1983600" y="3349440"/>
            <a:ext cx="8229600" cy="8686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9" name="Shape 11">
            <a:extLst>
              <a:ext uri="{FF2B5EF4-FFF2-40B4-BE49-F238E27FC236}">
                <a16:creationId xmlns:a16="http://schemas.microsoft.com/office/drawing/2014/main" id="{E66033E8-F891-901D-7439-306F87ED04E3}"/>
              </a:ext>
            </a:extLst>
          </p:cNvPr>
          <p:cNvSpPr/>
          <p:nvPr/>
        </p:nvSpPr>
        <p:spPr>
          <a:xfrm>
            <a:off x="1983600" y="3349440"/>
            <a:ext cx="91440" cy="8686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0" name="Text 12">
            <a:extLst>
              <a:ext uri="{FF2B5EF4-FFF2-40B4-BE49-F238E27FC236}">
                <a16:creationId xmlns:a16="http://schemas.microsoft.com/office/drawing/2014/main" id="{99847033-8EE5-459B-290C-BC999E041C21}"/>
              </a:ext>
            </a:extLst>
          </p:cNvPr>
          <p:cNvSpPr/>
          <p:nvPr/>
        </p:nvSpPr>
        <p:spPr>
          <a:xfrm>
            <a:off x="2212200" y="3422592"/>
            <a:ext cx="219456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De Morgan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1" name="Text 13">
            <a:extLst>
              <a:ext uri="{FF2B5EF4-FFF2-40B4-BE49-F238E27FC236}">
                <a16:creationId xmlns:a16="http://schemas.microsoft.com/office/drawing/2014/main" id="{52248A98-71E9-5A11-36EE-9DA4874757BE}"/>
              </a:ext>
            </a:extLst>
          </p:cNvPr>
          <p:cNvSpPr/>
          <p:nvPr/>
        </p:nvSpPr>
        <p:spPr>
          <a:xfrm>
            <a:off x="4452480" y="3422592"/>
            <a:ext cx="566928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¬(P ∧ Q)  ≡  ¬P ∨ ¬Q</a:t>
            </a:r>
            <a:endParaRPr lang="en-US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¬(P ∨ Q)  ≡  ¬P ∧ ¬Q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2" name="Shape 14">
            <a:extLst>
              <a:ext uri="{FF2B5EF4-FFF2-40B4-BE49-F238E27FC236}">
                <a16:creationId xmlns:a16="http://schemas.microsoft.com/office/drawing/2014/main" id="{2B7BF582-B5DD-D6B5-8B73-1ED86CB8E33A}"/>
              </a:ext>
            </a:extLst>
          </p:cNvPr>
          <p:cNvSpPr/>
          <p:nvPr/>
        </p:nvSpPr>
        <p:spPr>
          <a:xfrm>
            <a:off x="1983600" y="4309560"/>
            <a:ext cx="8229600" cy="59436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3" name="Shape 15">
            <a:extLst>
              <a:ext uri="{FF2B5EF4-FFF2-40B4-BE49-F238E27FC236}">
                <a16:creationId xmlns:a16="http://schemas.microsoft.com/office/drawing/2014/main" id="{63643560-5B4A-F436-46D8-3675877D1774}"/>
              </a:ext>
            </a:extLst>
          </p:cNvPr>
          <p:cNvSpPr/>
          <p:nvPr/>
        </p:nvSpPr>
        <p:spPr>
          <a:xfrm>
            <a:off x="1983600" y="4309560"/>
            <a:ext cx="91440" cy="5943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4" name="Text 16">
            <a:extLst>
              <a:ext uri="{FF2B5EF4-FFF2-40B4-BE49-F238E27FC236}">
                <a16:creationId xmlns:a16="http://schemas.microsoft.com/office/drawing/2014/main" id="{017BE5C1-35AF-2EAE-4387-28A264ABCF5F}"/>
              </a:ext>
            </a:extLst>
          </p:cNvPr>
          <p:cNvSpPr/>
          <p:nvPr/>
        </p:nvSpPr>
        <p:spPr>
          <a:xfrm>
            <a:off x="2212200" y="4382712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altLang="zh-CN" b="1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Modus Tollens</a:t>
            </a:r>
            <a:endParaRPr lang="en-US" altLang="zh-CN" dirty="0">
              <a:latin typeface="Consolas" panose="020B0609020204030204" pitchFamily="49" charset="0"/>
            </a:endParaRPr>
          </a:p>
        </p:txBody>
      </p:sp>
      <p:sp>
        <p:nvSpPr>
          <p:cNvPr id="15" name="Text 17">
            <a:extLst>
              <a:ext uri="{FF2B5EF4-FFF2-40B4-BE49-F238E27FC236}">
                <a16:creationId xmlns:a16="http://schemas.microsoft.com/office/drawing/2014/main" id="{AB24B40E-14AC-986B-B6BD-06971C991248}"/>
              </a:ext>
            </a:extLst>
          </p:cNvPr>
          <p:cNvSpPr/>
          <p:nvPr/>
        </p:nvSpPr>
        <p:spPr>
          <a:xfrm>
            <a:off x="4452480" y="4382712"/>
            <a:ext cx="5669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(P → Q)  ≡  (¬Q → ¬P)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16" name="Shape 18">
            <a:extLst>
              <a:ext uri="{FF2B5EF4-FFF2-40B4-BE49-F238E27FC236}">
                <a16:creationId xmlns:a16="http://schemas.microsoft.com/office/drawing/2014/main" id="{BECC1265-BE49-35E1-E938-5E4F42A2A196}"/>
              </a:ext>
            </a:extLst>
          </p:cNvPr>
          <p:cNvSpPr/>
          <p:nvPr/>
        </p:nvSpPr>
        <p:spPr>
          <a:xfrm>
            <a:off x="1983600" y="4995360"/>
            <a:ext cx="8229600" cy="59436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7" name="Shape 19">
            <a:extLst>
              <a:ext uri="{FF2B5EF4-FFF2-40B4-BE49-F238E27FC236}">
                <a16:creationId xmlns:a16="http://schemas.microsoft.com/office/drawing/2014/main" id="{0586B153-9C43-6745-0C28-22084CEDB703}"/>
              </a:ext>
            </a:extLst>
          </p:cNvPr>
          <p:cNvSpPr/>
          <p:nvPr/>
        </p:nvSpPr>
        <p:spPr>
          <a:xfrm>
            <a:off x="1983600" y="4995360"/>
            <a:ext cx="91440" cy="59436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8" name="Text 20">
            <a:extLst>
              <a:ext uri="{FF2B5EF4-FFF2-40B4-BE49-F238E27FC236}">
                <a16:creationId xmlns:a16="http://schemas.microsoft.com/office/drawing/2014/main" id="{53AA8003-A108-B457-BAC2-55DEE090F10E}"/>
              </a:ext>
            </a:extLst>
          </p:cNvPr>
          <p:cNvSpPr/>
          <p:nvPr/>
        </p:nvSpPr>
        <p:spPr>
          <a:xfrm>
            <a:off x="2212200" y="5068512"/>
            <a:ext cx="2194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Modus Ponens</a:t>
            </a:r>
          </a:p>
        </p:txBody>
      </p:sp>
      <p:sp>
        <p:nvSpPr>
          <p:cNvPr id="19" name="Text 21">
            <a:extLst>
              <a:ext uri="{FF2B5EF4-FFF2-40B4-BE49-F238E27FC236}">
                <a16:creationId xmlns:a16="http://schemas.microsoft.com/office/drawing/2014/main" id="{533D1027-8B9E-7874-C64E-03A908EB8106}"/>
              </a:ext>
            </a:extLst>
          </p:cNvPr>
          <p:cNvSpPr/>
          <p:nvPr/>
        </p:nvSpPr>
        <p:spPr>
          <a:xfrm>
            <a:off x="4452480" y="5068512"/>
            <a:ext cx="56692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(P → Q)  ≡  (¬P ∨ Q)</a:t>
            </a:r>
            <a:endParaRPr 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3647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C1DFA5-40C0-BB5D-02CB-EBEFE7B5E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C5266E-B41F-A4DA-0342-51A0EDB39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Predicates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E6CFD5-12C1-F1DC-F74C-4BEA253F31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7175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Predicates are propositions with variables</a:t>
            </a:r>
          </a:p>
          <a:p>
            <a:pPr lvl="1"/>
            <a:r>
              <a:rPr lang="en-US" altLang="zh-CN" dirty="0"/>
              <a:t>Functions that return </a:t>
            </a:r>
            <a:r>
              <a:rPr lang="en-US" altLang="zh-CN" b="1" dirty="0"/>
              <a:t>bool</a:t>
            </a:r>
          </a:p>
          <a:p>
            <a:pPr lvl="1"/>
            <a:r>
              <a:rPr lang="en-US" altLang="zh-CN" dirty="0">
                <a:latin typeface="Consolas" panose="020B0609020204030204" pitchFamily="49" charset="0"/>
              </a:rPr>
              <a:t>Safe(s), Valid(p), </a:t>
            </a:r>
            <a:r>
              <a:rPr lang="en-US" altLang="zh-CN" dirty="0" err="1">
                <a:latin typeface="Consolas" panose="020B0609020204030204" pitchFamily="49" charset="0"/>
              </a:rPr>
              <a:t>InBounds</a:t>
            </a:r>
            <a:r>
              <a:rPr lang="en-US" altLang="zh-CN" dirty="0">
                <a:latin typeface="Consolas" panose="020B0609020204030204" pitchFamily="49" charset="0"/>
              </a:rPr>
              <a:t>(</a:t>
            </a:r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, </a:t>
            </a:r>
            <a:r>
              <a:rPr lang="en-US" altLang="zh-CN" dirty="0" err="1">
                <a:latin typeface="Consolas" panose="020B0609020204030204" pitchFamily="49" charset="0"/>
              </a:rPr>
              <a:t>arr</a:t>
            </a:r>
            <a:r>
              <a:rPr lang="en-US" altLang="zh-CN" dirty="0">
                <a:latin typeface="Consolas" panose="020B0609020204030204" pitchFamily="49" charset="0"/>
              </a:rPr>
              <a:t>)</a:t>
            </a:r>
          </a:p>
          <a:p>
            <a:r>
              <a:rPr lang="en-US" altLang="zh-CN" sz="2400" dirty="0"/>
              <a:t>Quantifiers: Universal and existential</a:t>
            </a:r>
          </a:p>
          <a:p>
            <a:pPr lvl="1"/>
            <a:r>
              <a:rPr lang="en-US" altLang="zh-CN" dirty="0" err="1"/>
              <a:t>Forall</a:t>
            </a:r>
            <a:r>
              <a:rPr lang="en-US" altLang="zh-CN" dirty="0"/>
              <a:t> </a:t>
            </a:r>
            <a:r>
              <a:rPr lang="en-US" altLang="zh-CN" dirty="0">
                <a:latin typeface="Consolas" panose="020B0609020204030204" pitchFamily="49" charset="0"/>
              </a:rPr>
              <a:t>∀</a:t>
            </a:r>
            <a:r>
              <a:rPr lang="en-US" altLang="zh-CN" dirty="0"/>
              <a:t>, exists </a:t>
            </a:r>
            <a:r>
              <a:rPr lang="en-US" altLang="zh-CN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∃</a:t>
            </a:r>
          </a:p>
          <a:p>
            <a:pPr lvl="1"/>
            <a:r>
              <a:rPr lang="en-US" altLang="zh-CN" dirty="0">
                <a:latin typeface="Consolas" panose="020B0609020204030204" pitchFamily="49" charset="0"/>
              </a:rPr>
              <a:t>∀x. P(x): For every x, P(x) holds</a:t>
            </a:r>
          </a:p>
          <a:p>
            <a:pPr lvl="1"/>
            <a:r>
              <a:rPr lang="en-US" altLang="zh-CN" dirty="0">
                <a:latin typeface="Consolas" panose="020B0609020204030204" pitchFamily="49" charset="0"/>
              </a:rPr>
              <a:t>∃x. P(x): There exists some x for which P(x) holds</a:t>
            </a:r>
            <a:endParaRPr lang="en-US" altLang="zh-CN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85620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CF6EF-9690-EBDC-2AA2-50D1E84E6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Predicates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97957B-3B82-CE66-87C8-CB9560E0DB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27175"/>
          </a:xfrm>
        </p:spPr>
        <p:txBody>
          <a:bodyPr>
            <a:normAutofit/>
          </a:bodyPr>
          <a:lstStyle/>
          <a:p>
            <a:r>
              <a:rPr lang="en-US" altLang="zh-CN" sz="2400" dirty="0"/>
              <a:t>Examples</a:t>
            </a:r>
            <a:endParaRPr lang="en-US" altLang="zh-CN" dirty="0">
              <a:latin typeface="+mn-ea"/>
            </a:endParaRPr>
          </a:p>
          <a:p>
            <a:pPr lvl="1"/>
            <a:r>
              <a:rPr lang="en-US" altLang="zh-CN" dirty="0">
                <a:latin typeface="+mn-ea"/>
              </a:rPr>
              <a:t>Safety claims:  </a:t>
            </a:r>
            <a:r>
              <a:rPr lang="en-US" altLang="zh-CN" dirty="0">
                <a:latin typeface="Consolas" panose="020B0609020204030204" pitchFamily="49" charset="0"/>
              </a:rPr>
              <a:t>∀s. reachable(s) → ¬crash(s)</a:t>
            </a:r>
          </a:p>
          <a:p>
            <a:pPr lvl="1"/>
            <a:r>
              <a:rPr lang="en-US" altLang="zh-CN" dirty="0">
                <a:latin typeface="+mn-ea"/>
              </a:rPr>
              <a:t>Liveness:  </a:t>
            </a:r>
            <a:r>
              <a:rPr lang="en-US" altLang="zh-CN" dirty="0">
                <a:latin typeface="Consolas" panose="020B0609020204030204" pitchFamily="49" charset="0"/>
              </a:rPr>
              <a:t>∀req. ∃t. </a:t>
            </a:r>
            <a:r>
              <a:rPr lang="en-US" altLang="zh-CN" dirty="0" err="1">
                <a:latin typeface="Consolas" panose="020B0609020204030204" pitchFamily="49" charset="0"/>
              </a:rPr>
              <a:t>respondsBy</a:t>
            </a:r>
            <a:r>
              <a:rPr lang="en-US" altLang="zh-CN" dirty="0">
                <a:latin typeface="Consolas" panose="020B0609020204030204" pitchFamily="49" charset="0"/>
              </a:rPr>
              <a:t>(req, t)</a:t>
            </a:r>
          </a:p>
          <a:p>
            <a:r>
              <a:rPr lang="en-US" altLang="zh-CN" sz="2400" dirty="0">
                <a:latin typeface="+mn-ea"/>
              </a:rPr>
              <a:t>Negate </a:t>
            </a:r>
            <a:r>
              <a:rPr lang="en-US" altLang="zh-CN" sz="2400" dirty="0">
                <a:latin typeface="Consolas" panose="020B0609020204030204" pitchFamily="49" charset="0"/>
              </a:rPr>
              <a:t>∀x. P(x) → Q(x)</a:t>
            </a:r>
          </a:p>
          <a:p>
            <a:pPr lvl="1"/>
            <a:r>
              <a:rPr lang="en-US" altLang="zh-CN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∃x. P(x) ∧ ¬Q(x)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428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353A32-B406-9B82-C5A5-866CE8998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Predicates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6320A-66D4-3E42-D9BF-D10A678213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Quiz</a:t>
            </a:r>
            <a:endParaRPr lang="zh-CN" altLang="en-US" dirty="0"/>
          </a:p>
        </p:txBody>
      </p:sp>
      <p:sp>
        <p:nvSpPr>
          <p:cNvPr id="11" name="Text 8">
            <a:extLst>
              <a:ext uri="{FF2B5EF4-FFF2-40B4-BE49-F238E27FC236}">
                <a16:creationId xmlns:a16="http://schemas.microsoft.com/office/drawing/2014/main" id="{82DE36CD-7C4F-8411-7908-917021B0A841}"/>
              </a:ext>
            </a:extLst>
          </p:cNvPr>
          <p:cNvSpPr/>
          <p:nvPr/>
        </p:nvSpPr>
        <p:spPr>
          <a:xfrm>
            <a:off x="2166480" y="2587320"/>
            <a:ext cx="5947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1. Negate:    ∀x. Safe(x)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12" name="Text 9">
            <a:extLst>
              <a:ext uri="{FF2B5EF4-FFF2-40B4-BE49-F238E27FC236}">
                <a16:creationId xmlns:a16="http://schemas.microsoft.com/office/drawing/2014/main" id="{A3FE3882-0885-8008-B54E-DAB719DE0D62}"/>
              </a:ext>
            </a:extLst>
          </p:cNvPr>
          <p:cNvSpPr/>
          <p:nvPr/>
        </p:nvSpPr>
        <p:spPr>
          <a:xfrm>
            <a:off x="2166480" y="3160407"/>
            <a:ext cx="6495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2. Negate:    ∃t. Crashed(t)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16" name="Shape 14">
            <a:extLst>
              <a:ext uri="{FF2B5EF4-FFF2-40B4-BE49-F238E27FC236}">
                <a16:creationId xmlns:a16="http://schemas.microsoft.com/office/drawing/2014/main" id="{3CDBBFB0-C7A2-6DBB-143B-9DA3D8F58A7E}"/>
              </a:ext>
            </a:extLst>
          </p:cNvPr>
          <p:cNvSpPr/>
          <p:nvPr/>
        </p:nvSpPr>
        <p:spPr>
          <a:xfrm>
            <a:off x="2166480" y="4206913"/>
            <a:ext cx="8229600" cy="438912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7" name="Shape 15">
            <a:extLst>
              <a:ext uri="{FF2B5EF4-FFF2-40B4-BE49-F238E27FC236}">
                <a16:creationId xmlns:a16="http://schemas.microsoft.com/office/drawing/2014/main" id="{70187263-B2EF-D974-C7C1-2654FB4CE22A}"/>
              </a:ext>
            </a:extLst>
          </p:cNvPr>
          <p:cNvSpPr/>
          <p:nvPr/>
        </p:nvSpPr>
        <p:spPr>
          <a:xfrm>
            <a:off x="2166480" y="4206913"/>
            <a:ext cx="73152" cy="438912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19" name="Text 17">
            <a:extLst>
              <a:ext uri="{FF2B5EF4-FFF2-40B4-BE49-F238E27FC236}">
                <a16:creationId xmlns:a16="http://schemas.microsoft.com/office/drawing/2014/main" id="{C357C349-A97E-D2BF-13DE-2BAC8BDDCB22}"/>
              </a:ext>
            </a:extLst>
          </p:cNvPr>
          <p:cNvSpPr/>
          <p:nvPr/>
        </p:nvSpPr>
        <p:spPr>
          <a:xfrm>
            <a:off x="2989440" y="4206913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∃x.  ¬Safe(x)</a:t>
            </a:r>
            <a:endParaRPr lang="en-US" sz="2400" dirty="0"/>
          </a:p>
        </p:txBody>
      </p:sp>
      <p:sp>
        <p:nvSpPr>
          <p:cNvPr id="20" name="Shape 18">
            <a:extLst>
              <a:ext uri="{FF2B5EF4-FFF2-40B4-BE49-F238E27FC236}">
                <a16:creationId xmlns:a16="http://schemas.microsoft.com/office/drawing/2014/main" id="{B366C222-7736-22F5-0ED7-BF486C110578}"/>
              </a:ext>
            </a:extLst>
          </p:cNvPr>
          <p:cNvSpPr/>
          <p:nvPr/>
        </p:nvSpPr>
        <p:spPr>
          <a:xfrm>
            <a:off x="2166480" y="4709833"/>
            <a:ext cx="8229600" cy="438912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21" name="Shape 19">
            <a:extLst>
              <a:ext uri="{FF2B5EF4-FFF2-40B4-BE49-F238E27FC236}">
                <a16:creationId xmlns:a16="http://schemas.microsoft.com/office/drawing/2014/main" id="{ED80F9F2-024A-F18C-F008-8D6287B84F3A}"/>
              </a:ext>
            </a:extLst>
          </p:cNvPr>
          <p:cNvSpPr/>
          <p:nvPr/>
        </p:nvSpPr>
        <p:spPr>
          <a:xfrm>
            <a:off x="2166480" y="4709833"/>
            <a:ext cx="73152" cy="438912"/>
          </a:xfrm>
          <a:prstGeom prst="rect">
            <a:avLst/>
          </a:prstGeom>
          <a:solidFill>
            <a:srgbClr val="0F766E"/>
          </a:solidFill>
          <a:ln w="12700">
            <a:solidFill>
              <a:srgbClr val="0F766E"/>
            </a:solidFill>
            <a:prstDash val="solid"/>
          </a:ln>
        </p:spPr>
      </p:sp>
      <p:sp>
        <p:nvSpPr>
          <p:cNvPr id="22" name="Text 20">
            <a:extLst>
              <a:ext uri="{FF2B5EF4-FFF2-40B4-BE49-F238E27FC236}">
                <a16:creationId xmlns:a16="http://schemas.microsoft.com/office/drawing/2014/main" id="{D3005C56-F038-A2F2-6209-EB614E67C86F}"/>
              </a:ext>
            </a:extLst>
          </p:cNvPr>
          <p:cNvSpPr/>
          <p:nvPr/>
        </p:nvSpPr>
        <p:spPr>
          <a:xfrm>
            <a:off x="2395080" y="4709833"/>
            <a:ext cx="548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2400" dirty="0"/>
          </a:p>
        </p:txBody>
      </p:sp>
      <p:sp>
        <p:nvSpPr>
          <p:cNvPr id="23" name="Text 21">
            <a:extLst>
              <a:ext uri="{FF2B5EF4-FFF2-40B4-BE49-F238E27FC236}">
                <a16:creationId xmlns:a16="http://schemas.microsoft.com/office/drawing/2014/main" id="{CFF300DD-D673-525D-5874-4FC6D565A363}"/>
              </a:ext>
            </a:extLst>
          </p:cNvPr>
          <p:cNvSpPr/>
          <p:nvPr/>
        </p:nvSpPr>
        <p:spPr>
          <a:xfrm>
            <a:off x="2989440" y="4709833"/>
            <a:ext cx="731520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∀t.  ¬Crashed(t)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62424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2" grpId="0" animBg="1"/>
      <p:bldP spid="2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EDF0AA-AA21-02AC-4639-61CE97C8DC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Proofs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0F4673-013A-FC3A-8B45-B6D7A7146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Proof</a:t>
            </a:r>
          </a:p>
          <a:p>
            <a:pPr lvl="1"/>
            <a:r>
              <a:rPr lang="en-US" altLang="zh-CN" dirty="0"/>
              <a:t>A chain of inference steps from assumptions to a conclusion/goal.</a:t>
            </a:r>
          </a:p>
          <a:p>
            <a:r>
              <a:rPr lang="en-US" altLang="zh-CN" dirty="0"/>
              <a:t>Rules</a:t>
            </a:r>
          </a:p>
          <a:p>
            <a:pPr lvl="1"/>
            <a:r>
              <a:rPr lang="en-US" altLang="zh-CN" dirty="0"/>
              <a:t>Modus Ponens, Modus Tollens, Universal Instantiation.</a:t>
            </a:r>
          </a:p>
          <a:p>
            <a:r>
              <a:rPr lang="en-US" altLang="zh-CN" dirty="0"/>
              <a:t>Three strategies</a:t>
            </a:r>
          </a:p>
          <a:p>
            <a:pPr lvl="1"/>
            <a:r>
              <a:rPr lang="en-US" altLang="zh-CN" dirty="0"/>
              <a:t>Direct, contrapositive (MT), contradiction</a:t>
            </a:r>
          </a:p>
          <a:p>
            <a:endParaRPr lang="zh-CN" alt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35635D1-C374-19E4-16F6-6E887C925F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70172" y="5081667"/>
            <a:ext cx="2010056" cy="100026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A6E5374-97B0-212E-EED0-AC4614FFB0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48140" y="4967351"/>
            <a:ext cx="2105319" cy="111458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8D78D6BA-8D39-0EBD-AF18-5A3AFE5212C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21371" y="4972114"/>
            <a:ext cx="1524213" cy="11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425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2F98B-8979-75BB-0374-55723D3CE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Proofs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13128B-4EC4-3697-FBD2-C9F01E2C2E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altLang="zh-CN" dirty="0"/>
              <a:t>Assumptions</a:t>
            </a:r>
          </a:p>
          <a:p>
            <a:pPr lvl="1"/>
            <a:r>
              <a:rPr lang="en-US" altLang="zh-CN" dirty="0"/>
              <a:t>All programmers can write recursive functions. P -&gt; Q</a:t>
            </a:r>
          </a:p>
          <a:p>
            <a:pPr lvl="1"/>
            <a:r>
              <a:rPr lang="en-US" altLang="zh-CN" dirty="0"/>
              <a:t>A can write recursive functions.</a:t>
            </a:r>
          </a:p>
          <a:p>
            <a:pPr lvl="1"/>
            <a:r>
              <a:rPr lang="en-US" altLang="zh-CN" dirty="0"/>
              <a:t>B cannot write recursive functions.</a:t>
            </a:r>
          </a:p>
          <a:p>
            <a:r>
              <a:rPr lang="en-US" altLang="zh-CN" dirty="0"/>
              <a:t>Goal</a:t>
            </a:r>
          </a:p>
          <a:p>
            <a:pPr lvl="1"/>
            <a:r>
              <a:rPr lang="en-US" altLang="zh-CN" dirty="0"/>
              <a:t>A is a programmer. P(A)</a:t>
            </a:r>
          </a:p>
          <a:p>
            <a:pPr lvl="1"/>
            <a:r>
              <a:rPr lang="en-US" altLang="zh-CN" dirty="0"/>
              <a:t>B is not a programmer. Not P(B)</a:t>
            </a:r>
          </a:p>
          <a:p>
            <a:endParaRPr lang="zh-CN" alt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05CD08B-C094-C150-AFC4-F0E2F02E026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81"/>
          <a:stretch>
            <a:fillRect/>
          </a:stretch>
        </p:blipFill>
        <p:spPr>
          <a:xfrm>
            <a:off x="2892000" y="547075"/>
            <a:ext cx="6408000" cy="5763849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82449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B7083-0A32-9FAD-E2F6-2E624D319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SAT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7A47D-ACB0-C182-516D-D2AE4882B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98375"/>
          </a:xfrm>
        </p:spPr>
        <p:txBody>
          <a:bodyPr>
            <a:normAutofit/>
          </a:bodyPr>
          <a:lstStyle/>
          <a:p>
            <a:r>
              <a:rPr lang="en-US" altLang="zh-CN" dirty="0"/>
              <a:t>Boolean satisfiability</a:t>
            </a:r>
          </a:p>
          <a:p>
            <a:pPr lvl="1"/>
            <a:r>
              <a:rPr lang="en-US" altLang="zh-CN" dirty="0"/>
              <a:t>Given a Boolean formula, is there an assignment making it true?</a:t>
            </a:r>
          </a:p>
          <a:p>
            <a:pPr lvl="1"/>
            <a:r>
              <a:rPr lang="en-US" altLang="zh-CN" dirty="0"/>
              <a:t>If there is: SAT</a:t>
            </a:r>
          </a:p>
          <a:p>
            <a:pPr lvl="1"/>
            <a:r>
              <a:rPr lang="en-US" altLang="zh-CN" dirty="0"/>
              <a:t>If no assignment works: UNSAT</a:t>
            </a:r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Every verification question can be turned into a SAT question.</a:t>
            </a:r>
          </a:p>
          <a:p>
            <a:pPr lvl="1"/>
            <a:r>
              <a:rPr lang="en-US" altLang="zh-CN" dirty="0"/>
              <a:t>Example</a:t>
            </a:r>
          </a:p>
          <a:p>
            <a:pPr lvl="2"/>
            <a:r>
              <a:rPr lang="en-US" altLang="zh-CN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(A ∨ B) ∧ (¬A ∨ B)</a:t>
            </a:r>
            <a:endParaRPr lang="en-US" altLang="zh-CN" dirty="0"/>
          </a:p>
          <a:p>
            <a:pPr lvl="2"/>
            <a:r>
              <a:rPr lang="en-US" altLang="zh-CN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 ∧ ¬A</a:t>
            </a:r>
            <a:endParaRPr lang="en-US" altLang="zh-CN" dirty="0"/>
          </a:p>
          <a:p>
            <a:pPr marL="457200" lvl="1" indent="0">
              <a:buNone/>
            </a:pPr>
            <a:endParaRPr lang="en-US" altLang="zh-CN" dirty="0"/>
          </a:p>
          <a:p>
            <a:pPr lvl="1"/>
            <a:r>
              <a:rPr lang="en-US" altLang="zh-CN" dirty="0"/>
              <a:t>Question: Is SAT a hard problem?</a:t>
            </a:r>
          </a:p>
        </p:txBody>
      </p:sp>
    </p:spTree>
    <p:extLst>
      <p:ext uri="{BB962C8B-B14F-4D97-AF65-F5344CB8AC3E}">
        <p14:creationId xmlns:p14="http://schemas.microsoft.com/office/powerpoint/2010/main" val="23902826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E98419-F8DA-CC97-6E66-ADF0B7273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SAT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47D4E-1E2B-03B2-D0AD-5363DB7B2B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CNF: conjunctive normal form</a:t>
            </a:r>
          </a:p>
          <a:p>
            <a:pPr lvl="1"/>
            <a:r>
              <a:rPr lang="en-US" altLang="zh-CN" dirty="0"/>
              <a:t>A standard form for SAT in most cases</a:t>
            </a:r>
          </a:p>
          <a:p>
            <a:pPr lvl="1"/>
            <a:r>
              <a:rPr lang="en-US" altLang="zh-CN" b="1" dirty="0"/>
              <a:t>AND of ORs</a:t>
            </a:r>
          </a:p>
          <a:p>
            <a:pPr lvl="2"/>
            <a:r>
              <a:rPr lang="en-US" altLang="zh-CN" dirty="0"/>
              <a:t>Each OR-clause is built from literals (variables or negated variables).</a:t>
            </a:r>
          </a:p>
          <a:p>
            <a:pPr lvl="2"/>
            <a:endParaRPr lang="en-US" altLang="zh-CN" dirty="0"/>
          </a:p>
          <a:p>
            <a:pPr lvl="1"/>
            <a:r>
              <a:rPr lang="en-US" altLang="zh-CN" dirty="0"/>
              <a:t>Example: </a:t>
            </a:r>
          </a:p>
          <a:p>
            <a:pPr lvl="2"/>
            <a:r>
              <a:rPr lang="en-US" altLang="zh-CN" dirty="0">
                <a:latin typeface="Consolas" panose="020B0609020204030204" pitchFamily="49" charset="0"/>
              </a:rPr>
              <a:t>(A ∨ B) ∧ (¬A ∨ C ∨ ¬D) ∧ (B ∨ ¬C)</a:t>
            </a:r>
          </a:p>
          <a:p>
            <a:pPr lvl="1"/>
            <a:endParaRPr lang="en-US" altLang="zh-CN" dirty="0">
              <a:latin typeface="Consolas" panose="020B0609020204030204" pitchFamily="49" charset="0"/>
            </a:endParaRPr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5394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7985F28-0E75-DB89-A0DF-74A2C1BC84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TELOS Talks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4A7D9A9-E277-AB72-7731-CB54DFA4C2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411198"/>
          </a:xfrm>
        </p:spPr>
        <p:txBody>
          <a:bodyPr/>
          <a:lstStyle/>
          <a:p>
            <a:r>
              <a:rPr lang="en-US" altLang="zh-CN" dirty="0"/>
              <a:t>Exactly One Year since the first TELOS talks!</a:t>
            </a:r>
          </a:p>
          <a:p>
            <a:r>
              <a:rPr lang="en-US" altLang="zh-CN" dirty="0"/>
              <a:t>Topic</a:t>
            </a:r>
          </a:p>
          <a:p>
            <a:pPr lvl="1"/>
            <a:r>
              <a:rPr lang="en-US" altLang="zh-CN" dirty="0"/>
              <a:t>Fuzzing – </a:t>
            </a:r>
            <a:r>
              <a:rPr lang="en-US" altLang="zh-CN" b="1" dirty="0"/>
              <a:t>Yonghao, 2025.05.22</a:t>
            </a:r>
          </a:p>
          <a:p>
            <a:pPr lvl="1"/>
            <a:r>
              <a:rPr lang="en-US" altLang="zh-CN" dirty="0"/>
              <a:t>Introduction to ML Sys – </a:t>
            </a:r>
            <a:r>
              <a:rPr lang="en-US" altLang="zh-CN" b="1" dirty="0" err="1"/>
              <a:t>Zehua</a:t>
            </a:r>
            <a:r>
              <a:rPr lang="en-US" altLang="zh-CN" b="1" dirty="0"/>
              <a:t>, 2025.06.06</a:t>
            </a:r>
          </a:p>
          <a:p>
            <a:pPr lvl="1"/>
            <a:r>
              <a:rPr lang="en-US" altLang="zh-CN" dirty="0"/>
              <a:t>Rust in Depth – </a:t>
            </a:r>
            <a:r>
              <a:rPr lang="en-US" altLang="zh-CN" b="1" dirty="0" err="1"/>
              <a:t>Junyang</a:t>
            </a:r>
            <a:r>
              <a:rPr lang="en-US" altLang="zh-CN" b="1" dirty="0"/>
              <a:t>, 2025.06.13</a:t>
            </a:r>
          </a:p>
          <a:p>
            <a:pPr lvl="1"/>
            <a:r>
              <a:rPr lang="en-US" altLang="zh-CN" dirty="0"/>
              <a:t>Scheduling &amp; </a:t>
            </a:r>
            <a:r>
              <a:rPr lang="en-US" altLang="zh-CN" dirty="0" err="1"/>
              <a:t>eBPF</a:t>
            </a:r>
            <a:r>
              <a:rPr lang="en-US" altLang="zh-CN" dirty="0"/>
              <a:t> 101 – </a:t>
            </a:r>
            <a:r>
              <a:rPr lang="en-US" altLang="zh-CN" b="1" dirty="0" err="1"/>
              <a:t>Zonghao</a:t>
            </a:r>
            <a:r>
              <a:rPr lang="en-US" altLang="zh-CN" b="1" dirty="0"/>
              <a:t>, 2025.06.27</a:t>
            </a:r>
          </a:p>
          <a:p>
            <a:pPr lvl="1"/>
            <a:r>
              <a:rPr lang="en-US" altLang="zh-CN" dirty="0"/>
              <a:t>Coding Agent – </a:t>
            </a:r>
            <a:r>
              <a:rPr lang="en-US" altLang="zh-CN" b="1" dirty="0"/>
              <a:t>Zhe, 2026.05.08</a:t>
            </a:r>
          </a:p>
          <a:p>
            <a:pPr lvl="1"/>
            <a:r>
              <a:rPr lang="en-US" altLang="zh-CN" dirty="0"/>
              <a:t>Formal Verification – </a:t>
            </a:r>
            <a:r>
              <a:rPr lang="en-US" altLang="zh-CN" b="1" dirty="0"/>
              <a:t>Yonghao, </a:t>
            </a:r>
            <a:r>
              <a:rPr lang="en-US" altLang="zh-CN" b="1" dirty="0" err="1"/>
              <a:t>Xiangcan</a:t>
            </a:r>
            <a:r>
              <a:rPr lang="en-US" altLang="zh-CN" b="1" dirty="0"/>
              <a:t>, 2026.05.22</a:t>
            </a:r>
          </a:p>
          <a:p>
            <a:r>
              <a:rPr lang="en-US" altLang="zh-CN" dirty="0"/>
              <a:t>Something didn’t happen...</a:t>
            </a:r>
          </a:p>
          <a:p>
            <a:pPr lvl="1"/>
            <a:r>
              <a:rPr lang="en-US" altLang="zh-CN" dirty="0"/>
              <a:t>Drawing Figures – </a:t>
            </a:r>
            <a:r>
              <a:rPr lang="en-US" altLang="zh-CN" dirty="0" err="1"/>
              <a:t>Junyang</a:t>
            </a:r>
            <a:endParaRPr lang="en-US" altLang="zh-CN" dirty="0"/>
          </a:p>
          <a:p>
            <a:pPr lvl="1"/>
            <a:r>
              <a:rPr lang="en-US" altLang="zh-CN" dirty="0"/>
              <a:t>User interrupt – Ran</a:t>
            </a:r>
          </a:p>
          <a:p>
            <a:pPr lvl="1"/>
            <a:r>
              <a:rPr lang="en-US" altLang="zh-CN" dirty="0"/>
              <a:t>More...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051301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1CAFC-9E6E-A17F-54BD-8DA86DD226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SAT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E2222-E77A-4F7A-8FEA-CF362CC5C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From verification to SAT</a:t>
            </a:r>
            <a:r>
              <a:rPr lang="zh-CN" altLang="en-US" dirty="0"/>
              <a:t> </a:t>
            </a:r>
            <a:r>
              <a:rPr lang="en-US" altLang="zh-CN" dirty="0"/>
              <a:t>–</a:t>
            </a:r>
            <a:r>
              <a:rPr lang="zh-CN" altLang="en-US" dirty="0"/>
              <a:t> </a:t>
            </a:r>
            <a:r>
              <a:rPr lang="en-US" altLang="zh-CN" dirty="0"/>
              <a:t>A</a:t>
            </a:r>
            <a:r>
              <a:rPr lang="zh-CN" altLang="en-US" dirty="0"/>
              <a:t> </a:t>
            </a:r>
            <a:r>
              <a:rPr lang="en-US" altLang="zh-CN" dirty="0"/>
              <a:t>typical</a:t>
            </a:r>
            <a:r>
              <a:rPr lang="zh-CN" altLang="en-US" dirty="0"/>
              <a:t> </a:t>
            </a:r>
            <a:r>
              <a:rPr lang="en-US" altLang="zh-CN" dirty="0"/>
              <a:t>workflow</a:t>
            </a:r>
          </a:p>
          <a:p>
            <a:pPr lvl="1"/>
            <a:r>
              <a:rPr lang="en-US" altLang="zh-CN" dirty="0"/>
              <a:t>Goal: Buffer never overflows</a:t>
            </a:r>
          </a:p>
          <a:p>
            <a:pPr lvl="1"/>
            <a:r>
              <a:rPr lang="en-US" altLang="zh-CN" dirty="0"/>
              <a:t>Negate: Buffer DOES overflow</a:t>
            </a:r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Solver:</a:t>
            </a:r>
          </a:p>
          <a:p>
            <a:pPr lvl="2"/>
            <a:r>
              <a:rPr lang="en-US" altLang="zh-CN" dirty="0"/>
              <a:t>SAT means?</a:t>
            </a:r>
          </a:p>
          <a:p>
            <a:pPr lvl="3"/>
            <a:r>
              <a:rPr lang="en-US" altLang="zh-CN" b="1" i="1" dirty="0"/>
              <a:t>Bugs!</a:t>
            </a:r>
          </a:p>
          <a:p>
            <a:pPr lvl="2"/>
            <a:r>
              <a:rPr lang="en-US" altLang="zh-CN" dirty="0"/>
              <a:t>UNSAT means?</a:t>
            </a:r>
          </a:p>
          <a:p>
            <a:pPr lvl="3"/>
            <a:r>
              <a:rPr lang="en-US" altLang="zh-CN" b="1" i="1" dirty="0"/>
              <a:t>No bug!</a:t>
            </a:r>
          </a:p>
        </p:txBody>
      </p:sp>
    </p:spTree>
    <p:extLst>
      <p:ext uri="{BB962C8B-B14F-4D97-AF65-F5344CB8AC3E}">
        <p14:creationId xmlns:p14="http://schemas.microsoft.com/office/powerpoint/2010/main" val="2623759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E2DD4-5F13-D5E3-132F-92D6AF00AB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SAT Solver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3747B9-112F-3C6A-D303-E95CA112F9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DPLL</a:t>
            </a:r>
          </a:p>
          <a:p>
            <a:pPr lvl="1"/>
            <a:r>
              <a:rPr lang="en-US" altLang="zh-CN" dirty="0"/>
              <a:t>Unit propagation</a:t>
            </a:r>
          </a:p>
          <a:p>
            <a:pPr lvl="2"/>
            <a:r>
              <a:rPr lang="en-US" altLang="zh-CN" dirty="0"/>
              <a:t>If a clause has one unassigned literal left and others are false, that literal is forced.</a:t>
            </a:r>
          </a:p>
          <a:p>
            <a:pPr lvl="1"/>
            <a:r>
              <a:rPr lang="en-US" altLang="zh-CN" dirty="0"/>
              <a:t>Pure literal elimination</a:t>
            </a:r>
          </a:p>
          <a:p>
            <a:pPr lvl="2"/>
            <a:r>
              <a:rPr lang="en-US" altLang="zh-CN" dirty="0"/>
              <a:t>If a variable appears only positively (or only negatively), assign it that way.</a:t>
            </a:r>
          </a:p>
          <a:p>
            <a:pPr lvl="1"/>
            <a:r>
              <a:rPr lang="en-US" altLang="zh-CN" dirty="0"/>
              <a:t>Branching</a:t>
            </a:r>
          </a:p>
          <a:p>
            <a:pPr lvl="2"/>
            <a:r>
              <a:rPr lang="en-US" altLang="zh-CN" dirty="0"/>
              <a:t>Pick a variable, try one value; if that branch fails, backtrack and try the other.</a:t>
            </a:r>
          </a:p>
          <a:p>
            <a:r>
              <a:rPr lang="en-US" altLang="zh-CN" dirty="0"/>
              <a:t>A naïve solver will do the three steps continuously</a:t>
            </a:r>
          </a:p>
          <a:p>
            <a:pPr lvl="1"/>
            <a:r>
              <a:rPr lang="en-US" altLang="zh-CN" dirty="0"/>
              <a:t>Modern solvers add Conflict-Driven Clause Learning (CDCL)</a:t>
            </a:r>
          </a:p>
        </p:txBody>
      </p:sp>
    </p:spTree>
    <p:extLst>
      <p:ext uri="{BB962C8B-B14F-4D97-AF65-F5344CB8AC3E}">
        <p14:creationId xmlns:p14="http://schemas.microsoft.com/office/powerpoint/2010/main" val="13840308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A49A9E-BF4D-BA8D-CCE5-012ACFF5F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SAT Solver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3A77FB-3441-0D11-1842-CD1BFE841D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115175"/>
          </a:xfrm>
        </p:spPr>
        <p:txBody>
          <a:bodyPr/>
          <a:lstStyle/>
          <a:p>
            <a:r>
              <a:rPr lang="en-US" altLang="zh-CN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(A ∨ B) ∧ (¬A ∨ C) ∧ (¬C ∨ D) ∧ (¬B ∨ ¬D)</a:t>
            </a:r>
          </a:p>
          <a:p>
            <a:endParaRPr lang="en-US" altLang="zh-CN" dirty="0">
              <a:solidFill>
                <a:srgbClr val="0F172A"/>
              </a:solidFill>
              <a:latin typeface="Consolas" pitchFamily="34" charset="0"/>
            </a:endParaRPr>
          </a:p>
          <a:p>
            <a:endParaRPr lang="en-US" altLang="zh-CN" dirty="0">
              <a:solidFill>
                <a:srgbClr val="0F172A"/>
              </a:solidFill>
              <a:latin typeface="Consolas" pitchFamily="34" charset="0"/>
            </a:endParaRPr>
          </a:p>
          <a:p>
            <a:endParaRPr lang="en-US" altLang="zh-CN" dirty="0">
              <a:solidFill>
                <a:srgbClr val="0F172A"/>
              </a:solidFill>
              <a:latin typeface="Consolas" pitchFamily="34" charset="0"/>
            </a:endParaRPr>
          </a:p>
          <a:p>
            <a:endParaRPr lang="en-US" altLang="zh-CN" dirty="0">
              <a:solidFill>
                <a:srgbClr val="0F172A"/>
              </a:solidFill>
              <a:latin typeface="Consolas" pitchFamily="34" charset="0"/>
            </a:endParaRPr>
          </a:p>
          <a:p>
            <a:endParaRPr lang="en-US" altLang="zh-CN" dirty="0">
              <a:solidFill>
                <a:srgbClr val="0F172A"/>
              </a:solidFill>
              <a:latin typeface="Consolas" pitchFamily="34" charset="0"/>
            </a:endParaRPr>
          </a:p>
          <a:p>
            <a:endParaRPr lang="en-US" altLang="zh-CN" dirty="0">
              <a:solidFill>
                <a:srgbClr val="0F172A"/>
              </a:solidFill>
              <a:latin typeface="Consolas" pitchFamily="34" charset="0"/>
            </a:endParaRPr>
          </a:p>
          <a:p>
            <a:r>
              <a:rPr lang="en-US" altLang="zh-CN" dirty="0">
                <a:solidFill>
                  <a:srgbClr val="0F172A"/>
                </a:solidFill>
                <a:latin typeface="Consolas" pitchFamily="34" charset="0"/>
              </a:rPr>
              <a:t>(A ∨ B) ∧ (¬A ∨ C) ∧ (B ∨ ¬C)</a:t>
            </a:r>
          </a:p>
          <a:p>
            <a:endParaRPr lang="en-US" altLang="zh-CN" dirty="0">
              <a:solidFill>
                <a:srgbClr val="0F172A"/>
              </a:solidFill>
              <a:latin typeface="Consolas" pitchFamily="34" charset="0"/>
            </a:endParaRPr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Text 8">
            <a:extLst>
              <a:ext uri="{FF2B5EF4-FFF2-40B4-BE49-F238E27FC236}">
                <a16:creationId xmlns:a16="http://schemas.microsoft.com/office/drawing/2014/main" id="{31443E52-E040-45EC-FAC0-CF41B7D54D3C}"/>
              </a:ext>
            </a:extLst>
          </p:cNvPr>
          <p:cNvSpPr/>
          <p:nvPr/>
        </p:nvSpPr>
        <p:spPr>
          <a:xfrm>
            <a:off x="1890000" y="238716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Decide A = T</a:t>
            </a:r>
            <a:endParaRPr lang="en-US" sz="2400" dirty="0"/>
          </a:p>
        </p:txBody>
      </p:sp>
      <p:sp>
        <p:nvSpPr>
          <p:cNvPr id="5" name="Text 9">
            <a:extLst>
              <a:ext uri="{FF2B5EF4-FFF2-40B4-BE49-F238E27FC236}">
                <a16:creationId xmlns:a16="http://schemas.microsoft.com/office/drawing/2014/main" id="{DD0385C5-61A1-8592-2045-2554A0E3E4FE}"/>
              </a:ext>
            </a:extLst>
          </p:cNvPr>
          <p:cNvSpPr/>
          <p:nvPr/>
        </p:nvSpPr>
        <p:spPr>
          <a:xfrm>
            <a:off x="6004800" y="238716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unit, no pure  —  branch</a:t>
            </a:r>
            <a:endParaRPr lang="en-US" sz="2400" dirty="0"/>
          </a:p>
        </p:txBody>
      </p:sp>
      <p:sp>
        <p:nvSpPr>
          <p:cNvPr id="6" name="Text 10">
            <a:extLst>
              <a:ext uri="{FF2B5EF4-FFF2-40B4-BE49-F238E27FC236}">
                <a16:creationId xmlns:a16="http://schemas.microsoft.com/office/drawing/2014/main" id="{86F277C9-A68F-9F30-91AD-40C968C81E1C}"/>
              </a:ext>
            </a:extLst>
          </p:cNvPr>
          <p:cNvSpPr/>
          <p:nvPr/>
        </p:nvSpPr>
        <p:spPr>
          <a:xfrm>
            <a:off x="1890000" y="278172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2. (A ∨ B) satisfied</a:t>
            </a:r>
            <a:endParaRPr lang="en-US" sz="2400" dirty="0"/>
          </a:p>
        </p:txBody>
      </p:sp>
      <p:sp>
        <p:nvSpPr>
          <p:cNvPr id="7" name="Text 11">
            <a:extLst>
              <a:ext uri="{FF2B5EF4-FFF2-40B4-BE49-F238E27FC236}">
                <a16:creationId xmlns:a16="http://schemas.microsoft.com/office/drawing/2014/main" id="{559C9CDB-5147-74E0-97D1-5FAD17D737F6}"/>
              </a:ext>
            </a:extLst>
          </p:cNvPr>
          <p:cNvSpPr/>
          <p:nvPr/>
        </p:nvSpPr>
        <p:spPr>
          <a:xfrm>
            <a:off x="6004800" y="278172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drop</a:t>
            </a:r>
            <a:endParaRPr lang="en-US" sz="2400" dirty="0"/>
          </a:p>
        </p:txBody>
      </p:sp>
      <p:sp>
        <p:nvSpPr>
          <p:cNvPr id="8" name="Text 12">
            <a:extLst>
              <a:ext uri="{FF2B5EF4-FFF2-40B4-BE49-F238E27FC236}">
                <a16:creationId xmlns:a16="http://schemas.microsoft.com/office/drawing/2014/main" id="{B0E194C1-AAB1-9B7F-7B5C-11B2AA8D5552}"/>
              </a:ext>
            </a:extLst>
          </p:cNvPr>
          <p:cNvSpPr/>
          <p:nvPr/>
        </p:nvSpPr>
        <p:spPr>
          <a:xfrm>
            <a:off x="1890000" y="317628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3. (¬A ∨ C) → (C)</a:t>
            </a:r>
            <a:endParaRPr lang="en-US" sz="2400" dirty="0"/>
          </a:p>
        </p:txBody>
      </p:sp>
      <p:sp>
        <p:nvSpPr>
          <p:cNvPr id="9" name="Text 13">
            <a:extLst>
              <a:ext uri="{FF2B5EF4-FFF2-40B4-BE49-F238E27FC236}">
                <a16:creationId xmlns:a16="http://schemas.microsoft.com/office/drawing/2014/main" id="{A7EBC8AA-F855-35EA-AFC5-17E1E42D3991}"/>
              </a:ext>
            </a:extLst>
          </p:cNvPr>
          <p:cNvSpPr/>
          <p:nvPr/>
        </p:nvSpPr>
        <p:spPr>
          <a:xfrm>
            <a:off x="6004800" y="317628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→ C = T</a:t>
            </a:r>
            <a:endParaRPr lang="en-US" sz="2400" dirty="0"/>
          </a:p>
        </p:txBody>
      </p:sp>
      <p:sp>
        <p:nvSpPr>
          <p:cNvPr id="10" name="Text 14">
            <a:extLst>
              <a:ext uri="{FF2B5EF4-FFF2-40B4-BE49-F238E27FC236}">
                <a16:creationId xmlns:a16="http://schemas.microsoft.com/office/drawing/2014/main" id="{3DCA6A99-4C93-AD35-238B-F3BAC8D1E864}"/>
              </a:ext>
            </a:extLst>
          </p:cNvPr>
          <p:cNvSpPr/>
          <p:nvPr/>
        </p:nvSpPr>
        <p:spPr>
          <a:xfrm>
            <a:off x="1890000" y="359964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4. (¬C ∨ D) → (D)</a:t>
            </a:r>
            <a:endParaRPr lang="en-US" sz="2400" dirty="0"/>
          </a:p>
        </p:txBody>
      </p:sp>
      <p:sp>
        <p:nvSpPr>
          <p:cNvPr id="11" name="Text 15">
            <a:extLst>
              <a:ext uri="{FF2B5EF4-FFF2-40B4-BE49-F238E27FC236}">
                <a16:creationId xmlns:a16="http://schemas.microsoft.com/office/drawing/2014/main" id="{43A0386B-5832-5D94-052A-000BC6788CB6}"/>
              </a:ext>
            </a:extLst>
          </p:cNvPr>
          <p:cNvSpPr/>
          <p:nvPr/>
        </p:nvSpPr>
        <p:spPr>
          <a:xfrm>
            <a:off x="6004800" y="359964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→ D = T</a:t>
            </a:r>
            <a:endParaRPr lang="en-US" sz="2400" dirty="0"/>
          </a:p>
        </p:txBody>
      </p:sp>
      <p:sp>
        <p:nvSpPr>
          <p:cNvPr id="12" name="Text 16">
            <a:extLst>
              <a:ext uri="{FF2B5EF4-FFF2-40B4-BE49-F238E27FC236}">
                <a16:creationId xmlns:a16="http://schemas.microsoft.com/office/drawing/2014/main" id="{055DFF77-F64B-DAFA-7485-884273684000}"/>
              </a:ext>
            </a:extLst>
          </p:cNvPr>
          <p:cNvSpPr/>
          <p:nvPr/>
        </p:nvSpPr>
        <p:spPr>
          <a:xfrm>
            <a:off x="1890000" y="399420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5. (¬B ∨ ¬D) → (¬B)</a:t>
            </a:r>
            <a:endParaRPr lang="en-US" sz="2400" dirty="0"/>
          </a:p>
        </p:txBody>
      </p:sp>
      <p:sp>
        <p:nvSpPr>
          <p:cNvPr id="13" name="Text 17">
            <a:extLst>
              <a:ext uri="{FF2B5EF4-FFF2-40B4-BE49-F238E27FC236}">
                <a16:creationId xmlns:a16="http://schemas.microsoft.com/office/drawing/2014/main" id="{4DEA90F0-9028-F92B-D47E-7F6A417E964D}"/>
              </a:ext>
            </a:extLst>
          </p:cNvPr>
          <p:cNvSpPr/>
          <p:nvPr/>
        </p:nvSpPr>
        <p:spPr>
          <a:xfrm>
            <a:off x="6004800" y="399420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unit → B = F</a:t>
            </a:r>
            <a:endParaRPr lang="en-US" sz="2400" dirty="0"/>
          </a:p>
        </p:txBody>
      </p:sp>
      <p:sp>
        <p:nvSpPr>
          <p:cNvPr id="14" name="Text 18">
            <a:extLst>
              <a:ext uri="{FF2B5EF4-FFF2-40B4-BE49-F238E27FC236}">
                <a16:creationId xmlns:a16="http://schemas.microsoft.com/office/drawing/2014/main" id="{BCB2F001-F456-206D-9178-2A5A12F68BE3}"/>
              </a:ext>
            </a:extLst>
          </p:cNvPr>
          <p:cNvSpPr/>
          <p:nvPr/>
        </p:nvSpPr>
        <p:spPr>
          <a:xfrm>
            <a:off x="1890000" y="4388760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6. No clauses left</a:t>
            </a:r>
            <a:endParaRPr lang="en-US" sz="2400" dirty="0"/>
          </a:p>
        </p:txBody>
      </p:sp>
      <p:sp>
        <p:nvSpPr>
          <p:cNvPr id="15" name="Text 19">
            <a:extLst>
              <a:ext uri="{FF2B5EF4-FFF2-40B4-BE49-F238E27FC236}">
                <a16:creationId xmlns:a16="http://schemas.microsoft.com/office/drawing/2014/main" id="{221948B6-0EA4-57C9-21CB-FCF9439B2C53}"/>
              </a:ext>
            </a:extLst>
          </p:cNvPr>
          <p:cNvSpPr/>
          <p:nvPr/>
        </p:nvSpPr>
        <p:spPr>
          <a:xfrm>
            <a:off x="6004800" y="4388760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SAT.   A = T, B = F, C = T, D = T  ✓</a:t>
            </a:r>
            <a:endParaRPr lang="en-US" sz="2400" dirty="0"/>
          </a:p>
        </p:txBody>
      </p:sp>
      <p:sp>
        <p:nvSpPr>
          <p:cNvPr id="16" name="Text 8">
            <a:extLst>
              <a:ext uri="{FF2B5EF4-FFF2-40B4-BE49-F238E27FC236}">
                <a16:creationId xmlns:a16="http://schemas.microsoft.com/office/drawing/2014/main" id="{BCFEF9F6-D8E2-179F-09BB-ED4C35EB5B20}"/>
              </a:ext>
            </a:extLst>
          </p:cNvPr>
          <p:cNvSpPr/>
          <p:nvPr/>
        </p:nvSpPr>
        <p:spPr>
          <a:xfrm>
            <a:off x="1890000" y="5881787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1. B = T</a:t>
            </a:r>
            <a:endParaRPr lang="en-US" sz="2400" dirty="0"/>
          </a:p>
        </p:txBody>
      </p:sp>
      <p:sp>
        <p:nvSpPr>
          <p:cNvPr id="17" name="Text 11">
            <a:extLst>
              <a:ext uri="{FF2B5EF4-FFF2-40B4-BE49-F238E27FC236}">
                <a16:creationId xmlns:a16="http://schemas.microsoft.com/office/drawing/2014/main" id="{E2D4D810-91BC-64A5-C061-8BA164F9F7A9}"/>
              </a:ext>
            </a:extLst>
          </p:cNvPr>
          <p:cNvSpPr/>
          <p:nvPr/>
        </p:nvSpPr>
        <p:spPr>
          <a:xfrm>
            <a:off x="6004800" y="5881787"/>
            <a:ext cx="4114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eliminate</a:t>
            </a:r>
            <a:endParaRPr lang="en-US" sz="2400" dirty="0"/>
          </a:p>
        </p:txBody>
      </p:sp>
      <p:sp>
        <p:nvSpPr>
          <p:cNvPr id="18" name="Text 18">
            <a:extLst>
              <a:ext uri="{FF2B5EF4-FFF2-40B4-BE49-F238E27FC236}">
                <a16:creationId xmlns:a16="http://schemas.microsoft.com/office/drawing/2014/main" id="{E7A701A5-09BD-3621-2B18-5702C16B3C20}"/>
              </a:ext>
            </a:extLst>
          </p:cNvPr>
          <p:cNvSpPr/>
          <p:nvPr/>
        </p:nvSpPr>
        <p:spPr>
          <a:xfrm>
            <a:off x="1890000" y="6345907"/>
            <a:ext cx="40233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128296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14FBA-003A-8F60-05E0-CAE154649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SAT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C20E6F-3C97-1F3D-7235-9549A92192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Encoding</a:t>
            </a:r>
          </a:p>
          <a:p>
            <a:pPr lvl="1"/>
            <a:r>
              <a:rPr lang="en-US" altLang="zh-CN" dirty="0"/>
              <a:t>Turn constraints into CNF, one clause at a time.</a:t>
            </a:r>
          </a:p>
          <a:p>
            <a:pPr lvl="1"/>
            <a:r>
              <a:rPr lang="en-US" altLang="zh-CN" dirty="0"/>
              <a:t>Common patterns</a:t>
            </a:r>
          </a:p>
          <a:p>
            <a:pPr lvl="2"/>
            <a:endParaRPr lang="zh-CN" altLang="en-US" dirty="0"/>
          </a:p>
        </p:txBody>
      </p:sp>
      <p:sp>
        <p:nvSpPr>
          <p:cNvPr id="4" name="Shape 6">
            <a:extLst>
              <a:ext uri="{FF2B5EF4-FFF2-40B4-BE49-F238E27FC236}">
                <a16:creationId xmlns:a16="http://schemas.microsoft.com/office/drawing/2014/main" id="{529B8606-C780-CE86-9880-9691E560DEC3}"/>
              </a:ext>
            </a:extLst>
          </p:cNvPr>
          <p:cNvSpPr/>
          <p:nvPr/>
        </p:nvSpPr>
        <p:spPr>
          <a:xfrm>
            <a:off x="993600" y="3340440"/>
            <a:ext cx="10515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1C955A1E-9BAC-5A5A-B594-EF9A9F765120}"/>
              </a:ext>
            </a:extLst>
          </p:cNvPr>
          <p:cNvSpPr/>
          <p:nvPr/>
        </p:nvSpPr>
        <p:spPr>
          <a:xfrm>
            <a:off x="1137600" y="3340440"/>
            <a:ext cx="4159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At least one of A, B, C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FBD3BEE1-9F9F-CE6E-7195-B94473399F39}"/>
              </a:ext>
            </a:extLst>
          </p:cNvPr>
          <p:cNvSpPr/>
          <p:nvPr/>
        </p:nvSpPr>
        <p:spPr>
          <a:xfrm>
            <a:off x="5854320" y="3340440"/>
            <a:ext cx="584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(A ∨ B ∨ C)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7" name="Shape 9">
            <a:extLst>
              <a:ext uri="{FF2B5EF4-FFF2-40B4-BE49-F238E27FC236}">
                <a16:creationId xmlns:a16="http://schemas.microsoft.com/office/drawing/2014/main" id="{76E2B966-EB7D-9091-52C8-D35DEBAD6320}"/>
              </a:ext>
            </a:extLst>
          </p:cNvPr>
          <p:cNvSpPr/>
          <p:nvPr/>
        </p:nvSpPr>
        <p:spPr>
          <a:xfrm>
            <a:off x="993600" y="3870792"/>
            <a:ext cx="10515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8" name="Text 10">
            <a:extLst>
              <a:ext uri="{FF2B5EF4-FFF2-40B4-BE49-F238E27FC236}">
                <a16:creationId xmlns:a16="http://schemas.microsoft.com/office/drawing/2014/main" id="{E5360A33-D2CC-2C45-DCDA-10DAEEC27289}"/>
              </a:ext>
            </a:extLst>
          </p:cNvPr>
          <p:cNvSpPr/>
          <p:nvPr/>
        </p:nvSpPr>
        <p:spPr>
          <a:xfrm>
            <a:off x="1137600" y="3870792"/>
            <a:ext cx="4159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At most one of A, B, C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9" name="Text 11">
            <a:extLst>
              <a:ext uri="{FF2B5EF4-FFF2-40B4-BE49-F238E27FC236}">
                <a16:creationId xmlns:a16="http://schemas.microsoft.com/office/drawing/2014/main" id="{7FCABFB6-529F-7F95-16D5-47F0B8366E91}"/>
              </a:ext>
            </a:extLst>
          </p:cNvPr>
          <p:cNvSpPr/>
          <p:nvPr/>
        </p:nvSpPr>
        <p:spPr>
          <a:xfrm>
            <a:off x="5854320" y="3870792"/>
            <a:ext cx="584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(¬A ∨ ¬B) ∧ (¬A ∨ ¬C) ∧ (¬B ∨ ¬C)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10" name="Shape 12">
            <a:extLst>
              <a:ext uri="{FF2B5EF4-FFF2-40B4-BE49-F238E27FC236}">
                <a16:creationId xmlns:a16="http://schemas.microsoft.com/office/drawing/2014/main" id="{BC2B978D-EDFC-EB3B-F25D-2D02553E99CD}"/>
              </a:ext>
            </a:extLst>
          </p:cNvPr>
          <p:cNvSpPr/>
          <p:nvPr/>
        </p:nvSpPr>
        <p:spPr>
          <a:xfrm>
            <a:off x="993600" y="4401144"/>
            <a:ext cx="10515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1" name="Text 13">
            <a:extLst>
              <a:ext uri="{FF2B5EF4-FFF2-40B4-BE49-F238E27FC236}">
                <a16:creationId xmlns:a16="http://schemas.microsoft.com/office/drawing/2014/main" id="{B384C913-DB17-8FA7-DD3E-3026D944DCE1}"/>
              </a:ext>
            </a:extLst>
          </p:cNvPr>
          <p:cNvSpPr/>
          <p:nvPr/>
        </p:nvSpPr>
        <p:spPr>
          <a:xfrm>
            <a:off x="1137600" y="4401144"/>
            <a:ext cx="4159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Exactly one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12" name="Text 14">
            <a:extLst>
              <a:ext uri="{FF2B5EF4-FFF2-40B4-BE49-F238E27FC236}">
                <a16:creationId xmlns:a16="http://schemas.microsoft.com/office/drawing/2014/main" id="{7AB11C7C-A424-1C0D-3E24-AB1F56E2978B}"/>
              </a:ext>
            </a:extLst>
          </p:cNvPr>
          <p:cNvSpPr/>
          <p:nvPr/>
        </p:nvSpPr>
        <p:spPr>
          <a:xfrm>
            <a:off x="5854320" y="4401144"/>
            <a:ext cx="584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at-least-one  ∧  at-most-one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13" name="Shape 15">
            <a:extLst>
              <a:ext uri="{FF2B5EF4-FFF2-40B4-BE49-F238E27FC236}">
                <a16:creationId xmlns:a16="http://schemas.microsoft.com/office/drawing/2014/main" id="{FA749A84-A842-3221-796C-A1EF8FE61D1F}"/>
              </a:ext>
            </a:extLst>
          </p:cNvPr>
          <p:cNvSpPr/>
          <p:nvPr/>
        </p:nvSpPr>
        <p:spPr>
          <a:xfrm>
            <a:off x="993600" y="4931496"/>
            <a:ext cx="10515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4" name="Text 16">
            <a:extLst>
              <a:ext uri="{FF2B5EF4-FFF2-40B4-BE49-F238E27FC236}">
                <a16:creationId xmlns:a16="http://schemas.microsoft.com/office/drawing/2014/main" id="{EF5BBCC5-2F53-E4A9-0D01-36D1EE20AEEF}"/>
              </a:ext>
            </a:extLst>
          </p:cNvPr>
          <p:cNvSpPr/>
          <p:nvPr/>
        </p:nvSpPr>
        <p:spPr>
          <a:xfrm>
            <a:off x="1137600" y="4931496"/>
            <a:ext cx="4159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(A ∧ B) → C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15" name="Text 17">
            <a:extLst>
              <a:ext uri="{FF2B5EF4-FFF2-40B4-BE49-F238E27FC236}">
                <a16:creationId xmlns:a16="http://schemas.microsoft.com/office/drawing/2014/main" id="{E4A2DC6B-3D62-36A8-AE53-1C931EE4B232}"/>
              </a:ext>
            </a:extLst>
          </p:cNvPr>
          <p:cNvSpPr/>
          <p:nvPr/>
        </p:nvSpPr>
        <p:spPr>
          <a:xfrm>
            <a:off x="5854320" y="4931496"/>
            <a:ext cx="584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(¬A ∨ ¬B ∨ C)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16" name="Shape 18">
            <a:extLst>
              <a:ext uri="{FF2B5EF4-FFF2-40B4-BE49-F238E27FC236}">
                <a16:creationId xmlns:a16="http://schemas.microsoft.com/office/drawing/2014/main" id="{08F9F46B-696C-C87F-CC9B-0FAA64559F47}"/>
              </a:ext>
            </a:extLst>
          </p:cNvPr>
          <p:cNvSpPr/>
          <p:nvPr/>
        </p:nvSpPr>
        <p:spPr>
          <a:xfrm>
            <a:off x="993600" y="5461848"/>
            <a:ext cx="1051560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7" name="Text 19">
            <a:extLst>
              <a:ext uri="{FF2B5EF4-FFF2-40B4-BE49-F238E27FC236}">
                <a16:creationId xmlns:a16="http://schemas.microsoft.com/office/drawing/2014/main" id="{18FBF285-FB70-BA2B-9250-44639AC5077D}"/>
              </a:ext>
            </a:extLst>
          </p:cNvPr>
          <p:cNvSpPr/>
          <p:nvPr/>
        </p:nvSpPr>
        <p:spPr>
          <a:xfrm>
            <a:off x="1137600" y="5461848"/>
            <a:ext cx="4159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A ↔ B</a:t>
            </a:r>
            <a:endParaRPr lang="en-US" sz="2400" dirty="0">
              <a:latin typeface="Consolas" panose="020B0609020204030204" pitchFamily="49" charset="0"/>
            </a:endParaRPr>
          </a:p>
        </p:txBody>
      </p:sp>
      <p:sp>
        <p:nvSpPr>
          <p:cNvPr id="18" name="Text 20">
            <a:extLst>
              <a:ext uri="{FF2B5EF4-FFF2-40B4-BE49-F238E27FC236}">
                <a16:creationId xmlns:a16="http://schemas.microsoft.com/office/drawing/2014/main" id="{FCFF60E5-3265-6908-F089-78C5253AB7EF}"/>
              </a:ext>
            </a:extLst>
          </p:cNvPr>
          <p:cNvSpPr/>
          <p:nvPr/>
        </p:nvSpPr>
        <p:spPr>
          <a:xfrm>
            <a:off x="5854320" y="5461848"/>
            <a:ext cx="584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(¬A ∨ B) ∧ (¬B ∨ A)</a:t>
            </a:r>
            <a:endParaRPr lang="en-US" sz="24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36573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D8374-958E-DE23-7987-D83BFAC3F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SMT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2B89B5-D92C-6872-704D-EFDBDABBBC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Beyond pure Boolean</a:t>
            </a:r>
          </a:p>
          <a:p>
            <a:pPr lvl="1"/>
            <a:r>
              <a:rPr lang="en-US" altLang="zh-CN" dirty="0"/>
              <a:t>Real programs have integers, arrays, </a:t>
            </a:r>
            <a:r>
              <a:rPr lang="en-US" altLang="zh-CN" dirty="0" err="1"/>
              <a:t>bitvectors</a:t>
            </a:r>
            <a:r>
              <a:rPr lang="en-US" altLang="zh-CN" dirty="0"/>
              <a:t>, strings.</a:t>
            </a:r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/>
              <a:t>Satisfiability Modulo Theories</a:t>
            </a:r>
          </a:p>
          <a:p>
            <a:pPr lvl="1"/>
            <a:r>
              <a:rPr lang="en-US" altLang="zh-CN" dirty="0"/>
              <a:t>SAT plus arithmetic, arrays, and more</a:t>
            </a:r>
          </a:p>
          <a:p>
            <a:pPr lvl="1"/>
            <a:r>
              <a:rPr lang="en-US" altLang="zh-CN" dirty="0"/>
              <a:t>Tool: Z3</a:t>
            </a:r>
          </a:p>
          <a:p>
            <a:pPr lvl="1"/>
            <a:r>
              <a:rPr lang="en-US" altLang="zh-CN" dirty="0"/>
              <a:t>Algorithm: DPLL(T), SAT + Theory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388958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527E3-76C3-5E38-2BBE-C49FA5A01D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SMT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BEBE82-258D-DE56-4BD3-39019CC3A0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Major theories</a:t>
            </a:r>
            <a:endParaRPr lang="zh-CN" altLang="en-US" dirty="0"/>
          </a:p>
        </p:txBody>
      </p:sp>
      <p:graphicFrame>
        <p:nvGraphicFramePr>
          <p:cNvPr id="4" name="Table 0">
            <a:extLst>
              <a:ext uri="{FF2B5EF4-FFF2-40B4-BE49-F238E27FC236}">
                <a16:creationId xmlns:a16="http://schemas.microsoft.com/office/drawing/2014/main" id="{92C1258A-43BC-5585-FBE0-BA9600F2CE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6710144"/>
              </p:ext>
            </p:extLst>
          </p:nvPr>
        </p:nvGraphicFramePr>
        <p:xfrm>
          <a:off x="1511400" y="2628854"/>
          <a:ext cx="9598200" cy="3383280"/>
        </p:xfrm>
        <a:graphic>
          <a:graphicData uri="http://schemas.openxmlformats.org/drawingml/2006/table">
            <a:tbl>
              <a:tblPr/>
              <a:tblGrid>
                <a:gridCol w="18012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95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010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Theory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Reasons about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Example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LIA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Linear integer arithmetic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2x + 3y = 12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LRA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Linear real arithmetic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0.5x + y ≤ 1.0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BV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Bitvectors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(x &lt;&lt; 2) &amp; 0xFF == 0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Arrays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read/write arrays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read(write(a, i, 5), i) = 5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UF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Uninterpreted functions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f(a) = f(b)  →  a = b ?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Str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Strings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+mn-ea"/>
                          <a:cs typeface="Calibri" pitchFamily="34" charset="-120"/>
                        </a:rPr>
                        <a:t>len(s) &gt; 0 ∧ contains(s, "ab")</a:t>
                      </a:r>
                      <a:endParaRPr lang="en-US" sz="2000" dirty="0">
                        <a:latin typeface="Consolas" panose="020B0609020204030204" pitchFamily="49" charset="0"/>
                        <a:ea typeface="+mn-ea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78593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0FD45-B576-9DFB-C6E9-4293848A3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SMT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B35AB-2309-F713-21E9-CB297B2F9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78375"/>
          </a:xfrm>
        </p:spPr>
        <p:txBody>
          <a:bodyPr>
            <a:normAutofit/>
          </a:bodyPr>
          <a:lstStyle/>
          <a:p>
            <a:r>
              <a:rPr lang="en-US" altLang="zh-CN" dirty="0"/>
              <a:t>LIA theory – Linear programing problem</a:t>
            </a:r>
          </a:p>
          <a:p>
            <a:pPr lvl="1"/>
            <a:r>
              <a:rPr lang="en-US" altLang="zh-CN" dirty="0"/>
              <a:t>Algorithm: Simplex</a:t>
            </a:r>
          </a:p>
          <a:p>
            <a:pPr lvl="1"/>
            <a:r>
              <a:rPr lang="en-US" altLang="zh-CN" dirty="0"/>
              <a:t>If we got a rational solution, what should we do?</a:t>
            </a:r>
          </a:p>
          <a:p>
            <a:pPr lvl="1"/>
            <a:r>
              <a:rPr lang="en-US" altLang="zh-CN" dirty="0"/>
              <a:t>Branching</a:t>
            </a:r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lvl="1"/>
            <a:r>
              <a:rPr lang="en-US" altLang="zh-CN" dirty="0"/>
              <a:t>If you remember, we have read a paper in our reading group (</a:t>
            </a:r>
            <a:r>
              <a:rPr lang="en-US" altLang="zh-CN" dirty="0" err="1"/>
              <a:t>COpter</a:t>
            </a:r>
            <a:r>
              <a:rPr lang="en-US" altLang="zh-CN" dirty="0"/>
              <a:t>)</a:t>
            </a:r>
            <a:endParaRPr lang="zh-CN" alt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C662930-8556-7AA7-3A9F-35FB9651D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3616" y="3221384"/>
            <a:ext cx="5244768" cy="2657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53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D1FAB0-0018-288D-8862-0C4F9BA8A9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SMT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8B863B-CED4-0A9D-EEF7-B918790A28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Quick Z3</a:t>
            </a:r>
          </a:p>
          <a:p>
            <a:pPr lvl="1"/>
            <a:r>
              <a:rPr lang="en-US" altLang="zh-CN" dirty="0"/>
              <a:t>Syntax: SMT-LIB</a:t>
            </a:r>
          </a:p>
          <a:p>
            <a:pPr lvl="2"/>
            <a:r>
              <a:rPr lang="en-US" altLang="zh-CN" dirty="0"/>
              <a:t>Prefix notation: (+ x y) -&gt; x + y</a:t>
            </a:r>
          </a:p>
          <a:p>
            <a:pPr lvl="2"/>
            <a:r>
              <a:rPr lang="en-US" altLang="zh-CN" dirty="0"/>
              <a:t>Keywords: declare, assert, let, check-sat, ...</a:t>
            </a:r>
            <a:endParaRPr lang="zh-CN" altLang="en-US" dirty="0"/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8427B661-8FDD-44B9-B763-DF75F5A95214}"/>
              </a:ext>
            </a:extLst>
          </p:cNvPr>
          <p:cNvSpPr/>
          <p:nvPr/>
        </p:nvSpPr>
        <p:spPr>
          <a:xfrm>
            <a:off x="2112960" y="3540494"/>
            <a:ext cx="9096840" cy="268750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(declare-const x Int)              ; integer variable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(declare-const y Int)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(assert (&gt; x 0))                   ; x &gt; 0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(assert (= (+ x y) 10))            ; x + y = 10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(check-sat)                        ; SAT or UNSAT?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(get-model)                        ; if SAT, show witness</a:t>
            </a:r>
            <a:endParaRPr 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190484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47776-A351-C1E0-EF7B-C257210F47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0FF57-68CF-5CCE-581D-4E0E035866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SMT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82CE1-01DC-1BBD-B79B-55BDE0FB30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446375"/>
          </a:xfrm>
        </p:spPr>
        <p:txBody>
          <a:bodyPr/>
          <a:lstStyle/>
          <a:p>
            <a:r>
              <a:rPr lang="en-US" altLang="zh-CN" dirty="0"/>
              <a:t>Quick Z3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en-US" altLang="zh-CN" dirty="0"/>
              <a:t>What verification tools usually do?</a:t>
            </a:r>
          </a:p>
          <a:p>
            <a:pPr lvl="1"/>
            <a:r>
              <a:rPr lang="en-US" altLang="zh-CN" dirty="0"/>
              <a:t>Translate the program and proofs to Z3 queries</a:t>
            </a:r>
          </a:p>
          <a:p>
            <a:pPr lvl="1"/>
            <a:r>
              <a:rPr lang="en-US" altLang="zh-CN" dirty="0"/>
              <a:t>You can write your own one - Delphi</a:t>
            </a:r>
          </a:p>
          <a:p>
            <a:endParaRPr lang="en-US" altLang="zh-CN" dirty="0"/>
          </a:p>
        </p:txBody>
      </p:sp>
      <p:sp>
        <p:nvSpPr>
          <p:cNvPr id="6" name="Text 7">
            <a:extLst>
              <a:ext uri="{FF2B5EF4-FFF2-40B4-BE49-F238E27FC236}">
                <a16:creationId xmlns:a16="http://schemas.microsoft.com/office/drawing/2014/main" id="{CA1BDD4C-998C-BE65-8FB0-85C0B3A8DA17}"/>
              </a:ext>
            </a:extLst>
          </p:cNvPr>
          <p:cNvSpPr/>
          <p:nvPr/>
        </p:nvSpPr>
        <p:spPr>
          <a:xfrm>
            <a:off x="1947960" y="2567880"/>
            <a:ext cx="7955280" cy="109728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function abs(x: Int) returns r: Int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  if x &lt; 0  then  r := -x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  else            r := x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7" name="Text 10">
            <a:extLst>
              <a:ext uri="{FF2B5EF4-FFF2-40B4-BE49-F238E27FC236}">
                <a16:creationId xmlns:a16="http://schemas.microsoft.com/office/drawing/2014/main" id="{8FC2A418-C05B-3C7A-81B1-4C0B99C12F17}"/>
              </a:ext>
            </a:extLst>
          </p:cNvPr>
          <p:cNvSpPr/>
          <p:nvPr/>
        </p:nvSpPr>
        <p:spPr>
          <a:xfrm>
            <a:off x="1947960" y="3858118"/>
            <a:ext cx="9312840" cy="138138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(assert (or (and (&lt;  x 0) (= r (- x)))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            (and (&gt;= x 0) (= r x))))         ; program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(assert (not (&gt;= r 0)))                      ; negated property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(check-sat)                                  ; → unsat   ✓</a:t>
            </a:r>
            <a:endParaRPr 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3954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D121F-CE1B-8B0E-4C5E-757584AA6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A321D5-6F0C-DB54-356F-2342F092D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Reasoning about real programs</a:t>
            </a:r>
          </a:p>
          <a:p>
            <a:pPr lvl="1"/>
            <a:r>
              <a:rPr lang="en-US" altLang="zh-CN" dirty="0"/>
              <a:t>Loops, branches, and assignments</a:t>
            </a:r>
          </a:p>
          <a:p>
            <a:endParaRPr lang="en-US" altLang="zh-CN" dirty="0"/>
          </a:p>
          <a:p>
            <a:r>
              <a:rPr lang="en-US" altLang="zh-CN" dirty="0"/>
              <a:t>So, WTF is it?</a:t>
            </a:r>
            <a:endParaRPr lang="zh-CN" altLang="en-US" dirty="0"/>
          </a:p>
        </p:txBody>
      </p:sp>
      <p:sp>
        <p:nvSpPr>
          <p:cNvPr id="5" name="Shape 6">
            <a:extLst>
              <a:ext uri="{FF2B5EF4-FFF2-40B4-BE49-F238E27FC236}">
                <a16:creationId xmlns:a16="http://schemas.microsoft.com/office/drawing/2014/main" id="{4FE72E51-91CE-91C4-8671-DF6B904F3DCE}"/>
              </a:ext>
            </a:extLst>
          </p:cNvPr>
          <p:cNvSpPr/>
          <p:nvPr/>
        </p:nvSpPr>
        <p:spPr>
          <a:xfrm>
            <a:off x="2523600" y="4110840"/>
            <a:ext cx="6400800" cy="1005840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</p:sp>
      <p:sp>
        <p:nvSpPr>
          <p:cNvPr id="6" name="Text 7">
            <a:extLst>
              <a:ext uri="{FF2B5EF4-FFF2-40B4-BE49-F238E27FC236}">
                <a16:creationId xmlns:a16="http://schemas.microsoft.com/office/drawing/2014/main" id="{BA70056B-46C0-0ABF-45EE-535FC0B9195B}"/>
              </a:ext>
            </a:extLst>
          </p:cNvPr>
          <p:cNvSpPr/>
          <p:nvPr/>
        </p:nvSpPr>
        <p:spPr>
          <a:xfrm>
            <a:off x="2523600" y="4110840"/>
            <a:ext cx="64008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9CC3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P } </a:t>
            </a:r>
            <a:r>
              <a:rPr lang="en-US" sz="3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 </a:t>
            </a:r>
            <a:r>
              <a:rPr lang="en-US" sz="3200" b="1" dirty="0">
                <a:solidFill>
                  <a:srgbClr val="9CC3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Q }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4090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EC3E74-D12C-06F1-8999-E713C5072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Formal Verification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54BE0E8-62B8-5635-5818-7EF7594B87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376364"/>
          </a:xfrm>
        </p:spPr>
        <p:txBody>
          <a:bodyPr/>
          <a:lstStyle/>
          <a:p>
            <a:r>
              <a:rPr lang="en-US" altLang="zh-CN" dirty="0"/>
              <a:t>Basics ~30min</a:t>
            </a:r>
          </a:p>
          <a:p>
            <a:pPr lvl="1"/>
            <a:r>
              <a:rPr lang="en-US" altLang="zh-CN" dirty="0"/>
              <a:t>Propositions</a:t>
            </a:r>
          </a:p>
          <a:p>
            <a:pPr lvl="1"/>
            <a:r>
              <a:rPr lang="en-US" altLang="zh-CN" dirty="0"/>
              <a:t>Rules</a:t>
            </a:r>
          </a:p>
          <a:p>
            <a:pPr lvl="1"/>
            <a:r>
              <a:rPr lang="en-US" altLang="zh-CN" dirty="0"/>
              <a:t>Predicates</a:t>
            </a:r>
          </a:p>
          <a:p>
            <a:pPr lvl="1"/>
            <a:r>
              <a:rPr lang="en-US" altLang="zh-CN" dirty="0"/>
              <a:t>SAT Solving</a:t>
            </a:r>
          </a:p>
          <a:p>
            <a:pPr lvl="1"/>
            <a:r>
              <a:rPr lang="en-US" altLang="zh-CN" dirty="0"/>
              <a:t>Basic SMT</a:t>
            </a:r>
          </a:p>
          <a:p>
            <a:pPr lvl="1"/>
            <a:r>
              <a:rPr lang="en-US" altLang="zh-CN" dirty="0"/>
              <a:t>Hoare Logic</a:t>
            </a:r>
          </a:p>
          <a:p>
            <a:r>
              <a:rPr lang="en-US" altLang="zh-CN" dirty="0"/>
              <a:t>Case Study ~20min</a:t>
            </a:r>
          </a:p>
          <a:p>
            <a:pPr lvl="1"/>
            <a:r>
              <a:rPr lang="en-US" altLang="zh-CN" dirty="0" err="1"/>
              <a:t>CortenMM</a:t>
            </a:r>
            <a:r>
              <a:rPr lang="en-US" altLang="zh-CN" dirty="0"/>
              <a:t> – </a:t>
            </a:r>
            <a:r>
              <a:rPr lang="en-US" altLang="zh-CN" dirty="0" err="1"/>
              <a:t>Xiangcan</a:t>
            </a:r>
            <a:endParaRPr lang="en-US" altLang="zh-CN" dirty="0"/>
          </a:p>
          <a:p>
            <a:pPr lvl="1"/>
            <a:r>
              <a:rPr lang="en-US" altLang="zh-CN" dirty="0"/>
              <a:t>FS – Yonghao</a:t>
            </a:r>
          </a:p>
          <a:p>
            <a:r>
              <a:rPr lang="en-US" altLang="zh-CN" dirty="0"/>
              <a:t>Advanced Topics (Maybe next time...)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790230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262652-0C57-BC79-85CC-B09B63F3E7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B8C338-B1E3-F6D3-B8E5-A6C6F7CBE0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{ P }  C  { Q }</a:t>
            </a:r>
          </a:p>
          <a:p>
            <a:pPr lvl="1"/>
            <a:r>
              <a:rPr lang="en-US" altLang="zh-CN" dirty="0"/>
              <a:t>If P holds before C and C terminates, Q holds after.</a:t>
            </a:r>
          </a:p>
          <a:p>
            <a:pPr lvl="1"/>
            <a:r>
              <a:rPr lang="en-US" altLang="zh-CN" dirty="0"/>
              <a:t>Total correctness: [P] C [Q] — same, plus C is guaranteed to terminate.</a:t>
            </a:r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P: Precondition, holds before C</a:t>
            </a:r>
          </a:p>
          <a:p>
            <a:pPr lvl="1"/>
            <a:r>
              <a:rPr lang="en-US" altLang="zh-CN" dirty="0"/>
              <a:t>C: Code we execute</a:t>
            </a:r>
          </a:p>
          <a:p>
            <a:pPr lvl="1"/>
            <a:r>
              <a:rPr lang="en-US" altLang="zh-CN" dirty="0"/>
              <a:t>Q:</a:t>
            </a:r>
            <a:r>
              <a:rPr lang="zh-CN" altLang="en-US" dirty="0"/>
              <a:t> </a:t>
            </a:r>
            <a:r>
              <a:rPr lang="en-US" altLang="zh-CN" dirty="0"/>
              <a:t>Postcondition,</a:t>
            </a:r>
            <a:r>
              <a:rPr lang="zh-CN" altLang="en-US" dirty="0"/>
              <a:t> </a:t>
            </a:r>
            <a:r>
              <a:rPr lang="en-US" altLang="zh-CN" dirty="0"/>
              <a:t>holds</a:t>
            </a:r>
            <a:r>
              <a:rPr lang="zh-CN" altLang="en-US" dirty="0"/>
              <a:t> </a:t>
            </a:r>
            <a:r>
              <a:rPr lang="en-US" altLang="zh-CN" dirty="0"/>
              <a:t>after</a:t>
            </a:r>
            <a:r>
              <a:rPr lang="zh-CN" altLang="en-US" dirty="0"/>
              <a:t> </a:t>
            </a:r>
            <a:r>
              <a:rPr lang="en-US" altLang="zh-CN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16177814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5CFB0-455A-BC1E-637E-1A441C9C6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1A56CF-359E-7E01-BFE4-7909B0AB96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True or false?</a:t>
            </a:r>
            <a:endParaRPr lang="zh-CN" altLang="en-US" dirty="0"/>
          </a:p>
        </p:txBody>
      </p:sp>
      <p:sp>
        <p:nvSpPr>
          <p:cNvPr id="4" name="Text 6">
            <a:extLst>
              <a:ext uri="{FF2B5EF4-FFF2-40B4-BE49-F238E27FC236}">
                <a16:creationId xmlns:a16="http://schemas.microsoft.com/office/drawing/2014/main" id="{5D1379BC-0E8F-19F9-7FD6-EBC890E6632F}"/>
              </a:ext>
            </a:extLst>
          </p:cNvPr>
          <p:cNvSpPr/>
          <p:nvPr/>
        </p:nvSpPr>
        <p:spPr>
          <a:xfrm>
            <a:off x="2144880" y="263988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A.   { x = 3 }   y := x + 2   { y = 5 }</a:t>
            </a:r>
            <a:endParaRPr lang="en-US" sz="24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522542AD-FACA-697E-6565-4C9AEF60B9EC}"/>
              </a:ext>
            </a:extLst>
          </p:cNvPr>
          <p:cNvSpPr/>
          <p:nvPr/>
        </p:nvSpPr>
        <p:spPr>
          <a:xfrm>
            <a:off x="2144880" y="314280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B.   { x &gt; 0 }   x := x - 1   { x &gt; 0 }</a:t>
            </a:r>
            <a:endParaRPr lang="en-US" sz="2400" dirty="0"/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710123F8-D3B9-A41D-48FD-BA36E43A9A7B}"/>
              </a:ext>
            </a:extLst>
          </p:cNvPr>
          <p:cNvSpPr/>
          <p:nvPr/>
        </p:nvSpPr>
        <p:spPr>
          <a:xfrm>
            <a:off x="2144880" y="364572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C.   { true }    x := 7       { x = 7 }</a:t>
            </a:r>
            <a:endParaRPr lang="en-US" sz="2400" dirty="0"/>
          </a:p>
        </p:txBody>
      </p:sp>
      <p:sp>
        <p:nvSpPr>
          <p:cNvPr id="7" name="Text 9">
            <a:extLst>
              <a:ext uri="{FF2B5EF4-FFF2-40B4-BE49-F238E27FC236}">
                <a16:creationId xmlns:a16="http://schemas.microsoft.com/office/drawing/2014/main" id="{A94ED471-C53A-AB53-B2AF-8C3990F6CD9B}"/>
              </a:ext>
            </a:extLst>
          </p:cNvPr>
          <p:cNvSpPr/>
          <p:nvPr/>
        </p:nvSpPr>
        <p:spPr>
          <a:xfrm>
            <a:off x="2144880" y="414864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D.   { false }   x := 0       { x = 999 }</a:t>
            </a:r>
            <a:endParaRPr lang="en-US" sz="2400" dirty="0"/>
          </a:p>
        </p:txBody>
      </p:sp>
      <p:sp>
        <p:nvSpPr>
          <p:cNvPr id="8" name="Text 10">
            <a:extLst>
              <a:ext uri="{FF2B5EF4-FFF2-40B4-BE49-F238E27FC236}">
                <a16:creationId xmlns:a16="http://schemas.microsoft.com/office/drawing/2014/main" id="{133696E0-D45B-8C3A-E09E-304E5BBF98B7}"/>
              </a:ext>
            </a:extLst>
          </p:cNvPr>
          <p:cNvSpPr/>
          <p:nvPr/>
        </p:nvSpPr>
        <p:spPr>
          <a:xfrm>
            <a:off x="2144880" y="465156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E.   { x ≥ 0 }   y := x * x   { y ≥ 0 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713549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48A60-DE0F-8085-E26F-FCDC68E688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C1AB8B-9288-234C-0B33-E565DE0694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Rule – Assignment rule (backwards assignment axiom)</a:t>
            </a:r>
          </a:p>
          <a:p>
            <a:pPr lvl="1"/>
            <a:r>
              <a:rPr lang="en-US" altLang="zh-CN" dirty="0"/>
              <a:t>Q with every occurrence of x replaced by e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For an assignment, its P should </a:t>
            </a:r>
            <a:r>
              <a:rPr lang="en-US" altLang="zh-CN" b="1" dirty="0"/>
              <a:t>at least</a:t>
            </a:r>
            <a:r>
              <a:rPr lang="en-US" altLang="zh-CN" dirty="0"/>
              <a:t> be Q[e/x], which is </a:t>
            </a:r>
            <a:r>
              <a:rPr lang="en-US" altLang="zh-CN" b="1" dirty="0"/>
              <a:t>the weakest precondition</a:t>
            </a:r>
            <a:endParaRPr lang="zh-CN" altLang="en-US" b="1" dirty="0"/>
          </a:p>
        </p:txBody>
      </p:sp>
      <p:sp>
        <p:nvSpPr>
          <p:cNvPr id="4" name="Shape 6">
            <a:extLst>
              <a:ext uri="{FF2B5EF4-FFF2-40B4-BE49-F238E27FC236}">
                <a16:creationId xmlns:a16="http://schemas.microsoft.com/office/drawing/2014/main" id="{B7B6AF2B-ED90-E3B5-E8B5-ED573127250D}"/>
              </a:ext>
            </a:extLst>
          </p:cNvPr>
          <p:cNvSpPr/>
          <p:nvPr/>
        </p:nvSpPr>
        <p:spPr>
          <a:xfrm>
            <a:off x="2145600" y="3023640"/>
            <a:ext cx="7315200" cy="1005840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5CF13A60-AE7B-C05E-97DA-FE5F87D9F685}"/>
              </a:ext>
            </a:extLst>
          </p:cNvPr>
          <p:cNvSpPr/>
          <p:nvPr/>
        </p:nvSpPr>
        <p:spPr>
          <a:xfrm>
            <a:off x="2145600" y="302364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b="1" dirty="0">
                <a:solidFill>
                  <a:srgbClr val="9CC3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Q[e/x] } </a:t>
            </a:r>
            <a:r>
              <a:rPr lang="en-US" sz="24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x := e </a:t>
            </a:r>
            <a:r>
              <a:rPr lang="en-US" sz="2400" b="1" dirty="0">
                <a:solidFill>
                  <a:srgbClr val="9CC3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Q }</a:t>
            </a:r>
            <a:endParaRPr lang="en-US" sz="2400" dirty="0"/>
          </a:p>
        </p:txBody>
      </p:sp>
      <p:sp>
        <p:nvSpPr>
          <p:cNvPr id="7" name="Shape 6">
            <a:extLst>
              <a:ext uri="{FF2B5EF4-FFF2-40B4-BE49-F238E27FC236}">
                <a16:creationId xmlns:a16="http://schemas.microsoft.com/office/drawing/2014/main" id="{9154D238-840C-05A5-6492-30582D2772DD}"/>
              </a:ext>
            </a:extLst>
          </p:cNvPr>
          <p:cNvSpPr/>
          <p:nvPr/>
        </p:nvSpPr>
        <p:spPr>
          <a:xfrm>
            <a:off x="2145600" y="5147640"/>
            <a:ext cx="7315200" cy="8686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8" name="Shape 7">
            <a:extLst>
              <a:ext uri="{FF2B5EF4-FFF2-40B4-BE49-F238E27FC236}">
                <a16:creationId xmlns:a16="http://schemas.microsoft.com/office/drawing/2014/main" id="{5E96CC59-6A4B-AAB0-9121-2A7EEDA2DE31}"/>
              </a:ext>
            </a:extLst>
          </p:cNvPr>
          <p:cNvSpPr/>
          <p:nvPr/>
        </p:nvSpPr>
        <p:spPr>
          <a:xfrm>
            <a:off x="2145600" y="5147640"/>
            <a:ext cx="73152" cy="8686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9" name="Text 8">
            <a:extLst>
              <a:ext uri="{FF2B5EF4-FFF2-40B4-BE49-F238E27FC236}">
                <a16:creationId xmlns:a16="http://schemas.microsoft.com/office/drawing/2014/main" id="{FDA354B3-A41C-A72F-3230-646A0CF42CF7}"/>
              </a:ext>
            </a:extLst>
          </p:cNvPr>
          <p:cNvSpPr/>
          <p:nvPr/>
        </p:nvSpPr>
        <p:spPr>
          <a:xfrm>
            <a:off x="2328480" y="519336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??? }   x := x + 1   { x &gt; 5 }</a:t>
            </a:r>
            <a:endParaRPr lang="en-US" sz="2000" dirty="0"/>
          </a:p>
        </p:txBody>
      </p:sp>
      <p:sp>
        <p:nvSpPr>
          <p:cNvPr id="10" name="Text 9">
            <a:extLst>
              <a:ext uri="{FF2B5EF4-FFF2-40B4-BE49-F238E27FC236}">
                <a16:creationId xmlns:a16="http://schemas.microsoft.com/office/drawing/2014/main" id="{800415C8-1037-88DC-E15C-FE4BA7CA3579}"/>
              </a:ext>
            </a:extLst>
          </p:cNvPr>
          <p:cNvSpPr/>
          <p:nvPr/>
        </p:nvSpPr>
        <p:spPr>
          <a:xfrm>
            <a:off x="2328480" y="546768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64748B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Q[x+1 / x]  =  (x + 1) &gt; 5  ≡  x &gt; 4</a:t>
            </a:r>
            <a:endParaRPr lang="en-US" sz="2000" dirty="0"/>
          </a:p>
        </p:txBody>
      </p:sp>
      <p:sp>
        <p:nvSpPr>
          <p:cNvPr id="11" name="Text 10">
            <a:extLst>
              <a:ext uri="{FF2B5EF4-FFF2-40B4-BE49-F238E27FC236}">
                <a16:creationId xmlns:a16="http://schemas.microsoft.com/office/drawing/2014/main" id="{092A1F02-8FC9-7A63-0F00-5BE643633452}"/>
              </a:ext>
            </a:extLst>
          </p:cNvPr>
          <p:cNvSpPr/>
          <p:nvPr/>
        </p:nvSpPr>
        <p:spPr>
          <a:xfrm>
            <a:off x="2328480" y="571456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766E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Precondition:  { x &gt; 4 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31441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C450B-7924-86FA-B51C-395AC2476E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4FAC73-E7FD-7EF7-0A3E-A599C60FBE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More examples</a:t>
            </a:r>
            <a:endParaRPr lang="zh-CN" altLang="en-US" dirty="0"/>
          </a:p>
        </p:txBody>
      </p:sp>
      <p:sp>
        <p:nvSpPr>
          <p:cNvPr id="5" name="Shape 11">
            <a:extLst>
              <a:ext uri="{FF2B5EF4-FFF2-40B4-BE49-F238E27FC236}">
                <a16:creationId xmlns:a16="http://schemas.microsoft.com/office/drawing/2014/main" id="{6E43EA07-3F6C-D8AB-BD43-9B8526D97AD0}"/>
              </a:ext>
            </a:extLst>
          </p:cNvPr>
          <p:cNvSpPr/>
          <p:nvPr/>
        </p:nvSpPr>
        <p:spPr>
          <a:xfrm>
            <a:off x="1889760" y="2658960"/>
            <a:ext cx="8229600" cy="8686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6" name="Shape 12">
            <a:extLst>
              <a:ext uri="{FF2B5EF4-FFF2-40B4-BE49-F238E27FC236}">
                <a16:creationId xmlns:a16="http://schemas.microsoft.com/office/drawing/2014/main" id="{B500B55A-B6BC-CC7A-C8D2-993F00DB1097}"/>
              </a:ext>
            </a:extLst>
          </p:cNvPr>
          <p:cNvSpPr/>
          <p:nvPr/>
        </p:nvSpPr>
        <p:spPr>
          <a:xfrm>
            <a:off x="1889760" y="2658960"/>
            <a:ext cx="73152" cy="8686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7" name="Text 13">
            <a:extLst>
              <a:ext uri="{FF2B5EF4-FFF2-40B4-BE49-F238E27FC236}">
                <a16:creationId xmlns:a16="http://schemas.microsoft.com/office/drawing/2014/main" id="{06FA2A49-4A2C-F213-DA66-09980DB7A7FF}"/>
              </a:ext>
            </a:extLst>
          </p:cNvPr>
          <p:cNvSpPr/>
          <p:nvPr/>
        </p:nvSpPr>
        <p:spPr>
          <a:xfrm>
            <a:off x="2072640" y="270468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{ ??? }   x := 5   { x = 5 }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8" name="Text 14">
            <a:extLst>
              <a:ext uri="{FF2B5EF4-FFF2-40B4-BE49-F238E27FC236}">
                <a16:creationId xmlns:a16="http://schemas.microsoft.com/office/drawing/2014/main" id="{9B8F725D-2171-117E-B055-2496E4CAFBDD}"/>
              </a:ext>
            </a:extLst>
          </p:cNvPr>
          <p:cNvSpPr/>
          <p:nvPr/>
        </p:nvSpPr>
        <p:spPr>
          <a:xfrm>
            <a:off x="2072640" y="297900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64748B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Q[5 / x]  =  5 = 5  ≡  true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9" name="Text 15">
            <a:extLst>
              <a:ext uri="{FF2B5EF4-FFF2-40B4-BE49-F238E27FC236}">
                <a16:creationId xmlns:a16="http://schemas.microsoft.com/office/drawing/2014/main" id="{3EF6F318-D7B1-BBEC-45ED-04C68362EC40}"/>
              </a:ext>
            </a:extLst>
          </p:cNvPr>
          <p:cNvSpPr/>
          <p:nvPr/>
        </p:nvSpPr>
        <p:spPr>
          <a:xfrm>
            <a:off x="2072640" y="322588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766E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Precondition:  { true }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10" name="Shape 16">
            <a:extLst>
              <a:ext uri="{FF2B5EF4-FFF2-40B4-BE49-F238E27FC236}">
                <a16:creationId xmlns:a16="http://schemas.microsoft.com/office/drawing/2014/main" id="{F76BF77F-1AE5-B87D-1C4E-18698F3C7773}"/>
              </a:ext>
            </a:extLst>
          </p:cNvPr>
          <p:cNvSpPr/>
          <p:nvPr/>
        </p:nvSpPr>
        <p:spPr>
          <a:xfrm>
            <a:off x="1889760" y="4036680"/>
            <a:ext cx="8229600" cy="86868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1" name="Shape 17">
            <a:extLst>
              <a:ext uri="{FF2B5EF4-FFF2-40B4-BE49-F238E27FC236}">
                <a16:creationId xmlns:a16="http://schemas.microsoft.com/office/drawing/2014/main" id="{FFDBA8CD-1711-CFA8-1CDC-544A71DC24CF}"/>
              </a:ext>
            </a:extLst>
          </p:cNvPr>
          <p:cNvSpPr/>
          <p:nvPr/>
        </p:nvSpPr>
        <p:spPr>
          <a:xfrm>
            <a:off x="1889760" y="4036680"/>
            <a:ext cx="73152" cy="86868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2" name="Text 18">
            <a:extLst>
              <a:ext uri="{FF2B5EF4-FFF2-40B4-BE49-F238E27FC236}">
                <a16:creationId xmlns:a16="http://schemas.microsoft.com/office/drawing/2014/main" id="{FC403755-6528-A23E-874A-122672BA1444}"/>
              </a:ext>
            </a:extLst>
          </p:cNvPr>
          <p:cNvSpPr/>
          <p:nvPr/>
        </p:nvSpPr>
        <p:spPr>
          <a:xfrm>
            <a:off x="2072640" y="408240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{ ??? }   y := x * 2   { y &gt; 10 }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13" name="Text 19">
            <a:extLst>
              <a:ext uri="{FF2B5EF4-FFF2-40B4-BE49-F238E27FC236}">
                <a16:creationId xmlns:a16="http://schemas.microsoft.com/office/drawing/2014/main" id="{A5FD7966-9F29-0276-C774-AE4963037925}"/>
              </a:ext>
            </a:extLst>
          </p:cNvPr>
          <p:cNvSpPr/>
          <p:nvPr/>
        </p:nvSpPr>
        <p:spPr>
          <a:xfrm>
            <a:off x="2072640" y="4356720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i="1" dirty="0">
                <a:solidFill>
                  <a:srgbClr val="64748B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Q[x*2 / y]  =  x * 2 &gt; 10  ≡  x &gt; 5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14" name="Text 20">
            <a:extLst>
              <a:ext uri="{FF2B5EF4-FFF2-40B4-BE49-F238E27FC236}">
                <a16:creationId xmlns:a16="http://schemas.microsoft.com/office/drawing/2014/main" id="{2CBCB674-E4E4-983E-1DA0-00F1044F079A}"/>
              </a:ext>
            </a:extLst>
          </p:cNvPr>
          <p:cNvSpPr/>
          <p:nvPr/>
        </p:nvSpPr>
        <p:spPr>
          <a:xfrm>
            <a:off x="2072640" y="4603608"/>
            <a:ext cx="80467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0F766E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Precondition:  { x &gt; 5 }</a:t>
            </a:r>
            <a:endParaRPr 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38988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EB3BD-C295-A37E-5CB4-903AAB819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461E6-EBD1-CF69-58BC-40C02A220C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Quiz</a:t>
            </a:r>
            <a:endParaRPr lang="zh-CN" altLang="en-US" dirty="0"/>
          </a:p>
        </p:txBody>
      </p:sp>
      <p:sp>
        <p:nvSpPr>
          <p:cNvPr id="4" name="Text 6">
            <a:extLst>
              <a:ext uri="{FF2B5EF4-FFF2-40B4-BE49-F238E27FC236}">
                <a16:creationId xmlns:a16="http://schemas.microsoft.com/office/drawing/2014/main" id="{FAE75767-A6C6-A91F-61C7-5F47B6A3ED5A}"/>
              </a:ext>
            </a:extLst>
          </p:cNvPr>
          <p:cNvSpPr/>
          <p:nvPr/>
        </p:nvSpPr>
        <p:spPr>
          <a:xfrm>
            <a:off x="2404080" y="2870280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A.  { ??? }   x := 7         { x &gt; 5 }</a:t>
            </a:r>
            <a:endParaRPr lang="en-US" sz="24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64B35406-51DD-0604-1EE3-13C99804D374}"/>
              </a:ext>
            </a:extLst>
          </p:cNvPr>
          <p:cNvSpPr/>
          <p:nvPr/>
        </p:nvSpPr>
        <p:spPr>
          <a:xfrm>
            <a:off x="2404080" y="3309192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B.  { ??? }   x := x + 1     { x = 10 }</a:t>
            </a:r>
            <a:endParaRPr lang="en-US" sz="2400" dirty="0"/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5DA593D9-A5FC-3856-1D67-4A6DBEB909ED}"/>
              </a:ext>
            </a:extLst>
          </p:cNvPr>
          <p:cNvSpPr/>
          <p:nvPr/>
        </p:nvSpPr>
        <p:spPr>
          <a:xfrm>
            <a:off x="2404080" y="3748104"/>
            <a:ext cx="80467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C.  { ??? }   y := x × 2  { y &gt; 0 }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591417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512F0-8462-93FC-307F-7CAD5A6B9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B59B4D-41B0-7938-2C36-89C7A3113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Rule - Sequencing</a:t>
            </a:r>
            <a:endParaRPr lang="zh-CN" altLang="en-US" dirty="0"/>
          </a:p>
        </p:txBody>
      </p:sp>
      <p:sp>
        <p:nvSpPr>
          <p:cNvPr id="4" name="Shape 6">
            <a:extLst>
              <a:ext uri="{FF2B5EF4-FFF2-40B4-BE49-F238E27FC236}">
                <a16:creationId xmlns:a16="http://schemas.microsoft.com/office/drawing/2014/main" id="{F424625F-BB8F-AA2F-3BCF-40E13D2C7B01}"/>
              </a:ext>
            </a:extLst>
          </p:cNvPr>
          <p:cNvSpPr/>
          <p:nvPr/>
        </p:nvSpPr>
        <p:spPr>
          <a:xfrm>
            <a:off x="1777680" y="2841480"/>
            <a:ext cx="7863840" cy="1371600"/>
          </a:xfrm>
          <a:prstGeom prst="rect">
            <a:avLst/>
          </a:prstGeom>
          <a:solidFill>
            <a:srgbClr val="FFFFFF"/>
          </a:solidFill>
          <a:ln w="15240">
            <a:solidFill>
              <a:srgbClr val="065A82"/>
            </a:solidFill>
            <a:prstDash val="solid"/>
          </a:ln>
        </p:spPr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05D83A1D-9C4A-BA72-6F67-44C6379088A6}"/>
              </a:ext>
            </a:extLst>
          </p:cNvPr>
          <p:cNvSpPr/>
          <p:nvPr/>
        </p:nvSpPr>
        <p:spPr>
          <a:xfrm>
            <a:off x="1777680" y="293292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P }  C₁  { R }       { R }  C₂  { Q }</a:t>
            </a:r>
            <a:endParaRPr lang="en-US" sz="2000" dirty="0"/>
          </a:p>
        </p:txBody>
      </p:sp>
      <p:sp>
        <p:nvSpPr>
          <p:cNvPr id="6" name="Shape 8">
            <a:extLst>
              <a:ext uri="{FF2B5EF4-FFF2-40B4-BE49-F238E27FC236}">
                <a16:creationId xmlns:a16="http://schemas.microsoft.com/office/drawing/2014/main" id="{230D26D1-E29D-6B03-8A8C-6293A85A9C64}"/>
              </a:ext>
            </a:extLst>
          </p:cNvPr>
          <p:cNvSpPr/>
          <p:nvPr/>
        </p:nvSpPr>
        <p:spPr>
          <a:xfrm>
            <a:off x="2509200" y="3481560"/>
            <a:ext cx="6400800" cy="0"/>
          </a:xfrm>
          <a:prstGeom prst="line">
            <a:avLst/>
          </a:prstGeom>
          <a:noFill/>
          <a:ln w="25400">
            <a:solidFill>
              <a:srgbClr val="065A82"/>
            </a:solidFill>
            <a:prstDash val="solid"/>
          </a:ln>
        </p:spPr>
      </p:sp>
      <p:sp>
        <p:nvSpPr>
          <p:cNvPr id="7" name="Text 9">
            <a:extLst>
              <a:ext uri="{FF2B5EF4-FFF2-40B4-BE49-F238E27FC236}">
                <a16:creationId xmlns:a16="http://schemas.microsoft.com/office/drawing/2014/main" id="{88049531-2BBF-366A-7D0D-8D3861B9E745}"/>
              </a:ext>
            </a:extLst>
          </p:cNvPr>
          <p:cNvSpPr/>
          <p:nvPr/>
        </p:nvSpPr>
        <p:spPr>
          <a:xfrm>
            <a:off x="1777680" y="3573000"/>
            <a:ext cx="7863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5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P }   C₁ ; C₂   { Q 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25209498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6522-DAE4-BFAD-33DE-D7E18AF4F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38536-2A37-0991-9042-E4A610BA7A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Example</a:t>
            </a:r>
            <a:endParaRPr lang="zh-CN" altLang="en-US" dirty="0"/>
          </a:p>
        </p:txBody>
      </p:sp>
      <p:sp>
        <p:nvSpPr>
          <p:cNvPr id="5" name="Text 6">
            <a:extLst>
              <a:ext uri="{FF2B5EF4-FFF2-40B4-BE49-F238E27FC236}">
                <a16:creationId xmlns:a16="http://schemas.microsoft.com/office/drawing/2014/main" id="{94F2F69B-A495-132D-6A0C-C53F46676744}"/>
              </a:ext>
            </a:extLst>
          </p:cNvPr>
          <p:cNvSpPr/>
          <p:nvPr/>
        </p:nvSpPr>
        <p:spPr>
          <a:xfrm>
            <a:off x="1594800" y="2606780"/>
            <a:ext cx="93706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1295C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Prove:    { x = 5 }    y := x + 1 ;   z := y * 2    { z = 12 }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6" name="Shape 7">
            <a:extLst>
              <a:ext uri="{FF2B5EF4-FFF2-40B4-BE49-F238E27FC236}">
                <a16:creationId xmlns:a16="http://schemas.microsoft.com/office/drawing/2014/main" id="{6400886F-06B1-EA91-87AE-8F556F565F1E}"/>
              </a:ext>
            </a:extLst>
          </p:cNvPr>
          <p:cNvSpPr/>
          <p:nvPr/>
        </p:nvSpPr>
        <p:spPr>
          <a:xfrm>
            <a:off x="1594800" y="3109700"/>
            <a:ext cx="92700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7" name="Shape 8">
            <a:extLst>
              <a:ext uri="{FF2B5EF4-FFF2-40B4-BE49-F238E27FC236}">
                <a16:creationId xmlns:a16="http://schemas.microsoft.com/office/drawing/2014/main" id="{019C8CC2-FB62-0904-CA89-4CF695249DAA}"/>
              </a:ext>
            </a:extLst>
          </p:cNvPr>
          <p:cNvSpPr/>
          <p:nvPr/>
        </p:nvSpPr>
        <p:spPr>
          <a:xfrm>
            <a:off x="1594800" y="3109700"/>
            <a:ext cx="80608" cy="6858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8" name="Text 9">
            <a:extLst>
              <a:ext uri="{FF2B5EF4-FFF2-40B4-BE49-F238E27FC236}">
                <a16:creationId xmlns:a16="http://schemas.microsoft.com/office/drawing/2014/main" id="{F991E1B6-CD94-35EF-C8C5-CD221E9572A8}"/>
              </a:ext>
            </a:extLst>
          </p:cNvPr>
          <p:cNvSpPr/>
          <p:nvPr/>
        </p:nvSpPr>
        <p:spPr>
          <a:xfrm>
            <a:off x="1823400" y="3182852"/>
            <a:ext cx="1108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Step 1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9" name="Text 10">
            <a:extLst>
              <a:ext uri="{FF2B5EF4-FFF2-40B4-BE49-F238E27FC236}">
                <a16:creationId xmlns:a16="http://schemas.microsoft.com/office/drawing/2014/main" id="{5DC9D8F1-0B83-71F2-16AA-2B48164C87BD}"/>
              </a:ext>
            </a:extLst>
          </p:cNvPr>
          <p:cNvSpPr/>
          <p:nvPr/>
        </p:nvSpPr>
        <p:spPr>
          <a:xfrm>
            <a:off x="2920680" y="3182852"/>
            <a:ext cx="8044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z := y * 2 with Q = (z = 12).      Apply rule  →  R must satisfy y * 2 = 12  ≡  y = 6.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10" name="Shape 11">
            <a:extLst>
              <a:ext uri="{FF2B5EF4-FFF2-40B4-BE49-F238E27FC236}">
                <a16:creationId xmlns:a16="http://schemas.microsoft.com/office/drawing/2014/main" id="{ED3AFC3E-F34A-10E1-69FD-3BFE2757BC1F}"/>
              </a:ext>
            </a:extLst>
          </p:cNvPr>
          <p:cNvSpPr/>
          <p:nvPr/>
        </p:nvSpPr>
        <p:spPr>
          <a:xfrm>
            <a:off x="1594800" y="3951740"/>
            <a:ext cx="92700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1" name="Shape 12">
            <a:extLst>
              <a:ext uri="{FF2B5EF4-FFF2-40B4-BE49-F238E27FC236}">
                <a16:creationId xmlns:a16="http://schemas.microsoft.com/office/drawing/2014/main" id="{AA7FE0A9-DCBA-15C3-E84C-27F1DF8F0758}"/>
              </a:ext>
            </a:extLst>
          </p:cNvPr>
          <p:cNvSpPr/>
          <p:nvPr/>
        </p:nvSpPr>
        <p:spPr>
          <a:xfrm>
            <a:off x="1594800" y="3951740"/>
            <a:ext cx="80608" cy="6858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2" name="Text 13">
            <a:extLst>
              <a:ext uri="{FF2B5EF4-FFF2-40B4-BE49-F238E27FC236}">
                <a16:creationId xmlns:a16="http://schemas.microsoft.com/office/drawing/2014/main" id="{8FADB287-AE3B-42B0-9316-F8EA818C1689}"/>
              </a:ext>
            </a:extLst>
          </p:cNvPr>
          <p:cNvSpPr/>
          <p:nvPr/>
        </p:nvSpPr>
        <p:spPr>
          <a:xfrm>
            <a:off x="1823400" y="4024892"/>
            <a:ext cx="1108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Step 2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13" name="Text 14">
            <a:extLst>
              <a:ext uri="{FF2B5EF4-FFF2-40B4-BE49-F238E27FC236}">
                <a16:creationId xmlns:a16="http://schemas.microsoft.com/office/drawing/2014/main" id="{63FC8583-80A8-2C06-5A04-E389341FE9C2}"/>
              </a:ext>
            </a:extLst>
          </p:cNvPr>
          <p:cNvSpPr/>
          <p:nvPr/>
        </p:nvSpPr>
        <p:spPr>
          <a:xfrm>
            <a:off x="2920680" y="4024892"/>
            <a:ext cx="7890512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y := x + 1 with Q = (y = 6).        Apply rule  →  P must satisfy x + 1 = 6  ≡  x = 5.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14" name="Shape 15">
            <a:extLst>
              <a:ext uri="{FF2B5EF4-FFF2-40B4-BE49-F238E27FC236}">
                <a16:creationId xmlns:a16="http://schemas.microsoft.com/office/drawing/2014/main" id="{6DF3FB6B-D15C-707F-7F05-1797A19CA5F1}"/>
              </a:ext>
            </a:extLst>
          </p:cNvPr>
          <p:cNvSpPr/>
          <p:nvPr/>
        </p:nvSpPr>
        <p:spPr>
          <a:xfrm>
            <a:off x="1594800" y="4786580"/>
            <a:ext cx="9270000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5" name="Shape 16">
            <a:extLst>
              <a:ext uri="{FF2B5EF4-FFF2-40B4-BE49-F238E27FC236}">
                <a16:creationId xmlns:a16="http://schemas.microsoft.com/office/drawing/2014/main" id="{68E851F9-7F54-8E31-581F-1C37D51E6BAE}"/>
              </a:ext>
            </a:extLst>
          </p:cNvPr>
          <p:cNvSpPr/>
          <p:nvPr/>
        </p:nvSpPr>
        <p:spPr>
          <a:xfrm>
            <a:off x="1594800" y="4786580"/>
            <a:ext cx="80608" cy="6858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6" name="Text 17">
            <a:extLst>
              <a:ext uri="{FF2B5EF4-FFF2-40B4-BE49-F238E27FC236}">
                <a16:creationId xmlns:a16="http://schemas.microsoft.com/office/drawing/2014/main" id="{976AFCB2-2C22-5675-6078-F177D712F439}"/>
              </a:ext>
            </a:extLst>
          </p:cNvPr>
          <p:cNvSpPr/>
          <p:nvPr/>
        </p:nvSpPr>
        <p:spPr>
          <a:xfrm>
            <a:off x="1823400" y="4859732"/>
            <a:ext cx="11083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Step 3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17" name="Text 18">
            <a:extLst>
              <a:ext uri="{FF2B5EF4-FFF2-40B4-BE49-F238E27FC236}">
                <a16:creationId xmlns:a16="http://schemas.microsoft.com/office/drawing/2014/main" id="{E3079222-AB76-FCAF-A359-B769ED2E51EC}"/>
              </a:ext>
            </a:extLst>
          </p:cNvPr>
          <p:cNvSpPr/>
          <p:nvPr/>
        </p:nvSpPr>
        <p:spPr>
          <a:xfrm>
            <a:off x="2920680" y="4859732"/>
            <a:ext cx="74562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Given precondition is x = 5  —  matches.   Triple verified  ✓</a:t>
            </a:r>
            <a:endParaRPr 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25471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DD97F-CF99-9380-0849-9F5D09A45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11BF2-B8FE-1606-83F8-9581746660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Quiz - Find R and the weakest P</a:t>
            </a:r>
          </a:p>
          <a:p>
            <a:endParaRPr lang="zh-CN" altLang="en-US" dirty="0"/>
          </a:p>
        </p:txBody>
      </p:sp>
      <p:sp>
        <p:nvSpPr>
          <p:cNvPr id="4" name="Text 6">
            <a:extLst>
              <a:ext uri="{FF2B5EF4-FFF2-40B4-BE49-F238E27FC236}">
                <a16:creationId xmlns:a16="http://schemas.microsoft.com/office/drawing/2014/main" id="{D67C2AF6-FF27-DAAC-C9DA-F78A003226B2}"/>
              </a:ext>
            </a:extLst>
          </p:cNvPr>
          <p:cNvSpPr/>
          <p:nvPr/>
        </p:nvSpPr>
        <p:spPr>
          <a:xfrm>
            <a:off x="2072640" y="283464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A.  { ??? }   x := x + 1 ;   y := x * 2     { y = 10 }</a:t>
            </a:r>
            <a:endParaRPr lang="en-US" sz="2000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21D2ECEB-9186-D1E3-3390-E62483954234}"/>
              </a:ext>
            </a:extLst>
          </p:cNvPr>
          <p:cNvSpPr/>
          <p:nvPr/>
        </p:nvSpPr>
        <p:spPr>
          <a:xfrm>
            <a:off x="2072640" y="34290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B.  { ??? }   y := x ;       y := y + 1     { y = 5 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8519396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61390-2763-832F-C6DB-E553D9C12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FFE1BD-0029-77DF-9E5E-D5894A0E3F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Rule - Conditional</a:t>
            </a:r>
            <a:endParaRPr lang="zh-CN" altLang="en-US" dirty="0"/>
          </a:p>
        </p:txBody>
      </p:sp>
      <p:sp>
        <p:nvSpPr>
          <p:cNvPr id="4" name="Shape 6">
            <a:extLst>
              <a:ext uri="{FF2B5EF4-FFF2-40B4-BE49-F238E27FC236}">
                <a16:creationId xmlns:a16="http://schemas.microsoft.com/office/drawing/2014/main" id="{40271EB8-20D2-2756-CF1E-3C94C0231F8E}"/>
              </a:ext>
            </a:extLst>
          </p:cNvPr>
          <p:cNvSpPr/>
          <p:nvPr/>
        </p:nvSpPr>
        <p:spPr>
          <a:xfrm>
            <a:off x="1782000" y="2951640"/>
            <a:ext cx="8229600" cy="1097280"/>
          </a:xfrm>
          <a:prstGeom prst="rect">
            <a:avLst/>
          </a:prstGeom>
          <a:solidFill>
            <a:srgbClr val="FFFFFF"/>
          </a:solidFill>
          <a:ln w="15240">
            <a:solidFill>
              <a:srgbClr val="065A82"/>
            </a:solidFill>
            <a:prstDash val="solid"/>
          </a:ln>
        </p:spPr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920A067B-1845-A53B-9E66-711F9D14441E}"/>
              </a:ext>
            </a:extLst>
          </p:cNvPr>
          <p:cNvSpPr/>
          <p:nvPr/>
        </p:nvSpPr>
        <p:spPr>
          <a:xfrm>
            <a:off x="1782000" y="304308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P ∧ b }  C₁  { Q }       { P ∧ ¬b }  C₂  { Q }</a:t>
            </a:r>
            <a:endParaRPr lang="en-US" sz="2000" dirty="0"/>
          </a:p>
        </p:txBody>
      </p:sp>
      <p:sp>
        <p:nvSpPr>
          <p:cNvPr id="6" name="Shape 8">
            <a:extLst>
              <a:ext uri="{FF2B5EF4-FFF2-40B4-BE49-F238E27FC236}">
                <a16:creationId xmlns:a16="http://schemas.microsoft.com/office/drawing/2014/main" id="{DF0EC949-9D63-1463-68DD-B12F28F96A76}"/>
              </a:ext>
            </a:extLst>
          </p:cNvPr>
          <p:cNvSpPr/>
          <p:nvPr/>
        </p:nvSpPr>
        <p:spPr>
          <a:xfrm>
            <a:off x="2696400" y="3546000"/>
            <a:ext cx="6400800" cy="0"/>
          </a:xfrm>
          <a:prstGeom prst="line">
            <a:avLst/>
          </a:prstGeom>
          <a:noFill/>
          <a:ln w="25400">
            <a:solidFill>
              <a:srgbClr val="065A82"/>
            </a:solidFill>
            <a:prstDash val="solid"/>
          </a:ln>
        </p:spPr>
      </p:sp>
      <p:sp>
        <p:nvSpPr>
          <p:cNvPr id="7" name="Text 9">
            <a:extLst>
              <a:ext uri="{FF2B5EF4-FFF2-40B4-BE49-F238E27FC236}">
                <a16:creationId xmlns:a16="http://schemas.microsoft.com/office/drawing/2014/main" id="{E79E9B56-7E75-370D-F477-1ED1A0341B9C}"/>
              </a:ext>
            </a:extLst>
          </p:cNvPr>
          <p:cNvSpPr/>
          <p:nvPr/>
        </p:nvSpPr>
        <p:spPr>
          <a:xfrm>
            <a:off x="1782000" y="3637440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5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P }   if b then C₁ else C₂   { Q 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711650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B326D2-427F-D420-23DF-54CC4BCB1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59062F-FB47-4131-B286-7F924F6F3E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Verifying abs(x)</a:t>
            </a:r>
            <a:endParaRPr lang="zh-CN" altLang="en-US" dirty="0"/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0D9EE442-DB42-7F5A-ED5F-A5F36986246B}"/>
              </a:ext>
            </a:extLst>
          </p:cNvPr>
          <p:cNvSpPr/>
          <p:nvPr/>
        </p:nvSpPr>
        <p:spPr>
          <a:xfrm>
            <a:off x="2118360" y="2606040"/>
            <a:ext cx="7955280" cy="11307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{ true }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    if x &gt; 0  then  y := x  else  y := -x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{ y ≥ 0 }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5" name="Shape 8">
            <a:extLst>
              <a:ext uri="{FF2B5EF4-FFF2-40B4-BE49-F238E27FC236}">
                <a16:creationId xmlns:a16="http://schemas.microsoft.com/office/drawing/2014/main" id="{609C2B8C-6B4C-D4FB-6338-086A61EE0DF7}"/>
              </a:ext>
            </a:extLst>
          </p:cNvPr>
          <p:cNvSpPr/>
          <p:nvPr/>
        </p:nvSpPr>
        <p:spPr>
          <a:xfrm>
            <a:off x="1133999" y="4225361"/>
            <a:ext cx="10347035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6" name="Shape 9">
            <a:extLst>
              <a:ext uri="{FF2B5EF4-FFF2-40B4-BE49-F238E27FC236}">
                <a16:creationId xmlns:a16="http://schemas.microsoft.com/office/drawing/2014/main" id="{3727FC2D-3466-F0C8-D87D-DB78106190DB}"/>
              </a:ext>
            </a:extLst>
          </p:cNvPr>
          <p:cNvSpPr/>
          <p:nvPr/>
        </p:nvSpPr>
        <p:spPr>
          <a:xfrm>
            <a:off x="1133999" y="4225361"/>
            <a:ext cx="114967" cy="6858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7" name="Text 10">
            <a:extLst>
              <a:ext uri="{FF2B5EF4-FFF2-40B4-BE49-F238E27FC236}">
                <a16:creationId xmlns:a16="http://schemas.microsoft.com/office/drawing/2014/main" id="{1A5A9AAF-4DEF-2F96-1065-B80BD3F9C381}"/>
              </a:ext>
            </a:extLst>
          </p:cNvPr>
          <p:cNvSpPr/>
          <p:nvPr/>
        </p:nvSpPr>
        <p:spPr>
          <a:xfrm>
            <a:off x="1362599" y="4271081"/>
            <a:ext cx="2069407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True branch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8" name="Text 11">
            <a:extLst>
              <a:ext uri="{FF2B5EF4-FFF2-40B4-BE49-F238E27FC236}">
                <a16:creationId xmlns:a16="http://schemas.microsoft.com/office/drawing/2014/main" id="{3D42E38D-68A0-82D1-FF30-672B1304D537}"/>
              </a:ext>
            </a:extLst>
          </p:cNvPr>
          <p:cNvSpPr/>
          <p:nvPr/>
        </p:nvSpPr>
        <p:spPr>
          <a:xfrm>
            <a:off x="3432006" y="4279762"/>
            <a:ext cx="7817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true ∧ x &gt; 0 } y := x { y ≥ 0 }.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Need:  x ≥ 0.   True since x &gt; 0.  ✓</a:t>
            </a:r>
            <a:endParaRPr lang="en-US" sz="2000" dirty="0"/>
          </a:p>
        </p:txBody>
      </p:sp>
      <p:sp>
        <p:nvSpPr>
          <p:cNvPr id="9" name="Shape 12">
            <a:extLst>
              <a:ext uri="{FF2B5EF4-FFF2-40B4-BE49-F238E27FC236}">
                <a16:creationId xmlns:a16="http://schemas.microsoft.com/office/drawing/2014/main" id="{C4AC4DF0-9337-B65A-044D-F4E64FE00D20}"/>
              </a:ext>
            </a:extLst>
          </p:cNvPr>
          <p:cNvSpPr/>
          <p:nvPr/>
        </p:nvSpPr>
        <p:spPr>
          <a:xfrm>
            <a:off x="1133999" y="5254601"/>
            <a:ext cx="10347035" cy="685800"/>
          </a:xfrm>
          <a:prstGeom prst="rect">
            <a:avLst/>
          </a:prstGeom>
          <a:solidFill>
            <a:srgbClr val="FFFFFF"/>
          </a:solidFill>
          <a:ln w="9525">
            <a:solidFill>
              <a:srgbClr val="CBD5E1"/>
            </a:solidFill>
            <a:prstDash val="solid"/>
          </a:ln>
        </p:spPr>
      </p:sp>
      <p:sp>
        <p:nvSpPr>
          <p:cNvPr id="10" name="Shape 13">
            <a:extLst>
              <a:ext uri="{FF2B5EF4-FFF2-40B4-BE49-F238E27FC236}">
                <a16:creationId xmlns:a16="http://schemas.microsoft.com/office/drawing/2014/main" id="{66383711-48E9-9403-7454-0335C1AD54CC}"/>
              </a:ext>
            </a:extLst>
          </p:cNvPr>
          <p:cNvSpPr/>
          <p:nvPr/>
        </p:nvSpPr>
        <p:spPr>
          <a:xfrm>
            <a:off x="1133999" y="5254601"/>
            <a:ext cx="114967" cy="685800"/>
          </a:xfrm>
          <a:prstGeom prst="rect">
            <a:avLst/>
          </a:prstGeom>
          <a:solidFill>
            <a:srgbClr val="065A82"/>
          </a:solidFill>
          <a:ln w="12700">
            <a:solidFill>
              <a:srgbClr val="065A82"/>
            </a:solidFill>
            <a:prstDash val="solid"/>
          </a:ln>
        </p:spPr>
      </p:sp>
      <p:sp>
        <p:nvSpPr>
          <p:cNvPr id="11" name="Text 14">
            <a:extLst>
              <a:ext uri="{FF2B5EF4-FFF2-40B4-BE49-F238E27FC236}">
                <a16:creationId xmlns:a16="http://schemas.microsoft.com/office/drawing/2014/main" id="{E9B5C243-4B4B-FCB8-83CB-38605ADCE89B}"/>
              </a:ext>
            </a:extLst>
          </p:cNvPr>
          <p:cNvSpPr/>
          <p:nvPr/>
        </p:nvSpPr>
        <p:spPr>
          <a:xfrm>
            <a:off x="1362599" y="5300321"/>
            <a:ext cx="2069407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1295C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False branch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12" name="Text 15">
            <a:extLst>
              <a:ext uri="{FF2B5EF4-FFF2-40B4-BE49-F238E27FC236}">
                <a16:creationId xmlns:a16="http://schemas.microsoft.com/office/drawing/2014/main" id="{ED66028C-A5E1-23E8-8F5F-8921E2CCDC2D}"/>
              </a:ext>
            </a:extLst>
          </p:cNvPr>
          <p:cNvSpPr/>
          <p:nvPr/>
        </p:nvSpPr>
        <p:spPr>
          <a:xfrm>
            <a:off x="3432006" y="5309002"/>
            <a:ext cx="7817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true ∧ x ≤ 0 } y := -x { y ≥ 0 }.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Need:  -x ≥ 0  ≡  x ≤ 0.  ✓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74770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78B9021-6ADE-AFE9-538A-16382C0446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Formal Verification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D329B0E-413F-D021-FFF6-2122969542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altLang="zh-CN" dirty="0"/>
              <a:t>At first glance</a:t>
            </a:r>
          </a:p>
          <a:p>
            <a:pPr lvl="1"/>
            <a:r>
              <a:rPr lang="en-US" altLang="zh-CN" dirty="0"/>
              <a:t>We have a function min, and we want to verify it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To prove it, we can say “min” satisfies the spec</a:t>
            </a:r>
          </a:p>
          <a:p>
            <a:pPr lvl="1"/>
            <a:r>
              <a:rPr lang="en-US" altLang="zh-CN" dirty="0"/>
              <a:t>Isn’t it just writing the same program twice? – Sometimes, yes!</a:t>
            </a:r>
          </a:p>
          <a:p>
            <a:pPr lvl="1"/>
            <a:r>
              <a:rPr lang="en-US" altLang="zh-CN" dirty="0"/>
              <a:t>In most cases, we only care about </a:t>
            </a:r>
            <a:r>
              <a:rPr lang="en-US" altLang="zh-CN" i="1" dirty="0"/>
              <a:t>partial</a:t>
            </a:r>
            <a:r>
              <a:rPr lang="en-US" altLang="zh-CN" dirty="0"/>
              <a:t> correctness</a:t>
            </a:r>
          </a:p>
          <a:p>
            <a:pPr lvl="2"/>
            <a:r>
              <a:rPr lang="en-US" altLang="zh-CN" b="1" i="1" dirty="0"/>
              <a:t>spec can be simpler or more complex, depending on what you want to prove</a:t>
            </a:r>
            <a:endParaRPr lang="en-US" altLang="zh-CN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FEE43ACD-99B6-E7ED-3E3F-1D26643E49A4}"/>
              </a:ext>
            </a:extLst>
          </p:cNvPr>
          <p:cNvSpPr txBox="1"/>
          <p:nvPr/>
        </p:nvSpPr>
        <p:spPr>
          <a:xfrm>
            <a:off x="1840408" y="2690336"/>
            <a:ext cx="460236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b="0" i="0" dirty="0" err="1">
                <a:solidFill>
                  <a:srgbClr val="9D00EC"/>
                </a:solidFill>
                <a:effectLst/>
                <a:latin typeface="Consolas" panose="020B0609020204030204" pitchFamily="49" charset="0"/>
              </a:rPr>
              <a:t>fn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i="0" dirty="0">
                <a:solidFill>
                  <a:srgbClr val="0030F2"/>
                </a:solidFill>
                <a:effectLst/>
                <a:latin typeface="Consolas" panose="020B0609020204030204" pitchFamily="49" charset="0"/>
              </a:rPr>
              <a:t>min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(x: int, y: int) -&gt; int </a:t>
            </a:r>
          </a:p>
          <a:p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 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zh-CN" b="0" i="0" dirty="0">
                <a:solidFill>
                  <a:srgbClr val="9D00EC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 &lt;= y { x } 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zh-CN" b="0" i="0" dirty="0">
                <a:solidFill>
                  <a:srgbClr val="9D00EC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y } </a:t>
            </a:r>
          </a:p>
          <a:p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lang="zh-CN" altLang="en-US" dirty="0">
              <a:latin typeface="Consolas" panose="020B0609020204030204" pitchFamily="49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5CE87EC-969A-C0FC-5E97-F80D77F98747}"/>
              </a:ext>
            </a:extLst>
          </p:cNvPr>
          <p:cNvSpPr txBox="1"/>
          <p:nvPr/>
        </p:nvSpPr>
        <p:spPr>
          <a:xfrm>
            <a:off x="6557961" y="2690336"/>
            <a:ext cx="4911031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b="0" i="0" dirty="0">
                <a:solidFill>
                  <a:srgbClr val="9D00EC"/>
                </a:solidFill>
                <a:effectLst/>
                <a:latin typeface="Consolas" panose="020B0609020204030204" pitchFamily="49" charset="0"/>
              </a:rPr>
              <a:t>spec </a:t>
            </a:r>
            <a:r>
              <a:rPr lang="en-US" altLang="zh-CN" b="0" i="0" dirty="0" err="1">
                <a:solidFill>
                  <a:srgbClr val="9D00EC"/>
                </a:solidFill>
                <a:effectLst/>
                <a:latin typeface="Consolas" panose="020B0609020204030204" pitchFamily="49" charset="0"/>
              </a:rPr>
              <a:t>fn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i="0" dirty="0">
                <a:solidFill>
                  <a:srgbClr val="0030F2"/>
                </a:solidFill>
                <a:effectLst/>
                <a:latin typeface="Consolas" panose="020B0609020204030204" pitchFamily="49" charset="0"/>
              </a:rPr>
              <a:t>min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(x: int, y: int) -&gt; int </a:t>
            </a:r>
          </a:p>
          <a:p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 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zh-CN" b="0" i="0" dirty="0">
                <a:solidFill>
                  <a:srgbClr val="9D00EC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x &lt;= y { x } 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	</a:t>
            </a:r>
            <a:r>
              <a:rPr lang="en-US" altLang="zh-CN" b="0" i="0" dirty="0">
                <a:solidFill>
                  <a:srgbClr val="9D00EC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{ y } </a:t>
            </a:r>
          </a:p>
          <a:p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lang="zh-CN" altLang="en-US" dirty="0">
              <a:latin typeface="Consolas" panose="020B0609020204030204" pitchFamily="49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65BD365-5949-7869-EA8F-9071F1FF7DB8}"/>
              </a:ext>
            </a:extLst>
          </p:cNvPr>
          <p:cNvSpPr txBox="1"/>
          <p:nvPr/>
        </p:nvSpPr>
        <p:spPr>
          <a:xfrm>
            <a:off x="3214241" y="5948252"/>
            <a:ext cx="5763517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altLang="zh-CN" b="0" i="0" dirty="0">
                <a:solidFill>
                  <a:srgbClr val="9D00EC"/>
                </a:solidFill>
                <a:effectLst/>
                <a:latin typeface="Consolas" panose="020B0609020204030204" pitchFamily="49" charset="0"/>
              </a:rPr>
              <a:t>spec </a:t>
            </a:r>
            <a:r>
              <a:rPr lang="en-US" altLang="zh-CN" b="0" i="0" dirty="0" err="1">
                <a:solidFill>
                  <a:srgbClr val="9D00EC"/>
                </a:solidFill>
                <a:effectLst/>
                <a:latin typeface="Consolas" panose="020B0609020204030204" pitchFamily="49" charset="0"/>
              </a:rPr>
              <a:t>fn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b="0" i="0" dirty="0">
                <a:solidFill>
                  <a:srgbClr val="0030F2"/>
                </a:solidFill>
                <a:effectLst/>
                <a:latin typeface="Consolas" panose="020B0609020204030204" pitchFamily="49" charset="0"/>
              </a:rPr>
              <a:t>min</a:t>
            </a:r>
            <a:r>
              <a:rPr lang="en-US" altLang="zh-CN" b="0" i="0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(x: int, y: int) -&gt; (r: int)</a:t>
            </a:r>
          </a:p>
          <a:p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    </a:t>
            </a:r>
            <a:r>
              <a:rPr lang="en-US" altLang="zh-CN" dirty="0">
                <a:solidFill>
                  <a:srgbClr val="FF0000"/>
                </a:solidFill>
                <a:latin typeface="Consolas" panose="020B0609020204030204" pitchFamily="49" charset="0"/>
              </a:rPr>
              <a:t>ensures</a:t>
            </a:r>
            <a:r>
              <a:rPr lang="en-US" altLang="zh-CN" dirty="0">
                <a:solidFill>
                  <a:srgbClr val="000000"/>
                </a:solidFill>
                <a:latin typeface="Consolas" panose="020B0609020204030204" pitchFamily="49" charset="0"/>
              </a:rPr>
              <a:t> r &lt;= x &amp;&amp; r &lt;= y</a:t>
            </a:r>
            <a:endParaRPr lang="en-US" altLang="zh-CN" b="0" i="0" dirty="0">
              <a:solidFill>
                <a:srgbClr val="000000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7668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7A8B6-2C70-5301-DCCB-A474F5277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27D192-E6BD-F7D7-7AFC-A75DAD03E4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Rule – Loop invariants</a:t>
            </a:r>
          </a:p>
          <a:p>
            <a:pPr lvl="1"/>
            <a:r>
              <a:rPr lang="en-US" altLang="zh-CN" dirty="0"/>
              <a:t>A property that holds </a:t>
            </a:r>
            <a:r>
              <a:rPr lang="en-US" altLang="zh-CN" b="1" dirty="0"/>
              <a:t>before</a:t>
            </a:r>
            <a:r>
              <a:rPr lang="en-US" altLang="zh-CN" dirty="0"/>
              <a:t> the loop and after </a:t>
            </a:r>
            <a:r>
              <a:rPr lang="en-US" altLang="zh-CN" b="1" dirty="0"/>
              <a:t>every</a:t>
            </a:r>
            <a:r>
              <a:rPr lang="en-US" altLang="zh-CN" dirty="0"/>
              <a:t> iteration</a:t>
            </a:r>
          </a:p>
          <a:p>
            <a:pPr lvl="1"/>
            <a:r>
              <a:rPr lang="en-US" altLang="zh-CN" dirty="0"/>
              <a:t>Three obligations</a:t>
            </a:r>
          </a:p>
          <a:p>
            <a:pPr lvl="2"/>
            <a:r>
              <a:rPr lang="en-US" altLang="zh-CN" dirty="0"/>
              <a:t>Establish</a:t>
            </a:r>
          </a:p>
          <a:p>
            <a:pPr lvl="2"/>
            <a:r>
              <a:rPr lang="en-US" altLang="zh-CN" dirty="0"/>
              <a:t>Preserve</a:t>
            </a:r>
          </a:p>
          <a:p>
            <a:pPr lvl="2"/>
            <a:r>
              <a:rPr lang="en-US" altLang="zh-CN" dirty="0"/>
              <a:t>Conclude</a:t>
            </a:r>
          </a:p>
          <a:p>
            <a:pPr lvl="1"/>
            <a:r>
              <a:rPr lang="en-US" altLang="zh-CN" dirty="0"/>
              <a:t>Writing loop invariants is hard and creative!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022512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434A8-281E-A4BA-3804-CBE0D7261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761C66-8C27-D6D9-52A0-45A54835DA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Loop invariants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Shape 6">
            <a:extLst>
              <a:ext uri="{FF2B5EF4-FFF2-40B4-BE49-F238E27FC236}">
                <a16:creationId xmlns:a16="http://schemas.microsoft.com/office/drawing/2014/main" id="{A27A7155-2520-64C1-4FAC-DCD6D5FB1124}"/>
              </a:ext>
            </a:extLst>
          </p:cNvPr>
          <p:cNvSpPr/>
          <p:nvPr/>
        </p:nvSpPr>
        <p:spPr>
          <a:xfrm>
            <a:off x="1846800" y="2598840"/>
            <a:ext cx="8229600" cy="1238760"/>
          </a:xfrm>
          <a:prstGeom prst="rect">
            <a:avLst/>
          </a:prstGeom>
          <a:solidFill>
            <a:srgbClr val="FFFFFF"/>
          </a:solidFill>
          <a:ln w="15240">
            <a:solidFill>
              <a:srgbClr val="065A82"/>
            </a:solidFill>
            <a:prstDash val="solid"/>
          </a:ln>
        </p:spPr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BA4790B2-87BF-E469-3B1E-1AF9B0855F98}"/>
              </a:ext>
            </a:extLst>
          </p:cNvPr>
          <p:cNvSpPr/>
          <p:nvPr/>
        </p:nvSpPr>
        <p:spPr>
          <a:xfrm>
            <a:off x="1846800" y="2690280"/>
            <a:ext cx="8229600" cy="471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I ∧ b }   C   { I }</a:t>
            </a:r>
            <a:endParaRPr lang="en-US" sz="2000" dirty="0"/>
          </a:p>
        </p:txBody>
      </p:sp>
      <p:sp>
        <p:nvSpPr>
          <p:cNvPr id="6" name="Shape 8">
            <a:extLst>
              <a:ext uri="{FF2B5EF4-FFF2-40B4-BE49-F238E27FC236}">
                <a16:creationId xmlns:a16="http://schemas.microsoft.com/office/drawing/2014/main" id="{571D002A-7EA3-0D69-E0F8-11E3C7554C02}"/>
              </a:ext>
            </a:extLst>
          </p:cNvPr>
          <p:cNvSpPr/>
          <p:nvPr/>
        </p:nvSpPr>
        <p:spPr>
          <a:xfrm>
            <a:off x="2761200" y="3193200"/>
            <a:ext cx="6400800" cy="0"/>
          </a:xfrm>
          <a:prstGeom prst="line">
            <a:avLst/>
          </a:prstGeom>
          <a:noFill/>
          <a:ln w="25400">
            <a:solidFill>
              <a:srgbClr val="065A82"/>
            </a:solidFill>
            <a:prstDash val="solid"/>
          </a:ln>
        </p:spPr>
      </p:sp>
      <p:sp>
        <p:nvSpPr>
          <p:cNvPr id="7" name="Text 9">
            <a:extLst>
              <a:ext uri="{FF2B5EF4-FFF2-40B4-BE49-F238E27FC236}">
                <a16:creationId xmlns:a16="http://schemas.microsoft.com/office/drawing/2014/main" id="{48B06AB8-FA64-DE78-FE0E-2271D655307F}"/>
              </a:ext>
            </a:extLst>
          </p:cNvPr>
          <p:cNvSpPr/>
          <p:nvPr/>
        </p:nvSpPr>
        <p:spPr>
          <a:xfrm>
            <a:off x="1846800" y="3284640"/>
            <a:ext cx="8229600" cy="4714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65A82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I }   while b do C   { I ∧ ¬b 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5778942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79F61-35CF-2E71-C25C-2885A18EB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21668-94A0-DF9E-BC48-7D7BF26E9B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altLang="zh-CN" dirty="0"/>
              <a:t>Example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/>
              <a:t>Choose the invariant</a:t>
            </a:r>
          </a:p>
          <a:p>
            <a:r>
              <a:rPr lang="en-US" altLang="zh-CN" dirty="0">
                <a:latin typeface="Consolas" panose="020B0609020204030204" pitchFamily="49" charset="0"/>
              </a:rPr>
              <a:t>I  ≡  s = </a:t>
            </a:r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*(i+1)/2  ∧  0 ≤ </a:t>
            </a:r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 ≤ n</a:t>
            </a:r>
            <a:endParaRPr lang="zh-CN" altLang="en-US" dirty="0"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29B634D-C25E-6CC3-313C-08E5AEE090B6}"/>
              </a:ext>
            </a:extLst>
          </p:cNvPr>
          <p:cNvSpPr txBox="1"/>
          <p:nvPr/>
        </p:nvSpPr>
        <p:spPr>
          <a:xfrm>
            <a:off x="3048600" y="1825624"/>
            <a:ext cx="60948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>
                <a:latin typeface="Consolas" panose="020B0609020204030204" pitchFamily="49" charset="0"/>
              </a:rPr>
              <a:t>{ n ≥ 0 }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i := 0;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s := 0;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while i &lt; n do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  i := i + 1;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  s := s + i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{ s = n*(n+1)/2 }</a:t>
            </a:r>
          </a:p>
        </p:txBody>
      </p:sp>
    </p:spTree>
    <p:extLst>
      <p:ext uri="{BB962C8B-B14F-4D97-AF65-F5344CB8AC3E}">
        <p14:creationId xmlns:p14="http://schemas.microsoft.com/office/powerpoint/2010/main" val="80537942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0ED51-69A9-F0F6-B78D-E4CA41A12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0FD98-1206-C52E-B7BE-03C531639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08865D-B557-69BF-D0AC-E9644A769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altLang="zh-CN" dirty="0"/>
              <a:t>Example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>
                <a:latin typeface="Consolas" panose="020B0609020204030204" pitchFamily="49" charset="0"/>
              </a:rPr>
              <a:t>I  ≡  s = </a:t>
            </a:r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*(i+1)/2  ∧  0 ≤ </a:t>
            </a:r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 ≤ n</a:t>
            </a:r>
          </a:p>
          <a:p>
            <a:r>
              <a:rPr lang="en-US" altLang="zh-CN" dirty="0"/>
              <a:t>Establish</a:t>
            </a:r>
            <a:r>
              <a:rPr lang="en-US" altLang="zh-CN" dirty="0">
                <a:latin typeface="+mn-ea"/>
              </a:rPr>
              <a:t>: does </a:t>
            </a:r>
            <a:r>
              <a:rPr lang="en-US" altLang="zh-CN" dirty="0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+mn-ea"/>
              </a:rPr>
              <a:t> hold before the loop?</a:t>
            </a:r>
          </a:p>
          <a:p>
            <a:pPr lvl="1"/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 = 0, s = 0</a:t>
            </a:r>
            <a:endParaRPr lang="zh-CN" altLang="en-US" dirty="0"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3BA4F44-5BD3-3D28-81DD-E527301CCE00}"/>
              </a:ext>
            </a:extLst>
          </p:cNvPr>
          <p:cNvSpPr txBox="1"/>
          <p:nvPr/>
        </p:nvSpPr>
        <p:spPr>
          <a:xfrm>
            <a:off x="3048600" y="1825624"/>
            <a:ext cx="60948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>
                <a:latin typeface="Consolas" panose="020B0609020204030204" pitchFamily="49" charset="0"/>
              </a:rPr>
              <a:t>{ n ≥ 0 }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i := 0;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s := 0;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while i &lt; n do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  i := i + 1;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  s := s + i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{ s = n*(n+1)/2 }</a:t>
            </a:r>
          </a:p>
        </p:txBody>
      </p:sp>
    </p:spTree>
    <p:extLst>
      <p:ext uri="{BB962C8B-B14F-4D97-AF65-F5344CB8AC3E}">
        <p14:creationId xmlns:p14="http://schemas.microsoft.com/office/powerpoint/2010/main" val="124120411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B940BF-BC2D-A3EF-7F14-0E5E15F52E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A41C1-E8BB-4B8A-B8F3-CC8C87AA1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C5F191-63A9-5A4E-AC13-C17146FF1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575976"/>
          </a:xfrm>
        </p:spPr>
        <p:txBody>
          <a:bodyPr/>
          <a:lstStyle/>
          <a:p>
            <a:r>
              <a:rPr lang="en-US" altLang="zh-CN" dirty="0"/>
              <a:t>Example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>
                <a:latin typeface="Consolas" panose="020B0609020204030204" pitchFamily="49" charset="0"/>
              </a:rPr>
              <a:t>I  ≡  s = </a:t>
            </a:r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*(i+1)/2  ∧  0 ≤ </a:t>
            </a:r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 ≤ n</a:t>
            </a:r>
          </a:p>
          <a:p>
            <a:r>
              <a:rPr lang="en-US" altLang="zh-CN" dirty="0"/>
              <a:t>Preserve</a:t>
            </a:r>
            <a:r>
              <a:rPr lang="en-US" altLang="zh-CN" dirty="0">
                <a:latin typeface="+mn-ea"/>
              </a:rPr>
              <a:t>: does </a:t>
            </a:r>
            <a:r>
              <a:rPr lang="en-US" altLang="zh-CN" dirty="0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+mn-ea"/>
              </a:rPr>
              <a:t> hold after one iteration?</a:t>
            </a:r>
          </a:p>
          <a:p>
            <a:r>
              <a:rPr lang="en-US" altLang="zh-CN" dirty="0">
                <a:latin typeface="+mn-ea"/>
              </a:rPr>
              <a:t>What math theory is this?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0B5B85-F645-30B5-7906-EC4D9FEC23F4}"/>
              </a:ext>
            </a:extLst>
          </p:cNvPr>
          <p:cNvSpPr txBox="1"/>
          <p:nvPr/>
        </p:nvSpPr>
        <p:spPr>
          <a:xfrm>
            <a:off x="3048600" y="1825624"/>
            <a:ext cx="32226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>
                <a:latin typeface="Consolas" panose="020B0609020204030204" pitchFamily="49" charset="0"/>
              </a:rPr>
              <a:t>{ n ≥ 0 }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i := 0;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s := 0;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while i &lt; n do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  i := i + 1;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  s := s + i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{ s = n*(n+1)/2 }</a:t>
            </a:r>
          </a:p>
        </p:txBody>
      </p:sp>
      <p:sp>
        <p:nvSpPr>
          <p:cNvPr id="7" name="Rectangle 3">
            <a:extLst>
              <a:ext uri="{FF2B5EF4-FFF2-40B4-BE49-F238E27FC236}">
                <a16:creationId xmlns:a16="http://schemas.microsoft.com/office/drawing/2014/main" id="{D86122BB-8F3B-0A65-D6A9-BDA0004224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3850" y="2164178"/>
            <a:ext cx="5577300" cy="156966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Before iteration: s = i*(i+1)/2, i &lt; n.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After i := i+1: i' = i+1, and s = i*(i+1)/2 = (i'-1)*i'/2.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After s := s + i: s' = s + i' = (i'-1)*i'/2 + i' = i'(i'-1+2)/2 = i'(i'+1)/2 ✓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zh-CN" altLang="zh-CN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onsolas" panose="020B0609020204030204" pitchFamily="49" charset="0"/>
              </a:rPr>
              <a:t>Also i' = i+1 ≤ n (since i &lt; n) ✓ </a:t>
            </a:r>
          </a:p>
        </p:txBody>
      </p:sp>
    </p:spTree>
    <p:extLst>
      <p:ext uri="{BB962C8B-B14F-4D97-AF65-F5344CB8AC3E}">
        <p14:creationId xmlns:p14="http://schemas.microsoft.com/office/powerpoint/2010/main" val="3823956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0CF0E-999E-61B3-FB0C-ABA07D82FE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0C566-6DB2-0080-C743-42F70F7F65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14D92-788E-7F00-A5F1-CA510DCCFC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altLang="zh-CN" dirty="0"/>
              <a:t>Example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  <a:p>
            <a:r>
              <a:rPr lang="en-US" altLang="zh-CN" dirty="0">
                <a:latin typeface="Consolas" panose="020B0609020204030204" pitchFamily="49" charset="0"/>
              </a:rPr>
              <a:t>I  ≡  s = </a:t>
            </a:r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*(i+1)/2  ∧  0 ≤ </a:t>
            </a:r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 ≤ n</a:t>
            </a:r>
          </a:p>
          <a:p>
            <a:r>
              <a:rPr lang="en-US" altLang="zh-CN" dirty="0"/>
              <a:t>Conclude</a:t>
            </a:r>
            <a:r>
              <a:rPr lang="en-US" altLang="zh-CN" dirty="0">
                <a:latin typeface="+mn-ea"/>
              </a:rPr>
              <a:t>: does </a:t>
            </a:r>
            <a:r>
              <a:rPr lang="en-US" altLang="zh-CN" dirty="0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+mn-ea"/>
              </a:rPr>
              <a:t> hold after the loop?</a:t>
            </a:r>
          </a:p>
          <a:p>
            <a:pPr lvl="1"/>
            <a:r>
              <a:rPr lang="en-US" altLang="zh-CN" dirty="0">
                <a:latin typeface="Consolas" panose="020B0609020204030204" pitchFamily="49" charset="0"/>
              </a:rPr>
              <a:t>does I ∧ ¬(</a:t>
            </a:r>
            <a:r>
              <a:rPr lang="en-US" altLang="zh-CN" dirty="0" err="1">
                <a:latin typeface="Consolas" panose="020B0609020204030204" pitchFamily="49" charset="0"/>
              </a:rPr>
              <a:t>i</a:t>
            </a:r>
            <a:r>
              <a:rPr lang="en-US" altLang="zh-CN" dirty="0">
                <a:latin typeface="Consolas" panose="020B0609020204030204" pitchFamily="49" charset="0"/>
              </a:rPr>
              <a:t> &lt; n) give us s = n*(n+1)/2?</a:t>
            </a:r>
            <a:endParaRPr lang="zh-CN" altLang="en-US" dirty="0">
              <a:latin typeface="Consolas" panose="020B06090202040302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F8DB603-F7E3-3FC6-7B3B-1DE1EE47338D}"/>
              </a:ext>
            </a:extLst>
          </p:cNvPr>
          <p:cNvSpPr txBox="1"/>
          <p:nvPr/>
        </p:nvSpPr>
        <p:spPr>
          <a:xfrm>
            <a:off x="3048600" y="1825624"/>
            <a:ext cx="60948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000" dirty="0">
                <a:latin typeface="Consolas" panose="020B0609020204030204" pitchFamily="49" charset="0"/>
              </a:rPr>
              <a:t>{ n ≥ 0 }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i := 0;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s := 0;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while i &lt; n do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  i := i + 1;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    s := s + i</a:t>
            </a:r>
          </a:p>
          <a:p>
            <a:r>
              <a:rPr lang="zh-CN" altLang="en-US" sz="2000" dirty="0">
                <a:latin typeface="Consolas" panose="020B0609020204030204" pitchFamily="49" charset="0"/>
              </a:rPr>
              <a:t>{ s = n*(n+1)/2 }</a:t>
            </a:r>
          </a:p>
        </p:txBody>
      </p:sp>
    </p:spTree>
    <p:extLst>
      <p:ext uri="{BB962C8B-B14F-4D97-AF65-F5344CB8AC3E}">
        <p14:creationId xmlns:p14="http://schemas.microsoft.com/office/powerpoint/2010/main" val="161771878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21A91-E5C3-9935-6510-F4619CF2D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DFA58-261D-35DD-93A4-762F7DB98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Hoare Logic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DCD35-67B1-160F-45B5-249CE35BE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altLang="zh-CN" dirty="0"/>
              <a:t>Quiz</a:t>
            </a:r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pPr marL="0" indent="0">
              <a:buNone/>
            </a:pPr>
            <a:endParaRPr lang="en-US" altLang="zh-C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CCC9307-C911-25B9-484E-106ABE5D804D}"/>
              </a:ext>
            </a:extLst>
          </p:cNvPr>
          <p:cNvSpPr txBox="1"/>
          <p:nvPr/>
        </p:nvSpPr>
        <p:spPr>
          <a:xfrm>
            <a:off x="3048600" y="2610424"/>
            <a:ext cx="6094800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altLang="zh-CN" sz="2000" dirty="0">
                <a:latin typeface="Consolas" panose="020B0609020204030204" pitchFamily="49" charset="0"/>
              </a:rPr>
              <a:t>{ n ≥ 0 }</a:t>
            </a:r>
          </a:p>
          <a:p>
            <a:r>
              <a:rPr lang="pt-BR" altLang="zh-CN" sz="2000" dirty="0">
                <a:latin typeface="Consolas" panose="020B0609020204030204" pitchFamily="49" charset="0"/>
              </a:rPr>
              <a:t>i := 0;</a:t>
            </a:r>
          </a:p>
          <a:p>
            <a:r>
              <a:rPr lang="pt-BR" altLang="zh-CN" sz="2000" dirty="0">
                <a:latin typeface="Consolas" panose="020B0609020204030204" pitchFamily="49" charset="0"/>
              </a:rPr>
              <a:t>p := 1;</a:t>
            </a:r>
          </a:p>
          <a:p>
            <a:r>
              <a:rPr lang="pt-BR" altLang="zh-CN" sz="2000" dirty="0">
                <a:latin typeface="Consolas" panose="020B0609020204030204" pitchFamily="49" charset="0"/>
              </a:rPr>
              <a:t>while i &lt; n do</a:t>
            </a:r>
          </a:p>
          <a:p>
            <a:r>
              <a:rPr lang="pt-BR" altLang="zh-CN" sz="2000" dirty="0">
                <a:latin typeface="Consolas" panose="020B0609020204030204" pitchFamily="49" charset="0"/>
              </a:rPr>
              <a:t>	p := p * 2;</a:t>
            </a:r>
          </a:p>
          <a:p>
            <a:r>
              <a:rPr lang="pt-BR" altLang="zh-CN" sz="2000" dirty="0">
                <a:latin typeface="Consolas" panose="020B0609020204030204" pitchFamily="49" charset="0"/>
              </a:rPr>
              <a:t>	i := i + 1</a:t>
            </a:r>
          </a:p>
          <a:p>
            <a:r>
              <a:rPr lang="pt-BR" altLang="zh-CN" sz="2000" dirty="0">
                <a:latin typeface="Consolas" panose="020B0609020204030204" pitchFamily="49" charset="0"/>
              </a:rPr>
              <a:t>{ p = 2^n }</a:t>
            </a:r>
            <a:endParaRPr lang="zh-CN" alt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740677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9E954-2D76-3449-6BBD-994C39BF80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Recap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23204D-101F-ACD1-EA9B-83ADD43D7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/>
          <a:lstStyle/>
          <a:p>
            <a:r>
              <a:rPr lang="en-US" altLang="zh-CN" dirty="0"/>
              <a:t>Basics</a:t>
            </a:r>
          </a:p>
          <a:p>
            <a:pPr lvl="1"/>
            <a:r>
              <a:rPr lang="en-US" altLang="zh-CN" dirty="0"/>
              <a:t>Propositions</a:t>
            </a:r>
          </a:p>
          <a:p>
            <a:pPr lvl="1"/>
            <a:r>
              <a:rPr lang="en-US" altLang="zh-CN" dirty="0"/>
              <a:t>Rules</a:t>
            </a:r>
          </a:p>
          <a:p>
            <a:pPr lvl="1"/>
            <a:r>
              <a:rPr lang="en-US" altLang="zh-CN" dirty="0"/>
              <a:t>Predicates</a:t>
            </a:r>
          </a:p>
          <a:p>
            <a:pPr lvl="1"/>
            <a:r>
              <a:rPr lang="en-US" altLang="zh-CN" dirty="0"/>
              <a:t>SAT Solving</a:t>
            </a:r>
          </a:p>
          <a:p>
            <a:pPr lvl="1"/>
            <a:r>
              <a:rPr lang="en-US" altLang="zh-CN" dirty="0"/>
              <a:t>Basic SMT</a:t>
            </a:r>
          </a:p>
          <a:p>
            <a:pPr lvl="1"/>
            <a:r>
              <a:rPr lang="en-US" altLang="zh-CN" dirty="0"/>
              <a:t>Hoare Logic</a:t>
            </a:r>
          </a:p>
          <a:p>
            <a:pPr lvl="1"/>
            <a:endParaRPr lang="en-US" altLang="zh-CN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574261629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0D25F7-CB68-0698-7B23-D9DBA4FAC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A3D65-1637-4648-939D-83F82C0902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Tools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44F03-F7E4-1CAB-6F73-A405D29C9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r>
              <a:rPr lang="en-US" altLang="zh-CN" dirty="0"/>
              <a:t>Solver</a:t>
            </a:r>
          </a:p>
          <a:p>
            <a:pPr lvl="1"/>
            <a:r>
              <a:rPr lang="en-US" altLang="zh-CN" dirty="0"/>
              <a:t>Z3, CVC5, </a:t>
            </a:r>
            <a:r>
              <a:rPr lang="en-US" altLang="zh-CN" dirty="0" err="1"/>
              <a:t>Yices</a:t>
            </a:r>
            <a:endParaRPr lang="en-US" altLang="zh-CN" dirty="0"/>
          </a:p>
          <a:p>
            <a:r>
              <a:rPr lang="en-US" altLang="zh-CN" dirty="0"/>
              <a:t>Semi-automated verifiers – for real world programs</a:t>
            </a:r>
          </a:p>
          <a:p>
            <a:pPr lvl="1"/>
            <a:r>
              <a:rPr lang="en-US" altLang="zh-CN" dirty="0"/>
              <a:t>Verus for Rust</a:t>
            </a:r>
          </a:p>
          <a:p>
            <a:pPr lvl="1"/>
            <a:r>
              <a:rPr lang="en-US" altLang="zh-CN" dirty="0"/>
              <a:t>Dafny – compiles to different languages like Go and Java</a:t>
            </a:r>
          </a:p>
          <a:p>
            <a:pPr lvl="1"/>
            <a:r>
              <a:rPr lang="en-US" altLang="zh-CN" dirty="0"/>
              <a:t>Frama-C for C with annotations</a:t>
            </a:r>
          </a:p>
          <a:p>
            <a:pPr lvl="1"/>
            <a:r>
              <a:rPr lang="en-US" altLang="zh-CN" dirty="0" err="1"/>
              <a:t>Tpot</a:t>
            </a:r>
            <a:r>
              <a:rPr lang="en-US" altLang="zh-CN" dirty="0"/>
              <a:t> – for C with C specs</a:t>
            </a:r>
          </a:p>
          <a:p>
            <a:r>
              <a:rPr lang="en-US" altLang="zh-CN" dirty="0"/>
              <a:t>Interactive proof assistants – for complex theory proofs and systems</a:t>
            </a:r>
          </a:p>
          <a:p>
            <a:pPr lvl="1"/>
            <a:r>
              <a:rPr lang="en-US" altLang="zh-CN" dirty="0"/>
              <a:t>Coq, Lean, Isabelle/HOL</a:t>
            </a:r>
          </a:p>
          <a:p>
            <a:r>
              <a:rPr lang="en-US" altLang="zh-CN" dirty="0"/>
              <a:t>Model checkers – for state-machine problems in protocols/algo</a:t>
            </a:r>
          </a:p>
          <a:p>
            <a:pPr lvl="1"/>
            <a:r>
              <a:rPr lang="en-US" altLang="zh-CN" dirty="0"/>
              <a:t>TLA+, SPIN, CBMC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8740330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0BADB-3312-F878-2142-03ACD6EA6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Materials</a:t>
            </a:r>
            <a:endParaRPr lang="zh-CN" alt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F1B1BC-1CC7-F9EB-31C3-7CF56D0788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Introduction to software verification on </a:t>
            </a:r>
            <a:r>
              <a:rPr lang="en-US" altLang="zh-CN" dirty="0" err="1"/>
              <a:t>Feishu</a:t>
            </a:r>
            <a:endParaRPr lang="en-US" altLang="zh-C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16B526-5339-0274-3698-8C7ECDE343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6439" y="2618660"/>
            <a:ext cx="5359122" cy="3749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346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45EF8ED-C6E5-C943-FBD3-F160D6A2F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Basics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4E9AC3-A260-E716-EBE7-7C6218606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10901"/>
          </a:xfrm>
        </p:spPr>
        <p:txBody>
          <a:bodyPr/>
          <a:lstStyle/>
          <a:p>
            <a:r>
              <a:rPr lang="en-US" altLang="zh-CN" dirty="0"/>
              <a:t>Propositions</a:t>
            </a:r>
          </a:p>
          <a:p>
            <a:pPr lvl="1"/>
            <a:r>
              <a:rPr lang="en-US" altLang="zh-CN" dirty="0"/>
              <a:t>A proposition is a claim that is either true or false</a:t>
            </a:r>
          </a:p>
          <a:p>
            <a:pPr lvl="1"/>
            <a:r>
              <a:rPr lang="en-US" altLang="zh-CN" dirty="0"/>
              <a:t>Examples</a:t>
            </a:r>
          </a:p>
          <a:p>
            <a:pPr lvl="2"/>
            <a:r>
              <a:rPr lang="en-US" altLang="zh-CN" dirty="0">
                <a:latin typeface="Consolas" panose="020B0609020204030204" pitchFamily="49" charset="0"/>
              </a:rPr>
              <a:t>“The sky is blue.”</a:t>
            </a:r>
          </a:p>
          <a:p>
            <a:pPr lvl="2"/>
            <a:r>
              <a:rPr lang="en-US" altLang="zh-CN" dirty="0">
                <a:latin typeface="Consolas" panose="020B0609020204030204" pitchFamily="49" charset="0"/>
              </a:rPr>
              <a:t>“5&gt;3”</a:t>
            </a:r>
          </a:p>
          <a:p>
            <a:pPr lvl="2"/>
            <a:r>
              <a:rPr lang="en-US" altLang="zh-CN" dirty="0">
                <a:latin typeface="Consolas" panose="020B0609020204030204" pitchFamily="49" charset="0"/>
              </a:rPr>
              <a:t>“The program never crashes.”</a:t>
            </a:r>
          </a:p>
          <a:p>
            <a:pPr lvl="2"/>
            <a:r>
              <a:rPr lang="en-US" altLang="zh-CN" dirty="0">
                <a:latin typeface="Consolas" panose="020B0609020204030204" pitchFamily="49" charset="0"/>
              </a:rPr>
              <a:t>“n+1&gt;n”</a:t>
            </a:r>
          </a:p>
          <a:p>
            <a:pPr lvl="1"/>
            <a:r>
              <a:rPr lang="en-US" altLang="zh-CN" dirty="0"/>
              <a:t>Not propositions</a:t>
            </a:r>
          </a:p>
          <a:p>
            <a:pPr lvl="2"/>
            <a:r>
              <a:rPr lang="en-US" altLang="zh-CN" dirty="0">
                <a:latin typeface="Consolas" panose="020B0609020204030204" pitchFamily="49" charset="0"/>
              </a:rPr>
              <a:t>“Is it raining?”</a:t>
            </a:r>
          </a:p>
          <a:p>
            <a:pPr lvl="2"/>
            <a:r>
              <a:rPr lang="en-US" altLang="zh-CN" dirty="0">
                <a:latin typeface="Consolas" panose="020B0609020204030204" pitchFamily="49" charset="0"/>
              </a:rPr>
              <a:t>“x&gt;0”</a:t>
            </a:r>
          </a:p>
          <a:p>
            <a:pPr lvl="2"/>
            <a:r>
              <a:rPr lang="en-US" altLang="zh-CN" dirty="0">
                <a:latin typeface="Consolas" panose="020B0609020204030204" pitchFamily="49" charset="0"/>
              </a:rPr>
              <a:t>“Turn left.”</a:t>
            </a:r>
          </a:p>
          <a:p>
            <a:pPr lvl="2"/>
            <a:r>
              <a:rPr lang="en-US" altLang="zh-CN" dirty="0">
                <a:latin typeface="Consolas" panose="020B0609020204030204" pitchFamily="49" charset="0"/>
              </a:rPr>
              <a:t>“What does f return?”</a:t>
            </a:r>
            <a:endParaRPr lang="zh-CN" altLang="en-US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46055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7F15B76-736E-81E8-A518-DBDD44C153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Case Study - </a:t>
            </a:r>
            <a:r>
              <a:rPr lang="en-US" altLang="zh-CN" dirty="0" err="1"/>
              <a:t>CortenMM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19E08A1-D05A-AC56-B517-0DEC58ACC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Welcome </a:t>
            </a:r>
            <a:r>
              <a:rPr lang="en-US" altLang="zh-CN" dirty="0" err="1"/>
              <a:t>Xiangcan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26750766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29B545E-F981-9128-40BA-7F9940F23D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Case Study – File System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591DFCD-A5D6-13CA-349A-E85FE1AEDC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324112"/>
          </a:xfrm>
        </p:spPr>
        <p:txBody>
          <a:bodyPr/>
          <a:lstStyle/>
          <a:p>
            <a:r>
              <a:rPr lang="en-US" altLang="zh-CN" dirty="0"/>
              <a:t>Find the right way to model outside systems</a:t>
            </a:r>
          </a:p>
          <a:p>
            <a:endParaRPr lang="en-US" altLang="zh-CN" dirty="0"/>
          </a:p>
          <a:p>
            <a:r>
              <a:rPr lang="en-US" altLang="zh-CN" dirty="0"/>
              <a:t>For a file system, what should we model?</a:t>
            </a:r>
          </a:p>
          <a:p>
            <a:pPr lvl="1"/>
            <a:r>
              <a:rPr lang="en-US" altLang="zh-CN" dirty="0"/>
              <a:t>Block device</a:t>
            </a:r>
          </a:p>
          <a:p>
            <a:pPr lvl="1"/>
            <a:r>
              <a:rPr lang="en-US" altLang="zh-CN" dirty="0"/>
              <a:t>Disk </a:t>
            </a:r>
            <a:r>
              <a:rPr lang="en-US" altLang="zh-CN" dirty="0">
                <a:latin typeface="Consolas" panose="020B0609020204030204" pitchFamily="49" charset="0"/>
              </a:rPr>
              <a:t>write(</a:t>
            </a:r>
            <a:r>
              <a:rPr lang="en-US" altLang="zh-CN" dirty="0" err="1">
                <a:latin typeface="Consolas" panose="020B0609020204030204" pitchFamily="49" charset="0"/>
              </a:rPr>
              <a:t>block_id</a:t>
            </a:r>
            <a:r>
              <a:rPr lang="en-US" altLang="zh-CN" dirty="0">
                <a:latin typeface="Consolas" panose="020B0609020204030204" pitchFamily="49" charset="0"/>
              </a:rPr>
              <a:t>, v)</a:t>
            </a:r>
          </a:p>
          <a:p>
            <a:pPr lvl="1"/>
            <a:r>
              <a:rPr lang="en-US" altLang="zh-CN" dirty="0"/>
              <a:t>Disk </a:t>
            </a:r>
            <a:r>
              <a:rPr lang="en-US" altLang="zh-CN" dirty="0">
                <a:latin typeface="Consolas" panose="020B0609020204030204" pitchFamily="49" charset="0"/>
              </a:rPr>
              <a:t>read(</a:t>
            </a:r>
            <a:r>
              <a:rPr lang="en-US" altLang="zh-CN" dirty="0" err="1">
                <a:latin typeface="Consolas" panose="020B0609020204030204" pitchFamily="49" charset="0"/>
              </a:rPr>
              <a:t>block_id</a:t>
            </a:r>
            <a:r>
              <a:rPr lang="en-US" altLang="zh-CN" dirty="0">
                <a:latin typeface="Consolas" panose="020B0609020204030204" pitchFamily="49" charset="0"/>
              </a:rPr>
              <a:t>, v)</a:t>
            </a:r>
          </a:p>
          <a:p>
            <a:pPr lvl="1"/>
            <a:r>
              <a:rPr lang="en-US" altLang="zh-CN" dirty="0"/>
              <a:t>Disk </a:t>
            </a:r>
            <a:r>
              <a:rPr lang="en-US" altLang="zh-CN" dirty="0">
                <a:latin typeface="Consolas" panose="020B0609020204030204" pitchFamily="49" charset="0"/>
              </a:rPr>
              <a:t>flush()</a:t>
            </a:r>
          </a:p>
          <a:p>
            <a:r>
              <a:rPr lang="en-US" altLang="zh-CN" dirty="0">
                <a:latin typeface="+mn-ea"/>
              </a:rPr>
              <a:t>For the file system, what should we prove?</a:t>
            </a:r>
          </a:p>
          <a:p>
            <a:pPr lvl="1"/>
            <a:r>
              <a:rPr lang="en-US" altLang="zh-CN" dirty="0">
                <a:latin typeface="+mn-ea"/>
              </a:rPr>
              <a:t>Functional</a:t>
            </a:r>
          </a:p>
          <a:p>
            <a:pPr lvl="1"/>
            <a:r>
              <a:rPr lang="en-US" altLang="zh-CN" dirty="0">
                <a:latin typeface="+mn-ea"/>
              </a:rPr>
              <a:t>Concurrency</a:t>
            </a:r>
          </a:p>
          <a:p>
            <a:pPr lvl="1"/>
            <a:r>
              <a:rPr lang="en-US" altLang="zh-CN" dirty="0">
                <a:latin typeface="+mn-ea"/>
              </a:rPr>
              <a:t>Crash consistency – maintain the metadata structure</a:t>
            </a:r>
            <a:endParaRPr lang="zh-CN" altLang="en-US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8614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68465B1-FCEE-65E7-5254-C1FDE4DF6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Case Study - File System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CA5A08-76C7-2FCA-6CB8-523334806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Block device</a:t>
            </a:r>
          </a:p>
          <a:p>
            <a:pPr lvl="1"/>
            <a:r>
              <a:rPr lang="en-US" altLang="zh-CN" dirty="0"/>
              <a:t>Asynchronous disk</a:t>
            </a:r>
          </a:p>
          <a:p>
            <a:pPr lvl="2"/>
            <a:r>
              <a:rPr lang="en-US" altLang="zh-CN" dirty="0"/>
              <a:t>Real disks have a </a:t>
            </a:r>
            <a:r>
              <a:rPr lang="en-US" altLang="zh-CN" b="1" dirty="0"/>
              <a:t>volatile</a:t>
            </a:r>
            <a:r>
              <a:rPr lang="en-US" altLang="zh-CN" dirty="0"/>
              <a:t> write buffer. write() adds to it. sync() flushes it.</a:t>
            </a:r>
          </a:p>
          <a:p>
            <a:pPr lvl="2"/>
            <a:r>
              <a:rPr lang="en-US" altLang="zh-CN" dirty="0"/>
              <a:t>A crash loses the buffer. After a crash, each sector could hold </a:t>
            </a:r>
            <a:r>
              <a:rPr lang="en-US" altLang="zh-CN" b="1" dirty="0"/>
              <a:t>any</a:t>
            </a:r>
            <a:r>
              <a:rPr lang="en-US" altLang="zh-CN" dirty="0"/>
              <a:t> pending value.</a:t>
            </a:r>
          </a:p>
          <a:p>
            <a:pPr lvl="2"/>
            <a:endParaRPr lang="en-US" altLang="zh-CN" dirty="0"/>
          </a:p>
          <a:p>
            <a:pPr lvl="2"/>
            <a:endParaRPr lang="zh-CN" altLang="en-US" dirty="0"/>
          </a:p>
        </p:txBody>
      </p:sp>
      <p:sp>
        <p:nvSpPr>
          <p:cNvPr id="4" name="Text 8">
            <a:extLst>
              <a:ext uri="{FF2B5EF4-FFF2-40B4-BE49-F238E27FC236}">
                <a16:creationId xmlns:a16="http://schemas.microsoft.com/office/drawing/2014/main" id="{0B635FB0-3096-8CC1-5F73-5E7AD1421E49}"/>
              </a:ext>
            </a:extLst>
          </p:cNvPr>
          <p:cNvSpPr/>
          <p:nvPr/>
        </p:nvSpPr>
        <p:spPr>
          <a:xfrm>
            <a:off x="2118360" y="3386920"/>
            <a:ext cx="7955280" cy="194666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{ a ↦ [0] }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    write(a, 10)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{ a ↦ [0, 10] }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    write(a, 11)</a:t>
            </a:r>
            <a:endParaRPr lang="en-US" sz="2000" dirty="0">
              <a:latin typeface="Consolas" panose="020B0609020204030204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{ a ↦ [0, 10, 11] }  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onsolas" pitchFamily="34" charset="-122"/>
                <a:cs typeface="Consolas" pitchFamily="34" charset="-120"/>
              </a:rPr>
              <a:t>// read(a) returns 11  —  the last element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5" name="Text 10">
            <a:extLst>
              <a:ext uri="{FF2B5EF4-FFF2-40B4-BE49-F238E27FC236}">
                <a16:creationId xmlns:a16="http://schemas.microsoft.com/office/drawing/2014/main" id="{81A2BE98-6454-B002-A1ED-435475F52D3C}"/>
              </a:ext>
            </a:extLst>
          </p:cNvPr>
          <p:cNvSpPr/>
          <p:nvPr/>
        </p:nvSpPr>
        <p:spPr>
          <a:xfrm>
            <a:off x="2118360" y="5401048"/>
            <a:ext cx="7955280" cy="142458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a ↦ [0] }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write(a, 10);  write(a, 11);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sync()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a ↦ [11] 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0133028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F27E9-76C9-25E2-D31F-C1F10698C1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0F5E31-98CB-4054-DF5E-7299E2E9E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Case Study - File System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75F0A32-6368-96FD-8E16-13326F162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Block device</a:t>
            </a:r>
          </a:p>
          <a:p>
            <a:pPr lvl="1"/>
            <a:r>
              <a:rPr lang="en-US" altLang="zh-CN" dirty="0"/>
              <a:t>It could “</a:t>
            </a:r>
            <a:r>
              <a:rPr lang="en-US" altLang="zh-CN" b="1" dirty="0"/>
              <a:t>crash</a:t>
            </a:r>
            <a:r>
              <a:rPr lang="en-US" altLang="zh-CN" dirty="0"/>
              <a:t>.” – Losing power, forcing reboot, …</a:t>
            </a:r>
          </a:p>
          <a:p>
            <a:pPr lvl="1"/>
            <a:r>
              <a:rPr lang="en-US" altLang="zh-CN" dirty="0"/>
              <a:t>What can survive a crash?</a:t>
            </a:r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endParaRPr lang="en-US" altLang="zh-CN" dirty="0"/>
          </a:p>
          <a:p>
            <a:pPr lvl="1"/>
            <a:r>
              <a:rPr lang="en-US" altLang="zh-CN" dirty="0"/>
              <a:t>Answer: OR</a:t>
            </a:r>
          </a:p>
          <a:p>
            <a:pPr lvl="2"/>
            <a:endParaRPr lang="zh-CN" altLang="en-US" dirty="0"/>
          </a:p>
        </p:txBody>
      </p:sp>
      <p:sp>
        <p:nvSpPr>
          <p:cNvPr id="6" name="Text 7">
            <a:extLst>
              <a:ext uri="{FF2B5EF4-FFF2-40B4-BE49-F238E27FC236}">
                <a16:creationId xmlns:a16="http://schemas.microsoft.com/office/drawing/2014/main" id="{D2109515-8DFA-5588-76FC-64D5A2917E24}"/>
              </a:ext>
            </a:extLst>
          </p:cNvPr>
          <p:cNvSpPr/>
          <p:nvPr/>
        </p:nvSpPr>
        <p:spPr>
          <a:xfrm>
            <a:off x="2118360" y="3211284"/>
            <a:ext cx="7955280" cy="109074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a ↦ [0] } 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write(a, 10)   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a ↦ [0, 10] }</a:t>
            </a:r>
            <a:endParaRPr lang="en-US" sz="2000" dirty="0"/>
          </a:p>
        </p:txBody>
      </p:sp>
      <p:sp>
        <p:nvSpPr>
          <p:cNvPr id="7" name="Text 10">
            <a:extLst>
              <a:ext uri="{FF2B5EF4-FFF2-40B4-BE49-F238E27FC236}">
                <a16:creationId xmlns:a16="http://schemas.microsoft.com/office/drawing/2014/main" id="{60935125-ED67-672A-9939-B41738D5D29F}"/>
              </a:ext>
            </a:extLst>
          </p:cNvPr>
          <p:cNvSpPr/>
          <p:nvPr/>
        </p:nvSpPr>
        <p:spPr>
          <a:xfrm>
            <a:off x="2118360" y="4942318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CRASH:    a ↦ [0]    or    a ↦ [10]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1451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5DBBFFD-DDBA-4B4F-5BD7-5D564733A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Case Study - File System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AFB262-3FE6-5E75-AF16-31CE7CB4C5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Crash Hoare Logic (FSCQ)</a:t>
            </a:r>
            <a:endParaRPr lang="zh-CN" altLang="en-US" dirty="0"/>
          </a:p>
        </p:txBody>
      </p:sp>
      <p:sp>
        <p:nvSpPr>
          <p:cNvPr id="4" name="Shape 6">
            <a:extLst>
              <a:ext uri="{FF2B5EF4-FFF2-40B4-BE49-F238E27FC236}">
                <a16:creationId xmlns:a16="http://schemas.microsoft.com/office/drawing/2014/main" id="{05475039-5D7A-599A-9C24-A26A0D973C11}"/>
              </a:ext>
            </a:extLst>
          </p:cNvPr>
          <p:cNvSpPr/>
          <p:nvPr/>
        </p:nvSpPr>
        <p:spPr>
          <a:xfrm>
            <a:off x="2050869" y="2701834"/>
            <a:ext cx="8229600" cy="1188720"/>
          </a:xfrm>
          <a:prstGeom prst="rect">
            <a:avLst/>
          </a:prstGeom>
          <a:solidFill>
            <a:srgbClr val="21295C"/>
          </a:solidFill>
          <a:ln w="12700">
            <a:solidFill>
              <a:srgbClr val="21295C"/>
            </a:solidFill>
            <a:prstDash val="solid"/>
          </a:ln>
        </p:spPr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B0A173EA-CAF1-C585-CF69-E1C4044934F4}"/>
              </a:ext>
            </a:extLst>
          </p:cNvPr>
          <p:cNvSpPr/>
          <p:nvPr/>
        </p:nvSpPr>
        <p:spPr>
          <a:xfrm>
            <a:off x="2050869" y="2701834"/>
            <a:ext cx="8229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9CC3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P }  </a:t>
            </a:r>
            <a:r>
              <a:rPr lang="en-US" sz="2200" b="1" dirty="0">
                <a:solidFill>
                  <a:srgbClr val="FFFFFF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  </a:t>
            </a:r>
            <a:r>
              <a:rPr lang="en-US" sz="2200" b="1" dirty="0">
                <a:solidFill>
                  <a:srgbClr val="9CC3D5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Q }   CRASH  </a:t>
            </a:r>
            <a:r>
              <a:rPr lang="en-US" sz="2200" b="1" dirty="0">
                <a:solidFill>
                  <a:srgbClr val="F5A623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R }</a:t>
            </a:r>
            <a:endParaRPr lang="en-US" sz="2200" dirty="0"/>
          </a:p>
        </p:txBody>
      </p:sp>
      <p:sp>
        <p:nvSpPr>
          <p:cNvPr id="7" name="Text 7">
            <a:extLst>
              <a:ext uri="{FF2B5EF4-FFF2-40B4-BE49-F238E27FC236}">
                <a16:creationId xmlns:a16="http://schemas.microsoft.com/office/drawing/2014/main" id="{B094ED2F-2619-E2D4-2B88-6696A52EF3C3}"/>
              </a:ext>
            </a:extLst>
          </p:cNvPr>
          <p:cNvSpPr/>
          <p:nvPr/>
        </p:nvSpPr>
        <p:spPr>
          <a:xfrm>
            <a:off x="2050869" y="4609011"/>
            <a:ext cx="795528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a ↦ [v₀] }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write(a, v)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a ↦ [v₀, v] }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CRASH: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{ a ↦ [v₀]    or    a ↦ [v₀, v] }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7179906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5F9CA1B-F4D7-225F-EB10-23CF27110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Case Study - File System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E80E09-D9C6-0518-7D2A-957474BF5B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How can we solve the crash consistency?</a:t>
            </a:r>
          </a:p>
          <a:p>
            <a:pPr lvl="1"/>
            <a:r>
              <a:rPr lang="en-US" altLang="zh-CN" dirty="0"/>
              <a:t>Logging/Journaling</a:t>
            </a:r>
          </a:p>
          <a:p>
            <a:pPr lvl="1"/>
            <a:r>
              <a:rPr lang="en-US" altLang="zh-CN" dirty="0"/>
              <a:t>Soft updates</a:t>
            </a:r>
          </a:p>
          <a:p>
            <a:pPr lvl="1"/>
            <a:r>
              <a:rPr lang="en-US" altLang="zh-CN" dirty="0"/>
              <a:t>…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47596813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C9F574-A844-A515-786F-9305B46AA9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095349-EA3F-5155-F5C7-416915170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Case Study - File System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EE247BA-8BBD-2BC1-F2BA-43FACBADF4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Imagine we only use 2 blocks on a device, A and B</a:t>
            </a:r>
          </a:p>
          <a:p>
            <a:pPr lvl="1"/>
            <a:r>
              <a:rPr lang="en-US" altLang="zh-CN" dirty="0"/>
              <a:t>Invariants</a:t>
            </a:r>
          </a:p>
          <a:p>
            <a:pPr lvl="2"/>
            <a:r>
              <a:rPr lang="en-US" altLang="zh-CN" dirty="0"/>
              <a:t>A == B</a:t>
            </a:r>
          </a:p>
          <a:p>
            <a:pPr lvl="1"/>
            <a:r>
              <a:rPr lang="en-US" altLang="zh-CN" dirty="0"/>
              <a:t>Can we do that easily?</a:t>
            </a:r>
            <a:endParaRPr lang="zh-CN" altLang="en-US" dirty="0"/>
          </a:p>
        </p:txBody>
      </p:sp>
      <p:sp>
        <p:nvSpPr>
          <p:cNvPr id="4" name="Text 7">
            <a:extLst>
              <a:ext uri="{FF2B5EF4-FFF2-40B4-BE49-F238E27FC236}">
                <a16:creationId xmlns:a16="http://schemas.microsoft.com/office/drawing/2014/main" id="{8FDBE5C8-F8D5-294C-618F-B3C04BE1937D}"/>
              </a:ext>
            </a:extLst>
          </p:cNvPr>
          <p:cNvSpPr/>
          <p:nvPr/>
        </p:nvSpPr>
        <p:spPr>
          <a:xfrm>
            <a:off x="1839687" y="3429000"/>
            <a:ext cx="9281160" cy="26085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write(A, v);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write(B, v);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</a:rPr>
              <a:t>flush();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3198257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8E4D7-8030-DE2A-2324-B128AD9B9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D5E638-321F-C088-AB9E-24EFE9F88F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Case Study - File System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23E533-5F67-F872-FBC7-250B69B2D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Imagine we only use 2 blocks on a device, A and B</a:t>
            </a:r>
          </a:p>
          <a:p>
            <a:pPr lvl="1"/>
            <a:r>
              <a:rPr lang="en-US" altLang="zh-CN" dirty="0"/>
              <a:t>Journaling</a:t>
            </a:r>
          </a:p>
          <a:p>
            <a:pPr lvl="2"/>
            <a:r>
              <a:rPr lang="en-US" altLang="zh-CN" dirty="0"/>
              <a:t>Entries</a:t>
            </a:r>
          </a:p>
          <a:p>
            <a:pPr lvl="2"/>
            <a:r>
              <a:rPr lang="en-US" altLang="zh-CN" dirty="0"/>
              <a:t>Commit block</a:t>
            </a:r>
          </a:p>
          <a:p>
            <a:pPr lvl="2"/>
            <a:r>
              <a:rPr lang="en-US" altLang="zh-CN" dirty="0"/>
              <a:t>Apply</a:t>
            </a:r>
          </a:p>
          <a:p>
            <a:pPr lvl="2"/>
            <a:r>
              <a:rPr lang="en-US" altLang="zh-CN" dirty="0"/>
              <a:t>When a crash occurs, recovery</a:t>
            </a:r>
            <a:endParaRPr lang="zh-CN" altLang="en-US" dirty="0"/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A172E6C0-4F7B-8D7D-A6DD-F403277DC4C0}"/>
              </a:ext>
            </a:extLst>
          </p:cNvPr>
          <p:cNvSpPr/>
          <p:nvPr/>
        </p:nvSpPr>
        <p:spPr>
          <a:xfrm>
            <a:off x="2118360" y="4269377"/>
            <a:ext cx="9864634" cy="242751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recovery():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r = read(COMMIT)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if r then:              // log was committed before crash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write(A, v)        // re-apply each log entry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write(B, v)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sync()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        write(COMMIT, 0)    // clear the commit marker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23298559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B6354A-C509-2D19-CBF4-5C2BA8F04F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43FD6C-54E0-F3A3-9E7B-7E00DBB4C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Case Study - File System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919B29A-9C81-63C5-413B-34EECDBB81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Imagine we only use 2 blocks on a device, A and B</a:t>
            </a:r>
          </a:p>
          <a:p>
            <a:pPr lvl="1"/>
            <a:r>
              <a:rPr lang="en-US" altLang="zh-CN" dirty="0"/>
              <a:t>Journaling</a:t>
            </a:r>
          </a:p>
          <a:p>
            <a:pPr lvl="2"/>
            <a:r>
              <a:rPr lang="en-US" altLang="zh-CN" dirty="0"/>
              <a:t>What’s the real spec then? See </a:t>
            </a:r>
            <a:r>
              <a:rPr lang="en-US" altLang="zh-CN" dirty="0">
                <a:hlinkClick r:id="rId2"/>
              </a:rPr>
              <a:t>journal_example.rs</a:t>
            </a:r>
            <a:endParaRPr lang="en-US" altLang="zh-CN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5FC7F68-2D75-D9EB-7BC8-9C67BBD1A3F8}"/>
              </a:ext>
            </a:extLst>
          </p:cNvPr>
          <p:cNvSpPr txBox="1"/>
          <p:nvPr/>
        </p:nvSpPr>
        <p:spPr>
          <a:xfrm>
            <a:off x="918754" y="3312974"/>
            <a:ext cx="10354491" cy="2863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00008B"/>
                </a:solidFill>
                <a:effectLst/>
                <a:latin typeface="Consolas" panose="020B0609020204030204" pitchFamily="49" charset="0"/>
              </a:rPr>
              <a:t>pub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open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spec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solidFill>
                  <a:srgbClr val="00008B"/>
                </a:solidFill>
                <a:effectLst/>
                <a:latin typeface="Consolas" panose="020B0609020204030204" pitchFamily="49" charset="0"/>
              </a:rPr>
              <a:t>fn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journal_recoverable</a:t>
            </a:r>
            <a:r>
              <a:rPr lang="en-US" altLang="zh-CN" dirty="0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state</a:t>
            </a:r>
            <a:r>
              <a:rPr lang="en-US" altLang="zh-CN" dirty="0">
                <a:solidFill>
                  <a:srgbClr val="A9A9A9"/>
                </a:solidFill>
                <a:effectLst/>
                <a:latin typeface="Consolas" panose="020B0609020204030204" pitchFamily="49" charset="0"/>
              </a:rPr>
              <a:t>: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7A3E9D"/>
                </a:solidFill>
                <a:effectLst/>
                <a:latin typeface="Consolas" panose="020B0609020204030204" pitchFamily="49" charset="0"/>
              </a:rPr>
              <a:t>Map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&lt;</a:t>
            </a:r>
            <a:r>
              <a:rPr lang="en-US" altLang="zh-CN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int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solidFill>
                  <a:srgbClr val="7A3E9D"/>
                </a:solidFill>
                <a:effectLst/>
                <a:latin typeface="Consolas" panose="020B0609020204030204" pitchFamily="49" charset="0"/>
              </a:rPr>
              <a:t>BlockView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&gt;)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A9A9A9"/>
                </a:solidFill>
                <a:effectLst/>
                <a:latin typeface="Consolas" panose="020B0609020204030204" pitchFamily="49" charset="0"/>
              </a:rPr>
              <a:t>-&gt;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7A3E9D"/>
                </a:solidFill>
                <a:effectLst/>
                <a:latin typeface="Consolas" panose="020B0609020204030204" pitchFamily="49" charset="0"/>
              </a:rPr>
              <a:t>bool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endParaRPr lang="en-US" altLang="zh-CN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dirty="0">
                <a:solidFill>
                  <a:srgbClr val="00008B"/>
                </a:solidFill>
                <a:effectLst/>
                <a:latin typeface="Consolas" panose="020B0609020204030204" pitchFamily="49" charset="0"/>
              </a:rPr>
              <a:t>let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committed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A9A9A9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spec_read_committed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state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lang="en-US" altLang="zh-CN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dirty="0">
                <a:solidFill>
                  <a:srgbClr val="00008B"/>
                </a:solidFill>
                <a:effectLst/>
                <a:latin typeface="Consolas" panose="020B0609020204030204" pitchFamily="49" charset="0"/>
              </a:rPr>
              <a:t>let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journal_len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A9A9A9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spec_read_journal_len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state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lang="en-US" altLang="zh-CN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dirty="0">
                <a:solidFill>
                  <a:srgbClr val="00008B"/>
                </a:solidFill>
                <a:effectLst/>
                <a:latin typeface="Consolas" panose="020B0609020204030204" pitchFamily="49" charset="0"/>
              </a:rPr>
              <a:t>if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committed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A9A9A9"/>
                </a:solidFill>
                <a:effectLst/>
                <a:latin typeface="Consolas" panose="020B0609020204030204" pitchFamily="49" charset="0"/>
              </a:rPr>
              <a:t>&amp;&amp;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journal_len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A9A9A9"/>
                </a:solidFill>
                <a:effectLst/>
                <a:latin typeface="Consolas" panose="020B0609020204030204" pitchFamily="49" charset="0"/>
              </a:rPr>
              <a:t>&gt;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800080"/>
                </a:solidFill>
                <a:effectLst/>
                <a:latin typeface="Consolas" panose="020B0609020204030204" pitchFamily="49" charset="0"/>
              </a:rPr>
              <a:t>0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endParaRPr lang="en-US" altLang="zh-CN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i="1" dirty="0">
                <a:solidFill>
                  <a:srgbClr val="006400"/>
                </a:solidFill>
                <a:effectLst/>
                <a:latin typeface="Consolas" panose="020B0609020204030204" pitchFamily="49" charset="0"/>
              </a:rPr>
              <a:t>// Committed entries exist → replaying must produce </a:t>
            </a:r>
            <a:r>
              <a:rPr lang="en-US" altLang="zh-CN" i="1" dirty="0" err="1">
                <a:solidFill>
                  <a:srgbClr val="006400"/>
                </a:solidFill>
                <a:effectLst/>
                <a:latin typeface="Consolas" panose="020B0609020204030204" pitchFamily="49" charset="0"/>
              </a:rPr>
              <a:t>data_consistent</a:t>
            </a:r>
            <a:endParaRPr lang="en-US" altLang="zh-CN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dirty="0">
                <a:solidFill>
                  <a:srgbClr val="00008B"/>
                </a:solidFill>
                <a:effectLst/>
                <a:latin typeface="Consolas" panose="020B0609020204030204" pitchFamily="49" charset="0"/>
              </a:rPr>
              <a:t>let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replayed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A9A9A9"/>
                </a:solidFill>
                <a:effectLst/>
                <a:latin typeface="Consolas" panose="020B0609020204030204" pitchFamily="49" charset="0"/>
              </a:rPr>
              <a:t>=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spec_replay_entries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state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,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 err="1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journal_len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);</a:t>
            </a:r>
            <a:endParaRPr lang="en-US" altLang="zh-CN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1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data_consistent</a:t>
            </a:r>
            <a:r>
              <a:rPr lang="en-US" altLang="zh-CN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b="1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replayed</a:t>
            </a:r>
            <a:r>
              <a:rPr lang="en-US" altLang="zh-CN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altLang="zh-CN" b="1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00008B"/>
                </a:solidFill>
                <a:effectLst/>
                <a:latin typeface="Consolas" panose="020B0609020204030204" pitchFamily="49" charset="0"/>
              </a:rPr>
              <a:t>else</a:t>
            </a: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 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{</a:t>
            </a:r>
            <a:endParaRPr lang="en-US" altLang="zh-CN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i="1" dirty="0">
                <a:solidFill>
                  <a:srgbClr val="006400"/>
                </a:solidFill>
                <a:effectLst/>
                <a:latin typeface="Consolas" panose="020B0609020204030204" pitchFamily="49" charset="0"/>
              </a:rPr>
              <a:t>// No committed entries → data must be consistent now</a:t>
            </a:r>
            <a:endParaRPr lang="en-US" altLang="zh-CN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        </a:t>
            </a:r>
            <a:r>
              <a:rPr lang="en-US" altLang="zh-CN" b="1" dirty="0" err="1">
                <a:solidFill>
                  <a:srgbClr val="0000FF"/>
                </a:solidFill>
                <a:effectLst/>
                <a:latin typeface="Consolas" panose="020B0609020204030204" pitchFamily="49" charset="0"/>
              </a:rPr>
              <a:t>data_consistent</a:t>
            </a:r>
            <a:r>
              <a:rPr lang="en-US" altLang="zh-CN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(</a:t>
            </a:r>
            <a:r>
              <a:rPr lang="en-US" altLang="zh-CN" b="1" dirty="0">
                <a:solidFill>
                  <a:srgbClr val="FF4500"/>
                </a:solidFill>
                <a:effectLst/>
                <a:latin typeface="Consolas" panose="020B0609020204030204" pitchFamily="49" charset="0"/>
              </a:rPr>
              <a:t>state</a:t>
            </a:r>
            <a:r>
              <a:rPr lang="en-US" altLang="zh-CN" b="1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)</a:t>
            </a:r>
            <a:endParaRPr lang="en-US" altLang="zh-CN" b="1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333333"/>
                </a:solidFill>
                <a:effectLst/>
                <a:latin typeface="Consolas" panose="020B0609020204030204" pitchFamily="49" charset="0"/>
              </a:rPr>
              <a:t>    </a:t>
            </a: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altLang="zh-CN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  <a:p>
            <a:pPr>
              <a:lnSpc>
                <a:spcPts val="1800"/>
              </a:lnSpc>
              <a:buNone/>
            </a:pPr>
            <a:r>
              <a:rPr lang="en-US" altLang="zh-CN" dirty="0">
                <a:solidFill>
                  <a:srgbClr val="000000"/>
                </a:solidFill>
                <a:effectLst/>
                <a:latin typeface="Consolas" panose="020B0609020204030204" pitchFamily="49" charset="0"/>
              </a:rPr>
              <a:t>}</a:t>
            </a:r>
            <a:endParaRPr lang="en-US" altLang="zh-CN" dirty="0">
              <a:solidFill>
                <a:srgbClr val="333333"/>
              </a:solidFill>
              <a:effectLst/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993254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B4CC5FB-3BBD-7420-000A-52F8A7434A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Thanks!</a:t>
            </a:r>
            <a:endParaRPr lang="zh-CN" altLang="en-US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8874709-6355-E166-8168-AD39E940F5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4324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C73D69-D7F0-023A-2710-DFA994F887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12F6427-66CE-E930-1877-04BF6FA52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Propositions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1371FD-F4B5-C23F-E959-923562295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375276"/>
          </a:xfrm>
        </p:spPr>
        <p:txBody>
          <a:bodyPr/>
          <a:lstStyle/>
          <a:p>
            <a:r>
              <a:rPr lang="en-US" altLang="zh-CN" dirty="0"/>
              <a:t>Important/common propositions</a:t>
            </a:r>
          </a:p>
          <a:p>
            <a:pPr lvl="1"/>
            <a:r>
              <a:rPr lang="en-US" altLang="zh-CN" dirty="0"/>
              <a:t>Safety</a:t>
            </a:r>
          </a:p>
          <a:p>
            <a:pPr lvl="2"/>
            <a:r>
              <a:rPr lang="en-US" altLang="zh-CN" dirty="0"/>
              <a:t>What is the safety of a lock?</a:t>
            </a:r>
          </a:p>
          <a:p>
            <a:pPr lvl="2"/>
            <a:r>
              <a:rPr lang="en-US" altLang="zh-CN" i="1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"The lock is never held by two threads."</a:t>
            </a:r>
            <a:endParaRPr lang="en-US" altLang="zh-CN" dirty="0">
              <a:latin typeface="Consolas" panose="020B0609020204030204" pitchFamily="49" charset="0"/>
            </a:endParaRPr>
          </a:p>
          <a:p>
            <a:pPr lvl="1"/>
            <a:r>
              <a:rPr lang="en-US" altLang="zh-CN" dirty="0"/>
              <a:t>Correctness</a:t>
            </a:r>
          </a:p>
          <a:p>
            <a:pPr lvl="2"/>
            <a:r>
              <a:rPr lang="en-US" altLang="zh-CN" dirty="0"/>
              <a:t>What is the correctness of a payment?</a:t>
            </a:r>
          </a:p>
          <a:p>
            <a:pPr lvl="2"/>
            <a:r>
              <a:rPr lang="en-US" altLang="zh-CN" i="1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"The payment is never debited twice."</a:t>
            </a:r>
            <a:endParaRPr lang="en-US" altLang="zh-CN" dirty="0">
              <a:latin typeface="Consolas" panose="020B0609020204030204" pitchFamily="49" charset="0"/>
            </a:endParaRPr>
          </a:p>
          <a:p>
            <a:pPr lvl="1"/>
            <a:r>
              <a:rPr lang="en-US" altLang="zh-CN" dirty="0"/>
              <a:t>Liveness</a:t>
            </a:r>
          </a:p>
          <a:p>
            <a:pPr lvl="2"/>
            <a:r>
              <a:rPr lang="en-US" altLang="zh-CN" dirty="0"/>
              <a:t>What is the liveness of a server?</a:t>
            </a:r>
          </a:p>
          <a:p>
            <a:pPr lvl="2"/>
            <a:r>
              <a:rPr lang="en-US" altLang="zh-CN" i="1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"Every request eventually gets a response."</a:t>
            </a:r>
            <a:endParaRPr lang="en-US" altLang="zh-CN" dirty="0">
              <a:latin typeface="Consolas" panose="020B0609020204030204" pitchFamily="49" charset="0"/>
            </a:endParaRPr>
          </a:p>
          <a:p>
            <a:pPr lvl="1"/>
            <a:r>
              <a:rPr lang="en-US" altLang="zh-CN" dirty="0"/>
              <a:t>Functional</a:t>
            </a:r>
          </a:p>
          <a:p>
            <a:pPr lvl="2"/>
            <a:r>
              <a:rPr lang="en-US" altLang="zh-CN" dirty="0"/>
              <a:t>What is the functional property of a function?</a:t>
            </a:r>
          </a:p>
          <a:p>
            <a:pPr lvl="2"/>
            <a:r>
              <a:rPr lang="en-US" altLang="zh-CN" i="1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"abs(x) returns a non-negative value."</a:t>
            </a:r>
            <a:endParaRPr lang="en-US" altLang="zh-CN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8504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DFE0E-7F79-C798-7AF3-5699FA497F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578616-F221-1729-6DC7-76C263EDED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Propositions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3ACB91-775E-939B-75BA-AF766F6F81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243976"/>
          </a:xfrm>
        </p:spPr>
        <p:txBody>
          <a:bodyPr/>
          <a:lstStyle/>
          <a:p>
            <a:r>
              <a:rPr lang="en-US" altLang="zh-CN" dirty="0"/>
              <a:t>Quiz</a:t>
            </a:r>
          </a:p>
          <a:p>
            <a:pPr lvl="1"/>
            <a:r>
              <a:rPr lang="en-US" altLang="zh-CN" dirty="0"/>
              <a:t>Which of these are propositions?</a:t>
            </a:r>
          </a:p>
          <a:p>
            <a:pPr lvl="1"/>
            <a:endParaRPr lang="en-US" altLang="zh-CN" dirty="0"/>
          </a:p>
        </p:txBody>
      </p:sp>
      <p:sp>
        <p:nvSpPr>
          <p:cNvPr id="4" name="Text 6">
            <a:extLst>
              <a:ext uri="{FF2B5EF4-FFF2-40B4-BE49-F238E27FC236}">
                <a16:creationId xmlns:a16="http://schemas.microsoft.com/office/drawing/2014/main" id="{55BD4F25-763E-0A69-7D0C-DCCAD516BCB8}"/>
              </a:ext>
            </a:extLst>
          </p:cNvPr>
          <p:cNvSpPr/>
          <p:nvPr/>
        </p:nvSpPr>
        <p:spPr>
          <a:xfrm>
            <a:off x="1947386" y="2954655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1.  "If you press the button, the light turns on."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5" name="Text 7">
            <a:extLst>
              <a:ext uri="{FF2B5EF4-FFF2-40B4-BE49-F238E27FC236}">
                <a16:creationId xmlns:a16="http://schemas.microsoft.com/office/drawing/2014/main" id="{F921BEF5-AEB6-7428-0E78-81137BEC504B}"/>
              </a:ext>
            </a:extLst>
          </p:cNvPr>
          <p:cNvSpPr/>
          <p:nvPr/>
        </p:nvSpPr>
        <p:spPr>
          <a:xfrm>
            <a:off x="1947386" y="3476942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2.  "What does this function return?"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6" name="Text 8">
            <a:extLst>
              <a:ext uri="{FF2B5EF4-FFF2-40B4-BE49-F238E27FC236}">
                <a16:creationId xmlns:a16="http://schemas.microsoft.com/office/drawing/2014/main" id="{DB5D6D8D-1905-22E4-DA9A-822D907964A1}"/>
              </a:ext>
            </a:extLst>
          </p:cNvPr>
          <p:cNvSpPr/>
          <p:nvPr/>
        </p:nvSpPr>
        <p:spPr>
          <a:xfrm>
            <a:off x="1947386" y="3999230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3.  "The buffer never overflows."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7" name="Text 9">
            <a:extLst>
              <a:ext uri="{FF2B5EF4-FFF2-40B4-BE49-F238E27FC236}">
                <a16:creationId xmlns:a16="http://schemas.microsoft.com/office/drawing/2014/main" id="{734182D2-AB1B-26B1-530E-18384B2095A2}"/>
              </a:ext>
            </a:extLst>
          </p:cNvPr>
          <p:cNvSpPr/>
          <p:nvPr/>
        </p:nvSpPr>
        <p:spPr>
          <a:xfrm>
            <a:off x="1947386" y="4513262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4.  "n + 1 &gt; n"</a:t>
            </a:r>
            <a:endParaRPr lang="en-US" sz="2000" dirty="0">
              <a:latin typeface="Consolas" panose="020B0609020204030204" pitchFamily="49" charset="0"/>
            </a:endParaRPr>
          </a:p>
        </p:txBody>
      </p:sp>
      <p:sp>
        <p:nvSpPr>
          <p:cNvPr id="8" name="Text 10">
            <a:extLst>
              <a:ext uri="{FF2B5EF4-FFF2-40B4-BE49-F238E27FC236}">
                <a16:creationId xmlns:a16="http://schemas.microsoft.com/office/drawing/2014/main" id="{0F76C57C-8691-142E-3E25-EC2B4C128C87}"/>
              </a:ext>
            </a:extLst>
          </p:cNvPr>
          <p:cNvSpPr/>
          <p:nvPr/>
        </p:nvSpPr>
        <p:spPr>
          <a:xfrm>
            <a:off x="1947386" y="5100637"/>
            <a:ext cx="8046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0F172A"/>
                </a:solidFill>
                <a:latin typeface="Consolas" panose="020B0609020204030204" pitchFamily="49" charset="0"/>
                <a:ea typeface="Calibri" pitchFamily="34" charset="-122"/>
                <a:cs typeface="Calibri" pitchFamily="34" charset="-120"/>
              </a:rPr>
              <a:t>5.  "Turn left at the intersection."</a:t>
            </a:r>
            <a:endParaRPr lang="en-US" sz="2000" dirty="0">
              <a:latin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8651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B54A53-5AE9-9D8A-480C-C5DCDDF5DC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76820D-B401-EE4C-0E99-2C9836726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Propositions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06D68DD-0B0F-AC57-CE5F-D8E1A32EA4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375276"/>
          </a:xfrm>
        </p:spPr>
        <p:txBody>
          <a:bodyPr/>
          <a:lstStyle/>
          <a:p>
            <a:r>
              <a:rPr lang="en-US" altLang="zh-CN" dirty="0"/>
              <a:t>Logic connectives</a:t>
            </a:r>
          </a:p>
          <a:p>
            <a:pPr lvl="1"/>
            <a:r>
              <a:rPr lang="en-US" altLang="zh-CN" dirty="0"/>
              <a:t>NOT, AND, OR, IMPLIES, IFF</a:t>
            </a:r>
          </a:p>
          <a:p>
            <a:pPr lvl="1"/>
            <a:r>
              <a:rPr lang="en-US" altLang="zh-CN" dirty="0"/>
              <a:t>Symbols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1339B2F9-D327-D466-CC99-AF8E2A3ED2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4675637"/>
              </p:ext>
            </p:extLst>
          </p:nvPr>
        </p:nvGraphicFramePr>
        <p:xfrm>
          <a:off x="1637400" y="3301624"/>
          <a:ext cx="9378601" cy="3034374"/>
        </p:xfrm>
        <a:graphic>
          <a:graphicData uri="http://schemas.openxmlformats.org/drawingml/2006/table">
            <a:tbl>
              <a:tblPr/>
              <a:tblGrid>
                <a:gridCol w="1354687">
                  <a:extLst>
                    <a:ext uri="{9D8B030D-6E8A-4147-A177-3AD203B41FA5}">
                      <a16:colId xmlns:a16="http://schemas.microsoft.com/office/drawing/2014/main" val="2156642495"/>
                    </a:ext>
                  </a:extLst>
                </a:gridCol>
                <a:gridCol w="1667307">
                  <a:extLst>
                    <a:ext uri="{9D8B030D-6E8A-4147-A177-3AD203B41FA5}">
                      <a16:colId xmlns:a16="http://schemas.microsoft.com/office/drawing/2014/main" val="1588798900"/>
                    </a:ext>
                  </a:extLst>
                </a:gridCol>
                <a:gridCol w="2500960">
                  <a:extLst>
                    <a:ext uri="{9D8B030D-6E8A-4147-A177-3AD203B41FA5}">
                      <a16:colId xmlns:a16="http://schemas.microsoft.com/office/drawing/2014/main" val="1888420443"/>
                    </a:ext>
                  </a:extLst>
                </a:gridCol>
                <a:gridCol w="3855647">
                  <a:extLst>
                    <a:ext uri="{9D8B030D-6E8A-4147-A177-3AD203B41FA5}">
                      <a16:colId xmlns:a16="http://schemas.microsoft.com/office/drawing/2014/main" val="42085481"/>
                    </a:ext>
                  </a:extLst>
                </a:gridCol>
              </a:tblGrid>
              <a:tr h="50572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Symbol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Name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Reads as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b="1" dirty="0">
                          <a:solidFill>
                            <a:srgbClr val="FFFFFF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True when...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0579640"/>
                  </a:ext>
                </a:extLst>
              </a:tr>
              <a:tr h="50572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¬P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NOT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negation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P is false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626788"/>
                  </a:ext>
                </a:extLst>
              </a:tr>
              <a:tr h="50572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P ∧ Q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AND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conjunction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both true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930031"/>
                  </a:ext>
                </a:extLst>
              </a:tr>
              <a:tr h="50572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P ∨ Q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OR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disjunction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at least one true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6697798"/>
                  </a:ext>
                </a:extLst>
              </a:tr>
              <a:tr h="50572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P → Q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IMPLIES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implication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P false, OR both true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925031"/>
                  </a:ext>
                </a:extLst>
              </a:tr>
              <a:tr h="505729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P ↔ Q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IFF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biconditional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en-US" sz="2000" dirty="0">
                          <a:solidFill>
                            <a:srgbClr val="0F172A"/>
                          </a:solidFill>
                          <a:latin typeface="Consolas" panose="020B0609020204030204" pitchFamily="49" charset="0"/>
                          <a:ea typeface="Calibri" pitchFamily="34" charset="-122"/>
                          <a:cs typeface="Calibri" pitchFamily="34" charset="-120"/>
                        </a:rPr>
                        <a:t>both have the same value</a:t>
                      </a:r>
                      <a:endParaRPr lang="en-US" sz="2000" dirty="0">
                        <a:latin typeface="Consolas" panose="020B0609020204030204" pitchFamily="49" charset="0"/>
                        <a:ea typeface="Calibri" charset="0"/>
                        <a:cs typeface="Calibri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03083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5414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3BA9A2-55CA-BA42-1EFA-332B623069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A855C00-85B4-3179-895C-77F1E9B74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Propositions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5F4C1BF-59F5-23AD-252C-32C1F6AE6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375276"/>
          </a:xfrm>
        </p:spPr>
        <p:txBody>
          <a:bodyPr/>
          <a:lstStyle/>
          <a:p>
            <a:r>
              <a:rPr lang="en-US" altLang="zh-CN" dirty="0"/>
              <a:t>Truth table</a:t>
            </a:r>
          </a:p>
        </p:txBody>
      </p:sp>
      <p:graphicFrame>
        <p:nvGraphicFramePr>
          <p:cNvPr id="4" name="Table 0">
            <a:extLst>
              <a:ext uri="{FF2B5EF4-FFF2-40B4-BE49-F238E27FC236}">
                <a16:creationId xmlns:a16="http://schemas.microsoft.com/office/drawing/2014/main" id="{3875069B-0183-B27E-3E39-EF71893CB3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0452501"/>
              </p:ext>
            </p:extLst>
          </p:nvPr>
        </p:nvGraphicFramePr>
        <p:xfrm>
          <a:off x="3174600" y="2771640"/>
          <a:ext cx="5842800" cy="2909160"/>
        </p:xfrm>
        <a:graphic>
          <a:graphicData uri="http://schemas.openxmlformats.org/drawingml/2006/table">
            <a:tbl>
              <a:tblPr/>
              <a:tblGrid>
                <a:gridCol w="1460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1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818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Q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b="1" dirty="0">
                          <a:solidFill>
                            <a:srgbClr val="FFFFFF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P → Q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65A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18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18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F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F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18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F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832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F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F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2400" dirty="0">
                          <a:solidFill>
                            <a:srgbClr val="0F172A"/>
                          </a:solidFill>
                          <a:latin typeface="Consolas" pitchFamily="34" charset="0"/>
                          <a:ea typeface="Consolas" pitchFamily="34" charset="-122"/>
                          <a:cs typeface="Consolas" pitchFamily="34" charset="-120"/>
                        </a:rPr>
                        <a:t>T</a:t>
                      </a:r>
                      <a:endParaRPr lang="en-US" sz="2400" dirty="0">
                        <a:latin typeface="Consolas" charset="0"/>
                        <a:ea typeface="Consolas" charset="0"/>
                        <a:cs typeface="Consolas" charset="0"/>
                      </a:endParaRPr>
                    </a:p>
                  </a:txBody>
                  <a:tcPr>
                    <a:lnL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BD5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78179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</TotalTime>
  <Words>3753</Words>
  <Application>Microsoft Office PowerPoint</Application>
  <PresentationFormat>宽屏</PresentationFormat>
  <Paragraphs>657</Paragraphs>
  <Slides>59</Slides>
  <Notes>8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59</vt:i4>
      </vt:variant>
    </vt:vector>
  </HeadingPairs>
  <TitlesOfParts>
    <vt:vector size="65" baseType="lpstr">
      <vt:lpstr>等线</vt:lpstr>
      <vt:lpstr>等线 Light</vt:lpstr>
      <vt:lpstr>Arial</vt:lpstr>
      <vt:lpstr>Calibri</vt:lpstr>
      <vt:lpstr>Consolas</vt:lpstr>
      <vt:lpstr>Office 主题​​</vt:lpstr>
      <vt:lpstr>TELOS Talks Formal Verification</vt:lpstr>
      <vt:lpstr>TELOS Talks</vt:lpstr>
      <vt:lpstr>Formal Verification</vt:lpstr>
      <vt:lpstr>Formal Verification</vt:lpstr>
      <vt:lpstr>Basics</vt:lpstr>
      <vt:lpstr>Propositions</vt:lpstr>
      <vt:lpstr>Propositions</vt:lpstr>
      <vt:lpstr>Propositions</vt:lpstr>
      <vt:lpstr>Propositions</vt:lpstr>
      <vt:lpstr>Propositions</vt:lpstr>
      <vt:lpstr>Rules</vt:lpstr>
      <vt:lpstr>Rules</vt:lpstr>
      <vt:lpstr>Predicates</vt:lpstr>
      <vt:lpstr>Predicates</vt:lpstr>
      <vt:lpstr>Predicates</vt:lpstr>
      <vt:lpstr>Proofs</vt:lpstr>
      <vt:lpstr>Proofs</vt:lpstr>
      <vt:lpstr>SAT</vt:lpstr>
      <vt:lpstr>SAT</vt:lpstr>
      <vt:lpstr>SAT</vt:lpstr>
      <vt:lpstr>SAT Solver</vt:lpstr>
      <vt:lpstr>SAT Solver</vt:lpstr>
      <vt:lpstr>SAT</vt:lpstr>
      <vt:lpstr>SMT</vt:lpstr>
      <vt:lpstr>SMT</vt:lpstr>
      <vt:lpstr>SMT</vt:lpstr>
      <vt:lpstr>SMT</vt:lpstr>
      <vt:lpstr>SMT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Hoare Logic</vt:lpstr>
      <vt:lpstr>Recap</vt:lpstr>
      <vt:lpstr>Tools</vt:lpstr>
      <vt:lpstr>Materials</vt:lpstr>
      <vt:lpstr>Case Study - CortenMM</vt:lpstr>
      <vt:lpstr>Case Study – File System</vt:lpstr>
      <vt:lpstr>Case Study - File System</vt:lpstr>
      <vt:lpstr>Case Study - File System</vt:lpstr>
      <vt:lpstr>Case Study - File System</vt:lpstr>
      <vt:lpstr>Case Study - File System</vt:lpstr>
      <vt:lpstr>Case Study - File System</vt:lpstr>
      <vt:lpstr>Case Study - File System</vt:lpstr>
      <vt:lpstr>Case Study - File System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Yonghao Zou</dc:creator>
  <cp:lastModifiedBy>Yonghao Zou</cp:lastModifiedBy>
  <cp:revision>166</cp:revision>
  <dcterms:created xsi:type="dcterms:W3CDTF">2026-05-21T08:57:18Z</dcterms:created>
  <dcterms:modified xsi:type="dcterms:W3CDTF">2026-05-22T03:45:47Z</dcterms:modified>
</cp:coreProperties>
</file>