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2" r:id="rId6"/>
    <p:sldId id="261" r:id="rId7"/>
    <p:sldId id="277" r:id="rId8"/>
    <p:sldId id="263" r:id="rId9"/>
    <p:sldId id="264" r:id="rId10"/>
    <p:sldId id="265" r:id="rId11"/>
    <p:sldId id="276" r:id="rId12"/>
    <p:sldId id="267" r:id="rId13"/>
    <p:sldId id="268" r:id="rId14"/>
    <p:sldId id="271" r:id="rId15"/>
    <p:sldId id="272" r:id="rId16"/>
    <p:sldId id="273" r:id="rId17"/>
    <p:sldId id="275" r:id="rId18"/>
    <p:sldId id="274" r:id="rId19"/>
    <p:sldId id="269" r:id="rId20"/>
    <p:sldId id="278" r:id="rId21"/>
    <p:sldId id="270" r:id="rId22"/>
    <p:sldId id="266" r:id="rId23"/>
    <p:sldId id="279" r:id="rId24"/>
    <p:sldId id="281" r:id="rId25"/>
    <p:sldId id="282" r:id="rId26"/>
    <p:sldId id="280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F17CF-0791-4168-8C3A-712259A9B634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6F17-9A8D-4672-A301-213F35B78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7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(If the authors of computer programming books wrote arithmetic textbooks)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6F17-9A8D-4672-A301-213F35B785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2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5681C-0BB9-DF95-701A-C92D11243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009FA5-B798-C5AE-5C30-498A33411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EA787-EE68-E361-54DC-9D7E1018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59B739-0A7A-A60A-9100-BC7CBE30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44A235-3488-2D13-B4DA-7979284F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9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34D01-B9B7-5539-AFC7-BDA621F8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FD6688-B41A-AA19-6B72-DF076235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B27A9-D5A6-A04E-87C4-0B219A85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8A6EE4-AF7C-3876-8A62-E2A2F267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3DA95-E6EB-DD1F-05B2-8370BD30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3AD91D-A88B-078C-F53A-6A01FFEF9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F4C00-6BC4-D700-4039-4D6E629E4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6515A-0591-CCA7-C840-DD76D70F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4926FB-5CB0-19A5-CA8C-9BB91D5B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93B0C-B70C-F0E3-D4C5-47F796C5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9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AFFBB-0831-BCF2-5F04-A1FCFE9A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8F4AE0-9611-3C26-6A2A-2AA3AB08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02F12-5CD2-A1BB-5F12-F55B9341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DC693-BF5C-08E8-5A9A-293241C6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07E458-7C8C-2080-CFFA-11EAA6FA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0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800CC-9BF0-E659-3A73-DB4ADCE1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BF02CD-C785-AA3B-9CDF-6F67D5A4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295E20-1419-5FB0-040C-D8330499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461D56-DAF5-B10F-F886-7F112865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34A4C-B152-F287-72D0-21EF6548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5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660B3-325D-66CE-9E50-87C9C1DA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AE4664-31E3-3A59-4AFB-36F953D40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F21B99-6627-16C2-E563-EE260C75C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64486E-5302-C8C7-3CD9-2A124FEC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9E7993-D10B-66F3-1688-56F9436A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361766-C2BC-D4C6-CA69-ABC413D1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3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B5D57-0D5B-472F-19DA-B81F1185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10571E-EEE0-D266-68C9-5679D6C60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617AC0-DDE0-1220-08D6-D6C02AF98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331859-D82E-9143-0124-78A7A9ECD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53000F-7914-5FA3-0B62-5F68AE9C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95AD01-FDBA-9B77-4322-13B21163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1FC25D-336D-9388-35DA-BB597445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A436F2-2CF3-989A-1DB9-8E4ACBD5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92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9104B-C183-3968-DBE2-04ED5EF8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9AB2FB-D759-0712-1E6B-735C8E45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31268F-6A42-4322-4135-BAEC57EE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EC1065-977C-6DEC-01A5-42ADA2F7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73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0EEAE4-AC6F-D028-DDB5-9C42ABF8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525892-87FB-CA62-2B15-2AB9A5BD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031F3B-69AD-30A3-BE01-AE488B77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2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9CC29-29AA-E793-2E7E-D34E3D29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971C1F-06D0-C386-B79E-C1C6BEF2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B69ABB-A3D2-77D3-F249-A8452B1D8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7EFF2-8151-0F1B-864B-A98DAF6D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108304-893E-37D8-EA76-B46B9875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BD8588-5B39-522A-925D-BABA6081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23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38008-B7F5-ADD4-5E0D-CE47A195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EA8455-B4B2-A3CC-9E8F-0B941966A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3B21A6-2E8A-19D2-B8C7-C52398C91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ED422-415E-F652-262B-9A560281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23549-3A6E-EE75-3297-1B8751AE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CAAA0-9FBD-C764-0841-8805DFD4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2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40D8D0-61A3-6E97-BA6C-B8E46681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89A908-6789-3F5A-A79E-4ACDF009D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AA882-05AA-039D-D1C8-8186EACEF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A96F-A1F2-4708-9937-607D70238FCF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A1541-DAC0-501D-A69B-E58DA99C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6EF42A-B253-CF27-8D88-7D13E5A1D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1ABD-6CDF-45BF-8C92-0A1A877EC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5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35AE6-2944-D9AC-6D0A-493A5ABA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35" y="1315616"/>
            <a:ext cx="10982129" cy="934714"/>
          </a:xfrm>
        </p:spPr>
        <p:txBody>
          <a:bodyPr/>
          <a:lstStyle/>
          <a:p>
            <a:r>
              <a:rPr lang="en-US" altLang="zh-CN" b="1" dirty="0"/>
              <a:t>An Intro for Deep learning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6B107F-7C23-24E8-D47A-7A00BE77B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By:</a:t>
            </a:r>
            <a:r>
              <a:rPr lang="zh-CN" altLang="en-US" dirty="0"/>
              <a:t> </a:t>
            </a:r>
            <a:r>
              <a:rPr lang="en-US" altLang="zh-CN" dirty="0"/>
              <a:t>Potato Yang</a:t>
            </a:r>
          </a:p>
          <a:p>
            <a:r>
              <a:rPr lang="en-US" altLang="zh-CN" dirty="0"/>
              <a:t>2025.06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76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9EE7-7D9E-E474-D294-B6531AE70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7EB120C-E009-A42B-6F11-B79EA28870A4}"/>
              </a:ext>
            </a:extLst>
          </p:cNvPr>
          <p:cNvSpPr txBox="1"/>
          <p:nvPr/>
        </p:nvSpPr>
        <p:spPr>
          <a:xfrm>
            <a:off x="402336" y="289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时间换空间</a:t>
            </a:r>
            <a:r>
              <a:rPr lang="en-US" altLang="zh-CN" dirty="0"/>
              <a:t>: (</a:t>
            </a:r>
            <a:r>
              <a:rPr lang="zh-CN" altLang="en-US" dirty="0"/>
              <a:t>资源受限的场景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9176A2-F32D-BE52-DD0F-2EED2A0E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165" y="4033520"/>
            <a:ext cx="4037929" cy="2504058"/>
          </a:xfrm>
          <a:prstGeom prst="rect">
            <a:avLst/>
          </a:prstGeom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0E14092-EC49-26F2-D6F0-3C135024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5" y="829503"/>
            <a:ext cx="7018403" cy="37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6A36553-86A3-FD9D-EAA9-19210B861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4E854F-AF75-4FC4-FB3B-3E8773452B8E}"/>
              </a:ext>
            </a:extLst>
          </p:cNvPr>
          <p:cNvSpPr txBox="1"/>
          <p:nvPr/>
        </p:nvSpPr>
        <p:spPr>
          <a:xfrm>
            <a:off x="7359778" y="1415904"/>
            <a:ext cx="4700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经典的代表</a:t>
            </a:r>
            <a:r>
              <a:rPr lang="en-US" altLang="zh-CN" dirty="0"/>
              <a:t>: </a:t>
            </a:r>
            <a:r>
              <a:rPr lang="zh-CN" altLang="en-US" dirty="0"/>
              <a:t> </a:t>
            </a:r>
            <a:r>
              <a:rPr lang="en-US" altLang="zh-CN" dirty="0" err="1"/>
              <a:t>deepspeed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参数</a:t>
            </a:r>
            <a:r>
              <a:rPr lang="en-US" altLang="zh-CN" dirty="0"/>
              <a:t>/</a:t>
            </a:r>
            <a:r>
              <a:rPr lang="zh-CN" altLang="en-US" dirty="0"/>
              <a:t>优化器状态 </a:t>
            </a:r>
            <a:r>
              <a:rPr lang="en-US" altLang="zh-CN" dirty="0"/>
              <a:t>offload/</a:t>
            </a:r>
            <a:r>
              <a:rPr lang="zh-CN" altLang="en-US" dirty="0"/>
              <a:t>切分减少冗余；</a:t>
            </a:r>
            <a:endParaRPr lang="en-US" altLang="zh-CN" dirty="0"/>
          </a:p>
          <a:p>
            <a:r>
              <a:rPr lang="en-US" altLang="zh-CN" dirty="0"/>
              <a:t>Activation recompute / offload;</a:t>
            </a:r>
            <a:r>
              <a:rPr lang="zh-CN" altLang="en-US" dirty="0"/>
              <a:t>减少显存占用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D3420D-5B76-72DF-33C5-E413ED340FEC}"/>
              </a:ext>
            </a:extLst>
          </p:cNvPr>
          <p:cNvSpPr txBox="1"/>
          <p:nvPr/>
        </p:nvSpPr>
        <p:spPr>
          <a:xfrm>
            <a:off x="904240" y="48579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本质上还是在权衡通信和计算</a:t>
            </a:r>
            <a:r>
              <a:rPr lang="en-US" altLang="zh-CN" b="1" dirty="0"/>
              <a:t>, </a:t>
            </a:r>
            <a:r>
              <a:rPr lang="zh-CN" altLang="en-US" b="1" dirty="0"/>
              <a:t>只不过关注的重心从网络到了</a:t>
            </a:r>
            <a:r>
              <a:rPr lang="en-US" altLang="zh-CN" b="1" dirty="0"/>
              <a:t>PCIE </a:t>
            </a:r>
            <a:r>
              <a:rPr lang="zh-CN" altLang="en-US" b="1" dirty="0"/>
              <a:t>带宽 和 </a:t>
            </a:r>
            <a:r>
              <a:rPr lang="en-US" altLang="zh-CN" b="1" dirty="0" err="1"/>
              <a:t>NVlink</a:t>
            </a:r>
            <a:r>
              <a:rPr lang="en-US" altLang="zh-CN" b="1" dirty="0"/>
              <a:t> </a:t>
            </a:r>
            <a:r>
              <a:rPr lang="zh-CN" altLang="en-US" b="1" dirty="0"/>
              <a:t>等带宽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54B689-03A2-6749-FF2D-450F623B349B}"/>
              </a:ext>
            </a:extLst>
          </p:cNvPr>
          <p:cNvSpPr txBox="1"/>
          <p:nvPr/>
        </p:nvSpPr>
        <p:spPr>
          <a:xfrm>
            <a:off x="612926" y="5645187"/>
            <a:ext cx="6746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不管是并行还是</a:t>
            </a:r>
            <a:r>
              <a:rPr lang="en-US" altLang="zh-CN" b="1" dirty="0">
                <a:solidFill>
                  <a:srgbClr val="0070C0"/>
                </a:solidFill>
              </a:rPr>
              <a:t>offload:  </a:t>
            </a:r>
            <a:r>
              <a:rPr lang="zh-CN" altLang="en-US" b="1" dirty="0">
                <a:solidFill>
                  <a:srgbClr val="0070C0"/>
                </a:solidFill>
              </a:rPr>
              <a:t>关注的核心可以归纳为三个</a:t>
            </a:r>
            <a:r>
              <a:rPr lang="en-US" altLang="zh-CN" b="1" dirty="0">
                <a:solidFill>
                  <a:srgbClr val="0070C0"/>
                </a:solidFill>
              </a:rPr>
              <a:t>: </a:t>
            </a:r>
            <a:r>
              <a:rPr lang="zh-CN" altLang="en-US" b="1" dirty="0">
                <a:solidFill>
                  <a:srgbClr val="0070C0"/>
                </a:solidFill>
              </a:rPr>
              <a:t>存储</a:t>
            </a:r>
            <a:r>
              <a:rPr lang="en-US" altLang="zh-CN" b="1" dirty="0">
                <a:solidFill>
                  <a:srgbClr val="0070C0"/>
                </a:solidFill>
              </a:rPr>
              <a:t>(GPU </a:t>
            </a:r>
            <a:r>
              <a:rPr lang="zh-CN" altLang="en-US" b="1" dirty="0">
                <a:solidFill>
                  <a:srgbClr val="0070C0"/>
                </a:solidFill>
              </a:rPr>
              <a:t>显存，</a:t>
            </a:r>
            <a:r>
              <a:rPr lang="en-US" altLang="zh-CN" b="1" dirty="0">
                <a:solidFill>
                  <a:srgbClr val="0070C0"/>
                </a:solidFill>
              </a:rPr>
              <a:t>Host memory)</a:t>
            </a:r>
            <a:r>
              <a:rPr lang="zh-CN" altLang="en-US" b="1" dirty="0">
                <a:solidFill>
                  <a:srgbClr val="0070C0"/>
                </a:solidFill>
              </a:rPr>
              <a:t>，计算</a:t>
            </a:r>
            <a:r>
              <a:rPr lang="en-US" altLang="zh-CN" b="1" dirty="0">
                <a:solidFill>
                  <a:srgbClr val="0070C0"/>
                </a:solidFill>
              </a:rPr>
              <a:t>(GPU SM</a:t>
            </a:r>
            <a:r>
              <a:rPr lang="zh-CN" altLang="en-US" b="1" dirty="0">
                <a:solidFill>
                  <a:srgbClr val="0070C0"/>
                </a:solidFill>
              </a:rPr>
              <a:t>，</a:t>
            </a:r>
            <a:r>
              <a:rPr lang="en-US" altLang="zh-CN" b="1" dirty="0">
                <a:solidFill>
                  <a:srgbClr val="0070C0"/>
                </a:solidFill>
              </a:rPr>
              <a:t>CPU)</a:t>
            </a:r>
            <a:r>
              <a:rPr lang="zh-CN" altLang="en-US" b="1" dirty="0">
                <a:solidFill>
                  <a:srgbClr val="0070C0"/>
                </a:solidFill>
              </a:rPr>
              <a:t>，通信</a:t>
            </a:r>
            <a:r>
              <a:rPr lang="en-US" altLang="zh-CN" b="1" dirty="0">
                <a:solidFill>
                  <a:srgbClr val="0070C0"/>
                </a:solidFill>
              </a:rPr>
              <a:t>(NCCL)</a:t>
            </a:r>
            <a:r>
              <a:rPr lang="zh-CN" altLang="en-US" dirty="0"/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5666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E9BB4-76C5-B47C-B737-A763B1DE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76A4937-23E8-C469-A3BB-A6443B36E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850" y="1658522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chemeClr val="bg2"/>
                </a:solidFill>
                <a:effectLst/>
                <a:latin typeface="-apple-system"/>
              </a:rPr>
              <a:t>Part1: intro for ML</a:t>
            </a:r>
            <a:br>
              <a:rPr lang="en-US" altLang="zh-CN" b="1" i="0" dirty="0">
                <a:solidFill>
                  <a:schemeClr val="bg2"/>
                </a:solidFill>
                <a:effectLst/>
                <a:latin typeface="-apple-system"/>
              </a:rPr>
            </a:br>
            <a:r>
              <a:rPr lang="en-US" altLang="zh-CN" b="1" i="0" dirty="0">
                <a:solidFill>
                  <a:schemeClr val="bg2"/>
                </a:solidFill>
                <a:effectLst/>
                <a:latin typeface="-apple-system"/>
              </a:rPr>
              <a:t>Part2</a:t>
            </a: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:</a:t>
            </a:r>
            <a:r>
              <a:rPr lang="zh-CN" altLang="en-US" b="1" dirty="0">
                <a:solidFill>
                  <a:schemeClr val="bg2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Training &amp; Training Faster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Part3: Attention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Part4: LLM with inference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Part5: Summary &amp; Others </a:t>
            </a:r>
            <a:endParaRPr lang="en-US" altLang="zh-CN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1046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B80DC-C412-7FF0-177F-CF426CC5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48C42D6-EBCE-74EB-62DF-9A24C05C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49" y="371900"/>
            <a:ext cx="3863810" cy="2121840"/>
          </a:xfrm>
          <a:prstGeom prst="rect">
            <a:avLst/>
          </a:prstGeom>
        </p:spPr>
      </p:pic>
      <p:pic>
        <p:nvPicPr>
          <p:cNvPr id="7169" name="Picture 1">
            <a:extLst>
              <a:ext uri="{FF2B5EF4-FFF2-40B4-BE49-F238E27FC236}">
                <a16:creationId xmlns:a16="http://schemas.microsoft.com/office/drawing/2014/main" id="{CD6CF282-6ED1-6096-EEFC-8F550414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3" y="1047235"/>
            <a:ext cx="4133835" cy="54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2046A76-6113-7D3A-B1E3-B5A7904B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3611291-052B-139D-3656-75D51D84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93" y="3328320"/>
            <a:ext cx="4514178" cy="31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77C16B4B-5C3B-83BC-B650-EF8623BE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AE28B3-EC51-151D-6B0D-7035FC27ADAB}"/>
              </a:ext>
            </a:extLst>
          </p:cNvPr>
          <p:cNvSpPr txBox="1"/>
          <p:nvPr/>
        </p:nvSpPr>
        <p:spPr>
          <a:xfrm>
            <a:off x="1493520" y="600980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Encoder-Decoder </a:t>
            </a:r>
            <a:r>
              <a:rPr lang="zh-CN" altLang="en-US" dirty="0"/>
              <a:t>架构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B9E51E-44EE-6BE4-9083-80B554BAFAD3}"/>
              </a:ext>
            </a:extLst>
          </p:cNvPr>
          <p:cNvSpPr txBox="1"/>
          <p:nvPr/>
        </p:nvSpPr>
        <p:spPr>
          <a:xfrm>
            <a:off x="5705618" y="2806588"/>
            <a:ext cx="2127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Decoder-only </a:t>
            </a:r>
            <a:r>
              <a:rPr lang="zh-CN" altLang="en-US" dirty="0"/>
              <a:t>架构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47579EC-2137-9488-E293-E19530AA3C4A}"/>
              </a:ext>
            </a:extLst>
          </p:cNvPr>
          <p:cNvSpPr/>
          <p:nvPr/>
        </p:nvSpPr>
        <p:spPr>
          <a:xfrm>
            <a:off x="2749296" y="4121051"/>
            <a:ext cx="1005840" cy="597408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A9E7796-FFB3-A6EE-2AB2-1E4787E67E8D}"/>
              </a:ext>
            </a:extLst>
          </p:cNvPr>
          <p:cNvSpPr/>
          <p:nvPr/>
        </p:nvSpPr>
        <p:spPr>
          <a:xfrm>
            <a:off x="8201314" y="5072251"/>
            <a:ext cx="1167999" cy="493397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4E8208-A226-5428-AA00-696C6891A01E}"/>
              </a:ext>
            </a:extLst>
          </p:cNvPr>
          <p:cNvSpPr txBox="1"/>
          <p:nvPr/>
        </p:nvSpPr>
        <p:spPr>
          <a:xfrm>
            <a:off x="9759576" y="1153459"/>
            <a:ext cx="212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Transformers </a:t>
            </a:r>
            <a:r>
              <a:rPr lang="zh-CN" altLang="en-US" dirty="0"/>
              <a:t>的核心，都是基于</a:t>
            </a:r>
            <a:r>
              <a:rPr lang="en-US" altLang="zh-CN" b="1" dirty="0"/>
              <a:t> self-attention</a:t>
            </a:r>
            <a:r>
              <a:rPr lang="en-US" altLang="zh-CN" dirty="0"/>
              <a:t>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697572-24D6-08B1-1DC4-B4948080B634}"/>
              </a:ext>
            </a:extLst>
          </p:cNvPr>
          <p:cNvSpPr txBox="1"/>
          <p:nvPr/>
        </p:nvSpPr>
        <p:spPr>
          <a:xfrm>
            <a:off x="9677307" y="3264131"/>
            <a:ext cx="212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所以</a:t>
            </a:r>
            <a:r>
              <a:rPr lang="en-US" altLang="zh-CN" dirty="0"/>
              <a:t>self-attention </a:t>
            </a:r>
            <a:r>
              <a:rPr lang="zh-CN" altLang="en-US" dirty="0"/>
              <a:t>是什么？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407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D8BEE-030F-D187-F9C0-B4C7A81C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D21024-EBCF-393F-6F7B-44554D745B8F}"/>
              </a:ext>
            </a:extLst>
          </p:cNvPr>
          <p:cNvSpPr txBox="1"/>
          <p:nvPr/>
        </p:nvSpPr>
        <p:spPr>
          <a:xfrm>
            <a:off x="614494" y="603899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所以</a:t>
            </a:r>
            <a:r>
              <a:rPr lang="en-US" altLang="zh-CN" dirty="0"/>
              <a:t>Attention</a:t>
            </a:r>
            <a:r>
              <a:rPr lang="zh-CN" altLang="en-US" dirty="0"/>
              <a:t>直观的理解是什么？</a:t>
            </a:r>
            <a:endParaRPr lang="en-US" altLang="zh-CN" dirty="0"/>
          </a:p>
          <a:p>
            <a:r>
              <a:rPr lang="zh-CN" altLang="en-US" dirty="0"/>
              <a:t>一个简单的理解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Attention </a:t>
            </a:r>
            <a:r>
              <a:rPr lang="zh-CN" altLang="en-US" dirty="0"/>
              <a:t>是词与词之间的</a:t>
            </a:r>
            <a:r>
              <a:rPr lang="en-US" altLang="zh-CN" dirty="0"/>
              <a:t>”</a:t>
            </a:r>
            <a:r>
              <a:rPr lang="zh-CN" altLang="en-US" dirty="0"/>
              <a:t>关系</a:t>
            </a:r>
            <a:r>
              <a:rPr lang="en-US" altLang="zh-CN" dirty="0"/>
              <a:t>”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BA85C0-292D-FAE6-DBF3-B76D08B2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73000" y="2859279"/>
            <a:ext cx="4057954" cy="3295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B18AED-36BE-2228-94E0-6DB5F574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51930" y="2830111"/>
            <a:ext cx="4057955" cy="33540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49FD4D-84CC-9013-B847-8E3B470E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432" y="2759321"/>
            <a:ext cx="495935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9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CB5DABE2-F2EB-D9EC-CC8B-B189C3DE0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6335" r="24339" b="2564"/>
          <a:stretch/>
        </p:blipFill>
        <p:spPr bwMode="auto">
          <a:xfrm>
            <a:off x="230623" y="1465000"/>
            <a:ext cx="2505051" cy="45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98DA48A-024E-5B26-15A2-D9C6F937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70" y="385461"/>
            <a:ext cx="4747305" cy="25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96C73A8-375B-3773-3334-1C4114121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22" y="2935531"/>
            <a:ext cx="4766853" cy="33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64E683F0-3F67-4F23-7AE7-BCEA3582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5" y="1220863"/>
            <a:ext cx="3677354" cy="34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FFB3C9-A379-73A8-3E97-F1C114E36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96916"/>
            <a:ext cx="3145970" cy="5949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9886987-D010-DCA1-7283-2F8E82718C94}"/>
              </a:ext>
            </a:extLst>
          </p:cNvPr>
          <p:cNvSpPr txBox="1"/>
          <p:nvPr/>
        </p:nvSpPr>
        <p:spPr>
          <a:xfrm>
            <a:off x="431800" y="354570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Attention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9069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6C486-EF91-985F-C462-CA73112F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345770-EE35-B570-3B11-352147EFB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66" y="641258"/>
            <a:ext cx="4842409" cy="2246878"/>
          </a:xfrm>
          <a:prstGeom prst="rect">
            <a:avLst/>
          </a:prstGeom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6DE1A636-2118-2215-9DC2-9A3B2C09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4" y="844401"/>
            <a:ext cx="2770297" cy="30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A87063-293F-E524-434A-0E41E24ADF7A}"/>
              </a:ext>
            </a:extLst>
          </p:cNvPr>
          <p:cNvSpPr/>
          <p:nvPr/>
        </p:nvSpPr>
        <p:spPr>
          <a:xfrm>
            <a:off x="3645041" y="641258"/>
            <a:ext cx="3841610" cy="1486635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D3630A-3E59-2175-D2D2-7F830626230C}"/>
              </a:ext>
            </a:extLst>
          </p:cNvPr>
          <p:cNvSpPr txBox="1"/>
          <p:nvPr/>
        </p:nvSpPr>
        <p:spPr>
          <a:xfrm>
            <a:off x="3645040" y="203235"/>
            <a:ext cx="221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Attention weights: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63A92E-C12B-C27B-1013-4B3E5E918698}"/>
              </a:ext>
            </a:extLst>
          </p:cNvPr>
          <p:cNvSpPr txBox="1"/>
          <p:nvPr/>
        </p:nvSpPr>
        <p:spPr>
          <a:xfrm>
            <a:off x="431800" y="354570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Attention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EDB07EF-D436-E366-C583-95512297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573" y="3334779"/>
            <a:ext cx="6243354" cy="35232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E55EA4A-A935-F9BA-3EB8-6F0D141B8A25}"/>
              </a:ext>
            </a:extLst>
          </p:cNvPr>
          <p:cNvSpPr txBox="1"/>
          <p:nvPr/>
        </p:nvSpPr>
        <p:spPr>
          <a:xfrm>
            <a:off x="5240573" y="2965447"/>
            <a:ext cx="315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Multi-head Attention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5302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7262-77BC-8502-8551-2CA77AB2A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EC6CF52A-8293-1C19-E079-23E8E7BFF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 bwMode="auto">
          <a:xfrm>
            <a:off x="431799" y="819266"/>
            <a:ext cx="6035676" cy="53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C622019-F6C4-52E4-FAB2-E8A412F7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B9E5A4-D099-9C96-472D-F31E626B2BA9}"/>
              </a:ext>
            </a:extLst>
          </p:cNvPr>
          <p:cNvSpPr txBox="1"/>
          <p:nvPr/>
        </p:nvSpPr>
        <p:spPr>
          <a:xfrm>
            <a:off x="431799" y="354570"/>
            <a:ext cx="2873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Attention code in Llama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043D85-0969-BC85-852E-06D0C881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88" y="247766"/>
            <a:ext cx="5250038" cy="17700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643614-23A9-0290-6ABB-C5483828E4FB}"/>
              </a:ext>
            </a:extLst>
          </p:cNvPr>
          <p:cNvSpPr txBox="1"/>
          <p:nvPr/>
        </p:nvSpPr>
        <p:spPr>
          <a:xfrm>
            <a:off x="7753350" y="2667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Attention</a:t>
            </a:r>
            <a:r>
              <a:rPr lang="zh-CN" altLang="en-US" dirty="0"/>
              <a:t> 变种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MHA:</a:t>
            </a:r>
            <a:r>
              <a:rPr lang="zh-CN" altLang="en-US" dirty="0"/>
              <a:t>  每个</a:t>
            </a:r>
            <a:r>
              <a:rPr lang="en-US" altLang="zh-CN" dirty="0"/>
              <a:t>Q </a:t>
            </a:r>
            <a:r>
              <a:rPr lang="zh-CN" altLang="en-US" dirty="0"/>
              <a:t>有一个</a:t>
            </a:r>
            <a:r>
              <a:rPr lang="en-US" altLang="zh-CN" dirty="0"/>
              <a:t>attention;</a:t>
            </a:r>
          </a:p>
          <a:p>
            <a:r>
              <a:rPr lang="en-US" altLang="zh-CN" dirty="0"/>
              <a:t>GQA: Q</a:t>
            </a:r>
            <a:r>
              <a:rPr lang="zh-CN" altLang="en-US" dirty="0"/>
              <a:t>分组复用不同的</a:t>
            </a:r>
            <a:r>
              <a:rPr lang="en-US" altLang="zh-CN" dirty="0"/>
              <a:t>K</a:t>
            </a:r>
            <a:r>
              <a:rPr lang="zh-CN" altLang="en-US" dirty="0"/>
              <a:t>，</a:t>
            </a:r>
            <a:r>
              <a:rPr lang="en-US" altLang="zh-CN" dirty="0"/>
              <a:t>V</a:t>
            </a:r>
          </a:p>
          <a:p>
            <a:r>
              <a:rPr lang="en-US" altLang="zh-CN" dirty="0"/>
              <a:t>MQA: </a:t>
            </a:r>
            <a:r>
              <a:rPr lang="zh-CN" altLang="en-US" dirty="0"/>
              <a:t>所有</a:t>
            </a:r>
            <a:r>
              <a:rPr lang="en-US" altLang="zh-CN" dirty="0"/>
              <a:t>Q</a:t>
            </a:r>
            <a:r>
              <a:rPr lang="zh-CN" altLang="en-US" dirty="0"/>
              <a:t>复用同一个</a:t>
            </a:r>
            <a:r>
              <a:rPr lang="en-US" altLang="zh-CN" dirty="0"/>
              <a:t>K</a:t>
            </a:r>
            <a:r>
              <a:rPr lang="zh-CN" altLang="en-US" dirty="0"/>
              <a:t>，</a:t>
            </a:r>
            <a:r>
              <a:rPr lang="en-US" altLang="zh-CN" dirty="0"/>
              <a:t>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3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A967A64-CBCC-967D-B41C-CA49FE32033D}"/>
              </a:ext>
            </a:extLst>
          </p:cNvPr>
          <p:cNvSpPr txBox="1">
            <a:spLocks/>
          </p:cNvSpPr>
          <p:nvPr/>
        </p:nvSpPr>
        <p:spPr>
          <a:xfrm>
            <a:off x="1085850" y="1658522"/>
            <a:ext cx="10515600" cy="31393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Part1: intro for ML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Part2:</a:t>
            </a:r>
            <a:r>
              <a:rPr lang="zh-CN" altLang="en-US" b="1" dirty="0">
                <a:solidFill>
                  <a:schemeClr val="bg2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Training &amp; Training Faster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Part3: Attention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Part4: LLM with inference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Part6: Summary &amp; Others </a:t>
            </a:r>
            <a:endParaRPr lang="en-US" altLang="zh-CN" b="1" dirty="0">
              <a:solidFill>
                <a:srgbClr val="FF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864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37E1-D252-4908-78EA-A5ADDA21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1D73379-3D5D-EDBF-2287-87BCE0B5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2" y="2536053"/>
            <a:ext cx="5299921" cy="22049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AB689A-CDB1-FF69-2B64-95A11AF5BAFE}"/>
              </a:ext>
            </a:extLst>
          </p:cNvPr>
          <p:cNvSpPr txBox="1"/>
          <p:nvPr/>
        </p:nvSpPr>
        <p:spPr>
          <a:xfrm>
            <a:off x="329666" y="2058506"/>
            <a:ext cx="410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LLM generate: word by word</a:t>
            </a:r>
            <a:endParaRPr lang="zh-CN" altLang="en-US" b="1" dirty="0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B2CEB8FA-FD3A-0FB5-32C6-828A7064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44" y="660994"/>
            <a:ext cx="5840881" cy="46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B88866F-BBAD-B4FC-5815-326F3DE1BDC2}"/>
              </a:ext>
            </a:extLst>
          </p:cNvPr>
          <p:cNvSpPr txBox="1"/>
          <p:nvPr/>
        </p:nvSpPr>
        <p:spPr>
          <a:xfrm>
            <a:off x="529012" y="5375540"/>
            <a:ext cx="653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Batch for inference</a:t>
            </a:r>
            <a:r>
              <a:rPr lang="en-US" altLang="zh-CN" dirty="0">
                <a:sym typeface="Wingdings" panose="05000000000000000000" pitchFamily="2" charset="2"/>
              </a:rPr>
              <a:t> improve utilization: 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但是需要预留使用的显存</a:t>
            </a:r>
            <a:endParaRPr lang="en-US" altLang="zh-CN" dirty="0"/>
          </a:p>
          <a:p>
            <a:r>
              <a:rPr lang="zh-CN" altLang="en-US" dirty="0"/>
              <a:t>以及 如果部分生成的内容较短，提前退出，那么计算会造成空余和浪费；</a:t>
            </a:r>
          </a:p>
        </p:txBody>
      </p:sp>
    </p:spTree>
    <p:extLst>
      <p:ext uri="{BB962C8B-B14F-4D97-AF65-F5344CB8AC3E}">
        <p14:creationId xmlns:p14="http://schemas.microsoft.com/office/powerpoint/2010/main" val="297003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DD8A-57E0-5D6D-CF6B-92FB4082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C529D44C-9004-A874-B00B-DDE6D44FE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4"/>
          <a:stretch/>
        </p:blipFill>
        <p:spPr bwMode="auto">
          <a:xfrm>
            <a:off x="104775" y="804566"/>
            <a:ext cx="9477375" cy="2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597468-379F-E256-EBF6-CD2256BAB275}"/>
              </a:ext>
            </a:extLst>
          </p:cNvPr>
          <p:cNvSpPr txBox="1"/>
          <p:nvPr/>
        </p:nvSpPr>
        <p:spPr>
          <a:xfrm>
            <a:off x="104775" y="158234"/>
            <a:ext cx="9182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  Continues-batching: </a:t>
            </a:r>
            <a:r>
              <a:rPr lang="zh-CN" altLang="en-US" b="1" dirty="0"/>
              <a:t>在一个序列结束后直接进行下一个请求的调度，而不是等待所有的序列结束</a:t>
            </a:r>
            <a:r>
              <a:rPr lang="en-US" altLang="zh-CN" b="1" dirty="0"/>
              <a:t> (</a:t>
            </a:r>
            <a:r>
              <a:rPr lang="zh-CN" altLang="en-US" b="1" dirty="0"/>
              <a:t>更强调计算资源的利用</a:t>
            </a:r>
            <a:r>
              <a:rPr lang="en-US" altLang="zh-CN" b="1" dirty="0"/>
              <a:t>)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6F60AD6A-BF10-9BE3-4E24-F09461FF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3276600"/>
            <a:ext cx="9372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E76A04-435F-7A81-8729-9EF72EDF1471}"/>
              </a:ext>
            </a:extLst>
          </p:cNvPr>
          <p:cNvSpPr txBox="1"/>
          <p:nvPr/>
        </p:nvSpPr>
        <p:spPr>
          <a:xfrm>
            <a:off x="680828" y="331105"/>
            <a:ext cx="11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神经元</a:t>
            </a:r>
          </a:p>
        </p:txBody>
      </p:sp>
      <p:sp>
        <p:nvSpPr>
          <p:cNvPr id="6" name="AutoShape 4" descr="飞书文档 - 图片">
            <a:extLst>
              <a:ext uri="{FF2B5EF4-FFF2-40B4-BE49-F238E27FC236}">
                <a16:creationId xmlns:a16="http://schemas.microsoft.com/office/drawing/2014/main" id="{104C15F1-A170-263E-0899-84E2BB7FD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39DDA6-A68F-5692-F95E-DEF6EA02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7" y="925319"/>
            <a:ext cx="5262772" cy="26560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752E61D-340A-6E99-5B79-400F762FCB26}"/>
              </a:ext>
            </a:extLst>
          </p:cNvPr>
          <p:cNvSpPr txBox="1"/>
          <p:nvPr/>
        </p:nvSpPr>
        <p:spPr>
          <a:xfrm>
            <a:off x="566387" y="3886995"/>
            <a:ext cx="5262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接收区</a:t>
            </a:r>
            <a:r>
              <a:rPr lang="zh-CN" altLang="en-US" dirty="0"/>
              <a:t>：为树突到胞体的部分，会有电位的变化，为阶梯性的生电。接受的讯息在胞体内整合。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1E5E2D-D9DC-E4B6-2B82-F9894CDBB784}"/>
              </a:ext>
            </a:extLst>
          </p:cNvPr>
          <p:cNvSpPr txBox="1"/>
          <p:nvPr/>
        </p:nvSpPr>
        <p:spPr>
          <a:xfrm>
            <a:off x="566387" y="4764695"/>
            <a:ext cx="5184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触发区</a:t>
            </a:r>
            <a:r>
              <a:rPr lang="zh-CN" altLang="en-US" dirty="0"/>
              <a:t>：在胞体整合的电位，决定是否产生神经冲动的起始点。位于轴突和胞体交接的地方。也就是轴丘的部分。</a:t>
            </a:r>
            <a:endParaRPr lang="en-US" altLang="zh-CN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25F13B-66F9-F56E-CA7E-BC0EC022FCC7}"/>
              </a:ext>
            </a:extLst>
          </p:cNvPr>
          <p:cNvSpPr txBox="1"/>
          <p:nvPr/>
        </p:nvSpPr>
        <p:spPr>
          <a:xfrm>
            <a:off x="566387" y="5965024"/>
            <a:ext cx="5415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传导区</a:t>
            </a:r>
            <a:r>
              <a:rPr lang="en-US" altLang="zh-CN" dirty="0"/>
              <a:t>:</a:t>
            </a:r>
            <a:r>
              <a:rPr lang="zh-CN" altLang="en-US" dirty="0"/>
              <a:t> 为轴突的部分，当产生动作电位时，传导区能遵守全有全无的定律来传导神经冲动</a:t>
            </a:r>
            <a:r>
              <a:rPr lang="en-US" altLang="zh-CN" dirty="0"/>
              <a:t>(</a:t>
            </a:r>
            <a:r>
              <a:rPr lang="en-US" altLang="zh-CN" b="1" dirty="0"/>
              <a:t>activation</a:t>
            </a:r>
            <a:r>
              <a:rPr lang="en-US" altLang="zh-CN" dirty="0"/>
              <a:t>)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8E72DBAA-562A-B525-C5EF-A40F71B1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053927"/>
            <a:ext cx="3449257" cy="25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C025206-F8E8-5929-9236-573027E078F1}"/>
              </a:ext>
            </a:extLst>
          </p:cNvPr>
          <p:cNvSpPr txBox="1"/>
          <p:nvPr/>
        </p:nvSpPr>
        <p:spPr>
          <a:xfrm>
            <a:off x="7315199" y="4150188"/>
            <a:ext cx="3738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树突</a:t>
            </a:r>
            <a:r>
              <a:rPr lang="en-US" altLang="zh-CN" dirty="0"/>
              <a:t>: </a:t>
            </a:r>
            <a:r>
              <a:rPr lang="zh-CN" altLang="en-US" dirty="0"/>
              <a:t>输入</a:t>
            </a:r>
          </a:p>
          <a:p>
            <a:pPr>
              <a:buNone/>
            </a:pPr>
            <a:r>
              <a:rPr lang="zh-CN" altLang="en-US" dirty="0"/>
              <a:t>胞体</a:t>
            </a:r>
            <a:r>
              <a:rPr lang="en-US" altLang="zh-CN" dirty="0"/>
              <a:t>: </a:t>
            </a:r>
            <a:r>
              <a:rPr lang="zh-CN" altLang="en-US" dirty="0"/>
              <a:t>求和</a:t>
            </a:r>
            <a:r>
              <a:rPr lang="en-US" altLang="zh-CN" dirty="0"/>
              <a:t>+</a:t>
            </a:r>
            <a:r>
              <a:rPr lang="zh-CN" altLang="en-US" dirty="0"/>
              <a:t>偏置</a:t>
            </a:r>
            <a:r>
              <a:rPr lang="en-US" altLang="zh-CN" dirty="0"/>
              <a:t>+</a:t>
            </a:r>
            <a:r>
              <a:rPr lang="zh-CN" altLang="en-US" dirty="0"/>
              <a:t>激活函数</a:t>
            </a:r>
          </a:p>
          <a:p>
            <a:r>
              <a:rPr lang="zh-CN" altLang="en-US" dirty="0"/>
              <a:t>轴突</a:t>
            </a:r>
            <a:r>
              <a:rPr lang="en-US" altLang="zh-CN" dirty="0"/>
              <a:t>: </a:t>
            </a:r>
            <a:r>
              <a:rPr lang="zh-CN" altLang="en-US" dirty="0"/>
              <a:t>输出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8FCB9DA-6270-0CC5-28EA-AC60E961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66" y="5051732"/>
            <a:ext cx="3449257" cy="8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5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68E09BC-0B1C-1611-1A8A-A3700A49CC7E}"/>
              </a:ext>
            </a:extLst>
          </p:cNvPr>
          <p:cNvSpPr txBox="1"/>
          <p:nvPr/>
        </p:nvSpPr>
        <p:spPr>
          <a:xfrm>
            <a:off x="519294" y="164068"/>
            <a:ext cx="8220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PD</a:t>
            </a:r>
            <a:r>
              <a:rPr lang="zh-CN" altLang="en-US" b="1" dirty="0"/>
              <a:t>分离 </a:t>
            </a:r>
            <a:endParaRPr lang="en-US" altLang="zh-CN" b="1" dirty="0"/>
          </a:p>
          <a:p>
            <a:r>
              <a:rPr lang="en-US" altLang="zh-CN" b="1" dirty="0"/>
              <a:t>Prefill: prompts </a:t>
            </a:r>
            <a:r>
              <a:rPr lang="zh-CN" altLang="en-US" b="1" dirty="0"/>
              <a:t>生成</a:t>
            </a:r>
            <a:r>
              <a:rPr lang="en-US" altLang="zh-CN" b="1" dirty="0"/>
              <a:t>KV cache</a:t>
            </a:r>
          </a:p>
          <a:p>
            <a:r>
              <a:rPr lang="en-US" altLang="zh-CN" b="1" dirty="0"/>
              <a:t>Decode: </a:t>
            </a:r>
            <a:r>
              <a:rPr lang="zh-CN" altLang="en-US" b="1" dirty="0"/>
              <a:t>生成新的</a:t>
            </a:r>
            <a:r>
              <a:rPr lang="en-US" altLang="zh-CN" b="1" dirty="0"/>
              <a:t>Token</a:t>
            </a:r>
            <a:r>
              <a:rPr lang="zh-CN" altLang="en-US" b="1" dirty="0"/>
              <a:t>的阶段</a:t>
            </a:r>
            <a:r>
              <a:rPr lang="en-US" altLang="zh-CN" b="1" dirty="0"/>
              <a:t> </a:t>
            </a:r>
          </a:p>
          <a:p>
            <a:r>
              <a:rPr lang="en-US" altLang="zh-CN" b="1" dirty="0"/>
              <a:t>[prefill </a:t>
            </a:r>
            <a:r>
              <a:rPr lang="zh-CN" altLang="en-US" b="1" dirty="0"/>
              <a:t>计算瓶颈 </a:t>
            </a:r>
            <a:r>
              <a:rPr lang="en-US" altLang="zh-CN" b="1" dirty="0"/>
              <a:t>+ decode </a:t>
            </a:r>
            <a:r>
              <a:rPr lang="zh-CN" altLang="en-US" b="1" dirty="0"/>
              <a:t>访存瓶颈</a:t>
            </a:r>
            <a:r>
              <a:rPr lang="en-US" altLang="zh-CN" b="1" dirty="0"/>
              <a:t>]</a:t>
            </a: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2482342C-3637-7C0B-05E9-94A32C8E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45707"/>
            <a:ext cx="889671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2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A12C-CC34-12BD-C7A3-DC065D782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2C5D8FC-2076-AC1B-BD4E-741A4CCC1E69}"/>
              </a:ext>
            </a:extLst>
          </p:cNvPr>
          <p:cNvSpPr txBox="1"/>
          <p:nvPr/>
        </p:nvSpPr>
        <p:spPr>
          <a:xfrm>
            <a:off x="180975" y="653534"/>
            <a:ext cx="1137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Paged Attention(</a:t>
            </a:r>
            <a:r>
              <a:rPr lang="zh-CN" altLang="en-US" b="1" dirty="0"/>
              <a:t>更强调显存的利用</a:t>
            </a:r>
            <a:r>
              <a:rPr lang="en-US" altLang="zh-CN" b="1" dirty="0"/>
              <a:t>) </a:t>
            </a:r>
          </a:p>
          <a:p>
            <a:r>
              <a:rPr lang="en-US" altLang="zh-CN" b="1" dirty="0"/>
              <a:t>VLLM</a:t>
            </a:r>
            <a:r>
              <a:rPr lang="zh-CN" altLang="en-US" b="1" dirty="0"/>
              <a:t>的核心机制</a:t>
            </a:r>
            <a:r>
              <a:rPr lang="en-US" altLang="zh-CN" b="1" dirty="0"/>
              <a:t>:</a:t>
            </a:r>
            <a:r>
              <a:rPr lang="zh-CN" altLang="en-US" b="1" dirty="0"/>
              <a:t> 按照</a:t>
            </a:r>
            <a:r>
              <a:rPr lang="en-US" altLang="zh-CN" b="1" dirty="0"/>
              <a:t>block</a:t>
            </a:r>
            <a:r>
              <a:rPr lang="zh-CN" altLang="en-US" b="1" dirty="0"/>
              <a:t>的粒度申请，按需申请，而不是预留</a:t>
            </a:r>
            <a:r>
              <a:rPr lang="en-US" altLang="zh-CN" b="1" dirty="0"/>
              <a:t>(</a:t>
            </a:r>
            <a:r>
              <a:rPr lang="zh-CN" altLang="en-US" b="1" dirty="0"/>
              <a:t>需要修改原来的</a:t>
            </a:r>
            <a:r>
              <a:rPr lang="en-US" altLang="zh-CN" b="1" dirty="0"/>
              <a:t>attention</a:t>
            </a:r>
            <a:r>
              <a:rPr lang="zh-CN" altLang="en-US" b="1" dirty="0"/>
              <a:t>的计算的核函数</a:t>
            </a:r>
            <a:r>
              <a:rPr lang="en-US" altLang="zh-CN" b="1" dirty="0"/>
              <a:t>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34F62C-5A9C-6337-1582-E02D20F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604"/>
            <a:ext cx="10839450" cy="5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5ECE-302D-C7A5-85A1-D062234A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04E71157-4294-5159-1C95-312E5882A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2" b="23011"/>
          <a:stretch/>
        </p:blipFill>
        <p:spPr bwMode="auto">
          <a:xfrm>
            <a:off x="0" y="923329"/>
            <a:ext cx="3652497" cy="29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5086AF22-75A5-DD13-DB99-7F0C782D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22" y="923329"/>
            <a:ext cx="7729878" cy="59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64DC18-1BAA-4EA7-755B-ABF16E67E673}"/>
              </a:ext>
            </a:extLst>
          </p:cNvPr>
          <p:cNvSpPr txBox="1"/>
          <p:nvPr/>
        </p:nvSpPr>
        <p:spPr>
          <a:xfrm>
            <a:off x="0" y="0"/>
            <a:ext cx="618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SGLang</a:t>
            </a:r>
            <a:r>
              <a:rPr lang="en-US" altLang="zh-CN" dirty="0"/>
              <a:t>: </a:t>
            </a:r>
            <a:r>
              <a:rPr lang="zh-CN" altLang="en-US" dirty="0"/>
              <a:t>前缀树管理</a:t>
            </a:r>
            <a:r>
              <a:rPr lang="en-US" altLang="zh-CN" dirty="0" err="1"/>
              <a:t>Kv</a:t>
            </a:r>
            <a:r>
              <a:rPr lang="en-US" altLang="zh-CN" dirty="0"/>
              <a:t> Cache </a:t>
            </a:r>
            <a:r>
              <a:rPr lang="zh-CN" altLang="en-US" dirty="0"/>
              <a:t>（</a:t>
            </a:r>
            <a:r>
              <a:rPr lang="en-US" altLang="zh-CN" dirty="0" err="1"/>
              <a:t>RadixAttention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持续批处理、分页注意力（</a:t>
            </a:r>
            <a:r>
              <a:rPr lang="en-US" altLang="zh-CN" dirty="0"/>
              <a:t>token attention</a:t>
            </a:r>
            <a:r>
              <a:rPr lang="zh-CN" altLang="en-US" dirty="0"/>
              <a:t>）、猜测性解码、张量并行、分块预填充以及多种量化方案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27D2CFA-799B-B6C8-3218-90AC4B25E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7" b="23011"/>
          <a:stretch/>
        </p:blipFill>
        <p:spPr bwMode="auto">
          <a:xfrm>
            <a:off x="0" y="3834165"/>
            <a:ext cx="3653179" cy="30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74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4B4D7DDD-09BE-4393-F98C-F6B242B8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88634"/>
            <a:ext cx="5362575" cy="62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2B07EFF-48C9-3697-28C5-9F983F7C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3F5FBC-D49E-570B-53C0-AF931C65923A}"/>
              </a:ext>
            </a:extLst>
          </p:cNvPr>
          <p:cNvSpPr txBox="1"/>
          <p:nvPr/>
        </p:nvSpPr>
        <p:spPr>
          <a:xfrm>
            <a:off x="6972299" y="1884314"/>
            <a:ext cx="4086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使用 </a:t>
            </a:r>
            <a:r>
              <a:rPr lang="en-US" altLang="zh-CN" b="1" dirty="0"/>
              <a:t>EP </a:t>
            </a:r>
            <a:r>
              <a:rPr lang="zh-CN" altLang="en-US" b="1" dirty="0"/>
              <a:t>增大 </a:t>
            </a:r>
            <a:r>
              <a:rPr lang="en-US" altLang="zh-CN" b="1" dirty="0"/>
              <a:t>batch size</a:t>
            </a:r>
            <a:r>
              <a:rPr lang="zh-CN" altLang="en-US" b="1" dirty="0"/>
              <a:t>，以隐藏传输的耗时，并进行负载均衡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Tx/>
              <a:buChar char="-"/>
            </a:pPr>
            <a:r>
              <a:rPr lang="en-US" altLang="zh-CN" b="1" dirty="0"/>
              <a:t>Prefill</a:t>
            </a:r>
            <a:r>
              <a:rPr lang="zh-CN" altLang="en-US" dirty="0"/>
              <a:t>：路由专家 </a:t>
            </a:r>
            <a:r>
              <a:rPr lang="en-US" altLang="zh-CN" dirty="0"/>
              <a:t>EP32</a:t>
            </a:r>
            <a:r>
              <a:rPr lang="zh-CN" altLang="en-US" dirty="0"/>
              <a:t>、</a:t>
            </a:r>
            <a:r>
              <a:rPr lang="en-US" altLang="zh-CN" dirty="0"/>
              <a:t>MLA </a:t>
            </a:r>
            <a:r>
              <a:rPr lang="zh-CN" altLang="en-US" dirty="0"/>
              <a:t>和共享专家 </a:t>
            </a:r>
            <a:r>
              <a:rPr lang="en-US" altLang="zh-CN" dirty="0"/>
              <a:t>DP32</a:t>
            </a:r>
            <a:r>
              <a:rPr lang="zh-CN" altLang="en-US" dirty="0"/>
              <a:t>，一个部署单元是 </a:t>
            </a:r>
            <a:r>
              <a:rPr lang="en-US" altLang="zh-CN" dirty="0"/>
              <a:t>4 </a:t>
            </a:r>
            <a:r>
              <a:rPr lang="zh-CN" altLang="en-US" dirty="0"/>
              <a:t>节点，</a:t>
            </a:r>
            <a:r>
              <a:rPr lang="en-US" altLang="zh-CN" dirty="0"/>
              <a:t>32 </a:t>
            </a:r>
            <a:r>
              <a:rPr lang="zh-CN" altLang="en-US" dirty="0"/>
              <a:t>个冗余路由专家，每张卡 </a:t>
            </a:r>
            <a:r>
              <a:rPr lang="en-US" altLang="zh-CN" dirty="0"/>
              <a:t>9 </a:t>
            </a:r>
            <a:r>
              <a:rPr lang="zh-CN" altLang="en-US" dirty="0"/>
              <a:t>个路由专家和 </a:t>
            </a:r>
            <a:r>
              <a:rPr lang="en-US" altLang="zh-CN" dirty="0"/>
              <a:t>1 </a:t>
            </a:r>
            <a:r>
              <a:rPr lang="zh-CN" altLang="en-US" dirty="0"/>
              <a:t>个共享专家 </a:t>
            </a:r>
            <a:r>
              <a:rPr lang="en-US" altLang="zh-CN" dirty="0"/>
              <a:t>(9*32 = 288 = 256 + 32)</a:t>
            </a:r>
          </a:p>
          <a:p>
            <a:pPr marL="285750" indent="-285750">
              <a:buFontTx/>
              <a:buChar char="-"/>
            </a:pPr>
            <a:r>
              <a:rPr lang="en-US" altLang="zh-CN" b="1" dirty="0"/>
              <a:t>Decode</a:t>
            </a:r>
            <a:r>
              <a:rPr lang="zh-CN" altLang="en-US" dirty="0"/>
              <a:t>：路由专家 </a:t>
            </a:r>
            <a:r>
              <a:rPr lang="en-US" altLang="zh-CN" dirty="0"/>
              <a:t>EP144</a:t>
            </a:r>
            <a:r>
              <a:rPr lang="zh-CN" altLang="en-US" dirty="0"/>
              <a:t>、</a:t>
            </a:r>
            <a:r>
              <a:rPr lang="en-US" altLang="zh-CN" dirty="0"/>
              <a:t>MLA </a:t>
            </a:r>
            <a:r>
              <a:rPr lang="zh-CN" altLang="en-US" dirty="0"/>
              <a:t>和共享专家 </a:t>
            </a:r>
            <a:r>
              <a:rPr lang="en-US" altLang="zh-CN" dirty="0"/>
              <a:t>DP144</a:t>
            </a:r>
            <a:r>
              <a:rPr lang="zh-CN" altLang="en-US" dirty="0"/>
              <a:t>，一个部署单元是 </a:t>
            </a:r>
            <a:r>
              <a:rPr lang="en-US" altLang="zh-CN" dirty="0"/>
              <a:t>18 </a:t>
            </a:r>
            <a:r>
              <a:rPr lang="zh-CN" altLang="en-US" dirty="0"/>
              <a:t>节点，</a:t>
            </a:r>
            <a:r>
              <a:rPr lang="en-US" altLang="zh-CN" dirty="0"/>
              <a:t>32 </a:t>
            </a:r>
            <a:r>
              <a:rPr lang="zh-CN" altLang="en-US" dirty="0"/>
              <a:t>个冗余路由专家，每张卡 </a:t>
            </a:r>
            <a:r>
              <a:rPr lang="en-US" altLang="zh-CN" dirty="0"/>
              <a:t>2 </a:t>
            </a:r>
            <a:r>
              <a:rPr lang="zh-CN" altLang="en-US" dirty="0"/>
              <a:t>个路由专家和 </a:t>
            </a:r>
            <a:r>
              <a:rPr lang="en-US" altLang="zh-CN" dirty="0"/>
              <a:t>1 </a:t>
            </a:r>
            <a:r>
              <a:rPr lang="zh-CN" altLang="en-US" dirty="0"/>
              <a:t>个共享专家  </a:t>
            </a:r>
            <a:r>
              <a:rPr lang="en-US" altLang="zh-CN" dirty="0"/>
              <a:t>(2*144 =288 = 256+32)</a:t>
            </a:r>
          </a:p>
          <a:p>
            <a:pPr marL="285750" indent="-285750">
              <a:buFontTx/>
              <a:buChar char="-"/>
            </a:pPr>
            <a:r>
              <a:rPr lang="zh-CN" altLang="en-US" dirty="0"/>
              <a:t>通过拉大</a:t>
            </a:r>
            <a:r>
              <a:rPr lang="en-US" altLang="zh-CN" dirty="0"/>
              <a:t>batch size </a:t>
            </a:r>
            <a:r>
              <a:rPr lang="zh-CN" altLang="en-US" dirty="0"/>
              <a:t>来权衡计算与通信</a:t>
            </a:r>
          </a:p>
        </p:txBody>
      </p:sp>
    </p:spTree>
    <p:extLst>
      <p:ext uri="{BB962C8B-B14F-4D97-AF65-F5344CB8AC3E}">
        <p14:creationId xmlns:p14="http://schemas.microsoft.com/office/powerpoint/2010/main" val="338409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101861-82E8-29EF-A326-77559323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10"/>
          <a:stretch/>
        </p:blipFill>
        <p:spPr>
          <a:xfrm>
            <a:off x="0" y="0"/>
            <a:ext cx="7667625" cy="3962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2B2668-DCA2-3F2E-63E1-10ECC7053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6953250" cy="2895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7EBC2-4C57-F1F0-70D1-92AEC8705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5" y="3248025"/>
            <a:ext cx="63150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99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23123-8E5C-4547-BE89-D4ED1D9E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88659DA-8362-1098-4388-25524231DB8E}"/>
              </a:ext>
            </a:extLst>
          </p:cNvPr>
          <p:cNvSpPr txBox="1">
            <a:spLocks/>
          </p:cNvSpPr>
          <p:nvPr/>
        </p:nvSpPr>
        <p:spPr>
          <a:xfrm>
            <a:off x="1085850" y="1658522"/>
            <a:ext cx="10515600" cy="31393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Part1: intro for ML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Part2:</a:t>
            </a:r>
            <a:r>
              <a:rPr lang="zh-CN" altLang="en-US" b="1" dirty="0">
                <a:solidFill>
                  <a:schemeClr val="bg2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Training &amp; Training Faster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Part3: Attention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Part4: LLM with inference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Part5: Summary &amp; Others </a:t>
            </a:r>
          </a:p>
        </p:txBody>
      </p:sp>
    </p:spTree>
    <p:extLst>
      <p:ext uri="{BB962C8B-B14F-4D97-AF65-F5344CB8AC3E}">
        <p14:creationId xmlns:p14="http://schemas.microsoft.com/office/powerpoint/2010/main" val="102540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437136AC-DB9F-9E56-AB45-CD453B10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03736"/>
            <a:ext cx="6743700" cy="56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0D02A1-28F8-6E93-FE6C-CAA0FD05CA21}"/>
              </a:ext>
            </a:extLst>
          </p:cNvPr>
          <p:cNvSpPr txBox="1"/>
          <p:nvPr/>
        </p:nvSpPr>
        <p:spPr>
          <a:xfrm>
            <a:off x="419100" y="2336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多模态</a:t>
            </a:r>
            <a:r>
              <a:rPr lang="en-US" altLang="zh-CN" dirty="0"/>
              <a:t>: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1F29E2-29F8-3BCF-AA36-D5F590A03103}"/>
              </a:ext>
            </a:extLst>
          </p:cNvPr>
          <p:cNvSpPr txBox="1"/>
          <p:nvPr/>
        </p:nvSpPr>
        <p:spPr>
          <a:xfrm>
            <a:off x="7248524" y="2210485"/>
            <a:ext cx="43338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Open discussion: </a:t>
            </a:r>
            <a:r>
              <a:rPr lang="zh-CN" altLang="en-US" dirty="0"/>
              <a:t>概率模型  </a:t>
            </a:r>
            <a:endParaRPr lang="en-US" altLang="zh-CN" dirty="0"/>
          </a:p>
          <a:p>
            <a:r>
              <a:rPr lang="en-US" altLang="zh-CN" dirty="0"/>
              <a:t>AGI? </a:t>
            </a:r>
            <a:r>
              <a:rPr lang="zh-CN" altLang="en-US" dirty="0"/>
              <a:t>人工智能 </a:t>
            </a:r>
            <a:r>
              <a:rPr lang="en-US" altLang="zh-CN" dirty="0"/>
              <a:t>vs </a:t>
            </a:r>
            <a:r>
              <a:rPr lang="zh-CN" altLang="en-US" dirty="0"/>
              <a:t>人工智障 </a:t>
            </a:r>
            <a:endParaRPr lang="en-US" altLang="zh-CN" dirty="0"/>
          </a:p>
          <a:p>
            <a:endParaRPr lang="en-US" altLang="zh-CN"/>
          </a:p>
          <a:p>
            <a:endParaRPr lang="en-US" altLang="zh-CN" dirty="0"/>
          </a:p>
          <a:p>
            <a:r>
              <a:rPr lang="en-US" altLang="zh-CN" dirty="0"/>
              <a:t>Summary: </a:t>
            </a:r>
          </a:p>
          <a:p>
            <a:r>
              <a:rPr lang="zh-CN" altLang="en-US" dirty="0"/>
              <a:t>通信</a:t>
            </a:r>
            <a:r>
              <a:rPr lang="en-US" altLang="zh-CN" dirty="0"/>
              <a:t>(</a:t>
            </a:r>
            <a:r>
              <a:rPr lang="zh-CN" altLang="en-US" dirty="0"/>
              <a:t>发展速度慢</a:t>
            </a:r>
            <a:r>
              <a:rPr lang="en-US" altLang="zh-CN" dirty="0"/>
              <a:t>)</a:t>
            </a:r>
            <a:r>
              <a:rPr lang="en-US" altLang="zh-CN" dirty="0">
                <a:sym typeface="Wingdings" panose="05000000000000000000" pitchFamily="2" charset="2"/>
              </a:rPr>
              <a:t></a:t>
            </a:r>
            <a:r>
              <a:rPr lang="zh-CN" altLang="en-US" dirty="0"/>
              <a:t>计算</a:t>
            </a:r>
            <a:r>
              <a:rPr lang="en-US" altLang="zh-CN" dirty="0"/>
              <a:t>(</a:t>
            </a:r>
            <a:r>
              <a:rPr lang="zh-CN" altLang="en-US" dirty="0"/>
              <a:t>发展速度快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5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BA0F4-698E-2C55-FAB1-1591DCE0E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E465DCD-C99C-FBD1-9B5B-7B8853D6D19F}"/>
              </a:ext>
            </a:extLst>
          </p:cNvPr>
          <p:cNvSpPr txBox="1"/>
          <p:nvPr/>
        </p:nvSpPr>
        <p:spPr>
          <a:xfrm>
            <a:off x="321815" y="4082727"/>
            <a:ext cx="101627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Reference: </a:t>
            </a:r>
          </a:p>
          <a:p>
            <a:r>
              <a:rPr lang="en-US" altLang="zh-CN" dirty="0"/>
              <a:t>[1] attention: https://jalammar.github.io/illustrated-transformer/</a:t>
            </a:r>
          </a:p>
          <a:p>
            <a:r>
              <a:rPr lang="en-US" altLang="zh-CN" dirty="0"/>
              <a:t>[2] AI trends: https://epoch.ai/trends</a:t>
            </a:r>
          </a:p>
          <a:p>
            <a:r>
              <a:rPr lang="en-US" altLang="zh-CN" dirty="0"/>
              <a:t>[3] continues batching &amp; pd https://www.anyscale.com/blog/continuous-batching-llm-inference</a:t>
            </a:r>
          </a:p>
          <a:p>
            <a:r>
              <a:rPr lang="en-US" altLang="zh-CN" dirty="0"/>
              <a:t>[4] continues batching: https://www.usenix.org/conference/osdi22/presentation/yu</a:t>
            </a:r>
          </a:p>
          <a:p>
            <a:r>
              <a:rPr lang="en-US" altLang="zh-CN" dirty="0"/>
              <a:t>[5] </a:t>
            </a:r>
            <a:r>
              <a:rPr lang="en-US" altLang="zh-CN" dirty="0" err="1"/>
              <a:t>Vllm</a:t>
            </a:r>
            <a:r>
              <a:rPr lang="en-US" altLang="zh-CN" dirty="0"/>
              <a:t> https://blog.vllm.ai/2023/06/20/vllm.html</a:t>
            </a:r>
          </a:p>
          <a:p>
            <a:r>
              <a:rPr lang="en-US" altLang="zh-CN" dirty="0"/>
              <a:t>[6] </a:t>
            </a:r>
            <a:r>
              <a:rPr lang="en-US" altLang="zh-CN" dirty="0" err="1"/>
              <a:t>SGlang</a:t>
            </a:r>
            <a:r>
              <a:rPr lang="en-US" altLang="zh-CN" dirty="0"/>
              <a:t> https://arxiv.org/pdf/2312.07104 </a:t>
            </a:r>
          </a:p>
          <a:p>
            <a:r>
              <a:rPr lang="en-US" altLang="zh-CN" dirty="0"/>
              <a:t>[7] expert parallel https://arxiv.org/pdf/2006.16668 &amp;&amp; https://zhuanlan.zhihu.com/p/27181462601</a:t>
            </a:r>
          </a:p>
          <a:p>
            <a:r>
              <a:rPr lang="en-US" altLang="zh-CN" dirty="0"/>
              <a:t>[8] multimodal: https://arxiv.org/pdf/2306.13549</a:t>
            </a:r>
          </a:p>
        </p:txBody>
      </p:sp>
    </p:spTree>
    <p:extLst>
      <p:ext uri="{BB962C8B-B14F-4D97-AF65-F5344CB8AC3E}">
        <p14:creationId xmlns:p14="http://schemas.microsoft.com/office/powerpoint/2010/main" val="152896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33AC6-9FC2-DBE4-300E-A084C159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144" y="180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148A206-ECE5-620F-C817-81C7A81C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" y="1278235"/>
            <a:ext cx="2633366" cy="17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0F4DE4A-BD47-FEEC-2527-8ECC6C10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57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27D2750E-2E86-371B-B4F5-5E6B3DDC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82" y="1254167"/>
            <a:ext cx="3646941" cy="16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F776673-78F5-C3D8-E030-E85514E47D32}"/>
              </a:ext>
            </a:extLst>
          </p:cNvPr>
          <p:cNvSpPr txBox="1"/>
          <p:nvPr/>
        </p:nvSpPr>
        <p:spPr>
          <a:xfrm>
            <a:off x="1319513" y="3101362"/>
            <a:ext cx="178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单层神经网络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E95ED7-B31D-88F2-FA69-9B676D235C0C}"/>
              </a:ext>
            </a:extLst>
          </p:cNvPr>
          <p:cNvSpPr txBox="1"/>
          <p:nvPr/>
        </p:nvSpPr>
        <p:spPr>
          <a:xfrm>
            <a:off x="4828240" y="3035660"/>
            <a:ext cx="156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多层神经网络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3E51C1-1AB7-CAE0-17E0-5A525A8C9579}"/>
              </a:ext>
            </a:extLst>
          </p:cNvPr>
          <p:cNvSpPr txBox="1"/>
          <p:nvPr/>
        </p:nvSpPr>
        <p:spPr>
          <a:xfrm>
            <a:off x="1060510" y="3822341"/>
            <a:ext cx="59544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权重如何取值？ 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b="1" dirty="0"/>
              <a:t>损失函数</a:t>
            </a:r>
            <a:r>
              <a:rPr lang="en-US" altLang="zh-CN" b="1" dirty="0"/>
              <a:t>: </a:t>
            </a:r>
            <a:r>
              <a:rPr lang="zh-CN" altLang="en-US" dirty="0"/>
              <a:t>将事件或变量值映射至实数域的函数，其数值直观体现与该事件相关的“代价”。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反向传播</a:t>
            </a:r>
            <a:r>
              <a:rPr lang="en-US" altLang="zh-CN" b="1" dirty="0"/>
              <a:t>: </a:t>
            </a:r>
          </a:p>
          <a:p>
            <a:r>
              <a:rPr lang="en-US" altLang="zh-CN" dirty="0"/>
              <a:t>Loss </a:t>
            </a:r>
            <a:r>
              <a:rPr lang="zh-CN" altLang="en-US" dirty="0"/>
              <a:t>函数对</a:t>
            </a:r>
            <a:r>
              <a:rPr lang="en-US" altLang="zh-CN" dirty="0"/>
              <a:t>W </a:t>
            </a:r>
            <a:r>
              <a:rPr lang="zh-CN" altLang="en-US" dirty="0"/>
              <a:t>求导获得梯度；</a:t>
            </a:r>
          </a:p>
          <a:p>
            <a:r>
              <a:rPr lang="en-US" altLang="zh-CN" dirty="0"/>
              <a:t>W = W - </a:t>
            </a:r>
            <a:r>
              <a:rPr lang="en-US" altLang="zh-CN" dirty="0" err="1"/>
              <a:t>learning_rate</a:t>
            </a:r>
            <a:r>
              <a:rPr lang="en-US" altLang="zh-CN" dirty="0"/>
              <a:t> * g; g </a:t>
            </a:r>
            <a:r>
              <a:rPr lang="zh-CN" altLang="en-US" dirty="0"/>
              <a:t>是损失函数对参数的梯度；</a:t>
            </a:r>
            <a:endParaRPr lang="en-US" altLang="zh-CN" dirty="0"/>
          </a:p>
          <a:p>
            <a:r>
              <a:rPr lang="zh-CN" altLang="en-US" dirty="0"/>
              <a:t>优化器状态</a:t>
            </a:r>
            <a:r>
              <a:rPr lang="en-US" altLang="zh-CN" dirty="0"/>
              <a:t>: </a:t>
            </a:r>
            <a:r>
              <a:rPr lang="zh-CN" altLang="en-US" dirty="0"/>
              <a:t>根据历史的梯度信息来确定更新的梯度</a:t>
            </a:r>
            <a:r>
              <a:rPr lang="en-US" altLang="zh-CN" dirty="0"/>
              <a:t>;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9446ADE-2084-6D79-B3A2-DB746445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21" y="3145604"/>
            <a:ext cx="4489651" cy="347585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116A1AF-0585-8276-6B14-A5492EF7A71C}"/>
              </a:ext>
            </a:extLst>
          </p:cNvPr>
          <p:cNvSpPr txBox="1"/>
          <p:nvPr/>
        </p:nvSpPr>
        <p:spPr>
          <a:xfrm>
            <a:off x="8205216" y="548474"/>
            <a:ext cx="3364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绝大多数的计算可以用矩阵乘实现，</a:t>
            </a:r>
            <a:r>
              <a:rPr lang="en-US" altLang="zh-CN" dirty="0"/>
              <a:t>AI</a:t>
            </a:r>
            <a:r>
              <a:rPr lang="zh-CN" altLang="en-US" dirty="0"/>
              <a:t>的发展同时也造就了</a:t>
            </a:r>
            <a:r>
              <a:rPr lang="en-US" altLang="zh-CN" dirty="0"/>
              <a:t>Nvidia</a:t>
            </a:r>
            <a:r>
              <a:rPr lang="zh-CN" altLang="en-US" dirty="0"/>
              <a:t>的商业上的一骑绝尘。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20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9159E-B3B3-FEF7-D7B4-D96E75E5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DD880C4-2BD1-D9F5-72D2-6978FA4F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725425"/>
            <a:ext cx="5860568" cy="4998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E214DE-FEB0-B9B4-31BD-870F9AFD6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42" y="725425"/>
            <a:ext cx="4769841" cy="15899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B3BF32-89CA-D1C6-1134-767166E0046B}"/>
              </a:ext>
            </a:extLst>
          </p:cNvPr>
          <p:cNvSpPr txBox="1"/>
          <p:nvPr/>
        </p:nvSpPr>
        <p:spPr>
          <a:xfrm>
            <a:off x="7006972" y="3429000"/>
            <a:ext cx="433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你已经学会了</a:t>
            </a:r>
            <a:r>
              <a:rPr lang="en-US" altLang="zh-CN" b="1" dirty="0"/>
              <a:t>AI</a:t>
            </a:r>
            <a:r>
              <a:rPr lang="zh-CN" altLang="en-US" b="1" dirty="0"/>
              <a:t>的 “</a:t>
            </a:r>
            <a:r>
              <a:rPr lang="en-US" altLang="zh-CN" b="1" dirty="0"/>
              <a:t>1+1 =2</a:t>
            </a:r>
            <a:r>
              <a:rPr lang="zh-CN" altLang="en-US" b="1" dirty="0"/>
              <a:t>”</a:t>
            </a:r>
            <a:endParaRPr lang="en-US" altLang="zh-CN" b="1" dirty="0"/>
          </a:p>
          <a:p>
            <a:r>
              <a:rPr lang="zh-CN" altLang="en-US" b="1" dirty="0"/>
              <a:t>试试看，现在是时候手搓一个</a:t>
            </a:r>
            <a:r>
              <a:rPr lang="en-US" altLang="zh-CN" b="1" dirty="0"/>
              <a:t>GPT-4o or DeepSeek-R1</a:t>
            </a:r>
            <a:r>
              <a:rPr lang="zh-CN" altLang="en-US" b="1" dirty="0"/>
              <a:t>了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接下来</a:t>
            </a:r>
            <a:r>
              <a:rPr lang="en-US" altLang="zh-CN" b="1" dirty="0"/>
              <a:t>:</a:t>
            </a:r>
          </a:p>
          <a:p>
            <a:r>
              <a:rPr lang="zh-CN" altLang="en-US" b="1" dirty="0"/>
              <a:t>分享到此结束，大家自由活动，手搓</a:t>
            </a:r>
            <a:r>
              <a:rPr lang="en-US" altLang="zh-CN" b="1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31388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2AC3F-D509-F06B-4FAE-258A9003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7821049-1C0B-5BF7-953A-7F2829C69837}"/>
              </a:ext>
            </a:extLst>
          </p:cNvPr>
          <p:cNvSpPr txBox="1"/>
          <p:nvPr/>
        </p:nvSpPr>
        <p:spPr>
          <a:xfrm>
            <a:off x="2811018" y="237240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/>
              <a:t>感谢倾听</a:t>
            </a:r>
            <a:r>
              <a:rPr lang="en-US" altLang="zh-CN" sz="6000" b="1" dirty="0"/>
              <a:t>~</a:t>
            </a:r>
          </a:p>
          <a:p>
            <a:pPr algn="ctr"/>
            <a:r>
              <a:rPr lang="zh-CN" altLang="en-US" sz="6000" b="1" dirty="0"/>
              <a:t>欢迎批评和指正</a:t>
            </a:r>
            <a:r>
              <a:rPr lang="en-US" altLang="zh-CN" sz="6000" b="1" dirty="0"/>
              <a:t>~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1CF33-6D58-7970-B8A8-D1A4314C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279C2-E9FA-0E8E-2157-80F49B29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5C5054-E5CD-8288-3C6C-E23AA196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7D3114-0F42-4852-FD37-C96A7390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AE8E5BC-6A36-5FBC-5436-E4E5B098C3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850" y="1658522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chemeClr val="bg2"/>
                </a:solidFill>
                <a:effectLst/>
                <a:latin typeface="-apple-system"/>
              </a:rPr>
              <a:t>Part1: intro for ML</a:t>
            </a:r>
            <a:br>
              <a:rPr lang="en-US" altLang="zh-CN" b="1" i="0" dirty="0">
                <a:solidFill>
                  <a:schemeClr val="bg2"/>
                </a:solidFill>
                <a:effectLst/>
                <a:latin typeface="-apple-system"/>
              </a:rPr>
            </a:b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Part2:</a:t>
            </a:r>
            <a:r>
              <a:rPr lang="zh-CN" altLang="en-US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Training &amp; Training “Faster”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Part3: Attention </a:t>
            </a:r>
            <a:br>
              <a:rPr lang="en-US" altLang="zh-CN" b="1" dirty="0">
                <a:solidFill>
                  <a:srgbClr val="FF0000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Part4: LLM with inference</a:t>
            </a:r>
            <a:br>
              <a:rPr lang="en-US" altLang="zh-CN" b="1" dirty="0">
                <a:solidFill>
                  <a:schemeClr val="bg2"/>
                </a:solidFill>
                <a:latin typeface="-apple-system"/>
              </a:rPr>
            </a:br>
            <a:r>
              <a:rPr lang="en-US" altLang="zh-CN" b="1" dirty="0">
                <a:solidFill>
                  <a:schemeClr val="bg2"/>
                </a:solidFill>
                <a:latin typeface="-apple-system"/>
              </a:rPr>
              <a:t>Part5: Summary &amp; Others </a:t>
            </a:r>
            <a:endParaRPr lang="en-US" altLang="zh-CN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2705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31443-2FE0-A298-F01A-2611AFF71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02941A9-6717-A5F0-60E7-F29B6D9969EF}"/>
              </a:ext>
            </a:extLst>
          </p:cNvPr>
          <p:cNvSpPr txBox="1"/>
          <p:nvPr/>
        </p:nvSpPr>
        <p:spPr>
          <a:xfrm>
            <a:off x="172593" y="85344"/>
            <a:ext cx="755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Part2: 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Training &amp; Training Faster</a:t>
            </a:r>
            <a:endParaRPr lang="en-US" altLang="zh-CN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DD1C19E0-A8C0-6BE0-9F04-7F953EE8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775"/>
            <a:ext cx="7363968" cy="33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E4E0702-E93D-6DC9-7C52-BF9317879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758" y="957072"/>
            <a:ext cx="41934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9E6251-8CF9-10BB-9A9C-0B077ED9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5" y="979931"/>
            <a:ext cx="7956790" cy="25628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8D803C-7487-26ED-588F-131EC6D1EA6E}"/>
              </a:ext>
            </a:extLst>
          </p:cNvPr>
          <p:cNvSpPr txBox="1"/>
          <p:nvPr/>
        </p:nvSpPr>
        <p:spPr>
          <a:xfrm>
            <a:off x="8269138" y="601718"/>
            <a:ext cx="31242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随着参数规模增加</a:t>
            </a:r>
            <a:r>
              <a:rPr lang="en-US" altLang="zh-CN" dirty="0"/>
              <a:t>: </a:t>
            </a:r>
            <a:r>
              <a:rPr lang="zh-CN" altLang="en-US" dirty="0"/>
              <a:t>如何训练模型，甚至运行推理，都成为了一个具有挑战性的任务。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ym typeface="Wingdings" panose="05000000000000000000" pitchFamily="2" charset="2"/>
              </a:rPr>
              <a:t> 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b="1" dirty="0">
                <a:sym typeface="Wingdings" panose="05000000000000000000" pitchFamily="2" charset="2"/>
              </a:rPr>
              <a:t>Parallelism</a:t>
            </a:r>
            <a:r>
              <a:rPr lang="en-US" altLang="zh-CN" dirty="0">
                <a:sym typeface="Wingdings" panose="05000000000000000000" pitchFamily="2" charset="2"/>
              </a:rPr>
              <a:t>: </a:t>
            </a:r>
          </a:p>
          <a:p>
            <a:r>
              <a:rPr lang="zh-CN" altLang="en-US" dirty="0">
                <a:sym typeface="Wingdings" panose="05000000000000000000" pitchFamily="2" charset="2"/>
              </a:rPr>
              <a:t>利用大量的资源来加速模型的训练和推理。</a:t>
            </a:r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zh-CN" altLang="en-US" dirty="0">
                <a:sym typeface="Wingdings" panose="05000000000000000000" pitchFamily="2" charset="2"/>
              </a:rPr>
              <a:t>空间换时间</a:t>
            </a:r>
            <a:r>
              <a:rPr lang="en-US" altLang="zh-CN" dirty="0">
                <a:sym typeface="Wingdings" panose="05000000000000000000" pitchFamily="2" charset="2"/>
              </a:rPr>
              <a:t>) 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43944AA-6A50-44C3-BFDA-A8169EAD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24" y="4012167"/>
            <a:ext cx="3048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EEFE6-B891-B1DF-AB3E-FF5811C8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F50BDD3-6F18-3712-9736-449FF85FAB6F}"/>
              </a:ext>
            </a:extLst>
          </p:cNvPr>
          <p:cNvSpPr txBox="1"/>
          <p:nvPr/>
        </p:nvSpPr>
        <p:spPr>
          <a:xfrm>
            <a:off x="463296" y="109728"/>
            <a:ext cx="1091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并行策略</a:t>
            </a:r>
            <a:r>
              <a:rPr lang="en-US" altLang="zh-CN" dirty="0"/>
              <a:t>: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E79EFF-98A4-2DFC-256F-EBF5A680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93"/>
          <a:stretch/>
        </p:blipFill>
        <p:spPr>
          <a:xfrm>
            <a:off x="0" y="422226"/>
            <a:ext cx="12192000" cy="3700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97D251-6320-58EB-7701-FF5B70E7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90" y="4060553"/>
            <a:ext cx="823722" cy="476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70887A-02AF-D500-8BA1-8BEDC5F4243A}"/>
              </a:ext>
            </a:extLst>
          </p:cNvPr>
          <p:cNvSpPr txBox="1"/>
          <p:nvPr/>
        </p:nvSpPr>
        <p:spPr>
          <a:xfrm>
            <a:off x="605608" y="4244544"/>
            <a:ext cx="314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数据并行</a:t>
            </a:r>
            <a:r>
              <a:rPr lang="en-US" altLang="zh-CN" dirty="0"/>
              <a:t>: </a:t>
            </a:r>
            <a:r>
              <a:rPr lang="zh-CN" altLang="en-US" dirty="0"/>
              <a:t>将训练数据分割为多个</a:t>
            </a:r>
            <a:r>
              <a:rPr lang="en-US" altLang="zh-CN" dirty="0"/>
              <a:t>mini-batch</a:t>
            </a:r>
            <a:r>
              <a:rPr lang="zh-CN" altLang="en-US" dirty="0"/>
              <a:t>，并利用多个</a:t>
            </a:r>
            <a:r>
              <a:rPr lang="en-US" altLang="zh-CN" dirty="0"/>
              <a:t>GPU</a:t>
            </a:r>
            <a:r>
              <a:rPr lang="zh-CN" altLang="en-US" dirty="0"/>
              <a:t>进行训练；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F224CA-E529-D30B-7907-FF6A4019D88B}"/>
              </a:ext>
            </a:extLst>
          </p:cNvPr>
          <p:cNvSpPr txBox="1"/>
          <p:nvPr/>
        </p:nvSpPr>
        <p:spPr>
          <a:xfrm>
            <a:off x="4333312" y="4244544"/>
            <a:ext cx="34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Tensor</a:t>
            </a:r>
            <a:r>
              <a:rPr lang="zh-CN" altLang="en-US" dirty="0"/>
              <a:t>并行</a:t>
            </a:r>
            <a:r>
              <a:rPr lang="en-US" altLang="zh-CN" dirty="0"/>
              <a:t>:</a:t>
            </a:r>
            <a:r>
              <a:rPr lang="zh-CN" altLang="en-US" dirty="0"/>
              <a:t>将</a:t>
            </a:r>
            <a:r>
              <a:rPr lang="en-US" altLang="zh-CN" dirty="0"/>
              <a:t>Tensor</a:t>
            </a:r>
            <a:r>
              <a:rPr lang="zh-CN" altLang="en-US" dirty="0"/>
              <a:t>“纵向”或者“横向</a:t>
            </a:r>
            <a:r>
              <a:rPr lang="en-US" altLang="zh-CN" dirty="0"/>
              <a:t>”</a:t>
            </a:r>
            <a:r>
              <a:rPr lang="zh-CN" altLang="en-US" dirty="0"/>
              <a:t>切分，并分布到多个</a:t>
            </a:r>
            <a:r>
              <a:rPr lang="en-US" altLang="zh-CN" dirty="0"/>
              <a:t>GPU</a:t>
            </a:r>
            <a:r>
              <a:rPr lang="zh-CN" altLang="en-US" dirty="0"/>
              <a:t>上进行计算。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31930B-78F5-4C86-C5EF-00F900B13942}"/>
              </a:ext>
            </a:extLst>
          </p:cNvPr>
          <p:cNvSpPr txBox="1"/>
          <p:nvPr/>
        </p:nvSpPr>
        <p:spPr>
          <a:xfrm>
            <a:off x="8374960" y="4244544"/>
            <a:ext cx="34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流水线并行</a:t>
            </a:r>
            <a:r>
              <a:rPr lang="en-US" altLang="zh-CN" dirty="0"/>
              <a:t>: </a:t>
            </a:r>
            <a:r>
              <a:rPr lang="zh-CN" altLang="en-US" dirty="0"/>
              <a:t>将训练模型按照层切分，分布到多个</a:t>
            </a:r>
            <a:r>
              <a:rPr lang="en-US" altLang="zh-CN" dirty="0"/>
              <a:t>GPU</a:t>
            </a:r>
            <a:r>
              <a:rPr lang="zh-CN" altLang="en-US" dirty="0"/>
              <a:t>上进行计算。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C58480-F8DE-DD8E-208E-9F2AFA54DEFA}"/>
              </a:ext>
            </a:extLst>
          </p:cNvPr>
          <p:cNvSpPr txBox="1"/>
          <p:nvPr/>
        </p:nvSpPr>
        <p:spPr>
          <a:xfrm>
            <a:off x="459304" y="5255432"/>
            <a:ext cx="329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Parameter server Vs All Reduce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4E7840-DB95-050C-42D1-F9E249FEE50D}"/>
              </a:ext>
            </a:extLst>
          </p:cNvPr>
          <p:cNvSpPr txBox="1"/>
          <p:nvPr/>
        </p:nvSpPr>
        <p:spPr>
          <a:xfrm>
            <a:off x="4333312" y="5255432"/>
            <a:ext cx="3459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Communication Vs Computation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477D9E-4997-FB79-964B-78D744CDBF7D}"/>
              </a:ext>
            </a:extLst>
          </p:cNvPr>
          <p:cNvSpPr txBox="1"/>
          <p:nvPr/>
        </p:nvSpPr>
        <p:spPr>
          <a:xfrm>
            <a:off x="8374960" y="5264031"/>
            <a:ext cx="3459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Pipeline with split;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D6FE2B-6D34-0993-626E-AA1FE5C7305D}"/>
              </a:ext>
            </a:extLst>
          </p:cNvPr>
          <p:cNvSpPr txBox="1"/>
          <p:nvPr/>
        </p:nvSpPr>
        <p:spPr>
          <a:xfrm>
            <a:off x="459304" y="5624764"/>
            <a:ext cx="7059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MOE</a:t>
            </a:r>
            <a:r>
              <a:rPr lang="zh-CN" altLang="en-US" dirty="0"/>
              <a:t>场景下的</a:t>
            </a:r>
            <a:r>
              <a:rPr lang="en-US" altLang="zh-CN" dirty="0"/>
              <a:t>EP(expert parallelism): </a:t>
            </a:r>
            <a:r>
              <a:rPr lang="zh-CN" altLang="en-US" dirty="0"/>
              <a:t>类似于</a:t>
            </a:r>
            <a:r>
              <a:rPr lang="en-US" altLang="zh-CN" dirty="0"/>
              <a:t>expert </a:t>
            </a:r>
            <a:r>
              <a:rPr lang="zh-CN" altLang="en-US" dirty="0"/>
              <a:t>层面的</a:t>
            </a:r>
            <a:r>
              <a:rPr lang="en-US" altLang="zh-CN" dirty="0"/>
              <a:t>TP; </a:t>
            </a:r>
          </a:p>
          <a:p>
            <a:r>
              <a:rPr lang="en-US" altLang="zh-CN" dirty="0"/>
              <a:t>LLM</a:t>
            </a:r>
            <a:r>
              <a:rPr lang="zh-CN" altLang="en-US" dirty="0"/>
              <a:t>中的</a:t>
            </a:r>
            <a:r>
              <a:rPr lang="en-US" altLang="zh-CN" dirty="0"/>
              <a:t>SP(sequence parallelism): prompts </a:t>
            </a:r>
            <a:r>
              <a:rPr lang="zh-CN" altLang="en-US" dirty="0"/>
              <a:t>的切分后分布到多个</a:t>
            </a:r>
            <a:r>
              <a:rPr lang="en-US" altLang="zh-CN" dirty="0"/>
              <a:t>GPU</a:t>
            </a:r>
            <a:r>
              <a:rPr lang="zh-CN" altLang="en-US" dirty="0"/>
              <a:t>上进行并行</a:t>
            </a:r>
            <a:r>
              <a:rPr lang="en-US" altLang="zh-CN" dirty="0"/>
              <a:t>;(</a:t>
            </a:r>
            <a:r>
              <a:rPr lang="zh-CN" altLang="en-US" dirty="0"/>
              <a:t>单卡内的版本</a:t>
            </a:r>
            <a:r>
              <a:rPr lang="en-US" altLang="zh-CN" dirty="0"/>
              <a:t>chunked prefill)</a:t>
            </a:r>
            <a:r>
              <a:rPr lang="zh-CN" altLang="en-US" dirty="0"/>
              <a:t>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95A1E7-2F2E-1B22-155C-FC6D66CCC985}"/>
              </a:ext>
            </a:extLst>
          </p:cNvPr>
          <p:cNvSpPr txBox="1"/>
          <p:nvPr/>
        </p:nvSpPr>
        <p:spPr>
          <a:xfrm>
            <a:off x="8452644" y="5713525"/>
            <a:ext cx="3438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[</a:t>
            </a:r>
            <a:r>
              <a:rPr lang="zh-CN" altLang="en-US" b="1" dirty="0">
                <a:solidFill>
                  <a:srgbClr val="0070C0"/>
                </a:solidFill>
              </a:rPr>
              <a:t>不同的并行策略下关注的重心 往往是平衡 通信 和 计算</a:t>
            </a:r>
            <a:r>
              <a:rPr lang="en-US" altLang="zh-CN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433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1214</Words>
  <Application>Microsoft Office PowerPoint</Application>
  <PresentationFormat>宽屏</PresentationFormat>
  <Paragraphs>107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-apple-system</vt:lpstr>
      <vt:lpstr>等线</vt:lpstr>
      <vt:lpstr>等线 Light</vt:lpstr>
      <vt:lpstr>Arial</vt:lpstr>
      <vt:lpstr>Wingdings</vt:lpstr>
      <vt:lpstr>Office 主题​​</vt:lpstr>
      <vt:lpstr>An Intro for Deep learning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Part1: intro for ML Part2: Training &amp; Training “Faster” Part3: Attention  Part4: LLM with inference Part5: Summary &amp; Others </vt:lpstr>
      <vt:lpstr>PowerPoint 演示文稿</vt:lpstr>
      <vt:lpstr>PowerPoint 演示文稿</vt:lpstr>
      <vt:lpstr>PowerPoint 演示文稿</vt:lpstr>
      <vt:lpstr>Part1: intro for ML Part2: Training &amp; Training Faster  Part3: Attention  Part4: LLM with inference Part5: Summary &amp; Others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yang zehua</dc:creator>
  <cp:lastModifiedBy>yang zehua</cp:lastModifiedBy>
  <cp:revision>93</cp:revision>
  <dcterms:created xsi:type="dcterms:W3CDTF">2025-06-03T13:27:09Z</dcterms:created>
  <dcterms:modified xsi:type="dcterms:W3CDTF">2025-06-06T03:58:00Z</dcterms:modified>
</cp:coreProperties>
</file>