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73"/>
  </p:notesMasterIdLst>
  <p:handoutMasterIdLst>
    <p:handoutMasterId r:id="rId74"/>
  </p:handoutMasterIdLst>
  <p:sldIdLst>
    <p:sldId id="344" r:id="rId2"/>
    <p:sldId id="345" r:id="rId3"/>
    <p:sldId id="303" r:id="rId4"/>
    <p:sldId id="258" r:id="rId5"/>
    <p:sldId id="260" r:id="rId6"/>
    <p:sldId id="310" r:id="rId7"/>
    <p:sldId id="314" r:id="rId8"/>
    <p:sldId id="316" r:id="rId9"/>
    <p:sldId id="315" r:id="rId10"/>
    <p:sldId id="355" r:id="rId11"/>
    <p:sldId id="261" r:id="rId12"/>
    <p:sldId id="264" r:id="rId13"/>
    <p:sldId id="265" r:id="rId14"/>
    <p:sldId id="305" r:id="rId15"/>
    <p:sldId id="266" r:id="rId16"/>
    <p:sldId id="317" r:id="rId17"/>
    <p:sldId id="268" r:id="rId18"/>
    <p:sldId id="269" r:id="rId19"/>
    <p:sldId id="267" r:id="rId20"/>
    <p:sldId id="270" r:id="rId21"/>
    <p:sldId id="306" r:id="rId22"/>
    <p:sldId id="271" r:id="rId23"/>
    <p:sldId id="272" r:id="rId24"/>
    <p:sldId id="274" r:id="rId25"/>
    <p:sldId id="346" r:id="rId26"/>
    <p:sldId id="320" r:id="rId27"/>
    <p:sldId id="321" r:id="rId28"/>
    <p:sldId id="323" r:id="rId29"/>
    <p:sldId id="324" r:id="rId30"/>
    <p:sldId id="325" r:id="rId31"/>
    <p:sldId id="326" r:id="rId32"/>
    <p:sldId id="328" r:id="rId33"/>
    <p:sldId id="336" r:id="rId34"/>
    <p:sldId id="339" r:id="rId35"/>
    <p:sldId id="361" r:id="rId36"/>
    <p:sldId id="364" r:id="rId37"/>
    <p:sldId id="363" r:id="rId38"/>
    <p:sldId id="322" r:id="rId39"/>
    <p:sldId id="337" r:id="rId40"/>
    <p:sldId id="340" r:id="rId41"/>
    <p:sldId id="338" r:id="rId42"/>
    <p:sldId id="341" r:id="rId43"/>
    <p:sldId id="342" r:id="rId44"/>
    <p:sldId id="359" r:id="rId45"/>
    <p:sldId id="360" r:id="rId46"/>
    <p:sldId id="365" r:id="rId47"/>
    <p:sldId id="362" r:id="rId48"/>
    <p:sldId id="327" r:id="rId49"/>
    <p:sldId id="343" r:id="rId50"/>
    <p:sldId id="356" r:id="rId51"/>
    <p:sldId id="276" r:id="rId52"/>
    <p:sldId id="308" r:id="rId53"/>
    <p:sldId id="309" r:id="rId54"/>
    <p:sldId id="277" r:id="rId55"/>
    <p:sldId id="278" r:id="rId56"/>
    <p:sldId id="281" r:id="rId57"/>
    <p:sldId id="282" r:id="rId58"/>
    <p:sldId id="283" r:id="rId59"/>
    <p:sldId id="280" r:id="rId60"/>
    <p:sldId id="284" r:id="rId61"/>
    <p:sldId id="304" r:id="rId62"/>
    <p:sldId id="319" r:id="rId63"/>
    <p:sldId id="357" r:id="rId64"/>
    <p:sldId id="354" r:id="rId65"/>
    <p:sldId id="347" r:id="rId66"/>
    <p:sldId id="348" r:id="rId67"/>
    <p:sldId id="349" r:id="rId68"/>
    <p:sldId id="350" r:id="rId69"/>
    <p:sldId id="351" r:id="rId70"/>
    <p:sldId id="352" r:id="rId71"/>
    <p:sldId id="353" r:id="rId72"/>
  </p:sldIdLst>
  <p:sldSz cx="9131300" cy="6845300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1pPr>
    <a:lvl2pPr marL="457200" algn="ctr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2pPr>
    <a:lvl3pPr marL="914400" algn="ctr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3pPr>
    <a:lvl4pPr marL="1371600" algn="ctr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4pPr>
    <a:lvl5pPr marL="1828800" algn="ctr" rtl="0" eaLnBrk="0" fontAlgn="base" hangingPunct="0">
      <a:lnSpc>
        <a:spcPct val="90000"/>
      </a:lnSpc>
      <a:spcBef>
        <a:spcPct val="0"/>
      </a:spcBef>
      <a:spcAft>
        <a:spcPct val="0"/>
      </a:spcAft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Helvetic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>
          <p15:clr>
            <a:srgbClr val="A4A3A4"/>
          </p15:clr>
        </p15:guide>
        <p15:guide id="2" pos="6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FF99"/>
    <a:srgbClr val="99FFCC"/>
    <a:srgbClr val="FF3300"/>
    <a:srgbClr val="FFCCFF"/>
    <a:srgbClr val="FFCCCC"/>
    <a:srgbClr val="00CC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45" autoAdjust="0"/>
    <p:restoredTop sz="90929"/>
  </p:normalViewPr>
  <p:slideViewPr>
    <p:cSldViewPr showGuides="1">
      <p:cViewPr varScale="1">
        <p:scale>
          <a:sx n="88" d="100"/>
          <a:sy n="88" d="100"/>
        </p:scale>
        <p:origin x="414" y="57"/>
      </p:cViewPr>
      <p:guideLst>
        <p:guide orient="horz" pos="336"/>
        <p:guide pos="67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-2766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1.xml"/><Relationship Id="rId7" Type="http://schemas.openxmlformats.org/officeDocument/2006/relationships/slide" Target="slides/slide55.xml"/><Relationship Id="rId2" Type="http://schemas.openxmlformats.org/officeDocument/2006/relationships/slide" Target="slides/slide48.xml"/><Relationship Id="rId1" Type="http://schemas.openxmlformats.org/officeDocument/2006/relationships/slide" Target="slides/slide40.xml"/><Relationship Id="rId6" Type="http://schemas.openxmlformats.org/officeDocument/2006/relationships/slide" Target="slides/slide54.xml"/><Relationship Id="rId5" Type="http://schemas.openxmlformats.org/officeDocument/2006/relationships/slide" Target="slides/slide53.xml"/><Relationship Id="rId4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342129" y="320041"/>
            <a:ext cx="642982" cy="227496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  <a:effectLst/>
        </p:spPr>
        <p:txBody>
          <a:bodyPr wrap="none" lIns="60413" tIns="23494" rIns="60413" bIns="23494">
            <a:spAutoFit/>
          </a:bodyPr>
          <a:lstStyle/>
          <a:p>
            <a:pPr defTabSz="860890"/>
            <a:r>
              <a:rPr lang="en-US" sz="1300" dirty="0"/>
              <a:t>15-349</a:t>
            </a:r>
          </a:p>
        </p:txBody>
      </p:sp>
    </p:spTree>
    <p:extLst>
      <p:ext uri="{BB962C8B-B14F-4D97-AF65-F5344CB8AC3E}">
        <p14:creationId xmlns:p14="http://schemas.microsoft.com/office/powerpoint/2010/main" val="286671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85875" y="723900"/>
            <a:ext cx="4757738" cy="3567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259668" y="9229487"/>
            <a:ext cx="772826" cy="2274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0413" tIns="23494" rIns="60413" bIns="23494">
            <a:spAutoFit/>
          </a:bodyPr>
          <a:lstStyle/>
          <a:p>
            <a:pPr defTabSz="860890"/>
            <a:r>
              <a:rPr lang="en-US" sz="1300" dirty="0"/>
              <a:t>Page </a:t>
            </a:r>
            <a:fld id="{7132A007-E58E-401B-9376-F68DD637F903}" type="slidenum">
              <a:rPr lang="en-US" sz="1300"/>
              <a:pPr defTabSz="860890"/>
              <a:t>‹#›</a:t>
            </a:fld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5901939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Helvetic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803353-72E2-470C-8E67-87750F01FAF1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4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0013" y="2497138"/>
            <a:ext cx="6391275" cy="1749425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4213" y="365125"/>
            <a:ext cx="7762875" cy="1139825"/>
          </a:xfrm>
          <a:effectLst>
            <a:outerShdw dist="71842" dir="2700000" algn="ctr" rotWithShape="0">
              <a:schemeClr val="bg2"/>
            </a:outerShdw>
          </a:effectLst>
        </p:spPr>
        <p:txBody>
          <a:bodyPr lIns="91928" tIns="45964" rIns="91928" bIns="45964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>
              <a:latin typeface="Times New Roman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5486400" y="-26988"/>
            <a:ext cx="3721101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Introduction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to Computer Systems,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Peking University 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  <a:lvl2pPr>
              <a:defRPr>
                <a:solidFill>
                  <a:schemeClr val="tx1"/>
                </a:solidFill>
                <a:effectLst/>
              </a:defRPr>
            </a:lvl2pPr>
            <a:lvl3pPr>
              <a:defRPr>
                <a:solidFill>
                  <a:schemeClr val="tx1"/>
                </a:solidFill>
                <a:effectLst/>
              </a:defRPr>
            </a:lvl3pPr>
            <a:lvl4pPr>
              <a:defRPr>
                <a:solidFill>
                  <a:schemeClr val="tx1"/>
                </a:solidFill>
                <a:effectLst/>
              </a:defRPr>
            </a:lvl4pPr>
            <a:lvl5pPr>
              <a:defRPr>
                <a:solidFill>
                  <a:schemeClr val="tx1"/>
                </a:solidFill>
                <a:effectLst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25" y="4398963"/>
            <a:ext cx="7762875" cy="13589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725" y="2901950"/>
            <a:ext cx="7762875" cy="1497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513" y="1219200"/>
            <a:ext cx="4070350" cy="5213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3263" y="1219200"/>
            <a:ext cx="4071937" cy="52133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6900" cy="11398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1938"/>
            <a:ext cx="4033838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0113"/>
            <a:ext cx="4033838" cy="39449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8675" y="1531938"/>
            <a:ext cx="4035425" cy="6381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8675" y="2170113"/>
            <a:ext cx="4035425" cy="39449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3550" cy="1158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288" y="273050"/>
            <a:ext cx="5103812" cy="584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1925"/>
            <a:ext cx="3003550" cy="4683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9113" y="4791075"/>
            <a:ext cx="548005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89113" y="611188"/>
            <a:ext cx="5480050" cy="41068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89113" y="5357813"/>
            <a:ext cx="5480050" cy="8032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05625" y="247650"/>
            <a:ext cx="2203450" cy="6184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513" y="247650"/>
            <a:ext cx="6462712" cy="6184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0513" y="1219200"/>
            <a:ext cx="8294687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43" tIns="44379" rIns="90343" bIns="443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04813" y="247650"/>
            <a:ext cx="8704262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 userDrawn="1"/>
        </p:nvSpPr>
        <p:spPr bwMode="auto">
          <a:xfrm>
            <a:off x="5486400" y="-26988"/>
            <a:ext cx="3721101" cy="2585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Times New Roman" pitchFamily="18" charset="0"/>
              </a:rPr>
              <a:t>Introduction</a:t>
            </a:r>
            <a:r>
              <a:rPr lang="en-US" altLang="zh-CN" sz="1200" baseline="0" dirty="0">
                <a:solidFill>
                  <a:schemeClr val="bg1"/>
                </a:solidFill>
                <a:effectLst/>
                <a:latin typeface="Times New Roman" pitchFamily="18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effectLst/>
                <a:latin typeface="Times New Roman" pitchFamily="18" charset="0"/>
              </a:rPr>
              <a:t>to Computer Systems,</a:t>
            </a:r>
            <a:r>
              <a:rPr lang="en-US" altLang="zh-CN" sz="1200" baseline="0" dirty="0">
                <a:solidFill>
                  <a:schemeClr val="bg1"/>
                </a:solidFill>
                <a:effectLst/>
                <a:latin typeface="Times New Roman" pitchFamily="18" charset="0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effectLst/>
                <a:latin typeface="Times New Roman" pitchFamily="18" charset="0"/>
              </a:rPr>
              <a:t>Peking University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2pPr>
      <a:lvl3pPr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3pPr>
      <a:lvl4pPr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4pPr>
      <a:lvl5pPr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5pPr>
      <a:lvl6pPr marL="457200"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6pPr>
      <a:lvl7pPr marL="914400"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7pPr>
      <a:lvl8pPr marL="1371600"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8pPr>
      <a:lvl9pPr marL="1828800" algn="l" defTabSz="912813" rtl="0" fontAlgn="base">
        <a:lnSpc>
          <a:spcPct val="87000"/>
        </a:lnSpc>
        <a:spcBef>
          <a:spcPct val="0"/>
        </a:spcBef>
        <a:spcAft>
          <a:spcPct val="0"/>
        </a:spcAft>
        <a:defRPr sz="3800" b="1">
          <a:solidFill>
            <a:schemeClr val="hlink"/>
          </a:solidFill>
          <a:latin typeface="Helvetica" pitchFamily="34" charset="0"/>
        </a:defRPr>
      </a:lvl9pPr>
    </p:titleStyle>
    <p:bodyStyle>
      <a:lvl1pPr marL="385763" indent="-385763" algn="l" defTabSz="912813" rtl="0" fontAlgn="base">
        <a:lnSpc>
          <a:spcPct val="95000"/>
        </a:lnSpc>
        <a:spcBef>
          <a:spcPct val="50000"/>
        </a:spcBef>
        <a:spcAft>
          <a:spcPct val="0"/>
        </a:spcAft>
        <a:buClrTx/>
        <a:buFont typeface="Wingdings" panose="05000000000000000000" pitchFamily="2" charset="2"/>
        <a:buChar char="n"/>
        <a:defRPr sz="2400" b="1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44475" algn="l" defTabSz="912813" rtl="0" fontAlgn="base">
        <a:spcBef>
          <a:spcPct val="25000"/>
        </a:spcBef>
        <a:spcAft>
          <a:spcPct val="0"/>
        </a:spcAft>
        <a:buClrTx/>
        <a:buSzPct val="75000"/>
        <a:buFont typeface="Wingdings" pitchFamily="2" charset="2"/>
        <a:buChar char="n"/>
        <a:defRPr sz="2000" b="1">
          <a:solidFill>
            <a:schemeClr val="tx1"/>
          </a:solidFill>
          <a:effectLst/>
          <a:latin typeface="+mn-lt"/>
        </a:defRPr>
      </a:lvl2pPr>
      <a:lvl3pPr marL="1144588" indent="-238125" algn="l" defTabSz="912813" rtl="0" fontAlgn="base">
        <a:lnSpc>
          <a:spcPct val="107000"/>
        </a:lnSpc>
        <a:spcBef>
          <a:spcPct val="10000"/>
        </a:spcBef>
        <a:spcAft>
          <a:spcPct val="0"/>
        </a:spcAft>
        <a:buClr>
          <a:srgbClr val="005400"/>
        </a:buClr>
        <a:buSzPct val="90000"/>
        <a:buFont typeface="Wingdings" pitchFamily="2" charset="2"/>
        <a:buChar char="l"/>
        <a:defRPr b="1">
          <a:solidFill>
            <a:schemeClr val="tx1"/>
          </a:solidFill>
          <a:effectLst/>
          <a:latin typeface="+mn-lt"/>
        </a:defRPr>
      </a:lvl3pPr>
      <a:lvl4pPr marL="1597025" indent="-227013" algn="l" defTabSz="912813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effectLst/>
          <a:latin typeface="+mn-lt"/>
        </a:defRPr>
      </a:lvl4pPr>
      <a:lvl5pPr marL="2447925" indent="-228600" algn="l" defTabSz="912813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5pPr>
      <a:lvl6pPr marL="2905125" indent="-228600" algn="l" defTabSz="912813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6pPr>
      <a:lvl7pPr marL="3362325" indent="-228600" algn="l" defTabSz="912813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7pPr>
      <a:lvl8pPr marL="3819525" indent="-228600" algn="l" defTabSz="912813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8pPr>
      <a:lvl9pPr marL="4276725" indent="-228600" algn="l" defTabSz="912813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4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.bin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685800" y="1708012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28" tIns="45964" rIns="91928" bIns="45964" numCol="1" anchor="ctr" anchorCtr="0" compatLnSpc="1">
            <a:prstTxWarp prst="textNoShape">
              <a:avLst/>
            </a:prstTxWarp>
          </a:bodyPr>
          <a:lstStyle>
            <a:lvl1pPr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2pPr>
            <a:lvl3pPr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3pPr>
            <a:lvl4pPr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4pPr>
            <a:lvl5pPr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5pPr>
            <a:lvl6pPr marL="457200"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6pPr>
            <a:lvl7pPr marL="914400"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7pPr>
            <a:lvl8pPr marL="1371600"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8pPr>
            <a:lvl9pPr marL="1828800" algn="l" defTabSz="912813" rtl="0" fontAlgn="base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hlink"/>
                </a:solidFill>
                <a:latin typeface="Helvetica" pitchFamily="34" charset="0"/>
              </a:defRPr>
            </a:lvl9pPr>
          </a:lstStyle>
          <a:p>
            <a:pPr eaLnBrk="1" hangingPunct="1"/>
            <a:r>
              <a:rPr lang="en-US" kern="0" dirty="0"/>
              <a:t>Processor Architecture I:</a:t>
            </a:r>
            <a:br>
              <a:rPr lang="en-US" kern="0" dirty="0"/>
            </a:br>
            <a:r>
              <a:rPr lang="en-US" kern="0" dirty="0"/>
              <a:t>ISA &amp; Logic Design</a:t>
            </a:r>
            <a:br>
              <a:rPr lang="en-US" kern="0" dirty="0"/>
            </a:br>
            <a:br>
              <a:rPr lang="en-US" kern="0" dirty="0"/>
            </a:br>
            <a:r>
              <a:rPr lang="en-US" sz="2000" b="0" kern="0" dirty="0"/>
              <a:t>Introduction to Computer Systems</a:t>
            </a:r>
            <a:br>
              <a:rPr lang="en-US" b="0" kern="0" dirty="0"/>
            </a:br>
            <a:r>
              <a:rPr lang="en-US" sz="2000" b="0" kern="0" dirty="0"/>
              <a:t>9</a:t>
            </a:r>
            <a:r>
              <a:rPr lang="en-US" sz="2000" b="0" kern="0" baseline="30000" dirty="0"/>
              <a:t>th</a:t>
            </a:r>
            <a:r>
              <a:rPr lang="en-US" sz="2000" b="0" kern="0" dirty="0"/>
              <a:t> Lecture,  Oct 15, 2026</a:t>
            </a:r>
          </a:p>
        </p:txBody>
      </p:sp>
    </p:spTree>
    <p:extLst>
      <p:ext uri="{BB962C8B-B14F-4D97-AF65-F5344CB8AC3E}">
        <p14:creationId xmlns:p14="http://schemas.microsoft.com/office/powerpoint/2010/main" val="411570327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23092" y="2053590"/>
            <a:ext cx="7758007" cy="1359553"/>
          </a:xfrm>
        </p:spPr>
        <p:txBody>
          <a:bodyPr/>
          <a:lstStyle/>
          <a:p>
            <a:pPr algn="ctr"/>
            <a:r>
              <a:rPr lang="en-US" altLang="zh-CN" sz="4791" cap="none" dirty="0"/>
              <a:t>Part A</a:t>
            </a:r>
            <a:br>
              <a:rPr lang="en-US" altLang="zh-CN" cap="none" dirty="0"/>
            </a:br>
            <a:r>
              <a:rPr lang="en-US" altLang="zh-CN" cap="none" dirty="0">
                <a:solidFill>
                  <a:srgbClr val="FF0000"/>
                </a:solidFill>
              </a:rPr>
              <a:t>Instruction Set Architecture </a:t>
            </a:r>
            <a:endParaRPr lang="zh-CN" altLang="en-US" cap="non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38550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Instruction Set Architecture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143000"/>
            <a:ext cx="5576887" cy="5289550"/>
          </a:xfrm>
        </p:spPr>
        <p:txBody>
          <a:bodyPr/>
          <a:lstStyle/>
          <a:p>
            <a:r>
              <a:rPr lang="en-US" dirty="0"/>
              <a:t>ISA: </a:t>
            </a:r>
          </a:p>
          <a:p>
            <a:pPr lvl="1"/>
            <a:r>
              <a:rPr lang="en-US" dirty="0"/>
              <a:t>Processor state</a:t>
            </a:r>
          </a:p>
          <a:p>
            <a:pPr lvl="2"/>
            <a:r>
              <a:rPr lang="en-US" dirty="0"/>
              <a:t>Registers, memory</a:t>
            </a:r>
          </a:p>
          <a:p>
            <a:pPr lvl="1"/>
            <a:r>
              <a:rPr lang="en-US" dirty="0"/>
              <a:t>Instructions</a:t>
            </a:r>
          </a:p>
          <a:p>
            <a:pPr lvl="2"/>
            <a:r>
              <a:rPr lang="en-US" dirty="0" err="1">
                <a:latin typeface="Courier New" pitchFamily="49" charset="0"/>
              </a:rPr>
              <a:t>addq</a:t>
            </a:r>
            <a:r>
              <a:rPr lang="en-US" dirty="0"/>
              <a:t>, </a:t>
            </a:r>
            <a:r>
              <a:rPr lang="en-US" dirty="0" err="1">
                <a:latin typeface="Courier New" pitchFamily="49" charset="0"/>
              </a:rPr>
              <a:t>pushq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ret</a:t>
            </a:r>
            <a:r>
              <a:rPr lang="en-US" dirty="0"/>
              <a:t>, …</a:t>
            </a:r>
          </a:p>
          <a:p>
            <a:r>
              <a:rPr lang="en-US" dirty="0"/>
              <a:t>Contract between HW and SW:</a:t>
            </a:r>
          </a:p>
          <a:p>
            <a:pPr lvl="1"/>
            <a:r>
              <a:rPr lang="en-US" dirty="0"/>
              <a:t>Above: how SW programs?</a:t>
            </a:r>
          </a:p>
          <a:p>
            <a:pPr lvl="1"/>
            <a:r>
              <a:rPr lang="en-US" dirty="0"/>
              <a:t>Below:  how HW implements?</a:t>
            </a:r>
          </a:p>
        </p:txBody>
      </p:sp>
      <p:grpSp>
        <p:nvGrpSpPr>
          <p:cNvPr id="320524" name="Group 12"/>
          <p:cNvGrpSpPr>
            <a:grpSpLocks/>
          </p:cNvGrpSpPr>
          <p:nvPr/>
        </p:nvGrpSpPr>
        <p:grpSpPr bwMode="auto">
          <a:xfrm>
            <a:off x="5486400" y="1524000"/>
            <a:ext cx="2743200" cy="4168775"/>
            <a:chOff x="2160" y="864"/>
            <a:chExt cx="1728" cy="2626"/>
          </a:xfrm>
        </p:grpSpPr>
        <p:sp>
          <p:nvSpPr>
            <p:cNvPr id="320516" name="Rectangle 4"/>
            <p:cNvSpPr>
              <a:spLocks noChangeArrowheads="1"/>
            </p:cNvSpPr>
            <p:nvPr/>
          </p:nvSpPr>
          <p:spPr bwMode="auto">
            <a:xfrm>
              <a:off x="2160" y="1824"/>
              <a:ext cx="1728" cy="22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>
                  <a:solidFill>
                    <a:srgbClr val="FFCCFF"/>
                  </a:solidFill>
                </a:rPr>
                <a:t>ISA</a:t>
              </a:r>
            </a:p>
          </p:txBody>
        </p:sp>
        <p:sp>
          <p:nvSpPr>
            <p:cNvPr id="320518" name="Rectangle 6"/>
            <p:cNvSpPr>
              <a:spLocks noChangeArrowheads="1"/>
            </p:cNvSpPr>
            <p:nvPr/>
          </p:nvSpPr>
          <p:spPr bwMode="auto">
            <a:xfrm>
              <a:off x="2400" y="1344"/>
              <a:ext cx="672" cy="466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/>
                <a:t>Compiler</a:t>
              </a:r>
            </a:p>
          </p:txBody>
        </p:sp>
        <p:sp>
          <p:nvSpPr>
            <p:cNvPr id="320519" name="Rectangle 7"/>
            <p:cNvSpPr>
              <a:spLocks noChangeArrowheads="1"/>
            </p:cNvSpPr>
            <p:nvPr/>
          </p:nvSpPr>
          <p:spPr bwMode="auto">
            <a:xfrm>
              <a:off x="3072" y="1344"/>
              <a:ext cx="624" cy="466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/>
                <a:t>OS</a:t>
              </a:r>
            </a:p>
          </p:txBody>
        </p:sp>
        <p:sp>
          <p:nvSpPr>
            <p:cNvPr id="320520" name="Rectangle 8"/>
            <p:cNvSpPr>
              <a:spLocks noChangeArrowheads="1"/>
            </p:cNvSpPr>
            <p:nvPr/>
          </p:nvSpPr>
          <p:spPr bwMode="auto">
            <a:xfrm>
              <a:off x="2400" y="2064"/>
              <a:ext cx="1296" cy="466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/>
                <a:t>CPU</a:t>
              </a:r>
            </a:p>
            <a:p>
              <a:r>
                <a:rPr lang="en-US"/>
                <a:t>Design</a:t>
              </a:r>
            </a:p>
          </p:txBody>
        </p:sp>
        <p:sp>
          <p:nvSpPr>
            <p:cNvPr id="320521" name="Rectangle 9"/>
            <p:cNvSpPr>
              <a:spLocks noChangeArrowheads="1"/>
            </p:cNvSpPr>
            <p:nvPr/>
          </p:nvSpPr>
          <p:spPr bwMode="auto">
            <a:xfrm>
              <a:off x="2400" y="2544"/>
              <a:ext cx="1296" cy="466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/>
                <a:t>Circuit</a:t>
              </a:r>
            </a:p>
            <a:p>
              <a:r>
                <a:rPr lang="en-US"/>
                <a:t>Design</a:t>
              </a:r>
            </a:p>
          </p:txBody>
        </p:sp>
        <p:sp>
          <p:nvSpPr>
            <p:cNvPr id="320522" name="Rectangle 10"/>
            <p:cNvSpPr>
              <a:spLocks noChangeArrowheads="1"/>
            </p:cNvSpPr>
            <p:nvPr/>
          </p:nvSpPr>
          <p:spPr bwMode="auto">
            <a:xfrm>
              <a:off x="2400" y="3024"/>
              <a:ext cx="1296" cy="466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/>
                <a:t>Chip</a:t>
              </a:r>
            </a:p>
            <a:p>
              <a:r>
                <a:rPr lang="en-US"/>
                <a:t>Layout</a:t>
              </a:r>
            </a:p>
          </p:txBody>
        </p:sp>
        <p:sp>
          <p:nvSpPr>
            <p:cNvPr id="320523" name="Rectangle 11"/>
            <p:cNvSpPr>
              <a:spLocks noChangeArrowheads="1"/>
            </p:cNvSpPr>
            <p:nvPr/>
          </p:nvSpPr>
          <p:spPr bwMode="auto">
            <a:xfrm>
              <a:off x="2400" y="864"/>
              <a:ext cx="1296" cy="466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/>
                <a:t>Application</a:t>
              </a:r>
            </a:p>
            <a:p>
              <a:r>
                <a:rPr lang="en-US"/>
                <a:t>Program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4343400" y="1716088"/>
            <a:ext cx="685800" cy="228600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200">
              <a:latin typeface="Courier New" pitchFamily="49" charset="0"/>
            </a:endParaRPr>
          </a:p>
        </p:txBody>
      </p:sp>
      <p:sp>
        <p:nvSpPr>
          <p:cNvPr id="60" name="Rectangle 12"/>
          <p:cNvSpPr>
            <a:spLocks noChangeArrowheads="1"/>
          </p:cNvSpPr>
          <p:nvPr/>
        </p:nvSpPr>
        <p:spPr bwMode="auto">
          <a:xfrm>
            <a:off x="4343400" y="1716088"/>
            <a:ext cx="228600" cy="228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 dirty="0">
                <a:latin typeface="Courier New" pitchFamily="49" charset="0"/>
              </a:rPr>
              <a:t>ZF</a:t>
            </a:r>
          </a:p>
        </p:txBody>
      </p:sp>
      <p:sp>
        <p:nvSpPr>
          <p:cNvPr id="61" name="Rectangle 13"/>
          <p:cNvSpPr>
            <a:spLocks noChangeArrowheads="1"/>
          </p:cNvSpPr>
          <p:nvPr/>
        </p:nvSpPr>
        <p:spPr bwMode="auto">
          <a:xfrm>
            <a:off x="4572000" y="1716088"/>
            <a:ext cx="228600" cy="228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>
                <a:latin typeface="Courier New" pitchFamily="49" charset="0"/>
              </a:rPr>
              <a:t>SF</a:t>
            </a:r>
          </a:p>
        </p:txBody>
      </p:sp>
      <p:sp>
        <p:nvSpPr>
          <p:cNvPr id="62" name="Rectangle 16"/>
          <p:cNvSpPr>
            <a:spLocks noChangeArrowheads="1"/>
          </p:cNvSpPr>
          <p:nvPr/>
        </p:nvSpPr>
        <p:spPr bwMode="auto">
          <a:xfrm>
            <a:off x="4800600" y="1716088"/>
            <a:ext cx="228600" cy="228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200">
                <a:latin typeface="Courier New" pitchFamily="49" charset="0"/>
              </a:rPr>
              <a:t>OF</a:t>
            </a:r>
          </a:p>
        </p:txBody>
      </p:sp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processor state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2590800"/>
            <a:ext cx="8294687" cy="3841750"/>
          </a:xfrm>
        </p:spPr>
        <p:txBody>
          <a:bodyPr/>
          <a:lstStyle/>
          <a:p>
            <a:pPr lvl="1">
              <a:tabLst>
                <a:tab pos="3314700" algn="l"/>
                <a:tab pos="4629150" algn="l"/>
              </a:tabLst>
            </a:pPr>
            <a:r>
              <a:rPr lang="en-US" dirty="0"/>
              <a:t>Program Registers (diff)</a:t>
            </a:r>
          </a:p>
          <a:p>
            <a:pPr lvl="2">
              <a:tabLst>
                <a:tab pos="3314700" algn="l"/>
                <a:tab pos="4629150" algn="l"/>
              </a:tabLst>
            </a:pPr>
            <a:r>
              <a:rPr lang="en-US" dirty="0"/>
              <a:t>15 64-bits registers (omit </a:t>
            </a:r>
            <a:r>
              <a:rPr lang="en-US" dirty="0">
                <a:latin typeface="Courier New"/>
                <a:cs typeface="Courier New"/>
              </a:rPr>
              <a:t>%r15</a:t>
            </a:r>
            <a:r>
              <a:rPr lang="en-US" dirty="0"/>
              <a:t>). </a:t>
            </a:r>
          </a:p>
          <a:p>
            <a:pPr lvl="1">
              <a:tabLst>
                <a:tab pos="3314700" algn="l"/>
                <a:tab pos="4629150" algn="l"/>
              </a:tabLst>
            </a:pPr>
            <a:r>
              <a:rPr lang="en-US" dirty="0"/>
              <a:t>Single-digit condition Codes (diff)</a:t>
            </a:r>
          </a:p>
          <a:p>
            <a:pPr lvl="2">
              <a:tabLst>
                <a:tab pos="3314700" algn="l"/>
                <a:tab pos="4629150" algn="l"/>
              </a:tabLst>
            </a:pPr>
            <a:r>
              <a:rPr lang="en-US" dirty="0"/>
              <a:t>ZF: Zero	</a:t>
            </a:r>
            <a:r>
              <a:rPr lang="en-US" dirty="0" err="1"/>
              <a:t>SF:Negative</a:t>
            </a:r>
            <a:r>
              <a:rPr lang="en-US" dirty="0"/>
              <a:t>		OF: Overflow	</a:t>
            </a:r>
          </a:p>
          <a:p>
            <a:pPr lvl="1">
              <a:tabLst>
                <a:tab pos="3314700" algn="l"/>
                <a:tab pos="4629150" algn="l"/>
              </a:tabLst>
            </a:pPr>
            <a:r>
              <a:rPr lang="en-US" dirty="0"/>
              <a:t>Program Counter (same)</a:t>
            </a:r>
          </a:p>
          <a:p>
            <a:pPr lvl="1">
              <a:tabLst>
                <a:tab pos="3314700" algn="l"/>
                <a:tab pos="4629150" algn="l"/>
              </a:tabLst>
            </a:pPr>
            <a:r>
              <a:rPr lang="en-US" dirty="0"/>
              <a:t>Program Status (same)</a:t>
            </a:r>
          </a:p>
          <a:p>
            <a:pPr marL="498475" lvl="1" indent="0">
              <a:buNone/>
              <a:tabLst>
                <a:tab pos="3314700" algn="l"/>
                <a:tab pos="4629150" algn="l"/>
              </a:tabLst>
            </a:pPr>
            <a:endParaRPr lang="en-US" dirty="0"/>
          </a:p>
          <a:p>
            <a:pPr lvl="1">
              <a:tabLst>
                <a:tab pos="3314700" algn="l"/>
                <a:tab pos="4629150" algn="l"/>
              </a:tabLst>
            </a:pPr>
            <a:r>
              <a:rPr lang="en-US" dirty="0"/>
              <a:t>Memory (same)</a:t>
            </a:r>
          </a:p>
          <a:p>
            <a:pPr lvl="2">
              <a:tabLst>
                <a:tab pos="3314700" algn="l"/>
                <a:tab pos="4629150" algn="l"/>
              </a:tabLst>
            </a:pPr>
            <a:r>
              <a:rPr lang="en-US" dirty="0"/>
              <a:t>Little-endian</a:t>
            </a:r>
          </a:p>
        </p:txBody>
      </p:sp>
      <p:sp>
        <p:nvSpPr>
          <p:cNvPr id="58" name="Rectangle 11"/>
          <p:cNvSpPr>
            <a:spLocks noChangeArrowheads="1"/>
          </p:cNvSpPr>
          <p:nvPr/>
        </p:nvSpPr>
        <p:spPr bwMode="auto">
          <a:xfrm>
            <a:off x="2362200" y="106045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>
                <a:latin typeface="Helvetica" pitchFamily="34" charset="0"/>
              </a:rPr>
              <a:t>RF: Program registers</a:t>
            </a:r>
          </a:p>
        </p:txBody>
      </p:sp>
      <p:sp>
        <p:nvSpPr>
          <p:cNvPr id="64" name="Rectangle 21"/>
          <p:cNvSpPr>
            <a:spLocks noChangeArrowheads="1"/>
          </p:cNvSpPr>
          <p:nvPr/>
        </p:nvSpPr>
        <p:spPr bwMode="auto">
          <a:xfrm>
            <a:off x="4184650" y="1060450"/>
            <a:ext cx="990600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200">
                <a:latin typeface="Helvetica" pitchFamily="34" charset="0"/>
              </a:rPr>
              <a:t>CC: Condition codes</a:t>
            </a:r>
          </a:p>
        </p:txBody>
      </p:sp>
      <p:sp>
        <p:nvSpPr>
          <p:cNvPr id="65" name="Rectangle 28"/>
          <p:cNvSpPr>
            <a:spLocks noChangeArrowheads="1"/>
          </p:cNvSpPr>
          <p:nvPr/>
        </p:nvSpPr>
        <p:spPr bwMode="auto">
          <a:xfrm>
            <a:off x="4267200" y="2203450"/>
            <a:ext cx="838200" cy="228600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200">
              <a:latin typeface="Courier New" pitchFamily="49" charset="0"/>
            </a:endParaRPr>
          </a:p>
        </p:txBody>
      </p:sp>
      <p:sp>
        <p:nvSpPr>
          <p:cNvPr id="66" name="Rectangle 29"/>
          <p:cNvSpPr>
            <a:spLocks noChangeArrowheads="1"/>
          </p:cNvSpPr>
          <p:nvPr/>
        </p:nvSpPr>
        <p:spPr bwMode="auto">
          <a:xfrm>
            <a:off x="4267200" y="1974850"/>
            <a:ext cx="838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>
                <a:latin typeface="Helvetica" pitchFamily="34" charset="0"/>
              </a:rPr>
              <a:t>PC</a:t>
            </a:r>
          </a:p>
        </p:txBody>
      </p:sp>
      <p:sp>
        <p:nvSpPr>
          <p:cNvPr id="67" name="Rectangle 30"/>
          <p:cNvSpPr>
            <a:spLocks noChangeArrowheads="1"/>
          </p:cNvSpPr>
          <p:nvPr/>
        </p:nvSpPr>
        <p:spPr bwMode="auto">
          <a:xfrm>
            <a:off x="5334000" y="1974850"/>
            <a:ext cx="1676400" cy="457200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200">
              <a:latin typeface="Courier New" pitchFamily="49" charset="0"/>
            </a:endParaRPr>
          </a:p>
        </p:txBody>
      </p:sp>
      <p:sp>
        <p:nvSpPr>
          <p:cNvPr id="68" name="Rectangle 31"/>
          <p:cNvSpPr>
            <a:spLocks noChangeArrowheads="1"/>
          </p:cNvSpPr>
          <p:nvPr/>
        </p:nvSpPr>
        <p:spPr bwMode="auto">
          <a:xfrm>
            <a:off x="5334000" y="1670050"/>
            <a:ext cx="1676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>
                <a:latin typeface="Helvetica" pitchFamily="34" charset="0"/>
              </a:rPr>
              <a:t>DMEM: Memory</a:t>
            </a:r>
          </a:p>
        </p:txBody>
      </p:sp>
      <p:sp>
        <p:nvSpPr>
          <p:cNvPr id="69" name="Rectangle 32"/>
          <p:cNvSpPr>
            <a:spLocks noChangeArrowheads="1"/>
          </p:cNvSpPr>
          <p:nvPr/>
        </p:nvSpPr>
        <p:spPr bwMode="auto">
          <a:xfrm>
            <a:off x="5867400" y="1441450"/>
            <a:ext cx="533400" cy="228600"/>
          </a:xfrm>
          <a:prstGeom prst="rect">
            <a:avLst/>
          </a:prstGeom>
          <a:solidFill>
            <a:srgbClr val="FFFF9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200">
              <a:latin typeface="Courier New" pitchFamily="49" charset="0"/>
            </a:endParaRPr>
          </a:p>
        </p:txBody>
      </p:sp>
      <p:sp>
        <p:nvSpPr>
          <p:cNvPr id="70" name="Rectangle 33"/>
          <p:cNvSpPr>
            <a:spLocks noChangeArrowheads="1"/>
          </p:cNvSpPr>
          <p:nvPr/>
        </p:nvSpPr>
        <p:spPr bwMode="auto">
          <a:xfrm>
            <a:off x="5181600" y="1136650"/>
            <a:ext cx="1905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>
                <a:latin typeface="Helvetica" pitchFamily="34" charset="0"/>
              </a:rPr>
              <a:t>Stat: Program status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79450" y="1517650"/>
            <a:ext cx="3359150" cy="914400"/>
            <a:chOff x="679450" y="1517650"/>
            <a:chExt cx="3359150" cy="914400"/>
          </a:xfrm>
        </p:grpSpPr>
        <p:sp>
          <p:nvSpPr>
            <p:cNvPr id="57" name="Rectangle 10"/>
            <p:cNvSpPr>
              <a:spLocks noChangeArrowheads="1"/>
            </p:cNvSpPr>
            <p:nvPr/>
          </p:nvSpPr>
          <p:spPr bwMode="auto">
            <a:xfrm>
              <a:off x="679450" y="1517650"/>
              <a:ext cx="3359150" cy="9144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>
                <a:latin typeface="Courier New" pitchFamily="49" charset="0"/>
              </a:endParaRPr>
            </a:p>
          </p:txBody>
        </p:sp>
        <p:sp>
          <p:nvSpPr>
            <p:cNvPr id="49" name="Rectangle 2"/>
            <p:cNvSpPr>
              <a:spLocks noChangeArrowheads="1"/>
            </p:cNvSpPr>
            <p:nvPr/>
          </p:nvSpPr>
          <p:spPr bwMode="auto">
            <a:xfrm>
              <a:off x="2362200" y="15176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%r8</a:t>
              </a:r>
            </a:p>
          </p:txBody>
        </p:sp>
        <p:sp>
          <p:nvSpPr>
            <p:cNvPr id="50" name="Rectangle 3"/>
            <p:cNvSpPr>
              <a:spLocks noChangeArrowheads="1"/>
            </p:cNvSpPr>
            <p:nvPr/>
          </p:nvSpPr>
          <p:spPr bwMode="auto">
            <a:xfrm>
              <a:off x="2362200" y="17462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%r9</a:t>
              </a:r>
            </a:p>
          </p:txBody>
        </p:sp>
        <p:sp>
          <p:nvSpPr>
            <p:cNvPr id="51" name="Rectangle 4"/>
            <p:cNvSpPr>
              <a:spLocks noChangeArrowheads="1"/>
            </p:cNvSpPr>
            <p:nvPr/>
          </p:nvSpPr>
          <p:spPr bwMode="auto">
            <a:xfrm>
              <a:off x="2362200" y="19748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%r10</a:t>
              </a:r>
            </a:p>
          </p:txBody>
        </p:sp>
        <p:sp>
          <p:nvSpPr>
            <p:cNvPr id="52" name="Rectangle 5"/>
            <p:cNvSpPr>
              <a:spLocks noChangeArrowheads="1"/>
            </p:cNvSpPr>
            <p:nvPr/>
          </p:nvSpPr>
          <p:spPr bwMode="auto">
            <a:xfrm>
              <a:off x="2362200" y="22034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%r11</a:t>
              </a:r>
            </a:p>
          </p:txBody>
        </p:sp>
        <p:sp>
          <p:nvSpPr>
            <p:cNvPr id="53" name="Rectangle 6"/>
            <p:cNvSpPr>
              <a:spLocks noChangeArrowheads="1"/>
            </p:cNvSpPr>
            <p:nvPr/>
          </p:nvSpPr>
          <p:spPr bwMode="auto">
            <a:xfrm>
              <a:off x="3200400" y="15176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%r12</a:t>
              </a:r>
            </a:p>
          </p:txBody>
        </p:sp>
        <p:sp>
          <p:nvSpPr>
            <p:cNvPr id="54" name="Rectangle 7"/>
            <p:cNvSpPr>
              <a:spLocks noChangeArrowheads="1"/>
            </p:cNvSpPr>
            <p:nvPr/>
          </p:nvSpPr>
          <p:spPr bwMode="auto">
            <a:xfrm>
              <a:off x="3200400" y="17462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%r13</a:t>
              </a:r>
            </a:p>
          </p:txBody>
        </p:sp>
        <p:sp>
          <p:nvSpPr>
            <p:cNvPr id="55" name="Rectangle 8"/>
            <p:cNvSpPr>
              <a:spLocks noChangeArrowheads="1"/>
            </p:cNvSpPr>
            <p:nvPr/>
          </p:nvSpPr>
          <p:spPr bwMode="auto">
            <a:xfrm>
              <a:off x="3200400" y="19748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%r14</a:t>
              </a:r>
            </a:p>
          </p:txBody>
        </p:sp>
        <p:sp>
          <p:nvSpPr>
            <p:cNvPr id="56" name="Rectangle 9"/>
            <p:cNvSpPr>
              <a:spLocks noChangeArrowheads="1"/>
            </p:cNvSpPr>
            <p:nvPr/>
          </p:nvSpPr>
          <p:spPr bwMode="auto">
            <a:xfrm>
              <a:off x="3200400" y="2203450"/>
              <a:ext cx="838200" cy="2286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>
                <a:latin typeface="Courier New" pitchFamily="49" charset="0"/>
              </a:endParaRPr>
            </a:p>
          </p:txBody>
        </p:sp>
        <p:sp>
          <p:nvSpPr>
            <p:cNvPr id="28" name="Rectangle 2"/>
            <p:cNvSpPr>
              <a:spLocks noChangeArrowheads="1"/>
            </p:cNvSpPr>
            <p:nvPr/>
          </p:nvSpPr>
          <p:spPr bwMode="auto">
            <a:xfrm>
              <a:off x="679450" y="15176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</a:t>
              </a:r>
              <a:r>
                <a:rPr lang="en-US" sz="1200" dirty="0" err="1">
                  <a:latin typeface="Courier New" pitchFamily="49" charset="0"/>
                </a:rPr>
                <a:t>rax</a:t>
              </a:r>
              <a:endParaRPr lang="en-US" sz="1200" dirty="0">
                <a:latin typeface="Courier New" pitchFamily="49" charset="0"/>
              </a:endParaRPr>
            </a:p>
          </p:txBody>
        </p:sp>
        <p:sp>
          <p:nvSpPr>
            <p:cNvPr id="29" name="Rectangle 3"/>
            <p:cNvSpPr>
              <a:spLocks noChangeArrowheads="1"/>
            </p:cNvSpPr>
            <p:nvPr/>
          </p:nvSpPr>
          <p:spPr bwMode="auto">
            <a:xfrm>
              <a:off x="679450" y="17462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</a:t>
              </a:r>
              <a:r>
                <a:rPr lang="en-US" sz="1200" dirty="0" err="1">
                  <a:latin typeface="Courier New" pitchFamily="49" charset="0"/>
                </a:rPr>
                <a:t>rcx</a:t>
              </a:r>
              <a:endParaRPr lang="en-US" sz="1200" dirty="0">
                <a:latin typeface="Courier New" pitchFamily="49" charset="0"/>
              </a:endParaRPr>
            </a:p>
          </p:txBody>
        </p:sp>
        <p:sp>
          <p:nvSpPr>
            <p:cNvPr id="30" name="Rectangle 4"/>
            <p:cNvSpPr>
              <a:spLocks noChangeArrowheads="1"/>
            </p:cNvSpPr>
            <p:nvPr/>
          </p:nvSpPr>
          <p:spPr bwMode="auto">
            <a:xfrm>
              <a:off x="679450" y="19748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</a:t>
              </a:r>
              <a:r>
                <a:rPr lang="en-US" sz="1200" dirty="0" err="1">
                  <a:latin typeface="Courier New" pitchFamily="49" charset="0"/>
                </a:rPr>
                <a:t>rdx</a:t>
              </a:r>
              <a:endParaRPr lang="en-US" sz="1200" dirty="0">
                <a:latin typeface="Courier New" pitchFamily="49" charset="0"/>
              </a:endParaRPr>
            </a:p>
          </p:txBody>
        </p:sp>
        <p:sp>
          <p:nvSpPr>
            <p:cNvPr id="31" name="Rectangle 5"/>
            <p:cNvSpPr>
              <a:spLocks noChangeArrowheads="1"/>
            </p:cNvSpPr>
            <p:nvPr/>
          </p:nvSpPr>
          <p:spPr bwMode="auto">
            <a:xfrm>
              <a:off x="679450" y="22034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</a:t>
              </a:r>
              <a:r>
                <a:rPr lang="en-US" sz="1200" dirty="0" err="1">
                  <a:latin typeface="Courier New" pitchFamily="49" charset="0"/>
                </a:rPr>
                <a:t>rbx</a:t>
              </a:r>
              <a:endParaRPr lang="en-US" sz="1200" dirty="0">
                <a:latin typeface="Courier New" pitchFamily="49" charset="0"/>
              </a:endParaRPr>
            </a:p>
          </p:txBody>
        </p:sp>
        <p:sp>
          <p:nvSpPr>
            <p:cNvPr id="32" name="Rectangle 6"/>
            <p:cNvSpPr>
              <a:spLocks noChangeArrowheads="1"/>
            </p:cNvSpPr>
            <p:nvPr/>
          </p:nvSpPr>
          <p:spPr bwMode="auto">
            <a:xfrm>
              <a:off x="1517650" y="15176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</a:t>
              </a:r>
              <a:r>
                <a:rPr lang="en-US" sz="1200" dirty="0" err="1">
                  <a:latin typeface="Courier New" pitchFamily="49" charset="0"/>
                </a:rPr>
                <a:t>rsp</a:t>
              </a:r>
              <a:endParaRPr lang="en-US" sz="1200" dirty="0">
                <a:latin typeface="Courier New" pitchFamily="49" charset="0"/>
              </a:endParaRPr>
            </a:p>
          </p:txBody>
        </p:sp>
        <p:sp>
          <p:nvSpPr>
            <p:cNvPr id="33" name="Rectangle 7"/>
            <p:cNvSpPr>
              <a:spLocks noChangeArrowheads="1"/>
            </p:cNvSpPr>
            <p:nvPr/>
          </p:nvSpPr>
          <p:spPr bwMode="auto">
            <a:xfrm>
              <a:off x="1517650" y="17462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</a:t>
              </a:r>
              <a:r>
                <a:rPr lang="en-US" sz="1200" dirty="0" err="1">
                  <a:latin typeface="Courier New" pitchFamily="49" charset="0"/>
                </a:rPr>
                <a:t>rbp</a:t>
              </a:r>
              <a:endParaRPr lang="en-US" sz="1200" dirty="0">
                <a:latin typeface="Courier New" pitchFamily="49" charset="0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1517650" y="19748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</a:t>
              </a:r>
              <a:r>
                <a:rPr lang="en-US" sz="1200" dirty="0" err="1">
                  <a:latin typeface="Courier New" pitchFamily="49" charset="0"/>
                </a:rPr>
                <a:t>rsi</a:t>
              </a:r>
              <a:endParaRPr lang="en-US" sz="1200" dirty="0">
                <a:latin typeface="Courier New" pitchFamily="49" charset="0"/>
              </a:endParaRPr>
            </a:p>
          </p:txBody>
        </p:sp>
        <p:sp>
          <p:nvSpPr>
            <p:cNvPr id="35" name="Rectangle 9"/>
            <p:cNvSpPr>
              <a:spLocks noChangeArrowheads="1"/>
            </p:cNvSpPr>
            <p:nvPr/>
          </p:nvSpPr>
          <p:spPr bwMode="auto">
            <a:xfrm>
              <a:off x="1517650" y="22034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</a:t>
              </a:r>
              <a:r>
                <a:rPr lang="en-US" sz="1200" dirty="0" err="1">
                  <a:latin typeface="Courier New" pitchFamily="49" charset="0"/>
                </a:rPr>
                <a:t>rdi</a:t>
              </a:r>
              <a:endParaRPr lang="en-US" sz="1200" dirty="0">
                <a:latin typeface="Courier New" pitchFamily="49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 Y86-64 Instructions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Remember: instruction is stored as binary data in memory</a:t>
            </a:r>
          </a:p>
          <a:p>
            <a:r>
              <a:rPr lang="en-US" dirty="0"/>
              <a:t>Format: 1</a:t>
            </a:r>
            <a:r>
              <a:rPr lang="en-US" dirty="0">
                <a:latin typeface="Arial Black"/>
              </a:rPr>
              <a:t>–</a:t>
            </a:r>
            <a:r>
              <a:rPr lang="en-US" dirty="0"/>
              <a:t>10 bytes</a:t>
            </a:r>
          </a:p>
          <a:p>
            <a:pPr lvl="2"/>
            <a:r>
              <a:rPr lang="en-US" dirty="0"/>
              <a:t>First byte: instruction type </a:t>
            </a:r>
          </a:p>
          <a:p>
            <a:pPr lvl="2"/>
            <a:r>
              <a:rPr lang="en-US" dirty="0"/>
              <a:t>Second byte: function (specific instructions within one type)</a:t>
            </a:r>
          </a:p>
          <a:p>
            <a:pPr lvl="2"/>
            <a:r>
              <a:rPr lang="en-US" dirty="0"/>
              <a:t>Starting from third byte: </a:t>
            </a:r>
            <a:r>
              <a:rPr lang="en-US" dirty="0" err="1"/>
              <a:t>oprands</a:t>
            </a:r>
            <a:r>
              <a:rPr lang="en-US" dirty="0"/>
              <a:t> (memory addresses, registers)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Instructions #1</a:t>
            </a:r>
          </a:p>
        </p:txBody>
      </p:sp>
      <p:sp>
        <p:nvSpPr>
          <p:cNvPr id="322565" name="Rectangle 5"/>
          <p:cNvSpPr>
            <a:spLocks noChangeArrowheads="1"/>
          </p:cNvSpPr>
          <p:nvPr/>
        </p:nvSpPr>
        <p:spPr bwMode="auto">
          <a:xfrm>
            <a:off x="146050" y="8382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/>
              <a:t>Byte</a:t>
            </a:r>
          </a:p>
        </p:txBody>
      </p:sp>
      <p:grpSp>
        <p:nvGrpSpPr>
          <p:cNvPr id="4" name="Group 214"/>
          <p:cNvGrpSpPr>
            <a:grpSpLocks/>
          </p:cNvGrpSpPr>
          <p:nvPr/>
        </p:nvGrpSpPr>
        <p:grpSpPr bwMode="auto">
          <a:xfrm>
            <a:off x="146050" y="5791200"/>
            <a:ext cx="3124200" cy="304800"/>
            <a:chOff x="336" y="3648"/>
            <a:chExt cx="1968" cy="192"/>
          </a:xfrm>
        </p:grpSpPr>
        <p:sp>
          <p:nvSpPr>
            <p:cNvPr id="322574" name="Rectangle 14"/>
            <p:cNvSpPr>
              <a:spLocks noChangeArrowheads="1"/>
            </p:cNvSpPr>
            <p:nvPr/>
          </p:nvSpPr>
          <p:spPr bwMode="auto">
            <a:xfrm>
              <a:off x="336" y="3648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pushq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endParaRPr lang="en-US" sz="1400" b="0" dirty="0"/>
            </a:p>
          </p:txBody>
        </p:sp>
        <p:grpSp>
          <p:nvGrpSpPr>
            <p:cNvPr id="5" name="Group 213"/>
            <p:cNvGrpSpPr>
              <a:grpSpLocks/>
            </p:cNvGrpSpPr>
            <p:nvPr/>
          </p:nvGrpSpPr>
          <p:grpSpPr bwMode="auto">
            <a:xfrm>
              <a:off x="1536" y="3648"/>
              <a:ext cx="384" cy="192"/>
              <a:chOff x="1536" y="3648"/>
              <a:chExt cx="384" cy="192"/>
            </a:xfrm>
          </p:grpSpPr>
          <p:sp>
            <p:nvSpPr>
              <p:cNvPr id="322576" name="Rectangle 16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A</a:t>
                </a:r>
              </a:p>
            </p:txBody>
          </p:sp>
          <p:sp>
            <p:nvSpPr>
              <p:cNvPr id="322577" name="Rectangle 17"/>
              <p:cNvSpPr>
                <a:spLocks noChangeArrowheads="1"/>
              </p:cNvSpPr>
              <p:nvPr/>
            </p:nvSpPr>
            <p:spPr bwMode="auto">
              <a:xfrm>
                <a:off x="1728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578" name="Rectangle 18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6" name="Group 212"/>
            <p:cNvGrpSpPr>
              <a:grpSpLocks/>
            </p:cNvGrpSpPr>
            <p:nvPr/>
          </p:nvGrpSpPr>
          <p:grpSpPr bwMode="auto">
            <a:xfrm>
              <a:off x="1920" y="3648"/>
              <a:ext cx="384" cy="192"/>
              <a:chOff x="1920" y="3648"/>
              <a:chExt cx="384" cy="192"/>
            </a:xfrm>
          </p:grpSpPr>
          <p:sp>
            <p:nvSpPr>
              <p:cNvPr id="322580" name="Rectangle 20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581" name="Rectangle 21"/>
              <p:cNvSpPr>
                <a:spLocks noChangeArrowheads="1"/>
              </p:cNvSpPr>
              <p:nvPr/>
            </p:nvSpPr>
            <p:spPr bwMode="auto">
              <a:xfrm>
                <a:off x="2112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322582" name="Rectangle 22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584" name="Rectangle 24"/>
          <p:cNvSpPr>
            <a:spLocks noChangeArrowheads="1"/>
          </p:cNvSpPr>
          <p:nvPr/>
        </p:nvSpPr>
        <p:spPr bwMode="auto">
          <a:xfrm>
            <a:off x="146050" y="44196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>
                <a:latin typeface="Courier New" pitchFamily="49" charset="0"/>
              </a:rPr>
              <a:t>jXX </a:t>
            </a:r>
            <a:r>
              <a:rPr lang="en-US" sz="1400" b="0"/>
              <a:t>Dest</a:t>
            </a:r>
          </a:p>
        </p:txBody>
      </p:sp>
      <p:grpSp>
        <p:nvGrpSpPr>
          <p:cNvPr id="8" name="Group 210"/>
          <p:cNvGrpSpPr>
            <a:grpSpLocks/>
          </p:cNvGrpSpPr>
          <p:nvPr/>
        </p:nvGrpSpPr>
        <p:grpSpPr bwMode="auto">
          <a:xfrm>
            <a:off x="2051050" y="4419600"/>
            <a:ext cx="609600" cy="304800"/>
            <a:chOff x="1536" y="2784"/>
            <a:chExt cx="384" cy="192"/>
          </a:xfrm>
        </p:grpSpPr>
        <p:sp>
          <p:nvSpPr>
            <p:cNvPr id="322586" name="Rectangle 26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322587" name="Rectangle 27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/>
                <a:t>fn</a:t>
              </a:r>
            </a:p>
          </p:txBody>
        </p:sp>
        <p:sp>
          <p:nvSpPr>
            <p:cNvPr id="322588" name="Rectangle 28"/>
            <p:cNvSpPr>
              <a:spLocks noChangeArrowheads="1"/>
            </p:cNvSpPr>
            <p:nvPr/>
          </p:nvSpPr>
          <p:spPr bwMode="auto">
            <a:xfrm>
              <a:off x="1536" y="278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589" name="Rectangle 29"/>
          <p:cNvSpPr>
            <a:spLocks noChangeArrowheads="1"/>
          </p:cNvSpPr>
          <p:nvPr/>
        </p:nvSpPr>
        <p:spPr bwMode="auto">
          <a:xfrm>
            <a:off x="2660650" y="441325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grpSp>
        <p:nvGrpSpPr>
          <p:cNvPr id="9" name="Group 209"/>
          <p:cNvGrpSpPr>
            <a:grpSpLocks/>
          </p:cNvGrpSpPr>
          <p:nvPr/>
        </p:nvGrpSpPr>
        <p:grpSpPr bwMode="auto">
          <a:xfrm>
            <a:off x="146050" y="6248400"/>
            <a:ext cx="3124200" cy="304800"/>
            <a:chOff x="336" y="3936"/>
            <a:chExt cx="1968" cy="192"/>
          </a:xfrm>
        </p:grpSpPr>
        <p:sp>
          <p:nvSpPr>
            <p:cNvPr id="322591" name="Rectangle 31"/>
            <p:cNvSpPr>
              <a:spLocks noChangeArrowheads="1"/>
            </p:cNvSpPr>
            <p:nvPr/>
          </p:nvSpPr>
          <p:spPr bwMode="auto">
            <a:xfrm>
              <a:off x="336" y="393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popq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endParaRPr lang="en-US" sz="1400" b="0" dirty="0"/>
            </a:p>
          </p:txBody>
        </p:sp>
        <p:grpSp>
          <p:nvGrpSpPr>
            <p:cNvPr id="10" name="Group 208"/>
            <p:cNvGrpSpPr>
              <a:grpSpLocks/>
            </p:cNvGrpSpPr>
            <p:nvPr/>
          </p:nvGrpSpPr>
          <p:grpSpPr bwMode="auto">
            <a:xfrm>
              <a:off x="1536" y="3936"/>
              <a:ext cx="384" cy="192"/>
              <a:chOff x="1536" y="3936"/>
              <a:chExt cx="384" cy="192"/>
            </a:xfrm>
          </p:grpSpPr>
          <p:sp>
            <p:nvSpPr>
              <p:cNvPr id="322593" name="Rectangle 33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B</a:t>
                </a:r>
              </a:p>
            </p:txBody>
          </p:sp>
          <p:sp>
            <p:nvSpPr>
              <p:cNvPr id="322594" name="Rectangle 34"/>
              <p:cNvSpPr>
                <a:spLocks noChangeArrowheads="1"/>
              </p:cNvSpPr>
              <p:nvPr/>
            </p:nvSpPr>
            <p:spPr bwMode="auto">
              <a:xfrm>
                <a:off x="1728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595" name="Rectangle 35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07"/>
            <p:cNvGrpSpPr>
              <a:grpSpLocks/>
            </p:cNvGrpSpPr>
            <p:nvPr/>
          </p:nvGrpSpPr>
          <p:grpSpPr bwMode="auto">
            <a:xfrm>
              <a:off x="1920" y="3936"/>
              <a:ext cx="384" cy="192"/>
              <a:chOff x="1920" y="3936"/>
              <a:chExt cx="384" cy="192"/>
            </a:xfrm>
          </p:grpSpPr>
          <p:sp>
            <p:nvSpPr>
              <p:cNvPr id="322597" name="Rectangle 37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598" name="Rectangle 38"/>
              <p:cNvSpPr>
                <a:spLocks noChangeArrowheads="1"/>
              </p:cNvSpPr>
              <p:nvPr/>
            </p:nvSpPr>
            <p:spPr bwMode="auto">
              <a:xfrm>
                <a:off x="2112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322599" name="Rectangle 39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601" name="Rectangle 41"/>
          <p:cNvSpPr>
            <a:spLocks noChangeArrowheads="1"/>
          </p:cNvSpPr>
          <p:nvPr/>
        </p:nvSpPr>
        <p:spPr bwMode="auto">
          <a:xfrm>
            <a:off x="146050" y="48768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>
                <a:latin typeface="Courier New" pitchFamily="49" charset="0"/>
              </a:rPr>
              <a:t>call </a:t>
            </a:r>
            <a:r>
              <a:rPr lang="en-US" sz="1400" b="0"/>
              <a:t>Dest</a:t>
            </a:r>
          </a:p>
        </p:txBody>
      </p:sp>
      <p:grpSp>
        <p:nvGrpSpPr>
          <p:cNvPr id="13" name="Group 205"/>
          <p:cNvGrpSpPr>
            <a:grpSpLocks/>
          </p:cNvGrpSpPr>
          <p:nvPr/>
        </p:nvGrpSpPr>
        <p:grpSpPr bwMode="auto">
          <a:xfrm>
            <a:off x="2051050" y="4876800"/>
            <a:ext cx="609600" cy="304800"/>
            <a:chOff x="1536" y="3072"/>
            <a:chExt cx="384" cy="192"/>
          </a:xfrm>
        </p:grpSpPr>
        <p:sp>
          <p:nvSpPr>
            <p:cNvPr id="322603" name="Rectangle 43"/>
            <p:cNvSpPr>
              <a:spLocks noChangeArrowheads="1"/>
            </p:cNvSpPr>
            <p:nvPr/>
          </p:nvSpPr>
          <p:spPr bwMode="auto">
            <a:xfrm>
              <a:off x="1536" y="307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322604" name="Rectangle 44"/>
            <p:cNvSpPr>
              <a:spLocks noChangeArrowheads="1"/>
            </p:cNvSpPr>
            <p:nvPr/>
          </p:nvSpPr>
          <p:spPr bwMode="auto">
            <a:xfrm>
              <a:off x="1728" y="307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05" name="Rectangle 45"/>
            <p:cNvSpPr>
              <a:spLocks noChangeArrowheads="1"/>
            </p:cNvSpPr>
            <p:nvPr/>
          </p:nvSpPr>
          <p:spPr bwMode="auto">
            <a:xfrm>
              <a:off x="1536" y="307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06" name="Rectangle 46"/>
          <p:cNvSpPr>
            <a:spLocks noChangeArrowheads="1"/>
          </p:cNvSpPr>
          <p:nvPr/>
        </p:nvSpPr>
        <p:spPr bwMode="auto">
          <a:xfrm>
            <a:off x="2660650" y="48768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 dirty="0" err="1"/>
              <a:t>Dest</a:t>
            </a:r>
            <a:endParaRPr lang="en-US" sz="1400" b="0" dirty="0"/>
          </a:p>
        </p:txBody>
      </p:sp>
      <p:grpSp>
        <p:nvGrpSpPr>
          <p:cNvPr id="14" name="Group 204"/>
          <p:cNvGrpSpPr>
            <a:grpSpLocks/>
          </p:cNvGrpSpPr>
          <p:nvPr/>
        </p:nvGrpSpPr>
        <p:grpSpPr bwMode="auto">
          <a:xfrm>
            <a:off x="146050" y="2133600"/>
            <a:ext cx="3124200" cy="304800"/>
            <a:chOff x="336" y="1344"/>
            <a:chExt cx="1968" cy="192"/>
          </a:xfrm>
        </p:grpSpPr>
        <p:sp>
          <p:nvSpPr>
            <p:cNvPr id="322608" name="Rectangle 48"/>
            <p:cNvSpPr>
              <a:spLocks noChangeArrowheads="1"/>
            </p:cNvSpPr>
            <p:nvPr/>
          </p:nvSpPr>
          <p:spPr bwMode="auto">
            <a:xfrm>
              <a:off x="336" y="1344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cmovXX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r>
                <a:rPr lang="en-US" sz="1400" b="0" dirty="0">
                  <a:latin typeface="Courier New" pitchFamily="49" charset="0"/>
                </a:rPr>
                <a:t>, </a:t>
              </a:r>
              <a:r>
                <a:rPr lang="en-US" sz="1400" b="0" dirty="0" err="1"/>
                <a:t>rB</a:t>
              </a:r>
              <a:endParaRPr lang="en-US" sz="1400" b="0" dirty="0"/>
            </a:p>
          </p:txBody>
        </p:sp>
        <p:grpSp>
          <p:nvGrpSpPr>
            <p:cNvPr id="15" name="Group 203"/>
            <p:cNvGrpSpPr>
              <a:grpSpLocks/>
            </p:cNvGrpSpPr>
            <p:nvPr/>
          </p:nvGrpSpPr>
          <p:grpSpPr bwMode="auto">
            <a:xfrm>
              <a:off x="1536" y="1344"/>
              <a:ext cx="384" cy="192"/>
              <a:chOff x="1536" y="1344"/>
              <a:chExt cx="384" cy="192"/>
            </a:xfrm>
          </p:grpSpPr>
          <p:sp>
            <p:nvSpPr>
              <p:cNvPr id="322610" name="Rectangle 50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2</a:t>
                </a:r>
              </a:p>
            </p:txBody>
          </p:sp>
          <p:sp>
            <p:nvSpPr>
              <p:cNvPr id="322611" name="Rectangle 51"/>
              <p:cNvSpPr>
                <a:spLocks noChangeArrowheads="1"/>
              </p:cNvSpPr>
              <p:nvPr/>
            </p:nvSpPr>
            <p:spPr bwMode="auto">
              <a:xfrm>
                <a:off x="1728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/>
                  <a:t>fn</a:t>
                </a:r>
              </a:p>
            </p:txBody>
          </p:sp>
          <p:sp>
            <p:nvSpPr>
              <p:cNvPr id="322612" name="Rectangle 52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202"/>
            <p:cNvGrpSpPr>
              <a:grpSpLocks/>
            </p:cNvGrpSpPr>
            <p:nvPr/>
          </p:nvGrpSpPr>
          <p:grpSpPr bwMode="auto">
            <a:xfrm>
              <a:off x="1920" y="1344"/>
              <a:ext cx="384" cy="192"/>
              <a:chOff x="1920" y="1344"/>
              <a:chExt cx="384" cy="192"/>
            </a:xfrm>
          </p:grpSpPr>
          <p:sp>
            <p:nvSpPr>
              <p:cNvPr id="322614" name="Rectangle 54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615" name="Rectangle 55"/>
              <p:cNvSpPr>
                <a:spLocks noChangeArrowheads="1"/>
              </p:cNvSpPr>
              <p:nvPr/>
            </p:nvSpPr>
            <p:spPr bwMode="auto">
              <a:xfrm>
                <a:off x="2112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rB</a:t>
                </a:r>
              </a:p>
            </p:txBody>
          </p:sp>
          <p:sp>
            <p:nvSpPr>
              <p:cNvPr id="322616" name="Rectangle 56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618" name="Rectangle 58"/>
          <p:cNvSpPr>
            <a:spLocks noChangeArrowheads="1"/>
          </p:cNvSpPr>
          <p:nvPr/>
        </p:nvSpPr>
        <p:spPr bwMode="auto">
          <a:xfrm>
            <a:off x="146050" y="25908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irmovq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/>
              <a:t>V</a:t>
            </a:r>
            <a:r>
              <a:rPr lang="en-US" sz="1400" b="0" dirty="0">
                <a:latin typeface="Courier New" pitchFamily="49" charset="0"/>
              </a:rPr>
              <a:t>, </a:t>
            </a:r>
            <a:r>
              <a:rPr lang="en-US" sz="1400" b="0" dirty="0" err="1"/>
              <a:t>rB</a:t>
            </a:r>
            <a:endParaRPr lang="en-US" sz="1400" b="0" dirty="0"/>
          </a:p>
        </p:txBody>
      </p:sp>
      <p:grpSp>
        <p:nvGrpSpPr>
          <p:cNvPr id="18" name="Group 200"/>
          <p:cNvGrpSpPr>
            <a:grpSpLocks/>
          </p:cNvGrpSpPr>
          <p:nvPr/>
        </p:nvGrpSpPr>
        <p:grpSpPr bwMode="auto">
          <a:xfrm>
            <a:off x="2051050" y="2590800"/>
            <a:ext cx="609600" cy="304800"/>
            <a:chOff x="1536" y="1632"/>
            <a:chExt cx="384" cy="192"/>
          </a:xfrm>
        </p:grpSpPr>
        <p:sp>
          <p:nvSpPr>
            <p:cNvPr id="322620" name="Rectangle 60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322621" name="Rectangle 61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22" name="Rectangle 62"/>
            <p:cNvSpPr>
              <a:spLocks noChangeArrowheads="1"/>
            </p:cNvSpPr>
            <p:nvPr/>
          </p:nvSpPr>
          <p:spPr bwMode="auto">
            <a:xfrm>
              <a:off x="1536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19" name="Group 199"/>
          <p:cNvGrpSpPr>
            <a:grpSpLocks/>
          </p:cNvGrpSpPr>
          <p:nvPr/>
        </p:nvGrpSpPr>
        <p:grpSpPr bwMode="auto">
          <a:xfrm>
            <a:off x="2660650" y="2590800"/>
            <a:ext cx="609600" cy="304800"/>
            <a:chOff x="1920" y="1632"/>
            <a:chExt cx="384" cy="192"/>
          </a:xfrm>
        </p:grpSpPr>
        <p:sp>
          <p:nvSpPr>
            <p:cNvPr id="322624" name="Rectangle 64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F</a:t>
              </a:r>
            </a:p>
          </p:txBody>
        </p:sp>
        <p:sp>
          <p:nvSpPr>
            <p:cNvPr id="322625" name="Rectangle 65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26" name="Rectangle 66"/>
            <p:cNvSpPr>
              <a:spLocks noChangeArrowheads="1"/>
            </p:cNvSpPr>
            <p:nvPr/>
          </p:nvSpPr>
          <p:spPr bwMode="auto">
            <a:xfrm>
              <a:off x="1920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27" name="Rectangle 67"/>
          <p:cNvSpPr>
            <a:spLocks noChangeArrowheads="1"/>
          </p:cNvSpPr>
          <p:nvPr/>
        </p:nvSpPr>
        <p:spPr bwMode="auto">
          <a:xfrm>
            <a:off x="3270250" y="25908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V</a:t>
            </a:r>
          </a:p>
        </p:txBody>
      </p:sp>
      <p:sp>
        <p:nvSpPr>
          <p:cNvPr id="322629" name="Rectangle 69"/>
          <p:cNvSpPr>
            <a:spLocks noChangeArrowheads="1"/>
          </p:cNvSpPr>
          <p:nvPr/>
        </p:nvSpPr>
        <p:spPr bwMode="auto">
          <a:xfrm>
            <a:off x="146050" y="30480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rmmovq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 err="1"/>
              <a:t>rA</a:t>
            </a:r>
            <a:r>
              <a:rPr lang="en-US" sz="1400" b="0" dirty="0">
                <a:latin typeface="Courier New" pitchFamily="49" charset="0"/>
              </a:rPr>
              <a:t>, </a:t>
            </a:r>
            <a:r>
              <a:rPr lang="en-US" sz="1400" b="0" dirty="0"/>
              <a:t>D</a:t>
            </a:r>
            <a:r>
              <a:rPr lang="en-US" sz="1400" b="0" dirty="0">
                <a:latin typeface="Courier New" pitchFamily="49" charset="0"/>
              </a:rPr>
              <a:t>(</a:t>
            </a:r>
            <a:r>
              <a:rPr lang="en-US" sz="1400" b="0" dirty="0" err="1"/>
              <a:t>rB</a:t>
            </a:r>
            <a:r>
              <a:rPr lang="en-US" sz="1400" b="0" dirty="0">
                <a:latin typeface="Courier New" pitchFamily="49" charset="0"/>
              </a:rPr>
              <a:t>)</a:t>
            </a:r>
          </a:p>
        </p:txBody>
      </p:sp>
      <p:grpSp>
        <p:nvGrpSpPr>
          <p:cNvPr id="21" name="Group 197"/>
          <p:cNvGrpSpPr>
            <a:grpSpLocks/>
          </p:cNvGrpSpPr>
          <p:nvPr/>
        </p:nvGrpSpPr>
        <p:grpSpPr bwMode="auto">
          <a:xfrm>
            <a:off x="2051050" y="3048000"/>
            <a:ext cx="609600" cy="304800"/>
            <a:chOff x="1536" y="1920"/>
            <a:chExt cx="384" cy="192"/>
          </a:xfrm>
        </p:grpSpPr>
        <p:sp>
          <p:nvSpPr>
            <p:cNvPr id="322631" name="Rectangle 71"/>
            <p:cNvSpPr>
              <a:spLocks noChangeArrowheads="1"/>
            </p:cNvSpPr>
            <p:nvPr/>
          </p:nvSpPr>
          <p:spPr bwMode="auto">
            <a:xfrm>
              <a:off x="1536" y="192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322632" name="Rectangle 72"/>
            <p:cNvSpPr>
              <a:spLocks noChangeArrowheads="1"/>
            </p:cNvSpPr>
            <p:nvPr/>
          </p:nvSpPr>
          <p:spPr bwMode="auto">
            <a:xfrm>
              <a:off x="1728" y="192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33" name="Rectangle 73"/>
            <p:cNvSpPr>
              <a:spLocks noChangeArrowheads="1"/>
            </p:cNvSpPr>
            <p:nvPr/>
          </p:nvSpPr>
          <p:spPr bwMode="auto">
            <a:xfrm>
              <a:off x="1536" y="192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2" name="Group 196"/>
          <p:cNvGrpSpPr>
            <a:grpSpLocks/>
          </p:cNvGrpSpPr>
          <p:nvPr/>
        </p:nvGrpSpPr>
        <p:grpSpPr bwMode="auto">
          <a:xfrm>
            <a:off x="2660650" y="3048000"/>
            <a:ext cx="609600" cy="304800"/>
            <a:chOff x="1920" y="1920"/>
            <a:chExt cx="384" cy="192"/>
          </a:xfrm>
        </p:grpSpPr>
        <p:sp>
          <p:nvSpPr>
            <p:cNvPr id="322635" name="Rectangle 75"/>
            <p:cNvSpPr>
              <a:spLocks noChangeArrowheads="1"/>
            </p:cNvSpPr>
            <p:nvPr/>
          </p:nvSpPr>
          <p:spPr bwMode="auto">
            <a:xfrm>
              <a:off x="1920" y="1920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22636" name="Rectangle 76"/>
            <p:cNvSpPr>
              <a:spLocks noChangeArrowheads="1"/>
            </p:cNvSpPr>
            <p:nvPr/>
          </p:nvSpPr>
          <p:spPr bwMode="auto">
            <a:xfrm>
              <a:off x="2112" y="1920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37" name="Rectangle 77"/>
            <p:cNvSpPr>
              <a:spLocks noChangeArrowheads="1"/>
            </p:cNvSpPr>
            <p:nvPr/>
          </p:nvSpPr>
          <p:spPr bwMode="auto">
            <a:xfrm>
              <a:off x="1920" y="192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38" name="Rectangle 78"/>
          <p:cNvSpPr>
            <a:spLocks noChangeArrowheads="1"/>
          </p:cNvSpPr>
          <p:nvPr/>
        </p:nvSpPr>
        <p:spPr bwMode="auto">
          <a:xfrm>
            <a:off x="3270250" y="30480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sp>
        <p:nvSpPr>
          <p:cNvPr id="322640" name="Rectangle 80"/>
          <p:cNvSpPr>
            <a:spLocks noChangeArrowheads="1"/>
          </p:cNvSpPr>
          <p:nvPr/>
        </p:nvSpPr>
        <p:spPr bwMode="auto">
          <a:xfrm>
            <a:off x="146050" y="35052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mrmovq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/>
              <a:t>D</a:t>
            </a:r>
            <a:r>
              <a:rPr lang="en-US" sz="1400" b="0" dirty="0">
                <a:latin typeface="Courier New" pitchFamily="49" charset="0"/>
              </a:rPr>
              <a:t>(</a:t>
            </a:r>
            <a:r>
              <a:rPr lang="en-US" sz="1400" b="0" dirty="0" err="1"/>
              <a:t>rB</a:t>
            </a:r>
            <a:r>
              <a:rPr lang="en-US" sz="1400" b="0" dirty="0">
                <a:latin typeface="Courier New" pitchFamily="49" charset="0"/>
              </a:rPr>
              <a:t>), </a:t>
            </a:r>
            <a:r>
              <a:rPr lang="en-US" sz="1400" b="0" dirty="0" err="1"/>
              <a:t>rA</a:t>
            </a:r>
            <a:endParaRPr lang="en-US" sz="1400" b="0" dirty="0"/>
          </a:p>
        </p:txBody>
      </p:sp>
      <p:grpSp>
        <p:nvGrpSpPr>
          <p:cNvPr id="24" name="Group 194"/>
          <p:cNvGrpSpPr>
            <a:grpSpLocks/>
          </p:cNvGrpSpPr>
          <p:nvPr/>
        </p:nvGrpSpPr>
        <p:grpSpPr bwMode="auto">
          <a:xfrm>
            <a:off x="2051050" y="3505200"/>
            <a:ext cx="609600" cy="304800"/>
            <a:chOff x="1536" y="2208"/>
            <a:chExt cx="384" cy="192"/>
          </a:xfrm>
        </p:grpSpPr>
        <p:sp>
          <p:nvSpPr>
            <p:cNvPr id="322642" name="Rectangle 82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322643" name="Rectangle 83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44" name="Rectangle 84"/>
            <p:cNvSpPr>
              <a:spLocks noChangeArrowheads="1"/>
            </p:cNvSpPr>
            <p:nvPr/>
          </p:nvSpPr>
          <p:spPr bwMode="auto">
            <a:xfrm>
              <a:off x="1536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5" name="Group 193"/>
          <p:cNvGrpSpPr>
            <a:grpSpLocks/>
          </p:cNvGrpSpPr>
          <p:nvPr/>
        </p:nvGrpSpPr>
        <p:grpSpPr bwMode="auto">
          <a:xfrm>
            <a:off x="2660650" y="3505200"/>
            <a:ext cx="609600" cy="304800"/>
            <a:chOff x="1920" y="2208"/>
            <a:chExt cx="384" cy="192"/>
          </a:xfrm>
        </p:grpSpPr>
        <p:sp>
          <p:nvSpPr>
            <p:cNvPr id="322646" name="Rectangle 86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22647" name="Rectangle 87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48" name="Rectangle 88"/>
            <p:cNvSpPr>
              <a:spLocks noChangeArrowheads="1"/>
            </p:cNvSpPr>
            <p:nvPr/>
          </p:nvSpPr>
          <p:spPr bwMode="auto">
            <a:xfrm>
              <a:off x="1920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49" name="Rectangle 89"/>
          <p:cNvSpPr>
            <a:spLocks noChangeArrowheads="1"/>
          </p:cNvSpPr>
          <p:nvPr/>
        </p:nvSpPr>
        <p:spPr bwMode="auto">
          <a:xfrm>
            <a:off x="3270250" y="35052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grpSp>
        <p:nvGrpSpPr>
          <p:cNvPr id="26" name="Group 192"/>
          <p:cNvGrpSpPr>
            <a:grpSpLocks/>
          </p:cNvGrpSpPr>
          <p:nvPr/>
        </p:nvGrpSpPr>
        <p:grpSpPr bwMode="auto">
          <a:xfrm>
            <a:off x="146050" y="3962400"/>
            <a:ext cx="3124200" cy="304800"/>
            <a:chOff x="336" y="2496"/>
            <a:chExt cx="1968" cy="192"/>
          </a:xfrm>
        </p:grpSpPr>
        <p:sp>
          <p:nvSpPr>
            <p:cNvPr id="322651" name="Rectangle 91"/>
            <p:cNvSpPr>
              <a:spLocks noChangeArrowheads="1"/>
            </p:cNvSpPr>
            <p:nvPr/>
          </p:nvSpPr>
          <p:spPr bwMode="auto">
            <a:xfrm>
              <a:off x="336" y="249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OPq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r>
                <a:rPr lang="en-US" sz="1400" b="0" dirty="0">
                  <a:latin typeface="Courier New" pitchFamily="49" charset="0"/>
                </a:rPr>
                <a:t>, </a:t>
              </a:r>
              <a:r>
                <a:rPr lang="en-US" sz="1400" b="0" dirty="0" err="1"/>
                <a:t>rB</a:t>
              </a:r>
              <a:endParaRPr lang="en-US" sz="1400" b="0" dirty="0"/>
            </a:p>
          </p:txBody>
        </p:sp>
        <p:grpSp>
          <p:nvGrpSpPr>
            <p:cNvPr id="27" name="Group 191"/>
            <p:cNvGrpSpPr>
              <a:grpSpLocks/>
            </p:cNvGrpSpPr>
            <p:nvPr/>
          </p:nvGrpSpPr>
          <p:grpSpPr bwMode="auto">
            <a:xfrm>
              <a:off x="1536" y="2496"/>
              <a:ext cx="384" cy="192"/>
              <a:chOff x="1536" y="2496"/>
              <a:chExt cx="384" cy="192"/>
            </a:xfrm>
          </p:grpSpPr>
          <p:sp>
            <p:nvSpPr>
              <p:cNvPr id="322653" name="Rectangle 93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6</a:t>
                </a:r>
              </a:p>
            </p:txBody>
          </p:sp>
          <p:sp>
            <p:nvSpPr>
              <p:cNvPr id="322654" name="Rectangle 94"/>
              <p:cNvSpPr>
                <a:spLocks noChangeArrowheads="1"/>
              </p:cNvSpPr>
              <p:nvPr/>
            </p:nvSpPr>
            <p:spPr bwMode="auto">
              <a:xfrm>
                <a:off x="1728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fn</a:t>
                </a:r>
              </a:p>
            </p:txBody>
          </p:sp>
          <p:sp>
            <p:nvSpPr>
              <p:cNvPr id="322655" name="Rectangle 95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28" name="Group 190"/>
            <p:cNvGrpSpPr>
              <a:grpSpLocks/>
            </p:cNvGrpSpPr>
            <p:nvPr/>
          </p:nvGrpSpPr>
          <p:grpSpPr bwMode="auto">
            <a:xfrm>
              <a:off x="1920" y="2496"/>
              <a:ext cx="384" cy="192"/>
              <a:chOff x="1920" y="2496"/>
              <a:chExt cx="384" cy="192"/>
            </a:xfrm>
          </p:grpSpPr>
          <p:sp>
            <p:nvSpPr>
              <p:cNvPr id="322657" name="Rectangle 97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658" name="Rectangle 98"/>
              <p:cNvSpPr>
                <a:spLocks noChangeArrowheads="1"/>
              </p:cNvSpPr>
              <p:nvPr/>
            </p:nvSpPr>
            <p:spPr bwMode="auto">
              <a:xfrm>
                <a:off x="2112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rB</a:t>
                </a:r>
              </a:p>
            </p:txBody>
          </p:sp>
          <p:sp>
            <p:nvSpPr>
              <p:cNvPr id="322659" name="Rectangle 99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29" name="Group 189"/>
          <p:cNvGrpSpPr>
            <a:grpSpLocks/>
          </p:cNvGrpSpPr>
          <p:nvPr/>
        </p:nvGrpSpPr>
        <p:grpSpPr bwMode="auto">
          <a:xfrm>
            <a:off x="146050" y="5334000"/>
            <a:ext cx="2514600" cy="304800"/>
            <a:chOff x="336" y="3360"/>
            <a:chExt cx="1584" cy="192"/>
          </a:xfrm>
        </p:grpSpPr>
        <p:sp>
          <p:nvSpPr>
            <p:cNvPr id="322661" name="Rectangle 101"/>
            <p:cNvSpPr>
              <a:spLocks noChangeArrowheads="1"/>
            </p:cNvSpPr>
            <p:nvPr/>
          </p:nvSpPr>
          <p:spPr bwMode="auto">
            <a:xfrm>
              <a:off x="336" y="3360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ret</a:t>
              </a:r>
            </a:p>
          </p:txBody>
        </p:sp>
        <p:grpSp>
          <p:nvGrpSpPr>
            <p:cNvPr id="30" name="Group 188"/>
            <p:cNvGrpSpPr>
              <a:grpSpLocks/>
            </p:cNvGrpSpPr>
            <p:nvPr/>
          </p:nvGrpSpPr>
          <p:grpSpPr bwMode="auto">
            <a:xfrm>
              <a:off x="1536" y="3360"/>
              <a:ext cx="384" cy="192"/>
              <a:chOff x="1536" y="3360"/>
              <a:chExt cx="384" cy="192"/>
            </a:xfrm>
          </p:grpSpPr>
          <p:sp>
            <p:nvSpPr>
              <p:cNvPr id="322663" name="Rectangle 103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9</a:t>
                </a:r>
              </a:p>
            </p:txBody>
          </p:sp>
          <p:sp>
            <p:nvSpPr>
              <p:cNvPr id="322664" name="Rectangle 104"/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65" name="Rectangle 105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1" name="Group 187"/>
          <p:cNvGrpSpPr>
            <a:grpSpLocks/>
          </p:cNvGrpSpPr>
          <p:nvPr/>
        </p:nvGrpSpPr>
        <p:grpSpPr bwMode="auto">
          <a:xfrm>
            <a:off x="146050" y="1670050"/>
            <a:ext cx="2514600" cy="304800"/>
            <a:chOff x="336" y="768"/>
            <a:chExt cx="1584" cy="192"/>
          </a:xfrm>
        </p:grpSpPr>
        <p:sp>
          <p:nvSpPr>
            <p:cNvPr id="322667" name="Rectangle 107"/>
            <p:cNvSpPr>
              <a:spLocks noChangeArrowheads="1"/>
            </p:cNvSpPr>
            <p:nvPr/>
          </p:nvSpPr>
          <p:spPr bwMode="auto">
            <a:xfrm>
              <a:off x="336" y="768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nop</a:t>
              </a:r>
            </a:p>
          </p:txBody>
        </p:sp>
        <p:grpSp>
          <p:nvGrpSpPr>
            <p:cNvPr id="322560" name="Group 186"/>
            <p:cNvGrpSpPr>
              <a:grpSpLocks/>
            </p:cNvGrpSpPr>
            <p:nvPr/>
          </p:nvGrpSpPr>
          <p:grpSpPr bwMode="auto">
            <a:xfrm>
              <a:off x="1536" y="768"/>
              <a:ext cx="384" cy="192"/>
              <a:chOff x="1536" y="768"/>
              <a:chExt cx="384" cy="192"/>
            </a:xfrm>
          </p:grpSpPr>
          <p:sp>
            <p:nvSpPr>
              <p:cNvPr id="322669" name="Rectangle 109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1</a:t>
                </a:r>
              </a:p>
            </p:txBody>
          </p:sp>
          <p:sp>
            <p:nvSpPr>
              <p:cNvPr id="322670" name="Rectangle 110"/>
              <p:cNvSpPr>
                <a:spLocks noChangeArrowheads="1"/>
              </p:cNvSpPr>
              <p:nvPr/>
            </p:nvSpPr>
            <p:spPr bwMode="auto">
              <a:xfrm>
                <a:off x="1728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1" name="Rectangle 111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22561" name="Group 185"/>
          <p:cNvGrpSpPr>
            <a:grpSpLocks/>
          </p:cNvGrpSpPr>
          <p:nvPr/>
        </p:nvGrpSpPr>
        <p:grpSpPr bwMode="auto">
          <a:xfrm>
            <a:off x="139700" y="1212850"/>
            <a:ext cx="2514600" cy="304800"/>
            <a:chOff x="336" y="1056"/>
            <a:chExt cx="1584" cy="192"/>
          </a:xfrm>
        </p:grpSpPr>
        <p:sp>
          <p:nvSpPr>
            <p:cNvPr id="322673" name="Rectangle 113"/>
            <p:cNvSpPr>
              <a:spLocks noChangeArrowheads="1"/>
            </p:cNvSpPr>
            <p:nvPr/>
          </p:nvSpPr>
          <p:spPr bwMode="auto">
            <a:xfrm>
              <a:off x="336" y="105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halt</a:t>
              </a:r>
            </a:p>
          </p:txBody>
        </p:sp>
        <p:grpSp>
          <p:nvGrpSpPr>
            <p:cNvPr id="322563" name="Group 184"/>
            <p:cNvGrpSpPr>
              <a:grpSpLocks/>
            </p:cNvGrpSpPr>
            <p:nvPr/>
          </p:nvGrpSpPr>
          <p:grpSpPr bwMode="auto">
            <a:xfrm>
              <a:off x="1536" y="1056"/>
              <a:ext cx="384" cy="192"/>
              <a:chOff x="1536" y="1056"/>
              <a:chExt cx="384" cy="192"/>
            </a:xfrm>
          </p:grpSpPr>
          <p:sp>
            <p:nvSpPr>
              <p:cNvPr id="322675" name="Rectangle 115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6" name="Rectangle 116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7" name="Rectangle 117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22564" name="Group 322563"/>
          <p:cNvGrpSpPr/>
          <p:nvPr/>
        </p:nvGrpSpPr>
        <p:grpSpPr>
          <a:xfrm>
            <a:off x="2051050" y="831850"/>
            <a:ext cx="6096000" cy="311150"/>
            <a:chOff x="2051050" y="831850"/>
            <a:chExt cx="6096000" cy="311150"/>
          </a:xfrm>
        </p:grpSpPr>
        <p:sp>
          <p:nvSpPr>
            <p:cNvPr id="322567" name="Rectangle 7"/>
            <p:cNvSpPr>
              <a:spLocks noChangeArrowheads="1"/>
            </p:cNvSpPr>
            <p:nvPr/>
          </p:nvSpPr>
          <p:spPr bwMode="auto">
            <a:xfrm>
              <a:off x="20510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568" name="Rectangle 8"/>
            <p:cNvSpPr>
              <a:spLocks noChangeArrowheads="1"/>
            </p:cNvSpPr>
            <p:nvPr/>
          </p:nvSpPr>
          <p:spPr bwMode="auto">
            <a:xfrm>
              <a:off x="26606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1</a:t>
              </a:r>
            </a:p>
          </p:txBody>
        </p:sp>
        <p:sp>
          <p:nvSpPr>
            <p:cNvPr id="322569" name="Rectangle 9"/>
            <p:cNvSpPr>
              <a:spLocks noChangeArrowheads="1"/>
            </p:cNvSpPr>
            <p:nvPr/>
          </p:nvSpPr>
          <p:spPr bwMode="auto">
            <a:xfrm>
              <a:off x="32702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322570" name="Rectangle 10"/>
            <p:cNvSpPr>
              <a:spLocks noChangeArrowheads="1"/>
            </p:cNvSpPr>
            <p:nvPr/>
          </p:nvSpPr>
          <p:spPr bwMode="auto">
            <a:xfrm>
              <a:off x="38798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322571" name="Rectangle 11"/>
            <p:cNvSpPr>
              <a:spLocks noChangeArrowheads="1"/>
            </p:cNvSpPr>
            <p:nvPr/>
          </p:nvSpPr>
          <p:spPr bwMode="auto">
            <a:xfrm>
              <a:off x="44894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322572" name="Rectangle 12"/>
            <p:cNvSpPr>
              <a:spLocks noChangeArrowheads="1"/>
            </p:cNvSpPr>
            <p:nvPr/>
          </p:nvSpPr>
          <p:spPr bwMode="auto">
            <a:xfrm>
              <a:off x="50990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119" name="Rectangle 8"/>
            <p:cNvSpPr>
              <a:spLocks noChangeArrowheads="1"/>
            </p:cNvSpPr>
            <p:nvPr/>
          </p:nvSpPr>
          <p:spPr bwMode="auto">
            <a:xfrm>
              <a:off x="57086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6</a:t>
              </a:r>
            </a:p>
          </p:txBody>
        </p:sp>
        <p:sp>
          <p:nvSpPr>
            <p:cNvPr id="120" name="Rectangle 9"/>
            <p:cNvSpPr>
              <a:spLocks noChangeArrowheads="1"/>
            </p:cNvSpPr>
            <p:nvPr/>
          </p:nvSpPr>
          <p:spPr bwMode="auto">
            <a:xfrm>
              <a:off x="63182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121" name="Rectangle 10"/>
            <p:cNvSpPr>
              <a:spLocks noChangeArrowheads="1"/>
            </p:cNvSpPr>
            <p:nvPr/>
          </p:nvSpPr>
          <p:spPr bwMode="auto">
            <a:xfrm>
              <a:off x="69278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122" name="Rectangle 11"/>
            <p:cNvSpPr>
              <a:spLocks noChangeArrowheads="1"/>
            </p:cNvSpPr>
            <p:nvPr/>
          </p:nvSpPr>
          <p:spPr bwMode="auto">
            <a:xfrm>
              <a:off x="75374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9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564" name="Group 322563"/>
          <p:cNvGrpSpPr/>
          <p:nvPr/>
        </p:nvGrpSpPr>
        <p:grpSpPr>
          <a:xfrm>
            <a:off x="2051050" y="831850"/>
            <a:ext cx="6096000" cy="311150"/>
            <a:chOff x="2051050" y="831850"/>
            <a:chExt cx="6096000" cy="311150"/>
          </a:xfrm>
        </p:grpSpPr>
        <p:sp>
          <p:nvSpPr>
            <p:cNvPr id="322567" name="Rectangle 7"/>
            <p:cNvSpPr>
              <a:spLocks noChangeArrowheads="1"/>
            </p:cNvSpPr>
            <p:nvPr/>
          </p:nvSpPr>
          <p:spPr bwMode="auto">
            <a:xfrm>
              <a:off x="20510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568" name="Rectangle 8"/>
            <p:cNvSpPr>
              <a:spLocks noChangeArrowheads="1"/>
            </p:cNvSpPr>
            <p:nvPr/>
          </p:nvSpPr>
          <p:spPr bwMode="auto">
            <a:xfrm>
              <a:off x="26606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1</a:t>
              </a:r>
            </a:p>
          </p:txBody>
        </p:sp>
        <p:sp>
          <p:nvSpPr>
            <p:cNvPr id="322569" name="Rectangle 9"/>
            <p:cNvSpPr>
              <a:spLocks noChangeArrowheads="1"/>
            </p:cNvSpPr>
            <p:nvPr/>
          </p:nvSpPr>
          <p:spPr bwMode="auto">
            <a:xfrm>
              <a:off x="32702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322570" name="Rectangle 10"/>
            <p:cNvSpPr>
              <a:spLocks noChangeArrowheads="1"/>
            </p:cNvSpPr>
            <p:nvPr/>
          </p:nvSpPr>
          <p:spPr bwMode="auto">
            <a:xfrm>
              <a:off x="38798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322571" name="Rectangle 11"/>
            <p:cNvSpPr>
              <a:spLocks noChangeArrowheads="1"/>
            </p:cNvSpPr>
            <p:nvPr/>
          </p:nvSpPr>
          <p:spPr bwMode="auto">
            <a:xfrm>
              <a:off x="44894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322572" name="Rectangle 12"/>
            <p:cNvSpPr>
              <a:spLocks noChangeArrowheads="1"/>
            </p:cNvSpPr>
            <p:nvPr/>
          </p:nvSpPr>
          <p:spPr bwMode="auto">
            <a:xfrm>
              <a:off x="50990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119" name="Rectangle 8"/>
            <p:cNvSpPr>
              <a:spLocks noChangeArrowheads="1"/>
            </p:cNvSpPr>
            <p:nvPr/>
          </p:nvSpPr>
          <p:spPr bwMode="auto">
            <a:xfrm>
              <a:off x="57086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6</a:t>
              </a:r>
            </a:p>
          </p:txBody>
        </p:sp>
        <p:sp>
          <p:nvSpPr>
            <p:cNvPr id="120" name="Rectangle 9"/>
            <p:cNvSpPr>
              <a:spLocks noChangeArrowheads="1"/>
            </p:cNvSpPr>
            <p:nvPr/>
          </p:nvSpPr>
          <p:spPr bwMode="auto">
            <a:xfrm>
              <a:off x="63182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121" name="Rectangle 10"/>
            <p:cNvSpPr>
              <a:spLocks noChangeArrowheads="1"/>
            </p:cNvSpPr>
            <p:nvPr/>
          </p:nvSpPr>
          <p:spPr bwMode="auto">
            <a:xfrm>
              <a:off x="69278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122" name="Rectangle 11"/>
            <p:cNvSpPr>
              <a:spLocks noChangeArrowheads="1"/>
            </p:cNvSpPr>
            <p:nvPr/>
          </p:nvSpPr>
          <p:spPr bwMode="auto">
            <a:xfrm>
              <a:off x="75374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9</a:t>
              </a:r>
            </a:p>
          </p:txBody>
        </p:sp>
      </p:grpSp>
      <p:sp>
        <p:nvSpPr>
          <p:cNvPr id="322627" name="Rectangle 67"/>
          <p:cNvSpPr>
            <a:spLocks noChangeArrowheads="1"/>
          </p:cNvSpPr>
          <p:nvPr/>
        </p:nvSpPr>
        <p:spPr bwMode="auto">
          <a:xfrm>
            <a:off x="3270250" y="25908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V</a:t>
            </a:r>
          </a:p>
        </p:txBody>
      </p:sp>
      <p:sp>
        <p:nvSpPr>
          <p:cNvPr id="322638" name="Rectangle 78"/>
          <p:cNvSpPr>
            <a:spLocks noChangeArrowheads="1"/>
          </p:cNvSpPr>
          <p:nvPr/>
        </p:nvSpPr>
        <p:spPr bwMode="auto">
          <a:xfrm>
            <a:off x="3270250" y="30480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sp>
        <p:nvSpPr>
          <p:cNvPr id="322649" name="Rectangle 89"/>
          <p:cNvSpPr>
            <a:spLocks noChangeArrowheads="1"/>
          </p:cNvSpPr>
          <p:nvPr/>
        </p:nvSpPr>
        <p:spPr bwMode="auto">
          <a:xfrm>
            <a:off x="3270250" y="35052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6318250" y="527050"/>
            <a:ext cx="2743200" cy="51054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round/>
            <a:headEnd type="none" w="med" len="med"/>
            <a:tailEnd type="triangle" w="sm" len="sm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" pitchFamily="34" charset="0"/>
            </a:endParaRPr>
          </a:p>
        </p:txBody>
      </p:sp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Instruction Set #2</a:t>
            </a:r>
          </a:p>
        </p:txBody>
      </p:sp>
      <p:sp>
        <p:nvSpPr>
          <p:cNvPr id="322565" name="Rectangle 5"/>
          <p:cNvSpPr>
            <a:spLocks noChangeArrowheads="1"/>
          </p:cNvSpPr>
          <p:nvPr/>
        </p:nvSpPr>
        <p:spPr bwMode="auto">
          <a:xfrm>
            <a:off x="146050" y="8382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/>
              <a:t>Byte</a:t>
            </a:r>
          </a:p>
        </p:txBody>
      </p:sp>
      <p:grpSp>
        <p:nvGrpSpPr>
          <p:cNvPr id="4" name="Group 214"/>
          <p:cNvGrpSpPr>
            <a:grpSpLocks/>
          </p:cNvGrpSpPr>
          <p:nvPr/>
        </p:nvGrpSpPr>
        <p:grpSpPr bwMode="auto">
          <a:xfrm>
            <a:off x="146050" y="5791200"/>
            <a:ext cx="3124200" cy="304800"/>
            <a:chOff x="336" y="3648"/>
            <a:chExt cx="1968" cy="192"/>
          </a:xfrm>
        </p:grpSpPr>
        <p:sp>
          <p:nvSpPr>
            <p:cNvPr id="322574" name="Rectangle 14"/>
            <p:cNvSpPr>
              <a:spLocks noChangeArrowheads="1"/>
            </p:cNvSpPr>
            <p:nvPr/>
          </p:nvSpPr>
          <p:spPr bwMode="auto">
            <a:xfrm>
              <a:off x="336" y="3648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pushq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endParaRPr lang="en-US" sz="1400" b="0" dirty="0"/>
            </a:p>
          </p:txBody>
        </p:sp>
        <p:grpSp>
          <p:nvGrpSpPr>
            <p:cNvPr id="5" name="Group 213"/>
            <p:cNvGrpSpPr>
              <a:grpSpLocks/>
            </p:cNvGrpSpPr>
            <p:nvPr/>
          </p:nvGrpSpPr>
          <p:grpSpPr bwMode="auto">
            <a:xfrm>
              <a:off x="1536" y="3648"/>
              <a:ext cx="384" cy="192"/>
              <a:chOff x="1536" y="3648"/>
              <a:chExt cx="384" cy="192"/>
            </a:xfrm>
          </p:grpSpPr>
          <p:sp>
            <p:nvSpPr>
              <p:cNvPr id="322576" name="Rectangle 16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A</a:t>
                </a:r>
              </a:p>
            </p:txBody>
          </p:sp>
          <p:sp>
            <p:nvSpPr>
              <p:cNvPr id="322577" name="Rectangle 17"/>
              <p:cNvSpPr>
                <a:spLocks noChangeArrowheads="1"/>
              </p:cNvSpPr>
              <p:nvPr/>
            </p:nvSpPr>
            <p:spPr bwMode="auto">
              <a:xfrm>
                <a:off x="1728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578" name="Rectangle 18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6" name="Group 212"/>
            <p:cNvGrpSpPr>
              <a:grpSpLocks/>
            </p:cNvGrpSpPr>
            <p:nvPr/>
          </p:nvGrpSpPr>
          <p:grpSpPr bwMode="auto">
            <a:xfrm>
              <a:off x="1920" y="3648"/>
              <a:ext cx="384" cy="192"/>
              <a:chOff x="1920" y="3648"/>
              <a:chExt cx="384" cy="192"/>
            </a:xfrm>
          </p:grpSpPr>
          <p:sp>
            <p:nvSpPr>
              <p:cNvPr id="322580" name="Rectangle 20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581" name="Rectangle 21"/>
              <p:cNvSpPr>
                <a:spLocks noChangeArrowheads="1"/>
              </p:cNvSpPr>
              <p:nvPr/>
            </p:nvSpPr>
            <p:spPr bwMode="auto">
              <a:xfrm>
                <a:off x="2112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322582" name="Rectangle 22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584" name="Rectangle 24"/>
          <p:cNvSpPr>
            <a:spLocks noChangeArrowheads="1"/>
          </p:cNvSpPr>
          <p:nvPr/>
        </p:nvSpPr>
        <p:spPr bwMode="auto">
          <a:xfrm>
            <a:off x="146050" y="44196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>
                <a:latin typeface="Courier New" pitchFamily="49" charset="0"/>
              </a:rPr>
              <a:t>jXX </a:t>
            </a:r>
            <a:r>
              <a:rPr lang="en-US" sz="1400" b="0"/>
              <a:t>Dest</a:t>
            </a:r>
          </a:p>
        </p:txBody>
      </p:sp>
      <p:grpSp>
        <p:nvGrpSpPr>
          <p:cNvPr id="8" name="Group 210"/>
          <p:cNvGrpSpPr>
            <a:grpSpLocks/>
          </p:cNvGrpSpPr>
          <p:nvPr/>
        </p:nvGrpSpPr>
        <p:grpSpPr bwMode="auto">
          <a:xfrm>
            <a:off x="2051050" y="4419600"/>
            <a:ext cx="609600" cy="304800"/>
            <a:chOff x="1536" y="2784"/>
            <a:chExt cx="384" cy="192"/>
          </a:xfrm>
        </p:grpSpPr>
        <p:sp>
          <p:nvSpPr>
            <p:cNvPr id="322586" name="Rectangle 26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322587" name="Rectangle 27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/>
                <a:t>fn</a:t>
              </a:r>
            </a:p>
          </p:txBody>
        </p:sp>
        <p:sp>
          <p:nvSpPr>
            <p:cNvPr id="322588" name="Rectangle 28"/>
            <p:cNvSpPr>
              <a:spLocks noChangeArrowheads="1"/>
            </p:cNvSpPr>
            <p:nvPr/>
          </p:nvSpPr>
          <p:spPr bwMode="auto">
            <a:xfrm>
              <a:off x="1536" y="278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589" name="Rectangle 29"/>
          <p:cNvSpPr>
            <a:spLocks noChangeArrowheads="1"/>
          </p:cNvSpPr>
          <p:nvPr/>
        </p:nvSpPr>
        <p:spPr bwMode="auto">
          <a:xfrm>
            <a:off x="2660650" y="441325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grpSp>
        <p:nvGrpSpPr>
          <p:cNvPr id="9" name="Group 209"/>
          <p:cNvGrpSpPr>
            <a:grpSpLocks/>
          </p:cNvGrpSpPr>
          <p:nvPr/>
        </p:nvGrpSpPr>
        <p:grpSpPr bwMode="auto">
          <a:xfrm>
            <a:off x="146050" y="6248400"/>
            <a:ext cx="3124200" cy="304800"/>
            <a:chOff x="336" y="3936"/>
            <a:chExt cx="1968" cy="192"/>
          </a:xfrm>
        </p:grpSpPr>
        <p:sp>
          <p:nvSpPr>
            <p:cNvPr id="322591" name="Rectangle 31"/>
            <p:cNvSpPr>
              <a:spLocks noChangeArrowheads="1"/>
            </p:cNvSpPr>
            <p:nvPr/>
          </p:nvSpPr>
          <p:spPr bwMode="auto">
            <a:xfrm>
              <a:off x="336" y="393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popq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endParaRPr lang="en-US" sz="1400" b="0" dirty="0"/>
            </a:p>
          </p:txBody>
        </p:sp>
        <p:grpSp>
          <p:nvGrpSpPr>
            <p:cNvPr id="10" name="Group 208"/>
            <p:cNvGrpSpPr>
              <a:grpSpLocks/>
            </p:cNvGrpSpPr>
            <p:nvPr/>
          </p:nvGrpSpPr>
          <p:grpSpPr bwMode="auto">
            <a:xfrm>
              <a:off x="1536" y="3936"/>
              <a:ext cx="384" cy="192"/>
              <a:chOff x="1536" y="3936"/>
              <a:chExt cx="384" cy="192"/>
            </a:xfrm>
          </p:grpSpPr>
          <p:sp>
            <p:nvSpPr>
              <p:cNvPr id="322593" name="Rectangle 33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B</a:t>
                </a:r>
              </a:p>
            </p:txBody>
          </p:sp>
          <p:sp>
            <p:nvSpPr>
              <p:cNvPr id="322594" name="Rectangle 34"/>
              <p:cNvSpPr>
                <a:spLocks noChangeArrowheads="1"/>
              </p:cNvSpPr>
              <p:nvPr/>
            </p:nvSpPr>
            <p:spPr bwMode="auto">
              <a:xfrm>
                <a:off x="1728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595" name="Rectangle 35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07"/>
            <p:cNvGrpSpPr>
              <a:grpSpLocks/>
            </p:cNvGrpSpPr>
            <p:nvPr/>
          </p:nvGrpSpPr>
          <p:grpSpPr bwMode="auto">
            <a:xfrm>
              <a:off x="1920" y="3936"/>
              <a:ext cx="384" cy="192"/>
              <a:chOff x="1920" y="3936"/>
              <a:chExt cx="384" cy="192"/>
            </a:xfrm>
          </p:grpSpPr>
          <p:sp>
            <p:nvSpPr>
              <p:cNvPr id="322597" name="Rectangle 37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598" name="Rectangle 38"/>
              <p:cNvSpPr>
                <a:spLocks noChangeArrowheads="1"/>
              </p:cNvSpPr>
              <p:nvPr/>
            </p:nvSpPr>
            <p:spPr bwMode="auto">
              <a:xfrm>
                <a:off x="2112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322599" name="Rectangle 39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601" name="Rectangle 41"/>
          <p:cNvSpPr>
            <a:spLocks noChangeArrowheads="1"/>
          </p:cNvSpPr>
          <p:nvPr/>
        </p:nvSpPr>
        <p:spPr bwMode="auto">
          <a:xfrm>
            <a:off x="146050" y="48768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>
                <a:latin typeface="Courier New" pitchFamily="49" charset="0"/>
              </a:rPr>
              <a:t>call </a:t>
            </a:r>
            <a:r>
              <a:rPr lang="en-US" sz="1400" b="0"/>
              <a:t>Dest</a:t>
            </a:r>
          </a:p>
        </p:txBody>
      </p:sp>
      <p:grpSp>
        <p:nvGrpSpPr>
          <p:cNvPr id="13" name="Group 205"/>
          <p:cNvGrpSpPr>
            <a:grpSpLocks/>
          </p:cNvGrpSpPr>
          <p:nvPr/>
        </p:nvGrpSpPr>
        <p:grpSpPr bwMode="auto">
          <a:xfrm>
            <a:off x="2051050" y="4876800"/>
            <a:ext cx="609600" cy="304800"/>
            <a:chOff x="1536" y="3072"/>
            <a:chExt cx="384" cy="192"/>
          </a:xfrm>
        </p:grpSpPr>
        <p:sp>
          <p:nvSpPr>
            <p:cNvPr id="322603" name="Rectangle 43"/>
            <p:cNvSpPr>
              <a:spLocks noChangeArrowheads="1"/>
            </p:cNvSpPr>
            <p:nvPr/>
          </p:nvSpPr>
          <p:spPr bwMode="auto">
            <a:xfrm>
              <a:off x="1536" y="307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322604" name="Rectangle 44"/>
            <p:cNvSpPr>
              <a:spLocks noChangeArrowheads="1"/>
            </p:cNvSpPr>
            <p:nvPr/>
          </p:nvSpPr>
          <p:spPr bwMode="auto">
            <a:xfrm>
              <a:off x="1728" y="307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05" name="Rectangle 45"/>
            <p:cNvSpPr>
              <a:spLocks noChangeArrowheads="1"/>
            </p:cNvSpPr>
            <p:nvPr/>
          </p:nvSpPr>
          <p:spPr bwMode="auto">
            <a:xfrm>
              <a:off x="1536" y="307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06" name="Rectangle 46"/>
          <p:cNvSpPr>
            <a:spLocks noChangeArrowheads="1"/>
          </p:cNvSpPr>
          <p:nvPr/>
        </p:nvSpPr>
        <p:spPr bwMode="auto">
          <a:xfrm>
            <a:off x="2660650" y="48768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 dirty="0" err="1"/>
              <a:t>Dest</a:t>
            </a:r>
            <a:endParaRPr lang="en-US" sz="1400" b="0" dirty="0"/>
          </a:p>
        </p:txBody>
      </p:sp>
      <p:grpSp>
        <p:nvGrpSpPr>
          <p:cNvPr id="14" name="Group 204"/>
          <p:cNvGrpSpPr>
            <a:grpSpLocks/>
          </p:cNvGrpSpPr>
          <p:nvPr/>
        </p:nvGrpSpPr>
        <p:grpSpPr bwMode="auto">
          <a:xfrm>
            <a:off x="146050" y="2133600"/>
            <a:ext cx="3124200" cy="304800"/>
            <a:chOff x="336" y="1344"/>
            <a:chExt cx="1968" cy="192"/>
          </a:xfrm>
        </p:grpSpPr>
        <p:sp>
          <p:nvSpPr>
            <p:cNvPr id="322608" name="Rectangle 48"/>
            <p:cNvSpPr>
              <a:spLocks noChangeArrowheads="1"/>
            </p:cNvSpPr>
            <p:nvPr/>
          </p:nvSpPr>
          <p:spPr bwMode="auto">
            <a:xfrm>
              <a:off x="336" y="1344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cmovXX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r>
                <a:rPr lang="en-US" sz="1400" b="0" dirty="0">
                  <a:latin typeface="Courier New" pitchFamily="49" charset="0"/>
                </a:rPr>
                <a:t>, </a:t>
              </a:r>
              <a:r>
                <a:rPr lang="en-US" sz="1400" b="0" dirty="0" err="1"/>
                <a:t>rB</a:t>
              </a:r>
              <a:endParaRPr lang="en-US" sz="1400" b="0" dirty="0"/>
            </a:p>
          </p:txBody>
        </p:sp>
        <p:grpSp>
          <p:nvGrpSpPr>
            <p:cNvPr id="15" name="Group 203"/>
            <p:cNvGrpSpPr>
              <a:grpSpLocks/>
            </p:cNvGrpSpPr>
            <p:nvPr/>
          </p:nvGrpSpPr>
          <p:grpSpPr bwMode="auto">
            <a:xfrm>
              <a:off x="1536" y="1344"/>
              <a:ext cx="384" cy="192"/>
              <a:chOff x="1536" y="1344"/>
              <a:chExt cx="384" cy="192"/>
            </a:xfrm>
          </p:grpSpPr>
          <p:sp>
            <p:nvSpPr>
              <p:cNvPr id="322610" name="Rectangle 50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2</a:t>
                </a:r>
              </a:p>
            </p:txBody>
          </p:sp>
          <p:sp>
            <p:nvSpPr>
              <p:cNvPr id="322611" name="Rectangle 51"/>
              <p:cNvSpPr>
                <a:spLocks noChangeArrowheads="1"/>
              </p:cNvSpPr>
              <p:nvPr/>
            </p:nvSpPr>
            <p:spPr bwMode="auto">
              <a:xfrm>
                <a:off x="1728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/>
                  <a:t>fn</a:t>
                </a:r>
              </a:p>
            </p:txBody>
          </p:sp>
          <p:sp>
            <p:nvSpPr>
              <p:cNvPr id="322612" name="Rectangle 52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202"/>
            <p:cNvGrpSpPr>
              <a:grpSpLocks/>
            </p:cNvGrpSpPr>
            <p:nvPr/>
          </p:nvGrpSpPr>
          <p:grpSpPr bwMode="auto">
            <a:xfrm>
              <a:off x="1920" y="1344"/>
              <a:ext cx="384" cy="192"/>
              <a:chOff x="1920" y="1344"/>
              <a:chExt cx="384" cy="192"/>
            </a:xfrm>
          </p:grpSpPr>
          <p:sp>
            <p:nvSpPr>
              <p:cNvPr id="322614" name="Rectangle 54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615" name="Rectangle 55"/>
              <p:cNvSpPr>
                <a:spLocks noChangeArrowheads="1"/>
              </p:cNvSpPr>
              <p:nvPr/>
            </p:nvSpPr>
            <p:spPr bwMode="auto">
              <a:xfrm>
                <a:off x="2112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rB</a:t>
                </a:r>
              </a:p>
            </p:txBody>
          </p:sp>
          <p:sp>
            <p:nvSpPr>
              <p:cNvPr id="322616" name="Rectangle 56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618" name="Rectangle 58"/>
          <p:cNvSpPr>
            <a:spLocks noChangeArrowheads="1"/>
          </p:cNvSpPr>
          <p:nvPr/>
        </p:nvSpPr>
        <p:spPr bwMode="auto">
          <a:xfrm>
            <a:off x="146050" y="25908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irmovq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/>
              <a:t>V</a:t>
            </a:r>
            <a:r>
              <a:rPr lang="en-US" sz="1400" b="0" dirty="0">
                <a:latin typeface="Courier New" pitchFamily="49" charset="0"/>
              </a:rPr>
              <a:t>, </a:t>
            </a:r>
            <a:r>
              <a:rPr lang="en-US" sz="1400" b="0" dirty="0" err="1"/>
              <a:t>rB</a:t>
            </a:r>
            <a:endParaRPr lang="en-US" sz="1400" b="0" dirty="0"/>
          </a:p>
        </p:txBody>
      </p:sp>
      <p:grpSp>
        <p:nvGrpSpPr>
          <p:cNvPr id="18" name="Group 200"/>
          <p:cNvGrpSpPr>
            <a:grpSpLocks/>
          </p:cNvGrpSpPr>
          <p:nvPr/>
        </p:nvGrpSpPr>
        <p:grpSpPr bwMode="auto">
          <a:xfrm>
            <a:off x="2051050" y="2590800"/>
            <a:ext cx="609600" cy="304800"/>
            <a:chOff x="1536" y="1632"/>
            <a:chExt cx="384" cy="192"/>
          </a:xfrm>
        </p:grpSpPr>
        <p:sp>
          <p:nvSpPr>
            <p:cNvPr id="322620" name="Rectangle 60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322621" name="Rectangle 61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22" name="Rectangle 62"/>
            <p:cNvSpPr>
              <a:spLocks noChangeArrowheads="1"/>
            </p:cNvSpPr>
            <p:nvPr/>
          </p:nvSpPr>
          <p:spPr bwMode="auto">
            <a:xfrm>
              <a:off x="1536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19" name="Group 199"/>
          <p:cNvGrpSpPr>
            <a:grpSpLocks/>
          </p:cNvGrpSpPr>
          <p:nvPr/>
        </p:nvGrpSpPr>
        <p:grpSpPr bwMode="auto">
          <a:xfrm>
            <a:off x="2660650" y="2590800"/>
            <a:ext cx="609600" cy="304800"/>
            <a:chOff x="1920" y="1632"/>
            <a:chExt cx="384" cy="192"/>
          </a:xfrm>
        </p:grpSpPr>
        <p:sp>
          <p:nvSpPr>
            <p:cNvPr id="322624" name="Rectangle 64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F</a:t>
              </a:r>
            </a:p>
          </p:txBody>
        </p:sp>
        <p:sp>
          <p:nvSpPr>
            <p:cNvPr id="322625" name="Rectangle 65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26" name="Rectangle 66"/>
            <p:cNvSpPr>
              <a:spLocks noChangeArrowheads="1"/>
            </p:cNvSpPr>
            <p:nvPr/>
          </p:nvSpPr>
          <p:spPr bwMode="auto">
            <a:xfrm>
              <a:off x="1920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29" name="Rectangle 69"/>
          <p:cNvSpPr>
            <a:spLocks noChangeArrowheads="1"/>
          </p:cNvSpPr>
          <p:nvPr/>
        </p:nvSpPr>
        <p:spPr bwMode="auto">
          <a:xfrm>
            <a:off x="146050" y="30480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rmmovq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 err="1"/>
              <a:t>rA</a:t>
            </a:r>
            <a:r>
              <a:rPr lang="en-US" sz="1400" b="0" dirty="0">
                <a:latin typeface="Courier New" pitchFamily="49" charset="0"/>
              </a:rPr>
              <a:t>, </a:t>
            </a:r>
            <a:r>
              <a:rPr lang="en-US" sz="1400" b="0" dirty="0"/>
              <a:t>D</a:t>
            </a:r>
            <a:r>
              <a:rPr lang="en-US" sz="1400" b="0" dirty="0">
                <a:latin typeface="Courier New" pitchFamily="49" charset="0"/>
              </a:rPr>
              <a:t>(</a:t>
            </a:r>
            <a:r>
              <a:rPr lang="en-US" sz="1400" b="0" dirty="0" err="1"/>
              <a:t>rB</a:t>
            </a:r>
            <a:r>
              <a:rPr lang="en-US" sz="1400" b="0" dirty="0">
                <a:latin typeface="Courier New" pitchFamily="49" charset="0"/>
              </a:rPr>
              <a:t>)</a:t>
            </a:r>
          </a:p>
        </p:txBody>
      </p:sp>
      <p:grpSp>
        <p:nvGrpSpPr>
          <p:cNvPr id="21" name="Group 197"/>
          <p:cNvGrpSpPr>
            <a:grpSpLocks/>
          </p:cNvGrpSpPr>
          <p:nvPr/>
        </p:nvGrpSpPr>
        <p:grpSpPr bwMode="auto">
          <a:xfrm>
            <a:off x="2051050" y="3048000"/>
            <a:ext cx="609600" cy="304800"/>
            <a:chOff x="1536" y="1920"/>
            <a:chExt cx="384" cy="192"/>
          </a:xfrm>
        </p:grpSpPr>
        <p:sp>
          <p:nvSpPr>
            <p:cNvPr id="322631" name="Rectangle 71"/>
            <p:cNvSpPr>
              <a:spLocks noChangeArrowheads="1"/>
            </p:cNvSpPr>
            <p:nvPr/>
          </p:nvSpPr>
          <p:spPr bwMode="auto">
            <a:xfrm>
              <a:off x="1536" y="192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322632" name="Rectangle 72"/>
            <p:cNvSpPr>
              <a:spLocks noChangeArrowheads="1"/>
            </p:cNvSpPr>
            <p:nvPr/>
          </p:nvSpPr>
          <p:spPr bwMode="auto">
            <a:xfrm>
              <a:off x="1728" y="192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33" name="Rectangle 73"/>
            <p:cNvSpPr>
              <a:spLocks noChangeArrowheads="1"/>
            </p:cNvSpPr>
            <p:nvPr/>
          </p:nvSpPr>
          <p:spPr bwMode="auto">
            <a:xfrm>
              <a:off x="1536" y="192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2" name="Group 196"/>
          <p:cNvGrpSpPr>
            <a:grpSpLocks/>
          </p:cNvGrpSpPr>
          <p:nvPr/>
        </p:nvGrpSpPr>
        <p:grpSpPr bwMode="auto">
          <a:xfrm>
            <a:off x="2660650" y="3048000"/>
            <a:ext cx="609600" cy="304800"/>
            <a:chOff x="1920" y="1920"/>
            <a:chExt cx="384" cy="192"/>
          </a:xfrm>
        </p:grpSpPr>
        <p:sp>
          <p:nvSpPr>
            <p:cNvPr id="322635" name="Rectangle 75"/>
            <p:cNvSpPr>
              <a:spLocks noChangeArrowheads="1"/>
            </p:cNvSpPr>
            <p:nvPr/>
          </p:nvSpPr>
          <p:spPr bwMode="auto">
            <a:xfrm>
              <a:off x="1920" y="1920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22636" name="Rectangle 76"/>
            <p:cNvSpPr>
              <a:spLocks noChangeArrowheads="1"/>
            </p:cNvSpPr>
            <p:nvPr/>
          </p:nvSpPr>
          <p:spPr bwMode="auto">
            <a:xfrm>
              <a:off x="2112" y="1920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37" name="Rectangle 77"/>
            <p:cNvSpPr>
              <a:spLocks noChangeArrowheads="1"/>
            </p:cNvSpPr>
            <p:nvPr/>
          </p:nvSpPr>
          <p:spPr bwMode="auto">
            <a:xfrm>
              <a:off x="1920" y="192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40" name="Rectangle 80"/>
          <p:cNvSpPr>
            <a:spLocks noChangeArrowheads="1"/>
          </p:cNvSpPr>
          <p:nvPr/>
        </p:nvSpPr>
        <p:spPr bwMode="auto">
          <a:xfrm>
            <a:off x="146050" y="35052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mrmovq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/>
              <a:t>D</a:t>
            </a:r>
            <a:r>
              <a:rPr lang="en-US" sz="1400" b="0" dirty="0">
                <a:latin typeface="Courier New" pitchFamily="49" charset="0"/>
              </a:rPr>
              <a:t>(</a:t>
            </a:r>
            <a:r>
              <a:rPr lang="en-US" sz="1400" b="0" dirty="0" err="1"/>
              <a:t>rB</a:t>
            </a:r>
            <a:r>
              <a:rPr lang="en-US" sz="1400" b="0" dirty="0">
                <a:latin typeface="Courier New" pitchFamily="49" charset="0"/>
              </a:rPr>
              <a:t>), </a:t>
            </a:r>
            <a:r>
              <a:rPr lang="en-US" sz="1400" b="0" dirty="0" err="1"/>
              <a:t>rA</a:t>
            </a:r>
            <a:endParaRPr lang="en-US" sz="1400" b="0" dirty="0"/>
          </a:p>
        </p:txBody>
      </p:sp>
      <p:grpSp>
        <p:nvGrpSpPr>
          <p:cNvPr id="24" name="Group 194"/>
          <p:cNvGrpSpPr>
            <a:grpSpLocks/>
          </p:cNvGrpSpPr>
          <p:nvPr/>
        </p:nvGrpSpPr>
        <p:grpSpPr bwMode="auto">
          <a:xfrm>
            <a:off x="2051050" y="3505200"/>
            <a:ext cx="609600" cy="304800"/>
            <a:chOff x="1536" y="2208"/>
            <a:chExt cx="384" cy="192"/>
          </a:xfrm>
        </p:grpSpPr>
        <p:sp>
          <p:nvSpPr>
            <p:cNvPr id="322642" name="Rectangle 82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322643" name="Rectangle 83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44" name="Rectangle 84"/>
            <p:cNvSpPr>
              <a:spLocks noChangeArrowheads="1"/>
            </p:cNvSpPr>
            <p:nvPr/>
          </p:nvSpPr>
          <p:spPr bwMode="auto">
            <a:xfrm>
              <a:off x="1536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5" name="Group 193"/>
          <p:cNvGrpSpPr>
            <a:grpSpLocks/>
          </p:cNvGrpSpPr>
          <p:nvPr/>
        </p:nvGrpSpPr>
        <p:grpSpPr bwMode="auto">
          <a:xfrm>
            <a:off x="2660650" y="3505200"/>
            <a:ext cx="609600" cy="304800"/>
            <a:chOff x="1920" y="2208"/>
            <a:chExt cx="384" cy="192"/>
          </a:xfrm>
        </p:grpSpPr>
        <p:sp>
          <p:nvSpPr>
            <p:cNvPr id="322646" name="Rectangle 86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22647" name="Rectangle 87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48" name="Rectangle 88"/>
            <p:cNvSpPr>
              <a:spLocks noChangeArrowheads="1"/>
            </p:cNvSpPr>
            <p:nvPr/>
          </p:nvSpPr>
          <p:spPr bwMode="auto">
            <a:xfrm>
              <a:off x="1920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6" name="Group 192"/>
          <p:cNvGrpSpPr>
            <a:grpSpLocks/>
          </p:cNvGrpSpPr>
          <p:nvPr/>
        </p:nvGrpSpPr>
        <p:grpSpPr bwMode="auto">
          <a:xfrm>
            <a:off x="146050" y="3962400"/>
            <a:ext cx="3124200" cy="304800"/>
            <a:chOff x="336" y="2496"/>
            <a:chExt cx="1968" cy="192"/>
          </a:xfrm>
        </p:grpSpPr>
        <p:sp>
          <p:nvSpPr>
            <p:cNvPr id="322651" name="Rectangle 91"/>
            <p:cNvSpPr>
              <a:spLocks noChangeArrowheads="1"/>
            </p:cNvSpPr>
            <p:nvPr/>
          </p:nvSpPr>
          <p:spPr bwMode="auto">
            <a:xfrm>
              <a:off x="336" y="249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OPq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r>
                <a:rPr lang="en-US" sz="1400" b="0" dirty="0">
                  <a:latin typeface="Courier New" pitchFamily="49" charset="0"/>
                </a:rPr>
                <a:t>, </a:t>
              </a:r>
              <a:r>
                <a:rPr lang="en-US" sz="1400" b="0" dirty="0" err="1"/>
                <a:t>rB</a:t>
              </a:r>
              <a:endParaRPr lang="en-US" sz="1400" b="0" dirty="0"/>
            </a:p>
          </p:txBody>
        </p:sp>
        <p:grpSp>
          <p:nvGrpSpPr>
            <p:cNvPr id="27" name="Group 191"/>
            <p:cNvGrpSpPr>
              <a:grpSpLocks/>
            </p:cNvGrpSpPr>
            <p:nvPr/>
          </p:nvGrpSpPr>
          <p:grpSpPr bwMode="auto">
            <a:xfrm>
              <a:off x="1536" y="2496"/>
              <a:ext cx="384" cy="192"/>
              <a:chOff x="1536" y="2496"/>
              <a:chExt cx="384" cy="192"/>
            </a:xfrm>
          </p:grpSpPr>
          <p:sp>
            <p:nvSpPr>
              <p:cNvPr id="322653" name="Rectangle 93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6</a:t>
                </a:r>
              </a:p>
            </p:txBody>
          </p:sp>
          <p:sp>
            <p:nvSpPr>
              <p:cNvPr id="322654" name="Rectangle 94"/>
              <p:cNvSpPr>
                <a:spLocks noChangeArrowheads="1"/>
              </p:cNvSpPr>
              <p:nvPr/>
            </p:nvSpPr>
            <p:spPr bwMode="auto">
              <a:xfrm>
                <a:off x="1728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fn</a:t>
                </a:r>
              </a:p>
            </p:txBody>
          </p:sp>
          <p:sp>
            <p:nvSpPr>
              <p:cNvPr id="322655" name="Rectangle 95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28" name="Group 190"/>
            <p:cNvGrpSpPr>
              <a:grpSpLocks/>
            </p:cNvGrpSpPr>
            <p:nvPr/>
          </p:nvGrpSpPr>
          <p:grpSpPr bwMode="auto">
            <a:xfrm>
              <a:off x="1920" y="2496"/>
              <a:ext cx="384" cy="192"/>
              <a:chOff x="1920" y="2496"/>
              <a:chExt cx="384" cy="192"/>
            </a:xfrm>
          </p:grpSpPr>
          <p:sp>
            <p:nvSpPr>
              <p:cNvPr id="322657" name="Rectangle 97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658" name="Rectangle 98"/>
              <p:cNvSpPr>
                <a:spLocks noChangeArrowheads="1"/>
              </p:cNvSpPr>
              <p:nvPr/>
            </p:nvSpPr>
            <p:spPr bwMode="auto">
              <a:xfrm>
                <a:off x="2112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rB</a:t>
                </a:r>
              </a:p>
            </p:txBody>
          </p:sp>
          <p:sp>
            <p:nvSpPr>
              <p:cNvPr id="322659" name="Rectangle 99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29" name="Group 189"/>
          <p:cNvGrpSpPr>
            <a:grpSpLocks/>
          </p:cNvGrpSpPr>
          <p:nvPr/>
        </p:nvGrpSpPr>
        <p:grpSpPr bwMode="auto">
          <a:xfrm>
            <a:off x="146050" y="5334000"/>
            <a:ext cx="2514600" cy="304800"/>
            <a:chOff x="336" y="3360"/>
            <a:chExt cx="1584" cy="192"/>
          </a:xfrm>
        </p:grpSpPr>
        <p:sp>
          <p:nvSpPr>
            <p:cNvPr id="322661" name="Rectangle 101"/>
            <p:cNvSpPr>
              <a:spLocks noChangeArrowheads="1"/>
            </p:cNvSpPr>
            <p:nvPr/>
          </p:nvSpPr>
          <p:spPr bwMode="auto">
            <a:xfrm>
              <a:off x="336" y="3360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ret</a:t>
              </a:r>
            </a:p>
          </p:txBody>
        </p:sp>
        <p:grpSp>
          <p:nvGrpSpPr>
            <p:cNvPr id="30" name="Group 188"/>
            <p:cNvGrpSpPr>
              <a:grpSpLocks/>
            </p:cNvGrpSpPr>
            <p:nvPr/>
          </p:nvGrpSpPr>
          <p:grpSpPr bwMode="auto">
            <a:xfrm>
              <a:off x="1536" y="3360"/>
              <a:ext cx="384" cy="192"/>
              <a:chOff x="1536" y="3360"/>
              <a:chExt cx="384" cy="192"/>
            </a:xfrm>
          </p:grpSpPr>
          <p:sp>
            <p:nvSpPr>
              <p:cNvPr id="322663" name="Rectangle 103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9</a:t>
                </a:r>
              </a:p>
            </p:txBody>
          </p:sp>
          <p:sp>
            <p:nvSpPr>
              <p:cNvPr id="322664" name="Rectangle 104"/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65" name="Rectangle 105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1" name="Group 187"/>
          <p:cNvGrpSpPr>
            <a:grpSpLocks/>
          </p:cNvGrpSpPr>
          <p:nvPr/>
        </p:nvGrpSpPr>
        <p:grpSpPr bwMode="auto">
          <a:xfrm>
            <a:off x="146050" y="1670050"/>
            <a:ext cx="2514600" cy="304800"/>
            <a:chOff x="336" y="768"/>
            <a:chExt cx="1584" cy="192"/>
          </a:xfrm>
        </p:grpSpPr>
        <p:sp>
          <p:nvSpPr>
            <p:cNvPr id="322667" name="Rectangle 107"/>
            <p:cNvSpPr>
              <a:spLocks noChangeArrowheads="1"/>
            </p:cNvSpPr>
            <p:nvPr/>
          </p:nvSpPr>
          <p:spPr bwMode="auto">
            <a:xfrm>
              <a:off x="336" y="768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nop</a:t>
              </a:r>
            </a:p>
          </p:txBody>
        </p:sp>
        <p:grpSp>
          <p:nvGrpSpPr>
            <p:cNvPr id="322560" name="Group 186"/>
            <p:cNvGrpSpPr>
              <a:grpSpLocks/>
            </p:cNvGrpSpPr>
            <p:nvPr/>
          </p:nvGrpSpPr>
          <p:grpSpPr bwMode="auto">
            <a:xfrm>
              <a:off x="1536" y="768"/>
              <a:ext cx="384" cy="192"/>
              <a:chOff x="1536" y="768"/>
              <a:chExt cx="384" cy="192"/>
            </a:xfrm>
          </p:grpSpPr>
          <p:sp>
            <p:nvSpPr>
              <p:cNvPr id="322669" name="Rectangle 109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1</a:t>
                </a:r>
              </a:p>
            </p:txBody>
          </p:sp>
          <p:sp>
            <p:nvSpPr>
              <p:cNvPr id="322670" name="Rectangle 110"/>
              <p:cNvSpPr>
                <a:spLocks noChangeArrowheads="1"/>
              </p:cNvSpPr>
              <p:nvPr/>
            </p:nvSpPr>
            <p:spPr bwMode="auto">
              <a:xfrm>
                <a:off x="1728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1" name="Rectangle 111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22561" name="Group 185"/>
          <p:cNvGrpSpPr>
            <a:grpSpLocks/>
          </p:cNvGrpSpPr>
          <p:nvPr/>
        </p:nvGrpSpPr>
        <p:grpSpPr bwMode="auto">
          <a:xfrm>
            <a:off x="139700" y="1212850"/>
            <a:ext cx="2514600" cy="304800"/>
            <a:chOff x="336" y="1056"/>
            <a:chExt cx="1584" cy="192"/>
          </a:xfrm>
        </p:grpSpPr>
        <p:sp>
          <p:nvSpPr>
            <p:cNvPr id="322673" name="Rectangle 113"/>
            <p:cNvSpPr>
              <a:spLocks noChangeArrowheads="1"/>
            </p:cNvSpPr>
            <p:nvPr/>
          </p:nvSpPr>
          <p:spPr bwMode="auto">
            <a:xfrm>
              <a:off x="336" y="105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halt</a:t>
              </a:r>
            </a:p>
          </p:txBody>
        </p:sp>
        <p:grpSp>
          <p:nvGrpSpPr>
            <p:cNvPr id="322563" name="Group 184"/>
            <p:cNvGrpSpPr>
              <a:grpSpLocks/>
            </p:cNvGrpSpPr>
            <p:nvPr/>
          </p:nvGrpSpPr>
          <p:grpSpPr bwMode="auto">
            <a:xfrm>
              <a:off x="1536" y="1056"/>
              <a:ext cx="384" cy="192"/>
              <a:chOff x="1536" y="1056"/>
              <a:chExt cx="384" cy="192"/>
            </a:xfrm>
          </p:grpSpPr>
          <p:sp>
            <p:nvSpPr>
              <p:cNvPr id="322675" name="Rectangle 115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6" name="Rectangle 116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7" name="Rectangle 117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115" name="Line 223"/>
          <p:cNvSpPr>
            <a:spLocks noChangeShapeType="1"/>
          </p:cNvSpPr>
          <p:nvPr/>
        </p:nvSpPr>
        <p:spPr bwMode="auto">
          <a:xfrm flipV="1">
            <a:off x="3346450" y="2203450"/>
            <a:ext cx="3048000" cy="762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116" name="Rectangle 138"/>
          <p:cNvSpPr>
            <a:spLocks noChangeArrowheads="1"/>
          </p:cNvSpPr>
          <p:nvPr/>
        </p:nvSpPr>
        <p:spPr bwMode="auto">
          <a:xfrm>
            <a:off x="6699250" y="60325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rrmovq</a:t>
            </a:r>
            <a:endParaRPr lang="en-US" sz="1400" b="0" dirty="0">
              <a:latin typeface="Courier New" pitchFamily="49" charset="0"/>
            </a:endParaRPr>
          </a:p>
        </p:txBody>
      </p:sp>
      <p:grpSp>
        <p:nvGrpSpPr>
          <p:cNvPr id="117" name="Group 179"/>
          <p:cNvGrpSpPr>
            <a:grpSpLocks/>
          </p:cNvGrpSpPr>
          <p:nvPr/>
        </p:nvGrpSpPr>
        <p:grpSpPr bwMode="auto">
          <a:xfrm>
            <a:off x="7613650" y="603250"/>
            <a:ext cx="609600" cy="304800"/>
            <a:chOff x="4560" y="2160"/>
            <a:chExt cx="384" cy="192"/>
          </a:xfrm>
        </p:grpSpPr>
        <p:sp>
          <p:nvSpPr>
            <p:cNvPr id="118" name="Rectangle 140"/>
            <p:cNvSpPr>
              <a:spLocks noChangeArrowheads="1"/>
            </p:cNvSpPr>
            <p:nvPr/>
          </p:nvSpPr>
          <p:spPr bwMode="auto">
            <a:xfrm>
              <a:off x="4560" y="216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123" name="Rectangle 141"/>
            <p:cNvSpPr>
              <a:spLocks noChangeArrowheads="1"/>
            </p:cNvSpPr>
            <p:nvPr/>
          </p:nvSpPr>
          <p:spPr bwMode="auto">
            <a:xfrm>
              <a:off x="4752" y="216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124" name="Rectangle 142"/>
            <p:cNvSpPr>
              <a:spLocks noChangeArrowheads="1"/>
            </p:cNvSpPr>
            <p:nvPr/>
          </p:nvSpPr>
          <p:spPr bwMode="auto">
            <a:xfrm>
              <a:off x="4560" y="216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125" name="Rectangle 143"/>
          <p:cNvSpPr>
            <a:spLocks noChangeArrowheads="1"/>
          </p:cNvSpPr>
          <p:nvPr/>
        </p:nvSpPr>
        <p:spPr bwMode="auto">
          <a:xfrm>
            <a:off x="6699250" y="106045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cmovle</a:t>
            </a:r>
            <a:endParaRPr lang="en-US" sz="1400" b="0" dirty="0">
              <a:latin typeface="Courier New" pitchFamily="49" charset="0"/>
            </a:endParaRPr>
          </a:p>
        </p:txBody>
      </p:sp>
      <p:grpSp>
        <p:nvGrpSpPr>
          <p:cNvPr id="126" name="Group 178"/>
          <p:cNvGrpSpPr>
            <a:grpSpLocks/>
          </p:cNvGrpSpPr>
          <p:nvPr/>
        </p:nvGrpSpPr>
        <p:grpSpPr bwMode="auto">
          <a:xfrm>
            <a:off x="7613650" y="1060450"/>
            <a:ext cx="609600" cy="304800"/>
            <a:chOff x="4560" y="2448"/>
            <a:chExt cx="384" cy="192"/>
          </a:xfrm>
        </p:grpSpPr>
        <p:sp>
          <p:nvSpPr>
            <p:cNvPr id="127" name="Rectangle 145"/>
            <p:cNvSpPr>
              <a:spLocks noChangeArrowheads="1"/>
            </p:cNvSpPr>
            <p:nvPr/>
          </p:nvSpPr>
          <p:spPr bwMode="auto">
            <a:xfrm>
              <a:off x="4560" y="244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128" name="Rectangle 146"/>
            <p:cNvSpPr>
              <a:spLocks noChangeArrowheads="1"/>
            </p:cNvSpPr>
            <p:nvPr/>
          </p:nvSpPr>
          <p:spPr bwMode="auto">
            <a:xfrm>
              <a:off x="4752" y="244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1</a:t>
              </a:r>
            </a:p>
          </p:txBody>
        </p:sp>
        <p:sp>
          <p:nvSpPr>
            <p:cNvPr id="129" name="Rectangle 147"/>
            <p:cNvSpPr>
              <a:spLocks noChangeArrowheads="1"/>
            </p:cNvSpPr>
            <p:nvPr/>
          </p:nvSpPr>
          <p:spPr bwMode="auto">
            <a:xfrm>
              <a:off x="4560" y="244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130" name="Rectangle 148"/>
          <p:cNvSpPr>
            <a:spLocks noChangeArrowheads="1"/>
          </p:cNvSpPr>
          <p:nvPr/>
        </p:nvSpPr>
        <p:spPr bwMode="auto">
          <a:xfrm>
            <a:off x="6699250" y="151765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cmovl</a:t>
            </a:r>
            <a:endParaRPr lang="en-US" sz="1400" b="0" dirty="0">
              <a:latin typeface="Courier New" pitchFamily="49" charset="0"/>
            </a:endParaRPr>
          </a:p>
        </p:txBody>
      </p:sp>
      <p:grpSp>
        <p:nvGrpSpPr>
          <p:cNvPr id="131" name="Group 177"/>
          <p:cNvGrpSpPr>
            <a:grpSpLocks/>
          </p:cNvGrpSpPr>
          <p:nvPr/>
        </p:nvGrpSpPr>
        <p:grpSpPr bwMode="auto">
          <a:xfrm>
            <a:off x="7613650" y="1517650"/>
            <a:ext cx="609600" cy="304800"/>
            <a:chOff x="4560" y="2736"/>
            <a:chExt cx="384" cy="192"/>
          </a:xfrm>
        </p:grpSpPr>
        <p:sp>
          <p:nvSpPr>
            <p:cNvPr id="132" name="Rectangle 150"/>
            <p:cNvSpPr>
              <a:spLocks noChangeArrowheads="1"/>
            </p:cNvSpPr>
            <p:nvPr/>
          </p:nvSpPr>
          <p:spPr bwMode="auto">
            <a:xfrm>
              <a:off x="4560" y="2736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133" name="Rectangle 151"/>
            <p:cNvSpPr>
              <a:spLocks noChangeArrowheads="1"/>
            </p:cNvSpPr>
            <p:nvPr/>
          </p:nvSpPr>
          <p:spPr bwMode="auto">
            <a:xfrm>
              <a:off x="4752" y="2736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134" name="Rectangle 152"/>
            <p:cNvSpPr>
              <a:spLocks noChangeArrowheads="1"/>
            </p:cNvSpPr>
            <p:nvPr/>
          </p:nvSpPr>
          <p:spPr bwMode="auto">
            <a:xfrm>
              <a:off x="4560" y="2736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135" name="Rectangle 153"/>
          <p:cNvSpPr>
            <a:spLocks noChangeArrowheads="1"/>
          </p:cNvSpPr>
          <p:nvPr/>
        </p:nvSpPr>
        <p:spPr bwMode="auto">
          <a:xfrm>
            <a:off x="6699250" y="197485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cmove</a:t>
            </a:r>
            <a:endParaRPr lang="en-US" sz="1400" b="0" dirty="0">
              <a:latin typeface="Courier New" pitchFamily="49" charset="0"/>
            </a:endParaRPr>
          </a:p>
        </p:txBody>
      </p:sp>
      <p:grpSp>
        <p:nvGrpSpPr>
          <p:cNvPr id="136" name="Group 176"/>
          <p:cNvGrpSpPr>
            <a:grpSpLocks/>
          </p:cNvGrpSpPr>
          <p:nvPr/>
        </p:nvGrpSpPr>
        <p:grpSpPr bwMode="auto">
          <a:xfrm>
            <a:off x="7613650" y="1974850"/>
            <a:ext cx="609600" cy="304800"/>
            <a:chOff x="4560" y="3024"/>
            <a:chExt cx="384" cy="192"/>
          </a:xfrm>
        </p:grpSpPr>
        <p:sp>
          <p:nvSpPr>
            <p:cNvPr id="137" name="Rectangle 155"/>
            <p:cNvSpPr>
              <a:spLocks noChangeArrowheads="1"/>
            </p:cNvSpPr>
            <p:nvPr/>
          </p:nvSpPr>
          <p:spPr bwMode="auto">
            <a:xfrm>
              <a:off x="4560" y="302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138" name="Rectangle 156"/>
            <p:cNvSpPr>
              <a:spLocks noChangeArrowheads="1"/>
            </p:cNvSpPr>
            <p:nvPr/>
          </p:nvSpPr>
          <p:spPr bwMode="auto">
            <a:xfrm>
              <a:off x="4752" y="302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139" name="Rectangle 157"/>
            <p:cNvSpPr>
              <a:spLocks noChangeArrowheads="1"/>
            </p:cNvSpPr>
            <p:nvPr/>
          </p:nvSpPr>
          <p:spPr bwMode="auto">
            <a:xfrm>
              <a:off x="4560" y="302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140" name="Rectangle 158"/>
          <p:cNvSpPr>
            <a:spLocks noChangeArrowheads="1"/>
          </p:cNvSpPr>
          <p:nvPr/>
        </p:nvSpPr>
        <p:spPr bwMode="auto">
          <a:xfrm>
            <a:off x="6699250" y="243205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cmovne</a:t>
            </a:r>
            <a:endParaRPr lang="en-US" sz="1400" b="0" dirty="0">
              <a:latin typeface="Courier New" pitchFamily="49" charset="0"/>
            </a:endParaRPr>
          </a:p>
        </p:txBody>
      </p:sp>
      <p:grpSp>
        <p:nvGrpSpPr>
          <p:cNvPr id="141" name="Group 173"/>
          <p:cNvGrpSpPr>
            <a:grpSpLocks/>
          </p:cNvGrpSpPr>
          <p:nvPr/>
        </p:nvGrpSpPr>
        <p:grpSpPr bwMode="auto">
          <a:xfrm>
            <a:off x="7613650" y="2432050"/>
            <a:ext cx="609600" cy="304800"/>
            <a:chOff x="4560" y="3312"/>
            <a:chExt cx="384" cy="192"/>
          </a:xfrm>
        </p:grpSpPr>
        <p:sp>
          <p:nvSpPr>
            <p:cNvPr id="142" name="Rectangle 160"/>
            <p:cNvSpPr>
              <a:spLocks noChangeArrowheads="1"/>
            </p:cNvSpPr>
            <p:nvPr/>
          </p:nvSpPr>
          <p:spPr bwMode="auto">
            <a:xfrm>
              <a:off x="4560" y="331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143" name="Rectangle 161"/>
            <p:cNvSpPr>
              <a:spLocks noChangeArrowheads="1"/>
            </p:cNvSpPr>
            <p:nvPr/>
          </p:nvSpPr>
          <p:spPr bwMode="auto">
            <a:xfrm>
              <a:off x="4752" y="331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144" name="Rectangle 162"/>
            <p:cNvSpPr>
              <a:spLocks noChangeArrowheads="1"/>
            </p:cNvSpPr>
            <p:nvPr/>
          </p:nvSpPr>
          <p:spPr bwMode="auto">
            <a:xfrm>
              <a:off x="4560" y="331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145" name="Rectangle 163"/>
          <p:cNvSpPr>
            <a:spLocks noChangeArrowheads="1"/>
          </p:cNvSpPr>
          <p:nvPr/>
        </p:nvSpPr>
        <p:spPr bwMode="auto">
          <a:xfrm>
            <a:off x="6699250" y="288925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cmovge</a:t>
            </a:r>
            <a:endParaRPr lang="en-US" sz="1400" b="0" dirty="0">
              <a:latin typeface="Courier New" pitchFamily="49" charset="0"/>
            </a:endParaRPr>
          </a:p>
        </p:txBody>
      </p:sp>
      <p:grpSp>
        <p:nvGrpSpPr>
          <p:cNvPr id="146" name="Group 175"/>
          <p:cNvGrpSpPr>
            <a:grpSpLocks/>
          </p:cNvGrpSpPr>
          <p:nvPr/>
        </p:nvGrpSpPr>
        <p:grpSpPr bwMode="auto">
          <a:xfrm>
            <a:off x="7613650" y="2889250"/>
            <a:ext cx="609600" cy="304800"/>
            <a:chOff x="4560" y="3600"/>
            <a:chExt cx="384" cy="192"/>
          </a:xfrm>
        </p:grpSpPr>
        <p:sp>
          <p:nvSpPr>
            <p:cNvPr id="147" name="Rectangle 165"/>
            <p:cNvSpPr>
              <a:spLocks noChangeArrowheads="1"/>
            </p:cNvSpPr>
            <p:nvPr/>
          </p:nvSpPr>
          <p:spPr bwMode="auto">
            <a:xfrm>
              <a:off x="4560" y="360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148" name="Rectangle 166"/>
            <p:cNvSpPr>
              <a:spLocks noChangeArrowheads="1"/>
            </p:cNvSpPr>
            <p:nvPr/>
          </p:nvSpPr>
          <p:spPr bwMode="auto">
            <a:xfrm>
              <a:off x="4752" y="360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149" name="Rectangle 167"/>
            <p:cNvSpPr>
              <a:spLocks noChangeArrowheads="1"/>
            </p:cNvSpPr>
            <p:nvPr/>
          </p:nvSpPr>
          <p:spPr bwMode="auto">
            <a:xfrm>
              <a:off x="4560" y="360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150" name="Rectangle 168"/>
          <p:cNvSpPr>
            <a:spLocks noChangeArrowheads="1"/>
          </p:cNvSpPr>
          <p:nvPr/>
        </p:nvSpPr>
        <p:spPr bwMode="auto">
          <a:xfrm>
            <a:off x="6699250" y="334645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cmovg</a:t>
            </a:r>
            <a:endParaRPr lang="en-US" sz="1400" b="0" dirty="0">
              <a:latin typeface="Courier New" pitchFamily="49" charset="0"/>
            </a:endParaRPr>
          </a:p>
        </p:txBody>
      </p:sp>
      <p:grpSp>
        <p:nvGrpSpPr>
          <p:cNvPr id="151" name="Group 174"/>
          <p:cNvGrpSpPr>
            <a:grpSpLocks/>
          </p:cNvGrpSpPr>
          <p:nvPr/>
        </p:nvGrpSpPr>
        <p:grpSpPr bwMode="auto">
          <a:xfrm>
            <a:off x="7613650" y="3346450"/>
            <a:ext cx="609600" cy="304800"/>
            <a:chOff x="4560" y="3888"/>
            <a:chExt cx="384" cy="192"/>
          </a:xfrm>
        </p:grpSpPr>
        <p:sp>
          <p:nvSpPr>
            <p:cNvPr id="152" name="Rectangle 170"/>
            <p:cNvSpPr>
              <a:spLocks noChangeArrowheads="1"/>
            </p:cNvSpPr>
            <p:nvPr/>
          </p:nvSpPr>
          <p:spPr bwMode="auto">
            <a:xfrm>
              <a:off x="4560" y="388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153" name="Rectangle 171"/>
            <p:cNvSpPr>
              <a:spLocks noChangeArrowheads="1"/>
            </p:cNvSpPr>
            <p:nvPr/>
          </p:nvSpPr>
          <p:spPr bwMode="auto">
            <a:xfrm>
              <a:off x="4752" y="388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6</a:t>
              </a:r>
            </a:p>
          </p:txBody>
        </p:sp>
        <p:sp>
          <p:nvSpPr>
            <p:cNvPr id="154" name="Rectangle 172"/>
            <p:cNvSpPr>
              <a:spLocks noChangeArrowheads="1"/>
            </p:cNvSpPr>
            <p:nvPr/>
          </p:nvSpPr>
          <p:spPr bwMode="auto">
            <a:xfrm>
              <a:off x="4560" y="388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155" name="AutoShape 218"/>
          <p:cNvSpPr>
            <a:spLocks/>
          </p:cNvSpPr>
          <p:nvPr/>
        </p:nvSpPr>
        <p:spPr bwMode="auto">
          <a:xfrm>
            <a:off x="6470650" y="679450"/>
            <a:ext cx="228600" cy="2971800"/>
          </a:xfrm>
          <a:prstGeom prst="leftBrace">
            <a:avLst>
              <a:gd name="adj1" fmla="val 108333"/>
              <a:gd name="adj2" fmla="val 50000"/>
            </a:avLst>
          </a:prstGeom>
          <a:noFill/>
          <a:ln w="19050">
            <a:solidFill>
              <a:schemeClr val="tx2"/>
            </a:solidFill>
            <a:round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1004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Instruction Set #3</a:t>
            </a:r>
          </a:p>
        </p:txBody>
      </p:sp>
      <p:sp>
        <p:nvSpPr>
          <p:cNvPr id="322565" name="Rectangle 5"/>
          <p:cNvSpPr>
            <a:spLocks noChangeArrowheads="1"/>
          </p:cNvSpPr>
          <p:nvPr/>
        </p:nvSpPr>
        <p:spPr bwMode="auto">
          <a:xfrm>
            <a:off x="146050" y="8382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/>
              <a:t>Byte</a:t>
            </a:r>
          </a:p>
        </p:txBody>
      </p:sp>
      <p:grpSp>
        <p:nvGrpSpPr>
          <p:cNvPr id="4" name="Group 214"/>
          <p:cNvGrpSpPr>
            <a:grpSpLocks/>
          </p:cNvGrpSpPr>
          <p:nvPr/>
        </p:nvGrpSpPr>
        <p:grpSpPr bwMode="auto">
          <a:xfrm>
            <a:off x="146050" y="5791200"/>
            <a:ext cx="3124200" cy="304800"/>
            <a:chOff x="336" y="3648"/>
            <a:chExt cx="1968" cy="192"/>
          </a:xfrm>
        </p:grpSpPr>
        <p:sp>
          <p:nvSpPr>
            <p:cNvPr id="322574" name="Rectangle 14"/>
            <p:cNvSpPr>
              <a:spLocks noChangeArrowheads="1"/>
            </p:cNvSpPr>
            <p:nvPr/>
          </p:nvSpPr>
          <p:spPr bwMode="auto">
            <a:xfrm>
              <a:off x="336" y="3648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pushq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endParaRPr lang="en-US" sz="1400" b="0" dirty="0"/>
            </a:p>
          </p:txBody>
        </p:sp>
        <p:grpSp>
          <p:nvGrpSpPr>
            <p:cNvPr id="5" name="Group 213"/>
            <p:cNvGrpSpPr>
              <a:grpSpLocks/>
            </p:cNvGrpSpPr>
            <p:nvPr/>
          </p:nvGrpSpPr>
          <p:grpSpPr bwMode="auto">
            <a:xfrm>
              <a:off x="1536" y="3648"/>
              <a:ext cx="384" cy="192"/>
              <a:chOff x="1536" y="3648"/>
              <a:chExt cx="384" cy="192"/>
            </a:xfrm>
          </p:grpSpPr>
          <p:sp>
            <p:nvSpPr>
              <p:cNvPr id="322576" name="Rectangle 16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A</a:t>
                </a:r>
              </a:p>
            </p:txBody>
          </p:sp>
          <p:sp>
            <p:nvSpPr>
              <p:cNvPr id="322577" name="Rectangle 17"/>
              <p:cNvSpPr>
                <a:spLocks noChangeArrowheads="1"/>
              </p:cNvSpPr>
              <p:nvPr/>
            </p:nvSpPr>
            <p:spPr bwMode="auto">
              <a:xfrm>
                <a:off x="1728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578" name="Rectangle 18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6" name="Group 212"/>
            <p:cNvGrpSpPr>
              <a:grpSpLocks/>
            </p:cNvGrpSpPr>
            <p:nvPr/>
          </p:nvGrpSpPr>
          <p:grpSpPr bwMode="auto">
            <a:xfrm>
              <a:off x="1920" y="3648"/>
              <a:ext cx="384" cy="192"/>
              <a:chOff x="1920" y="3648"/>
              <a:chExt cx="384" cy="192"/>
            </a:xfrm>
          </p:grpSpPr>
          <p:sp>
            <p:nvSpPr>
              <p:cNvPr id="322580" name="Rectangle 20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581" name="Rectangle 21"/>
              <p:cNvSpPr>
                <a:spLocks noChangeArrowheads="1"/>
              </p:cNvSpPr>
              <p:nvPr/>
            </p:nvSpPr>
            <p:spPr bwMode="auto">
              <a:xfrm>
                <a:off x="2112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322582" name="Rectangle 22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584" name="Rectangle 24"/>
          <p:cNvSpPr>
            <a:spLocks noChangeArrowheads="1"/>
          </p:cNvSpPr>
          <p:nvPr/>
        </p:nvSpPr>
        <p:spPr bwMode="auto">
          <a:xfrm>
            <a:off x="146050" y="44196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>
                <a:latin typeface="Courier New" pitchFamily="49" charset="0"/>
              </a:rPr>
              <a:t>jXX </a:t>
            </a:r>
            <a:r>
              <a:rPr lang="en-US" sz="1400" b="0"/>
              <a:t>Dest</a:t>
            </a:r>
          </a:p>
        </p:txBody>
      </p:sp>
      <p:grpSp>
        <p:nvGrpSpPr>
          <p:cNvPr id="8" name="Group 210"/>
          <p:cNvGrpSpPr>
            <a:grpSpLocks/>
          </p:cNvGrpSpPr>
          <p:nvPr/>
        </p:nvGrpSpPr>
        <p:grpSpPr bwMode="auto">
          <a:xfrm>
            <a:off x="2051050" y="4419600"/>
            <a:ext cx="609600" cy="304800"/>
            <a:chOff x="1536" y="2784"/>
            <a:chExt cx="384" cy="192"/>
          </a:xfrm>
        </p:grpSpPr>
        <p:sp>
          <p:nvSpPr>
            <p:cNvPr id="322586" name="Rectangle 26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322587" name="Rectangle 27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/>
                <a:t>fn</a:t>
              </a:r>
            </a:p>
          </p:txBody>
        </p:sp>
        <p:sp>
          <p:nvSpPr>
            <p:cNvPr id="322588" name="Rectangle 28"/>
            <p:cNvSpPr>
              <a:spLocks noChangeArrowheads="1"/>
            </p:cNvSpPr>
            <p:nvPr/>
          </p:nvSpPr>
          <p:spPr bwMode="auto">
            <a:xfrm>
              <a:off x="1536" y="278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589" name="Rectangle 29"/>
          <p:cNvSpPr>
            <a:spLocks noChangeArrowheads="1"/>
          </p:cNvSpPr>
          <p:nvPr/>
        </p:nvSpPr>
        <p:spPr bwMode="auto">
          <a:xfrm>
            <a:off x="2660650" y="441325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grpSp>
        <p:nvGrpSpPr>
          <p:cNvPr id="9" name="Group 209"/>
          <p:cNvGrpSpPr>
            <a:grpSpLocks/>
          </p:cNvGrpSpPr>
          <p:nvPr/>
        </p:nvGrpSpPr>
        <p:grpSpPr bwMode="auto">
          <a:xfrm>
            <a:off x="146050" y="6248400"/>
            <a:ext cx="3124200" cy="304800"/>
            <a:chOff x="336" y="3936"/>
            <a:chExt cx="1968" cy="192"/>
          </a:xfrm>
        </p:grpSpPr>
        <p:sp>
          <p:nvSpPr>
            <p:cNvPr id="322591" name="Rectangle 31"/>
            <p:cNvSpPr>
              <a:spLocks noChangeArrowheads="1"/>
            </p:cNvSpPr>
            <p:nvPr/>
          </p:nvSpPr>
          <p:spPr bwMode="auto">
            <a:xfrm>
              <a:off x="336" y="393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popq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endParaRPr lang="en-US" sz="1400" b="0" dirty="0"/>
            </a:p>
          </p:txBody>
        </p:sp>
        <p:grpSp>
          <p:nvGrpSpPr>
            <p:cNvPr id="10" name="Group 208"/>
            <p:cNvGrpSpPr>
              <a:grpSpLocks/>
            </p:cNvGrpSpPr>
            <p:nvPr/>
          </p:nvGrpSpPr>
          <p:grpSpPr bwMode="auto">
            <a:xfrm>
              <a:off x="1536" y="3936"/>
              <a:ext cx="384" cy="192"/>
              <a:chOff x="1536" y="3936"/>
              <a:chExt cx="384" cy="192"/>
            </a:xfrm>
          </p:grpSpPr>
          <p:sp>
            <p:nvSpPr>
              <p:cNvPr id="322593" name="Rectangle 33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B</a:t>
                </a:r>
              </a:p>
            </p:txBody>
          </p:sp>
          <p:sp>
            <p:nvSpPr>
              <p:cNvPr id="322594" name="Rectangle 34"/>
              <p:cNvSpPr>
                <a:spLocks noChangeArrowheads="1"/>
              </p:cNvSpPr>
              <p:nvPr/>
            </p:nvSpPr>
            <p:spPr bwMode="auto">
              <a:xfrm>
                <a:off x="1728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595" name="Rectangle 35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07"/>
            <p:cNvGrpSpPr>
              <a:grpSpLocks/>
            </p:cNvGrpSpPr>
            <p:nvPr/>
          </p:nvGrpSpPr>
          <p:grpSpPr bwMode="auto">
            <a:xfrm>
              <a:off x="1920" y="3936"/>
              <a:ext cx="384" cy="192"/>
              <a:chOff x="1920" y="3936"/>
              <a:chExt cx="384" cy="192"/>
            </a:xfrm>
          </p:grpSpPr>
          <p:sp>
            <p:nvSpPr>
              <p:cNvPr id="322597" name="Rectangle 37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598" name="Rectangle 38"/>
              <p:cNvSpPr>
                <a:spLocks noChangeArrowheads="1"/>
              </p:cNvSpPr>
              <p:nvPr/>
            </p:nvSpPr>
            <p:spPr bwMode="auto">
              <a:xfrm>
                <a:off x="2112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322599" name="Rectangle 39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601" name="Rectangle 41"/>
          <p:cNvSpPr>
            <a:spLocks noChangeArrowheads="1"/>
          </p:cNvSpPr>
          <p:nvPr/>
        </p:nvSpPr>
        <p:spPr bwMode="auto">
          <a:xfrm>
            <a:off x="146050" y="48768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>
                <a:latin typeface="Courier New" pitchFamily="49" charset="0"/>
              </a:rPr>
              <a:t>call </a:t>
            </a:r>
            <a:r>
              <a:rPr lang="en-US" sz="1400" b="0"/>
              <a:t>Dest</a:t>
            </a:r>
          </a:p>
        </p:txBody>
      </p:sp>
      <p:grpSp>
        <p:nvGrpSpPr>
          <p:cNvPr id="13" name="Group 205"/>
          <p:cNvGrpSpPr>
            <a:grpSpLocks/>
          </p:cNvGrpSpPr>
          <p:nvPr/>
        </p:nvGrpSpPr>
        <p:grpSpPr bwMode="auto">
          <a:xfrm>
            <a:off x="2051050" y="4876800"/>
            <a:ext cx="609600" cy="304800"/>
            <a:chOff x="1536" y="3072"/>
            <a:chExt cx="384" cy="192"/>
          </a:xfrm>
        </p:grpSpPr>
        <p:sp>
          <p:nvSpPr>
            <p:cNvPr id="322603" name="Rectangle 43"/>
            <p:cNvSpPr>
              <a:spLocks noChangeArrowheads="1"/>
            </p:cNvSpPr>
            <p:nvPr/>
          </p:nvSpPr>
          <p:spPr bwMode="auto">
            <a:xfrm>
              <a:off x="1536" y="307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322604" name="Rectangle 44"/>
            <p:cNvSpPr>
              <a:spLocks noChangeArrowheads="1"/>
            </p:cNvSpPr>
            <p:nvPr/>
          </p:nvSpPr>
          <p:spPr bwMode="auto">
            <a:xfrm>
              <a:off x="1728" y="307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05" name="Rectangle 45"/>
            <p:cNvSpPr>
              <a:spLocks noChangeArrowheads="1"/>
            </p:cNvSpPr>
            <p:nvPr/>
          </p:nvSpPr>
          <p:spPr bwMode="auto">
            <a:xfrm>
              <a:off x="1536" y="307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06" name="Rectangle 46"/>
          <p:cNvSpPr>
            <a:spLocks noChangeArrowheads="1"/>
          </p:cNvSpPr>
          <p:nvPr/>
        </p:nvSpPr>
        <p:spPr bwMode="auto">
          <a:xfrm>
            <a:off x="2660650" y="48768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 dirty="0" err="1"/>
              <a:t>Dest</a:t>
            </a:r>
            <a:endParaRPr lang="en-US" sz="1400" b="0" dirty="0"/>
          </a:p>
        </p:txBody>
      </p:sp>
      <p:grpSp>
        <p:nvGrpSpPr>
          <p:cNvPr id="14" name="Group 204"/>
          <p:cNvGrpSpPr>
            <a:grpSpLocks/>
          </p:cNvGrpSpPr>
          <p:nvPr/>
        </p:nvGrpSpPr>
        <p:grpSpPr bwMode="auto">
          <a:xfrm>
            <a:off x="146050" y="2133600"/>
            <a:ext cx="3124200" cy="304800"/>
            <a:chOff x="336" y="1344"/>
            <a:chExt cx="1968" cy="192"/>
          </a:xfrm>
        </p:grpSpPr>
        <p:sp>
          <p:nvSpPr>
            <p:cNvPr id="322608" name="Rectangle 48"/>
            <p:cNvSpPr>
              <a:spLocks noChangeArrowheads="1"/>
            </p:cNvSpPr>
            <p:nvPr/>
          </p:nvSpPr>
          <p:spPr bwMode="auto">
            <a:xfrm>
              <a:off x="336" y="1344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cmovXX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r>
                <a:rPr lang="en-US" sz="1400" b="0" dirty="0">
                  <a:latin typeface="Courier New" pitchFamily="49" charset="0"/>
                </a:rPr>
                <a:t>, </a:t>
              </a:r>
              <a:r>
                <a:rPr lang="en-US" sz="1400" b="0" dirty="0" err="1"/>
                <a:t>rB</a:t>
              </a:r>
              <a:endParaRPr lang="en-US" sz="1400" b="0" dirty="0"/>
            </a:p>
          </p:txBody>
        </p:sp>
        <p:grpSp>
          <p:nvGrpSpPr>
            <p:cNvPr id="15" name="Group 203"/>
            <p:cNvGrpSpPr>
              <a:grpSpLocks/>
            </p:cNvGrpSpPr>
            <p:nvPr/>
          </p:nvGrpSpPr>
          <p:grpSpPr bwMode="auto">
            <a:xfrm>
              <a:off x="1536" y="1344"/>
              <a:ext cx="384" cy="192"/>
              <a:chOff x="1536" y="1344"/>
              <a:chExt cx="384" cy="192"/>
            </a:xfrm>
          </p:grpSpPr>
          <p:sp>
            <p:nvSpPr>
              <p:cNvPr id="322610" name="Rectangle 50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2</a:t>
                </a:r>
              </a:p>
            </p:txBody>
          </p:sp>
          <p:sp>
            <p:nvSpPr>
              <p:cNvPr id="322611" name="Rectangle 51"/>
              <p:cNvSpPr>
                <a:spLocks noChangeArrowheads="1"/>
              </p:cNvSpPr>
              <p:nvPr/>
            </p:nvSpPr>
            <p:spPr bwMode="auto">
              <a:xfrm>
                <a:off x="1728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/>
                  <a:t>fn</a:t>
                </a:r>
              </a:p>
            </p:txBody>
          </p:sp>
          <p:sp>
            <p:nvSpPr>
              <p:cNvPr id="322612" name="Rectangle 52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202"/>
            <p:cNvGrpSpPr>
              <a:grpSpLocks/>
            </p:cNvGrpSpPr>
            <p:nvPr/>
          </p:nvGrpSpPr>
          <p:grpSpPr bwMode="auto">
            <a:xfrm>
              <a:off x="1920" y="1344"/>
              <a:ext cx="384" cy="192"/>
              <a:chOff x="1920" y="1344"/>
              <a:chExt cx="384" cy="192"/>
            </a:xfrm>
          </p:grpSpPr>
          <p:sp>
            <p:nvSpPr>
              <p:cNvPr id="322614" name="Rectangle 54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615" name="Rectangle 55"/>
              <p:cNvSpPr>
                <a:spLocks noChangeArrowheads="1"/>
              </p:cNvSpPr>
              <p:nvPr/>
            </p:nvSpPr>
            <p:spPr bwMode="auto">
              <a:xfrm>
                <a:off x="2112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rB</a:t>
                </a:r>
              </a:p>
            </p:txBody>
          </p:sp>
          <p:sp>
            <p:nvSpPr>
              <p:cNvPr id="322616" name="Rectangle 56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618" name="Rectangle 58"/>
          <p:cNvSpPr>
            <a:spLocks noChangeArrowheads="1"/>
          </p:cNvSpPr>
          <p:nvPr/>
        </p:nvSpPr>
        <p:spPr bwMode="auto">
          <a:xfrm>
            <a:off x="146050" y="25908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irmovq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/>
              <a:t>V</a:t>
            </a:r>
            <a:r>
              <a:rPr lang="en-US" sz="1400" b="0" dirty="0">
                <a:latin typeface="Courier New" pitchFamily="49" charset="0"/>
              </a:rPr>
              <a:t>, </a:t>
            </a:r>
            <a:r>
              <a:rPr lang="en-US" sz="1400" b="0" dirty="0" err="1"/>
              <a:t>rB</a:t>
            </a:r>
            <a:endParaRPr lang="en-US" sz="1400" b="0" dirty="0"/>
          </a:p>
        </p:txBody>
      </p:sp>
      <p:grpSp>
        <p:nvGrpSpPr>
          <p:cNvPr id="18" name="Group 200"/>
          <p:cNvGrpSpPr>
            <a:grpSpLocks/>
          </p:cNvGrpSpPr>
          <p:nvPr/>
        </p:nvGrpSpPr>
        <p:grpSpPr bwMode="auto">
          <a:xfrm>
            <a:off x="2051050" y="2590800"/>
            <a:ext cx="609600" cy="304800"/>
            <a:chOff x="1536" y="1632"/>
            <a:chExt cx="384" cy="192"/>
          </a:xfrm>
        </p:grpSpPr>
        <p:sp>
          <p:nvSpPr>
            <p:cNvPr id="322620" name="Rectangle 60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322621" name="Rectangle 61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22" name="Rectangle 62"/>
            <p:cNvSpPr>
              <a:spLocks noChangeArrowheads="1"/>
            </p:cNvSpPr>
            <p:nvPr/>
          </p:nvSpPr>
          <p:spPr bwMode="auto">
            <a:xfrm>
              <a:off x="1536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19" name="Group 199"/>
          <p:cNvGrpSpPr>
            <a:grpSpLocks/>
          </p:cNvGrpSpPr>
          <p:nvPr/>
        </p:nvGrpSpPr>
        <p:grpSpPr bwMode="auto">
          <a:xfrm>
            <a:off x="2660650" y="2590800"/>
            <a:ext cx="609600" cy="304800"/>
            <a:chOff x="1920" y="1632"/>
            <a:chExt cx="384" cy="192"/>
          </a:xfrm>
        </p:grpSpPr>
        <p:sp>
          <p:nvSpPr>
            <p:cNvPr id="322624" name="Rectangle 64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F</a:t>
              </a:r>
            </a:p>
          </p:txBody>
        </p:sp>
        <p:sp>
          <p:nvSpPr>
            <p:cNvPr id="322625" name="Rectangle 65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26" name="Rectangle 66"/>
            <p:cNvSpPr>
              <a:spLocks noChangeArrowheads="1"/>
            </p:cNvSpPr>
            <p:nvPr/>
          </p:nvSpPr>
          <p:spPr bwMode="auto">
            <a:xfrm>
              <a:off x="1920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27" name="Rectangle 67"/>
          <p:cNvSpPr>
            <a:spLocks noChangeArrowheads="1"/>
          </p:cNvSpPr>
          <p:nvPr/>
        </p:nvSpPr>
        <p:spPr bwMode="auto">
          <a:xfrm>
            <a:off x="3270250" y="25908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V</a:t>
            </a:r>
          </a:p>
        </p:txBody>
      </p:sp>
      <p:sp>
        <p:nvSpPr>
          <p:cNvPr id="322629" name="Rectangle 69"/>
          <p:cNvSpPr>
            <a:spLocks noChangeArrowheads="1"/>
          </p:cNvSpPr>
          <p:nvPr/>
        </p:nvSpPr>
        <p:spPr bwMode="auto">
          <a:xfrm>
            <a:off x="146050" y="30480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rmmovq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 err="1"/>
              <a:t>rA</a:t>
            </a:r>
            <a:r>
              <a:rPr lang="en-US" sz="1400" b="0" dirty="0">
                <a:latin typeface="Courier New" pitchFamily="49" charset="0"/>
              </a:rPr>
              <a:t>, </a:t>
            </a:r>
            <a:r>
              <a:rPr lang="en-US" sz="1400" b="0" dirty="0"/>
              <a:t>D</a:t>
            </a:r>
            <a:r>
              <a:rPr lang="en-US" sz="1400" b="0" dirty="0">
                <a:latin typeface="Courier New" pitchFamily="49" charset="0"/>
              </a:rPr>
              <a:t>(</a:t>
            </a:r>
            <a:r>
              <a:rPr lang="en-US" sz="1400" b="0" dirty="0" err="1"/>
              <a:t>rB</a:t>
            </a:r>
            <a:r>
              <a:rPr lang="en-US" sz="1400" b="0" dirty="0">
                <a:latin typeface="Courier New" pitchFamily="49" charset="0"/>
              </a:rPr>
              <a:t>)</a:t>
            </a:r>
          </a:p>
        </p:txBody>
      </p:sp>
      <p:grpSp>
        <p:nvGrpSpPr>
          <p:cNvPr id="21" name="Group 197"/>
          <p:cNvGrpSpPr>
            <a:grpSpLocks/>
          </p:cNvGrpSpPr>
          <p:nvPr/>
        </p:nvGrpSpPr>
        <p:grpSpPr bwMode="auto">
          <a:xfrm>
            <a:off x="2051050" y="3048000"/>
            <a:ext cx="609600" cy="304800"/>
            <a:chOff x="1536" y="1920"/>
            <a:chExt cx="384" cy="192"/>
          </a:xfrm>
        </p:grpSpPr>
        <p:sp>
          <p:nvSpPr>
            <p:cNvPr id="322631" name="Rectangle 71"/>
            <p:cNvSpPr>
              <a:spLocks noChangeArrowheads="1"/>
            </p:cNvSpPr>
            <p:nvPr/>
          </p:nvSpPr>
          <p:spPr bwMode="auto">
            <a:xfrm>
              <a:off x="1536" y="192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322632" name="Rectangle 72"/>
            <p:cNvSpPr>
              <a:spLocks noChangeArrowheads="1"/>
            </p:cNvSpPr>
            <p:nvPr/>
          </p:nvSpPr>
          <p:spPr bwMode="auto">
            <a:xfrm>
              <a:off x="1728" y="192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33" name="Rectangle 73"/>
            <p:cNvSpPr>
              <a:spLocks noChangeArrowheads="1"/>
            </p:cNvSpPr>
            <p:nvPr/>
          </p:nvSpPr>
          <p:spPr bwMode="auto">
            <a:xfrm>
              <a:off x="1536" y="192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2" name="Group 196"/>
          <p:cNvGrpSpPr>
            <a:grpSpLocks/>
          </p:cNvGrpSpPr>
          <p:nvPr/>
        </p:nvGrpSpPr>
        <p:grpSpPr bwMode="auto">
          <a:xfrm>
            <a:off x="2660650" y="3048000"/>
            <a:ext cx="609600" cy="304800"/>
            <a:chOff x="1920" y="1920"/>
            <a:chExt cx="384" cy="192"/>
          </a:xfrm>
        </p:grpSpPr>
        <p:sp>
          <p:nvSpPr>
            <p:cNvPr id="322635" name="Rectangle 75"/>
            <p:cNvSpPr>
              <a:spLocks noChangeArrowheads="1"/>
            </p:cNvSpPr>
            <p:nvPr/>
          </p:nvSpPr>
          <p:spPr bwMode="auto">
            <a:xfrm>
              <a:off x="1920" y="1920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22636" name="Rectangle 76"/>
            <p:cNvSpPr>
              <a:spLocks noChangeArrowheads="1"/>
            </p:cNvSpPr>
            <p:nvPr/>
          </p:nvSpPr>
          <p:spPr bwMode="auto">
            <a:xfrm>
              <a:off x="2112" y="1920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37" name="Rectangle 77"/>
            <p:cNvSpPr>
              <a:spLocks noChangeArrowheads="1"/>
            </p:cNvSpPr>
            <p:nvPr/>
          </p:nvSpPr>
          <p:spPr bwMode="auto">
            <a:xfrm>
              <a:off x="1920" y="192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38" name="Rectangle 78"/>
          <p:cNvSpPr>
            <a:spLocks noChangeArrowheads="1"/>
          </p:cNvSpPr>
          <p:nvPr/>
        </p:nvSpPr>
        <p:spPr bwMode="auto">
          <a:xfrm>
            <a:off x="3270250" y="30480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sp>
        <p:nvSpPr>
          <p:cNvPr id="322640" name="Rectangle 80"/>
          <p:cNvSpPr>
            <a:spLocks noChangeArrowheads="1"/>
          </p:cNvSpPr>
          <p:nvPr/>
        </p:nvSpPr>
        <p:spPr bwMode="auto">
          <a:xfrm>
            <a:off x="146050" y="35052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mrmovq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/>
              <a:t>D</a:t>
            </a:r>
            <a:r>
              <a:rPr lang="en-US" sz="1400" b="0" dirty="0">
                <a:latin typeface="Courier New" pitchFamily="49" charset="0"/>
              </a:rPr>
              <a:t>(</a:t>
            </a:r>
            <a:r>
              <a:rPr lang="en-US" sz="1400" b="0" dirty="0" err="1"/>
              <a:t>rB</a:t>
            </a:r>
            <a:r>
              <a:rPr lang="en-US" sz="1400" b="0" dirty="0">
                <a:latin typeface="Courier New" pitchFamily="49" charset="0"/>
              </a:rPr>
              <a:t>), </a:t>
            </a:r>
            <a:r>
              <a:rPr lang="en-US" sz="1400" b="0" dirty="0" err="1"/>
              <a:t>rA</a:t>
            </a:r>
            <a:endParaRPr lang="en-US" sz="1400" b="0" dirty="0"/>
          </a:p>
        </p:txBody>
      </p:sp>
      <p:grpSp>
        <p:nvGrpSpPr>
          <p:cNvPr id="24" name="Group 194"/>
          <p:cNvGrpSpPr>
            <a:grpSpLocks/>
          </p:cNvGrpSpPr>
          <p:nvPr/>
        </p:nvGrpSpPr>
        <p:grpSpPr bwMode="auto">
          <a:xfrm>
            <a:off x="2051050" y="3505200"/>
            <a:ext cx="609600" cy="304800"/>
            <a:chOff x="1536" y="2208"/>
            <a:chExt cx="384" cy="192"/>
          </a:xfrm>
        </p:grpSpPr>
        <p:sp>
          <p:nvSpPr>
            <p:cNvPr id="322642" name="Rectangle 82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322643" name="Rectangle 83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44" name="Rectangle 84"/>
            <p:cNvSpPr>
              <a:spLocks noChangeArrowheads="1"/>
            </p:cNvSpPr>
            <p:nvPr/>
          </p:nvSpPr>
          <p:spPr bwMode="auto">
            <a:xfrm>
              <a:off x="1536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5" name="Group 193"/>
          <p:cNvGrpSpPr>
            <a:grpSpLocks/>
          </p:cNvGrpSpPr>
          <p:nvPr/>
        </p:nvGrpSpPr>
        <p:grpSpPr bwMode="auto">
          <a:xfrm>
            <a:off x="2660650" y="3505200"/>
            <a:ext cx="609600" cy="304800"/>
            <a:chOff x="1920" y="2208"/>
            <a:chExt cx="384" cy="192"/>
          </a:xfrm>
        </p:grpSpPr>
        <p:sp>
          <p:nvSpPr>
            <p:cNvPr id="322646" name="Rectangle 86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22647" name="Rectangle 87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48" name="Rectangle 88"/>
            <p:cNvSpPr>
              <a:spLocks noChangeArrowheads="1"/>
            </p:cNvSpPr>
            <p:nvPr/>
          </p:nvSpPr>
          <p:spPr bwMode="auto">
            <a:xfrm>
              <a:off x="1920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49" name="Rectangle 89"/>
          <p:cNvSpPr>
            <a:spLocks noChangeArrowheads="1"/>
          </p:cNvSpPr>
          <p:nvPr/>
        </p:nvSpPr>
        <p:spPr bwMode="auto">
          <a:xfrm>
            <a:off x="3270250" y="35052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grpSp>
        <p:nvGrpSpPr>
          <p:cNvPr id="26" name="Group 192"/>
          <p:cNvGrpSpPr>
            <a:grpSpLocks/>
          </p:cNvGrpSpPr>
          <p:nvPr/>
        </p:nvGrpSpPr>
        <p:grpSpPr bwMode="auto">
          <a:xfrm>
            <a:off x="146050" y="3962400"/>
            <a:ext cx="3124200" cy="304800"/>
            <a:chOff x="336" y="2496"/>
            <a:chExt cx="1968" cy="192"/>
          </a:xfrm>
        </p:grpSpPr>
        <p:sp>
          <p:nvSpPr>
            <p:cNvPr id="322651" name="Rectangle 91"/>
            <p:cNvSpPr>
              <a:spLocks noChangeArrowheads="1"/>
            </p:cNvSpPr>
            <p:nvPr/>
          </p:nvSpPr>
          <p:spPr bwMode="auto">
            <a:xfrm>
              <a:off x="336" y="249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OPq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r>
                <a:rPr lang="en-US" sz="1400" b="0" dirty="0">
                  <a:latin typeface="Courier New" pitchFamily="49" charset="0"/>
                </a:rPr>
                <a:t>, </a:t>
              </a:r>
              <a:r>
                <a:rPr lang="en-US" sz="1400" b="0" dirty="0" err="1"/>
                <a:t>rB</a:t>
              </a:r>
              <a:endParaRPr lang="en-US" sz="1400" b="0" dirty="0"/>
            </a:p>
          </p:txBody>
        </p:sp>
        <p:grpSp>
          <p:nvGrpSpPr>
            <p:cNvPr id="27" name="Group 191"/>
            <p:cNvGrpSpPr>
              <a:grpSpLocks/>
            </p:cNvGrpSpPr>
            <p:nvPr/>
          </p:nvGrpSpPr>
          <p:grpSpPr bwMode="auto">
            <a:xfrm>
              <a:off x="1536" y="2496"/>
              <a:ext cx="384" cy="192"/>
              <a:chOff x="1536" y="2496"/>
              <a:chExt cx="384" cy="192"/>
            </a:xfrm>
          </p:grpSpPr>
          <p:sp>
            <p:nvSpPr>
              <p:cNvPr id="322653" name="Rectangle 93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6</a:t>
                </a:r>
              </a:p>
            </p:txBody>
          </p:sp>
          <p:sp>
            <p:nvSpPr>
              <p:cNvPr id="322654" name="Rectangle 94"/>
              <p:cNvSpPr>
                <a:spLocks noChangeArrowheads="1"/>
              </p:cNvSpPr>
              <p:nvPr/>
            </p:nvSpPr>
            <p:spPr bwMode="auto">
              <a:xfrm>
                <a:off x="1728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fn</a:t>
                </a:r>
              </a:p>
            </p:txBody>
          </p:sp>
          <p:sp>
            <p:nvSpPr>
              <p:cNvPr id="322655" name="Rectangle 95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28" name="Group 190"/>
            <p:cNvGrpSpPr>
              <a:grpSpLocks/>
            </p:cNvGrpSpPr>
            <p:nvPr/>
          </p:nvGrpSpPr>
          <p:grpSpPr bwMode="auto">
            <a:xfrm>
              <a:off x="1920" y="2496"/>
              <a:ext cx="384" cy="192"/>
              <a:chOff x="1920" y="2496"/>
              <a:chExt cx="384" cy="192"/>
            </a:xfrm>
          </p:grpSpPr>
          <p:sp>
            <p:nvSpPr>
              <p:cNvPr id="322657" name="Rectangle 97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658" name="Rectangle 98"/>
              <p:cNvSpPr>
                <a:spLocks noChangeArrowheads="1"/>
              </p:cNvSpPr>
              <p:nvPr/>
            </p:nvSpPr>
            <p:spPr bwMode="auto">
              <a:xfrm>
                <a:off x="2112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rB</a:t>
                </a:r>
              </a:p>
            </p:txBody>
          </p:sp>
          <p:sp>
            <p:nvSpPr>
              <p:cNvPr id="322659" name="Rectangle 99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29" name="Group 189"/>
          <p:cNvGrpSpPr>
            <a:grpSpLocks/>
          </p:cNvGrpSpPr>
          <p:nvPr/>
        </p:nvGrpSpPr>
        <p:grpSpPr bwMode="auto">
          <a:xfrm>
            <a:off x="146050" y="5334000"/>
            <a:ext cx="2514600" cy="304800"/>
            <a:chOff x="336" y="3360"/>
            <a:chExt cx="1584" cy="192"/>
          </a:xfrm>
        </p:grpSpPr>
        <p:sp>
          <p:nvSpPr>
            <p:cNvPr id="322661" name="Rectangle 101"/>
            <p:cNvSpPr>
              <a:spLocks noChangeArrowheads="1"/>
            </p:cNvSpPr>
            <p:nvPr/>
          </p:nvSpPr>
          <p:spPr bwMode="auto">
            <a:xfrm>
              <a:off x="336" y="3360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ret</a:t>
              </a:r>
            </a:p>
          </p:txBody>
        </p:sp>
        <p:grpSp>
          <p:nvGrpSpPr>
            <p:cNvPr id="30" name="Group 188"/>
            <p:cNvGrpSpPr>
              <a:grpSpLocks/>
            </p:cNvGrpSpPr>
            <p:nvPr/>
          </p:nvGrpSpPr>
          <p:grpSpPr bwMode="auto">
            <a:xfrm>
              <a:off x="1536" y="3360"/>
              <a:ext cx="384" cy="192"/>
              <a:chOff x="1536" y="3360"/>
              <a:chExt cx="384" cy="192"/>
            </a:xfrm>
          </p:grpSpPr>
          <p:sp>
            <p:nvSpPr>
              <p:cNvPr id="322663" name="Rectangle 103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9</a:t>
                </a:r>
              </a:p>
            </p:txBody>
          </p:sp>
          <p:sp>
            <p:nvSpPr>
              <p:cNvPr id="322664" name="Rectangle 104"/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65" name="Rectangle 105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1" name="Group 187"/>
          <p:cNvGrpSpPr>
            <a:grpSpLocks/>
          </p:cNvGrpSpPr>
          <p:nvPr/>
        </p:nvGrpSpPr>
        <p:grpSpPr bwMode="auto">
          <a:xfrm>
            <a:off x="146050" y="1670050"/>
            <a:ext cx="2514600" cy="304800"/>
            <a:chOff x="336" y="768"/>
            <a:chExt cx="1584" cy="192"/>
          </a:xfrm>
        </p:grpSpPr>
        <p:sp>
          <p:nvSpPr>
            <p:cNvPr id="322667" name="Rectangle 107"/>
            <p:cNvSpPr>
              <a:spLocks noChangeArrowheads="1"/>
            </p:cNvSpPr>
            <p:nvPr/>
          </p:nvSpPr>
          <p:spPr bwMode="auto">
            <a:xfrm>
              <a:off x="336" y="768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nop</a:t>
              </a:r>
            </a:p>
          </p:txBody>
        </p:sp>
        <p:grpSp>
          <p:nvGrpSpPr>
            <p:cNvPr id="322560" name="Group 186"/>
            <p:cNvGrpSpPr>
              <a:grpSpLocks/>
            </p:cNvGrpSpPr>
            <p:nvPr/>
          </p:nvGrpSpPr>
          <p:grpSpPr bwMode="auto">
            <a:xfrm>
              <a:off x="1536" y="768"/>
              <a:ext cx="384" cy="192"/>
              <a:chOff x="1536" y="768"/>
              <a:chExt cx="384" cy="192"/>
            </a:xfrm>
          </p:grpSpPr>
          <p:sp>
            <p:nvSpPr>
              <p:cNvPr id="322669" name="Rectangle 109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1</a:t>
                </a:r>
              </a:p>
            </p:txBody>
          </p:sp>
          <p:sp>
            <p:nvSpPr>
              <p:cNvPr id="322670" name="Rectangle 110"/>
              <p:cNvSpPr>
                <a:spLocks noChangeArrowheads="1"/>
              </p:cNvSpPr>
              <p:nvPr/>
            </p:nvSpPr>
            <p:spPr bwMode="auto">
              <a:xfrm>
                <a:off x="1728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1" name="Rectangle 111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22561" name="Group 185"/>
          <p:cNvGrpSpPr>
            <a:grpSpLocks/>
          </p:cNvGrpSpPr>
          <p:nvPr/>
        </p:nvGrpSpPr>
        <p:grpSpPr bwMode="auto">
          <a:xfrm>
            <a:off x="139700" y="1212850"/>
            <a:ext cx="2514600" cy="304800"/>
            <a:chOff x="336" y="1056"/>
            <a:chExt cx="1584" cy="192"/>
          </a:xfrm>
        </p:grpSpPr>
        <p:sp>
          <p:nvSpPr>
            <p:cNvPr id="322673" name="Rectangle 113"/>
            <p:cNvSpPr>
              <a:spLocks noChangeArrowheads="1"/>
            </p:cNvSpPr>
            <p:nvPr/>
          </p:nvSpPr>
          <p:spPr bwMode="auto">
            <a:xfrm>
              <a:off x="336" y="105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halt</a:t>
              </a:r>
            </a:p>
          </p:txBody>
        </p:sp>
        <p:grpSp>
          <p:nvGrpSpPr>
            <p:cNvPr id="322563" name="Group 184"/>
            <p:cNvGrpSpPr>
              <a:grpSpLocks/>
            </p:cNvGrpSpPr>
            <p:nvPr/>
          </p:nvGrpSpPr>
          <p:grpSpPr bwMode="auto">
            <a:xfrm>
              <a:off x="1536" y="1056"/>
              <a:ext cx="384" cy="192"/>
              <a:chOff x="1536" y="1056"/>
              <a:chExt cx="384" cy="192"/>
            </a:xfrm>
          </p:grpSpPr>
          <p:sp>
            <p:nvSpPr>
              <p:cNvPr id="322675" name="Rectangle 115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6" name="Rectangle 116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7" name="Rectangle 117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22564" name="Group 322563"/>
          <p:cNvGrpSpPr/>
          <p:nvPr/>
        </p:nvGrpSpPr>
        <p:grpSpPr>
          <a:xfrm>
            <a:off x="2051050" y="831850"/>
            <a:ext cx="6096000" cy="311150"/>
            <a:chOff x="2051050" y="831850"/>
            <a:chExt cx="6096000" cy="311150"/>
          </a:xfrm>
        </p:grpSpPr>
        <p:sp>
          <p:nvSpPr>
            <p:cNvPr id="322567" name="Rectangle 7"/>
            <p:cNvSpPr>
              <a:spLocks noChangeArrowheads="1"/>
            </p:cNvSpPr>
            <p:nvPr/>
          </p:nvSpPr>
          <p:spPr bwMode="auto">
            <a:xfrm>
              <a:off x="20510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568" name="Rectangle 8"/>
            <p:cNvSpPr>
              <a:spLocks noChangeArrowheads="1"/>
            </p:cNvSpPr>
            <p:nvPr/>
          </p:nvSpPr>
          <p:spPr bwMode="auto">
            <a:xfrm>
              <a:off x="26606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1</a:t>
              </a:r>
            </a:p>
          </p:txBody>
        </p:sp>
        <p:sp>
          <p:nvSpPr>
            <p:cNvPr id="322569" name="Rectangle 9"/>
            <p:cNvSpPr>
              <a:spLocks noChangeArrowheads="1"/>
            </p:cNvSpPr>
            <p:nvPr/>
          </p:nvSpPr>
          <p:spPr bwMode="auto">
            <a:xfrm>
              <a:off x="32702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322570" name="Rectangle 10"/>
            <p:cNvSpPr>
              <a:spLocks noChangeArrowheads="1"/>
            </p:cNvSpPr>
            <p:nvPr/>
          </p:nvSpPr>
          <p:spPr bwMode="auto">
            <a:xfrm>
              <a:off x="38798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322571" name="Rectangle 11"/>
            <p:cNvSpPr>
              <a:spLocks noChangeArrowheads="1"/>
            </p:cNvSpPr>
            <p:nvPr/>
          </p:nvSpPr>
          <p:spPr bwMode="auto">
            <a:xfrm>
              <a:off x="44894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322572" name="Rectangle 12"/>
            <p:cNvSpPr>
              <a:spLocks noChangeArrowheads="1"/>
            </p:cNvSpPr>
            <p:nvPr/>
          </p:nvSpPr>
          <p:spPr bwMode="auto">
            <a:xfrm>
              <a:off x="50990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119" name="Rectangle 8"/>
            <p:cNvSpPr>
              <a:spLocks noChangeArrowheads="1"/>
            </p:cNvSpPr>
            <p:nvPr/>
          </p:nvSpPr>
          <p:spPr bwMode="auto">
            <a:xfrm>
              <a:off x="57086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6</a:t>
              </a:r>
            </a:p>
          </p:txBody>
        </p:sp>
        <p:sp>
          <p:nvSpPr>
            <p:cNvPr id="120" name="Rectangle 9"/>
            <p:cNvSpPr>
              <a:spLocks noChangeArrowheads="1"/>
            </p:cNvSpPr>
            <p:nvPr/>
          </p:nvSpPr>
          <p:spPr bwMode="auto">
            <a:xfrm>
              <a:off x="63182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121" name="Rectangle 10"/>
            <p:cNvSpPr>
              <a:spLocks noChangeArrowheads="1"/>
            </p:cNvSpPr>
            <p:nvPr/>
          </p:nvSpPr>
          <p:spPr bwMode="auto">
            <a:xfrm>
              <a:off x="69278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122" name="Rectangle 11"/>
            <p:cNvSpPr>
              <a:spLocks noChangeArrowheads="1"/>
            </p:cNvSpPr>
            <p:nvPr/>
          </p:nvSpPr>
          <p:spPr bwMode="auto">
            <a:xfrm>
              <a:off x="75374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9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318250" y="3041650"/>
            <a:ext cx="2362200" cy="2057400"/>
            <a:chOff x="8680450" y="3727450"/>
            <a:chExt cx="2362200" cy="2057400"/>
          </a:xfrm>
        </p:grpSpPr>
        <p:sp>
          <p:nvSpPr>
            <p:cNvPr id="2" name="Rectangle 1"/>
            <p:cNvSpPr/>
            <p:nvPr/>
          </p:nvSpPr>
          <p:spPr bwMode="auto">
            <a:xfrm>
              <a:off x="8680450" y="3727450"/>
              <a:ext cx="2362200" cy="205740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noFill/>
              <a:prstDash val="solid"/>
              <a:round/>
              <a:headEnd type="none" w="med" len="med"/>
              <a:tailEnd type="triangle" w="sm" len="sm"/>
            </a:ln>
            <a:effectLst/>
          </p:spPr>
          <p:txBody>
            <a:bodyPr vert="horz" wrap="none" lIns="45720" tIns="45720" rIns="4572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34" charset="0"/>
              </a:endParaRPr>
            </a:p>
          </p:txBody>
        </p:sp>
        <p:grpSp>
          <p:nvGrpSpPr>
            <p:cNvPr id="115" name="Group 220"/>
            <p:cNvGrpSpPr>
              <a:grpSpLocks/>
            </p:cNvGrpSpPr>
            <p:nvPr/>
          </p:nvGrpSpPr>
          <p:grpSpPr bwMode="auto">
            <a:xfrm>
              <a:off x="8756650" y="3879850"/>
              <a:ext cx="2133600" cy="1752600"/>
              <a:chOff x="4368" y="816"/>
              <a:chExt cx="1344" cy="1104"/>
            </a:xfrm>
          </p:grpSpPr>
          <p:sp>
            <p:nvSpPr>
              <p:cNvPr id="116" name="Rectangle 118"/>
              <p:cNvSpPr>
                <a:spLocks noChangeArrowheads="1"/>
              </p:cNvSpPr>
              <p:nvPr/>
            </p:nvSpPr>
            <p:spPr bwMode="auto">
              <a:xfrm>
                <a:off x="4512" y="864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 dirty="0" err="1">
                    <a:latin typeface="Courier New" pitchFamily="49" charset="0"/>
                  </a:rPr>
                  <a:t>addq</a:t>
                </a:r>
                <a:endParaRPr lang="en-US" sz="1400" b="0" dirty="0">
                  <a:latin typeface="Courier New" pitchFamily="49" charset="0"/>
                </a:endParaRPr>
              </a:p>
            </p:txBody>
          </p:sp>
          <p:grpSp>
            <p:nvGrpSpPr>
              <p:cNvPr id="117" name="Group 183"/>
              <p:cNvGrpSpPr>
                <a:grpSpLocks/>
              </p:cNvGrpSpPr>
              <p:nvPr/>
            </p:nvGrpSpPr>
            <p:grpSpPr bwMode="auto">
              <a:xfrm>
                <a:off x="4944" y="864"/>
                <a:ext cx="384" cy="192"/>
                <a:chOff x="4560" y="864"/>
                <a:chExt cx="384" cy="192"/>
              </a:xfrm>
            </p:grpSpPr>
            <p:sp>
              <p:nvSpPr>
                <p:cNvPr id="138" name="Rectangle 120"/>
                <p:cNvSpPr>
                  <a:spLocks noChangeArrowheads="1"/>
                </p:cNvSpPr>
                <p:nvPr/>
              </p:nvSpPr>
              <p:spPr bwMode="auto">
                <a:xfrm>
                  <a:off x="4560" y="864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 dirty="0">
                      <a:latin typeface="Courier New" pitchFamily="49" charset="0"/>
                    </a:rPr>
                    <a:t>6</a:t>
                  </a:r>
                </a:p>
              </p:txBody>
            </p:sp>
            <p:sp>
              <p:nvSpPr>
                <p:cNvPr id="139" name="Rectangle 121"/>
                <p:cNvSpPr>
                  <a:spLocks noChangeArrowheads="1"/>
                </p:cNvSpPr>
                <p:nvPr/>
              </p:nvSpPr>
              <p:spPr bwMode="auto">
                <a:xfrm>
                  <a:off x="4752" y="864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 dirty="0">
                      <a:latin typeface="Courier New" pitchFamily="49" charset="0"/>
                    </a:rPr>
                    <a:t>0</a:t>
                  </a:r>
                </a:p>
              </p:txBody>
            </p:sp>
            <p:sp>
              <p:nvSpPr>
                <p:cNvPr id="140" name="Rectangle 122"/>
                <p:cNvSpPr>
                  <a:spLocks noChangeArrowheads="1"/>
                </p:cNvSpPr>
                <p:nvPr/>
              </p:nvSpPr>
              <p:spPr bwMode="auto">
                <a:xfrm>
                  <a:off x="4560" y="864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18" name="Rectangle 123"/>
              <p:cNvSpPr>
                <a:spLocks noChangeArrowheads="1"/>
              </p:cNvSpPr>
              <p:nvPr/>
            </p:nvSpPr>
            <p:spPr bwMode="auto">
              <a:xfrm>
                <a:off x="4512" y="1152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 dirty="0" err="1">
                    <a:latin typeface="Courier New" pitchFamily="49" charset="0"/>
                  </a:rPr>
                  <a:t>subq</a:t>
                </a:r>
                <a:endParaRPr lang="en-US" sz="1400" b="0" dirty="0">
                  <a:latin typeface="Courier New" pitchFamily="49" charset="0"/>
                </a:endParaRPr>
              </a:p>
            </p:txBody>
          </p:sp>
          <p:grpSp>
            <p:nvGrpSpPr>
              <p:cNvPr id="123" name="Group 182"/>
              <p:cNvGrpSpPr>
                <a:grpSpLocks/>
              </p:cNvGrpSpPr>
              <p:nvPr/>
            </p:nvGrpSpPr>
            <p:grpSpPr bwMode="auto">
              <a:xfrm>
                <a:off x="4944" y="1152"/>
                <a:ext cx="384" cy="192"/>
                <a:chOff x="4560" y="1152"/>
                <a:chExt cx="384" cy="192"/>
              </a:xfrm>
            </p:grpSpPr>
            <p:sp>
              <p:nvSpPr>
                <p:cNvPr id="135" name="Rectangle 125"/>
                <p:cNvSpPr>
                  <a:spLocks noChangeArrowheads="1"/>
                </p:cNvSpPr>
                <p:nvPr/>
              </p:nvSpPr>
              <p:spPr bwMode="auto">
                <a:xfrm>
                  <a:off x="4560" y="1152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6</a:t>
                  </a:r>
                </a:p>
              </p:txBody>
            </p:sp>
            <p:sp>
              <p:nvSpPr>
                <p:cNvPr id="136" name="Rectangle 126"/>
                <p:cNvSpPr>
                  <a:spLocks noChangeArrowheads="1"/>
                </p:cNvSpPr>
                <p:nvPr/>
              </p:nvSpPr>
              <p:spPr bwMode="auto">
                <a:xfrm>
                  <a:off x="4752" y="1152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1</a:t>
                  </a:r>
                </a:p>
              </p:txBody>
            </p:sp>
            <p:sp>
              <p:nvSpPr>
                <p:cNvPr id="137" name="Rectangle 127"/>
                <p:cNvSpPr>
                  <a:spLocks noChangeArrowheads="1"/>
                </p:cNvSpPr>
                <p:nvPr/>
              </p:nvSpPr>
              <p:spPr bwMode="auto">
                <a:xfrm>
                  <a:off x="4560" y="1152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24" name="Rectangle 128"/>
              <p:cNvSpPr>
                <a:spLocks noChangeArrowheads="1"/>
              </p:cNvSpPr>
              <p:nvPr/>
            </p:nvSpPr>
            <p:spPr bwMode="auto">
              <a:xfrm>
                <a:off x="4512" y="1440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 dirty="0" err="1">
                    <a:latin typeface="Courier New" pitchFamily="49" charset="0"/>
                  </a:rPr>
                  <a:t>andq</a:t>
                </a:r>
                <a:endParaRPr lang="en-US" sz="1400" b="0" dirty="0">
                  <a:latin typeface="Courier New" pitchFamily="49" charset="0"/>
                </a:endParaRPr>
              </a:p>
            </p:txBody>
          </p:sp>
          <p:grpSp>
            <p:nvGrpSpPr>
              <p:cNvPr id="125" name="Group 181"/>
              <p:cNvGrpSpPr>
                <a:grpSpLocks/>
              </p:cNvGrpSpPr>
              <p:nvPr/>
            </p:nvGrpSpPr>
            <p:grpSpPr bwMode="auto">
              <a:xfrm>
                <a:off x="4944" y="1440"/>
                <a:ext cx="384" cy="192"/>
                <a:chOff x="4560" y="1440"/>
                <a:chExt cx="384" cy="192"/>
              </a:xfrm>
            </p:grpSpPr>
            <p:sp>
              <p:nvSpPr>
                <p:cNvPr id="132" name="Rectangle 130"/>
                <p:cNvSpPr>
                  <a:spLocks noChangeArrowheads="1"/>
                </p:cNvSpPr>
                <p:nvPr/>
              </p:nvSpPr>
              <p:spPr bwMode="auto">
                <a:xfrm>
                  <a:off x="4560" y="1440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6</a:t>
                  </a:r>
                </a:p>
              </p:txBody>
            </p:sp>
            <p:sp>
              <p:nvSpPr>
                <p:cNvPr id="133" name="Rectangle 131"/>
                <p:cNvSpPr>
                  <a:spLocks noChangeArrowheads="1"/>
                </p:cNvSpPr>
                <p:nvPr/>
              </p:nvSpPr>
              <p:spPr bwMode="auto">
                <a:xfrm>
                  <a:off x="4752" y="1440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2</a:t>
                  </a:r>
                </a:p>
              </p:txBody>
            </p:sp>
            <p:sp>
              <p:nvSpPr>
                <p:cNvPr id="134" name="Rectangle 132"/>
                <p:cNvSpPr>
                  <a:spLocks noChangeArrowheads="1"/>
                </p:cNvSpPr>
                <p:nvPr/>
              </p:nvSpPr>
              <p:spPr bwMode="auto">
                <a:xfrm>
                  <a:off x="4560" y="1440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26" name="Rectangle 133"/>
              <p:cNvSpPr>
                <a:spLocks noChangeArrowheads="1"/>
              </p:cNvSpPr>
              <p:nvPr/>
            </p:nvSpPr>
            <p:spPr bwMode="auto">
              <a:xfrm>
                <a:off x="4512" y="1728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 dirty="0" err="1">
                    <a:latin typeface="Courier New" pitchFamily="49" charset="0"/>
                  </a:rPr>
                  <a:t>xorq</a:t>
                </a:r>
                <a:endParaRPr lang="en-US" sz="1400" b="0" dirty="0">
                  <a:latin typeface="Courier New" pitchFamily="49" charset="0"/>
                </a:endParaRPr>
              </a:p>
            </p:txBody>
          </p:sp>
          <p:grpSp>
            <p:nvGrpSpPr>
              <p:cNvPr id="127" name="Group 180"/>
              <p:cNvGrpSpPr>
                <a:grpSpLocks/>
              </p:cNvGrpSpPr>
              <p:nvPr/>
            </p:nvGrpSpPr>
            <p:grpSpPr bwMode="auto">
              <a:xfrm>
                <a:off x="4944" y="1728"/>
                <a:ext cx="384" cy="192"/>
                <a:chOff x="4560" y="1728"/>
                <a:chExt cx="384" cy="192"/>
              </a:xfrm>
            </p:grpSpPr>
            <p:sp>
              <p:nvSpPr>
                <p:cNvPr id="129" name="Rectangle 135"/>
                <p:cNvSpPr>
                  <a:spLocks noChangeArrowheads="1"/>
                </p:cNvSpPr>
                <p:nvPr/>
              </p:nvSpPr>
              <p:spPr bwMode="auto">
                <a:xfrm>
                  <a:off x="4560" y="1728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6</a:t>
                  </a:r>
                </a:p>
              </p:txBody>
            </p:sp>
            <p:sp>
              <p:nvSpPr>
                <p:cNvPr id="130" name="Rectangle 136"/>
                <p:cNvSpPr>
                  <a:spLocks noChangeArrowheads="1"/>
                </p:cNvSpPr>
                <p:nvPr/>
              </p:nvSpPr>
              <p:spPr bwMode="auto">
                <a:xfrm>
                  <a:off x="4752" y="1728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3</a:t>
                  </a:r>
                </a:p>
              </p:txBody>
            </p:sp>
            <p:sp>
              <p:nvSpPr>
                <p:cNvPr id="131" name="Rectangle 137"/>
                <p:cNvSpPr>
                  <a:spLocks noChangeArrowheads="1"/>
                </p:cNvSpPr>
                <p:nvPr/>
              </p:nvSpPr>
              <p:spPr bwMode="auto">
                <a:xfrm>
                  <a:off x="4560" y="1728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28" name="AutoShape 217"/>
              <p:cNvSpPr>
                <a:spLocks/>
              </p:cNvSpPr>
              <p:nvPr/>
            </p:nvSpPr>
            <p:spPr bwMode="auto">
              <a:xfrm>
                <a:off x="4368" y="816"/>
                <a:ext cx="144" cy="1104"/>
              </a:xfrm>
              <a:prstGeom prst="leftBrace">
                <a:avLst>
                  <a:gd name="adj1" fmla="val 63889"/>
                  <a:gd name="adj2" fmla="val 50000"/>
                </a:avLst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2" name="Straight Connector 11"/>
          <p:cNvCxnSpPr>
            <a:stCxn id="2" idx="1"/>
            <a:endCxn id="322659" idx="3"/>
          </p:cNvCxnSpPr>
          <p:nvPr/>
        </p:nvCxnSpPr>
        <p:spPr bwMode="auto">
          <a:xfrm flipH="1">
            <a:off x="3270250" y="4070350"/>
            <a:ext cx="3048000" cy="4445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triangle" w="med" len="med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306661004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Instruction Set #4</a:t>
            </a:r>
          </a:p>
        </p:txBody>
      </p:sp>
      <p:sp>
        <p:nvSpPr>
          <p:cNvPr id="322565" name="Rectangle 5"/>
          <p:cNvSpPr>
            <a:spLocks noChangeArrowheads="1"/>
          </p:cNvSpPr>
          <p:nvPr/>
        </p:nvSpPr>
        <p:spPr bwMode="auto">
          <a:xfrm>
            <a:off x="146050" y="8382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/>
              <a:t>Byte</a:t>
            </a:r>
          </a:p>
        </p:txBody>
      </p:sp>
      <p:grpSp>
        <p:nvGrpSpPr>
          <p:cNvPr id="4" name="Group 214"/>
          <p:cNvGrpSpPr>
            <a:grpSpLocks/>
          </p:cNvGrpSpPr>
          <p:nvPr/>
        </p:nvGrpSpPr>
        <p:grpSpPr bwMode="auto">
          <a:xfrm>
            <a:off x="146050" y="5791200"/>
            <a:ext cx="3124200" cy="304800"/>
            <a:chOff x="336" y="3648"/>
            <a:chExt cx="1968" cy="192"/>
          </a:xfrm>
        </p:grpSpPr>
        <p:sp>
          <p:nvSpPr>
            <p:cNvPr id="322574" name="Rectangle 14"/>
            <p:cNvSpPr>
              <a:spLocks noChangeArrowheads="1"/>
            </p:cNvSpPr>
            <p:nvPr/>
          </p:nvSpPr>
          <p:spPr bwMode="auto">
            <a:xfrm>
              <a:off x="336" y="3648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pushq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endParaRPr lang="en-US" sz="1400" b="0" dirty="0"/>
            </a:p>
          </p:txBody>
        </p:sp>
        <p:grpSp>
          <p:nvGrpSpPr>
            <p:cNvPr id="5" name="Group 213"/>
            <p:cNvGrpSpPr>
              <a:grpSpLocks/>
            </p:cNvGrpSpPr>
            <p:nvPr/>
          </p:nvGrpSpPr>
          <p:grpSpPr bwMode="auto">
            <a:xfrm>
              <a:off x="1536" y="3648"/>
              <a:ext cx="384" cy="192"/>
              <a:chOff x="1536" y="3648"/>
              <a:chExt cx="384" cy="192"/>
            </a:xfrm>
          </p:grpSpPr>
          <p:sp>
            <p:nvSpPr>
              <p:cNvPr id="322576" name="Rectangle 16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A</a:t>
                </a:r>
              </a:p>
            </p:txBody>
          </p:sp>
          <p:sp>
            <p:nvSpPr>
              <p:cNvPr id="322577" name="Rectangle 17"/>
              <p:cNvSpPr>
                <a:spLocks noChangeArrowheads="1"/>
              </p:cNvSpPr>
              <p:nvPr/>
            </p:nvSpPr>
            <p:spPr bwMode="auto">
              <a:xfrm>
                <a:off x="1728" y="364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578" name="Rectangle 18"/>
              <p:cNvSpPr>
                <a:spLocks noChangeArrowheads="1"/>
              </p:cNvSpPr>
              <p:nvPr/>
            </p:nvSpPr>
            <p:spPr bwMode="auto">
              <a:xfrm>
                <a:off x="1536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6" name="Group 212"/>
            <p:cNvGrpSpPr>
              <a:grpSpLocks/>
            </p:cNvGrpSpPr>
            <p:nvPr/>
          </p:nvGrpSpPr>
          <p:grpSpPr bwMode="auto">
            <a:xfrm>
              <a:off x="1920" y="3648"/>
              <a:ext cx="384" cy="192"/>
              <a:chOff x="1920" y="3648"/>
              <a:chExt cx="384" cy="192"/>
            </a:xfrm>
          </p:grpSpPr>
          <p:sp>
            <p:nvSpPr>
              <p:cNvPr id="322580" name="Rectangle 20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581" name="Rectangle 21"/>
              <p:cNvSpPr>
                <a:spLocks noChangeArrowheads="1"/>
              </p:cNvSpPr>
              <p:nvPr/>
            </p:nvSpPr>
            <p:spPr bwMode="auto">
              <a:xfrm>
                <a:off x="2112" y="3648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322582" name="Rectangle 22"/>
              <p:cNvSpPr>
                <a:spLocks noChangeArrowheads="1"/>
              </p:cNvSpPr>
              <p:nvPr/>
            </p:nvSpPr>
            <p:spPr bwMode="auto">
              <a:xfrm>
                <a:off x="1920" y="364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584" name="Rectangle 24"/>
          <p:cNvSpPr>
            <a:spLocks noChangeArrowheads="1"/>
          </p:cNvSpPr>
          <p:nvPr/>
        </p:nvSpPr>
        <p:spPr bwMode="auto">
          <a:xfrm>
            <a:off x="146050" y="44196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>
                <a:latin typeface="Courier New" pitchFamily="49" charset="0"/>
              </a:rPr>
              <a:t>jXX </a:t>
            </a:r>
            <a:r>
              <a:rPr lang="en-US" sz="1400" b="0"/>
              <a:t>Dest</a:t>
            </a:r>
          </a:p>
        </p:txBody>
      </p:sp>
      <p:grpSp>
        <p:nvGrpSpPr>
          <p:cNvPr id="8" name="Group 210"/>
          <p:cNvGrpSpPr>
            <a:grpSpLocks/>
          </p:cNvGrpSpPr>
          <p:nvPr/>
        </p:nvGrpSpPr>
        <p:grpSpPr bwMode="auto">
          <a:xfrm>
            <a:off x="2051050" y="4419600"/>
            <a:ext cx="609600" cy="304800"/>
            <a:chOff x="1536" y="2784"/>
            <a:chExt cx="384" cy="192"/>
          </a:xfrm>
        </p:grpSpPr>
        <p:sp>
          <p:nvSpPr>
            <p:cNvPr id="322586" name="Rectangle 26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322587" name="Rectangle 27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/>
                <a:t>fn</a:t>
              </a:r>
            </a:p>
          </p:txBody>
        </p:sp>
        <p:sp>
          <p:nvSpPr>
            <p:cNvPr id="322588" name="Rectangle 28"/>
            <p:cNvSpPr>
              <a:spLocks noChangeArrowheads="1"/>
            </p:cNvSpPr>
            <p:nvPr/>
          </p:nvSpPr>
          <p:spPr bwMode="auto">
            <a:xfrm>
              <a:off x="1536" y="278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589" name="Rectangle 29"/>
          <p:cNvSpPr>
            <a:spLocks noChangeArrowheads="1"/>
          </p:cNvSpPr>
          <p:nvPr/>
        </p:nvSpPr>
        <p:spPr bwMode="auto">
          <a:xfrm>
            <a:off x="2660650" y="441325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grpSp>
        <p:nvGrpSpPr>
          <p:cNvPr id="9" name="Group 209"/>
          <p:cNvGrpSpPr>
            <a:grpSpLocks/>
          </p:cNvGrpSpPr>
          <p:nvPr/>
        </p:nvGrpSpPr>
        <p:grpSpPr bwMode="auto">
          <a:xfrm>
            <a:off x="146050" y="6248400"/>
            <a:ext cx="3124200" cy="304800"/>
            <a:chOff x="336" y="3936"/>
            <a:chExt cx="1968" cy="192"/>
          </a:xfrm>
        </p:grpSpPr>
        <p:sp>
          <p:nvSpPr>
            <p:cNvPr id="322591" name="Rectangle 31"/>
            <p:cNvSpPr>
              <a:spLocks noChangeArrowheads="1"/>
            </p:cNvSpPr>
            <p:nvPr/>
          </p:nvSpPr>
          <p:spPr bwMode="auto">
            <a:xfrm>
              <a:off x="336" y="393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popq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endParaRPr lang="en-US" sz="1400" b="0" dirty="0"/>
            </a:p>
          </p:txBody>
        </p:sp>
        <p:grpSp>
          <p:nvGrpSpPr>
            <p:cNvPr id="10" name="Group 208"/>
            <p:cNvGrpSpPr>
              <a:grpSpLocks/>
            </p:cNvGrpSpPr>
            <p:nvPr/>
          </p:nvGrpSpPr>
          <p:grpSpPr bwMode="auto">
            <a:xfrm>
              <a:off x="1536" y="3936"/>
              <a:ext cx="384" cy="192"/>
              <a:chOff x="1536" y="3936"/>
              <a:chExt cx="384" cy="192"/>
            </a:xfrm>
          </p:grpSpPr>
          <p:sp>
            <p:nvSpPr>
              <p:cNvPr id="322593" name="Rectangle 33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B</a:t>
                </a:r>
              </a:p>
            </p:txBody>
          </p:sp>
          <p:sp>
            <p:nvSpPr>
              <p:cNvPr id="322594" name="Rectangle 34"/>
              <p:cNvSpPr>
                <a:spLocks noChangeArrowheads="1"/>
              </p:cNvSpPr>
              <p:nvPr/>
            </p:nvSpPr>
            <p:spPr bwMode="auto">
              <a:xfrm>
                <a:off x="1728" y="393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595" name="Rectangle 35"/>
              <p:cNvSpPr>
                <a:spLocks noChangeArrowheads="1"/>
              </p:cNvSpPr>
              <p:nvPr/>
            </p:nvSpPr>
            <p:spPr bwMode="auto">
              <a:xfrm>
                <a:off x="1536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07"/>
            <p:cNvGrpSpPr>
              <a:grpSpLocks/>
            </p:cNvGrpSpPr>
            <p:nvPr/>
          </p:nvGrpSpPr>
          <p:grpSpPr bwMode="auto">
            <a:xfrm>
              <a:off x="1920" y="3936"/>
              <a:ext cx="384" cy="192"/>
              <a:chOff x="1920" y="3936"/>
              <a:chExt cx="384" cy="192"/>
            </a:xfrm>
          </p:grpSpPr>
          <p:sp>
            <p:nvSpPr>
              <p:cNvPr id="322597" name="Rectangle 37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598" name="Rectangle 38"/>
              <p:cNvSpPr>
                <a:spLocks noChangeArrowheads="1"/>
              </p:cNvSpPr>
              <p:nvPr/>
            </p:nvSpPr>
            <p:spPr bwMode="auto">
              <a:xfrm>
                <a:off x="2112" y="393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322599" name="Rectangle 39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601" name="Rectangle 41"/>
          <p:cNvSpPr>
            <a:spLocks noChangeArrowheads="1"/>
          </p:cNvSpPr>
          <p:nvPr/>
        </p:nvSpPr>
        <p:spPr bwMode="auto">
          <a:xfrm>
            <a:off x="146050" y="48768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>
                <a:latin typeface="Courier New" pitchFamily="49" charset="0"/>
              </a:rPr>
              <a:t>call </a:t>
            </a:r>
            <a:r>
              <a:rPr lang="en-US" sz="1400" b="0"/>
              <a:t>Dest</a:t>
            </a:r>
          </a:p>
        </p:txBody>
      </p:sp>
      <p:grpSp>
        <p:nvGrpSpPr>
          <p:cNvPr id="13" name="Group 205"/>
          <p:cNvGrpSpPr>
            <a:grpSpLocks/>
          </p:cNvGrpSpPr>
          <p:nvPr/>
        </p:nvGrpSpPr>
        <p:grpSpPr bwMode="auto">
          <a:xfrm>
            <a:off x="2051050" y="4876800"/>
            <a:ext cx="609600" cy="304800"/>
            <a:chOff x="1536" y="3072"/>
            <a:chExt cx="384" cy="192"/>
          </a:xfrm>
        </p:grpSpPr>
        <p:sp>
          <p:nvSpPr>
            <p:cNvPr id="322603" name="Rectangle 43"/>
            <p:cNvSpPr>
              <a:spLocks noChangeArrowheads="1"/>
            </p:cNvSpPr>
            <p:nvPr/>
          </p:nvSpPr>
          <p:spPr bwMode="auto">
            <a:xfrm>
              <a:off x="1536" y="307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322604" name="Rectangle 44"/>
            <p:cNvSpPr>
              <a:spLocks noChangeArrowheads="1"/>
            </p:cNvSpPr>
            <p:nvPr/>
          </p:nvSpPr>
          <p:spPr bwMode="auto">
            <a:xfrm>
              <a:off x="1728" y="307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05" name="Rectangle 45"/>
            <p:cNvSpPr>
              <a:spLocks noChangeArrowheads="1"/>
            </p:cNvSpPr>
            <p:nvPr/>
          </p:nvSpPr>
          <p:spPr bwMode="auto">
            <a:xfrm>
              <a:off x="1536" y="307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06" name="Rectangle 46"/>
          <p:cNvSpPr>
            <a:spLocks noChangeArrowheads="1"/>
          </p:cNvSpPr>
          <p:nvPr/>
        </p:nvSpPr>
        <p:spPr bwMode="auto">
          <a:xfrm>
            <a:off x="2660650" y="48768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 dirty="0" err="1"/>
              <a:t>Dest</a:t>
            </a:r>
            <a:endParaRPr lang="en-US" sz="1400" b="0" dirty="0"/>
          </a:p>
        </p:txBody>
      </p:sp>
      <p:grpSp>
        <p:nvGrpSpPr>
          <p:cNvPr id="14" name="Group 204"/>
          <p:cNvGrpSpPr>
            <a:grpSpLocks/>
          </p:cNvGrpSpPr>
          <p:nvPr/>
        </p:nvGrpSpPr>
        <p:grpSpPr bwMode="auto">
          <a:xfrm>
            <a:off x="146050" y="2133600"/>
            <a:ext cx="3124200" cy="304800"/>
            <a:chOff x="336" y="1344"/>
            <a:chExt cx="1968" cy="192"/>
          </a:xfrm>
        </p:grpSpPr>
        <p:sp>
          <p:nvSpPr>
            <p:cNvPr id="322608" name="Rectangle 48"/>
            <p:cNvSpPr>
              <a:spLocks noChangeArrowheads="1"/>
            </p:cNvSpPr>
            <p:nvPr/>
          </p:nvSpPr>
          <p:spPr bwMode="auto">
            <a:xfrm>
              <a:off x="336" y="1344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cmovXX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r>
                <a:rPr lang="en-US" sz="1400" b="0" dirty="0">
                  <a:latin typeface="Courier New" pitchFamily="49" charset="0"/>
                </a:rPr>
                <a:t>, </a:t>
              </a:r>
              <a:r>
                <a:rPr lang="en-US" sz="1400" b="0" dirty="0" err="1"/>
                <a:t>rB</a:t>
              </a:r>
              <a:endParaRPr lang="en-US" sz="1400" b="0" dirty="0"/>
            </a:p>
          </p:txBody>
        </p:sp>
        <p:grpSp>
          <p:nvGrpSpPr>
            <p:cNvPr id="15" name="Group 203"/>
            <p:cNvGrpSpPr>
              <a:grpSpLocks/>
            </p:cNvGrpSpPr>
            <p:nvPr/>
          </p:nvGrpSpPr>
          <p:grpSpPr bwMode="auto">
            <a:xfrm>
              <a:off x="1536" y="1344"/>
              <a:ext cx="384" cy="192"/>
              <a:chOff x="1536" y="1344"/>
              <a:chExt cx="384" cy="192"/>
            </a:xfrm>
          </p:grpSpPr>
          <p:sp>
            <p:nvSpPr>
              <p:cNvPr id="322610" name="Rectangle 50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2</a:t>
                </a:r>
              </a:p>
            </p:txBody>
          </p:sp>
          <p:sp>
            <p:nvSpPr>
              <p:cNvPr id="322611" name="Rectangle 51"/>
              <p:cNvSpPr>
                <a:spLocks noChangeArrowheads="1"/>
              </p:cNvSpPr>
              <p:nvPr/>
            </p:nvSpPr>
            <p:spPr bwMode="auto">
              <a:xfrm>
                <a:off x="1728" y="1344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/>
                  <a:t>fn</a:t>
                </a:r>
              </a:p>
            </p:txBody>
          </p:sp>
          <p:sp>
            <p:nvSpPr>
              <p:cNvPr id="322612" name="Rectangle 52"/>
              <p:cNvSpPr>
                <a:spLocks noChangeArrowheads="1"/>
              </p:cNvSpPr>
              <p:nvPr/>
            </p:nvSpPr>
            <p:spPr bwMode="auto">
              <a:xfrm>
                <a:off x="1536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202"/>
            <p:cNvGrpSpPr>
              <a:grpSpLocks/>
            </p:cNvGrpSpPr>
            <p:nvPr/>
          </p:nvGrpSpPr>
          <p:grpSpPr bwMode="auto">
            <a:xfrm>
              <a:off x="1920" y="1344"/>
              <a:ext cx="384" cy="192"/>
              <a:chOff x="1920" y="1344"/>
              <a:chExt cx="384" cy="192"/>
            </a:xfrm>
          </p:grpSpPr>
          <p:sp>
            <p:nvSpPr>
              <p:cNvPr id="322614" name="Rectangle 54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615" name="Rectangle 55"/>
              <p:cNvSpPr>
                <a:spLocks noChangeArrowheads="1"/>
              </p:cNvSpPr>
              <p:nvPr/>
            </p:nvSpPr>
            <p:spPr bwMode="auto">
              <a:xfrm>
                <a:off x="2112" y="1344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rB</a:t>
                </a:r>
              </a:p>
            </p:txBody>
          </p:sp>
          <p:sp>
            <p:nvSpPr>
              <p:cNvPr id="322616" name="Rectangle 56"/>
              <p:cNvSpPr>
                <a:spLocks noChangeArrowheads="1"/>
              </p:cNvSpPr>
              <p:nvPr/>
            </p:nvSpPr>
            <p:spPr bwMode="auto">
              <a:xfrm>
                <a:off x="1920" y="13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sp>
        <p:nvSpPr>
          <p:cNvPr id="322618" name="Rectangle 58"/>
          <p:cNvSpPr>
            <a:spLocks noChangeArrowheads="1"/>
          </p:cNvSpPr>
          <p:nvPr/>
        </p:nvSpPr>
        <p:spPr bwMode="auto">
          <a:xfrm>
            <a:off x="146050" y="25908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irmovq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/>
              <a:t>V</a:t>
            </a:r>
            <a:r>
              <a:rPr lang="en-US" sz="1400" b="0" dirty="0">
                <a:latin typeface="Courier New" pitchFamily="49" charset="0"/>
              </a:rPr>
              <a:t>, </a:t>
            </a:r>
            <a:r>
              <a:rPr lang="en-US" sz="1400" b="0" dirty="0" err="1"/>
              <a:t>rB</a:t>
            </a:r>
            <a:endParaRPr lang="en-US" sz="1400" b="0" dirty="0"/>
          </a:p>
        </p:txBody>
      </p:sp>
      <p:grpSp>
        <p:nvGrpSpPr>
          <p:cNvPr id="18" name="Group 200"/>
          <p:cNvGrpSpPr>
            <a:grpSpLocks/>
          </p:cNvGrpSpPr>
          <p:nvPr/>
        </p:nvGrpSpPr>
        <p:grpSpPr bwMode="auto">
          <a:xfrm>
            <a:off x="2051050" y="2590800"/>
            <a:ext cx="609600" cy="304800"/>
            <a:chOff x="1536" y="1632"/>
            <a:chExt cx="384" cy="192"/>
          </a:xfrm>
        </p:grpSpPr>
        <p:sp>
          <p:nvSpPr>
            <p:cNvPr id="322620" name="Rectangle 60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322621" name="Rectangle 61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22" name="Rectangle 62"/>
            <p:cNvSpPr>
              <a:spLocks noChangeArrowheads="1"/>
            </p:cNvSpPr>
            <p:nvPr/>
          </p:nvSpPr>
          <p:spPr bwMode="auto">
            <a:xfrm>
              <a:off x="1536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19" name="Group 199"/>
          <p:cNvGrpSpPr>
            <a:grpSpLocks/>
          </p:cNvGrpSpPr>
          <p:nvPr/>
        </p:nvGrpSpPr>
        <p:grpSpPr bwMode="auto">
          <a:xfrm>
            <a:off x="2660650" y="2590800"/>
            <a:ext cx="609600" cy="304800"/>
            <a:chOff x="1920" y="1632"/>
            <a:chExt cx="384" cy="192"/>
          </a:xfrm>
        </p:grpSpPr>
        <p:sp>
          <p:nvSpPr>
            <p:cNvPr id="322624" name="Rectangle 64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F</a:t>
              </a:r>
            </a:p>
          </p:txBody>
        </p:sp>
        <p:sp>
          <p:nvSpPr>
            <p:cNvPr id="322625" name="Rectangle 65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26" name="Rectangle 66"/>
            <p:cNvSpPr>
              <a:spLocks noChangeArrowheads="1"/>
            </p:cNvSpPr>
            <p:nvPr/>
          </p:nvSpPr>
          <p:spPr bwMode="auto">
            <a:xfrm>
              <a:off x="1920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27" name="Rectangle 67"/>
          <p:cNvSpPr>
            <a:spLocks noChangeArrowheads="1"/>
          </p:cNvSpPr>
          <p:nvPr/>
        </p:nvSpPr>
        <p:spPr bwMode="auto">
          <a:xfrm>
            <a:off x="3270250" y="25908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V</a:t>
            </a:r>
          </a:p>
        </p:txBody>
      </p:sp>
      <p:sp>
        <p:nvSpPr>
          <p:cNvPr id="322629" name="Rectangle 69"/>
          <p:cNvSpPr>
            <a:spLocks noChangeArrowheads="1"/>
          </p:cNvSpPr>
          <p:nvPr/>
        </p:nvSpPr>
        <p:spPr bwMode="auto">
          <a:xfrm>
            <a:off x="146050" y="30480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rmmovq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 err="1"/>
              <a:t>rA</a:t>
            </a:r>
            <a:r>
              <a:rPr lang="en-US" sz="1400" b="0" dirty="0">
                <a:latin typeface="Courier New" pitchFamily="49" charset="0"/>
              </a:rPr>
              <a:t>, </a:t>
            </a:r>
            <a:r>
              <a:rPr lang="en-US" sz="1400" b="0" dirty="0"/>
              <a:t>D</a:t>
            </a:r>
            <a:r>
              <a:rPr lang="en-US" sz="1400" b="0" dirty="0">
                <a:latin typeface="Courier New" pitchFamily="49" charset="0"/>
              </a:rPr>
              <a:t>(</a:t>
            </a:r>
            <a:r>
              <a:rPr lang="en-US" sz="1400" b="0" dirty="0" err="1"/>
              <a:t>rB</a:t>
            </a:r>
            <a:r>
              <a:rPr lang="en-US" sz="1400" b="0" dirty="0">
                <a:latin typeface="Courier New" pitchFamily="49" charset="0"/>
              </a:rPr>
              <a:t>)</a:t>
            </a:r>
          </a:p>
        </p:txBody>
      </p:sp>
      <p:grpSp>
        <p:nvGrpSpPr>
          <p:cNvPr id="21" name="Group 197"/>
          <p:cNvGrpSpPr>
            <a:grpSpLocks/>
          </p:cNvGrpSpPr>
          <p:nvPr/>
        </p:nvGrpSpPr>
        <p:grpSpPr bwMode="auto">
          <a:xfrm>
            <a:off x="2051050" y="3048000"/>
            <a:ext cx="609600" cy="304800"/>
            <a:chOff x="1536" y="1920"/>
            <a:chExt cx="384" cy="192"/>
          </a:xfrm>
        </p:grpSpPr>
        <p:sp>
          <p:nvSpPr>
            <p:cNvPr id="322631" name="Rectangle 71"/>
            <p:cNvSpPr>
              <a:spLocks noChangeArrowheads="1"/>
            </p:cNvSpPr>
            <p:nvPr/>
          </p:nvSpPr>
          <p:spPr bwMode="auto">
            <a:xfrm>
              <a:off x="1536" y="192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322632" name="Rectangle 72"/>
            <p:cNvSpPr>
              <a:spLocks noChangeArrowheads="1"/>
            </p:cNvSpPr>
            <p:nvPr/>
          </p:nvSpPr>
          <p:spPr bwMode="auto">
            <a:xfrm>
              <a:off x="1728" y="1920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33" name="Rectangle 73"/>
            <p:cNvSpPr>
              <a:spLocks noChangeArrowheads="1"/>
            </p:cNvSpPr>
            <p:nvPr/>
          </p:nvSpPr>
          <p:spPr bwMode="auto">
            <a:xfrm>
              <a:off x="1536" y="192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2" name="Group 196"/>
          <p:cNvGrpSpPr>
            <a:grpSpLocks/>
          </p:cNvGrpSpPr>
          <p:nvPr/>
        </p:nvGrpSpPr>
        <p:grpSpPr bwMode="auto">
          <a:xfrm>
            <a:off x="2660650" y="3048000"/>
            <a:ext cx="609600" cy="304800"/>
            <a:chOff x="1920" y="1920"/>
            <a:chExt cx="384" cy="192"/>
          </a:xfrm>
        </p:grpSpPr>
        <p:sp>
          <p:nvSpPr>
            <p:cNvPr id="322635" name="Rectangle 75"/>
            <p:cNvSpPr>
              <a:spLocks noChangeArrowheads="1"/>
            </p:cNvSpPr>
            <p:nvPr/>
          </p:nvSpPr>
          <p:spPr bwMode="auto">
            <a:xfrm>
              <a:off x="1920" y="1920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22636" name="Rectangle 76"/>
            <p:cNvSpPr>
              <a:spLocks noChangeArrowheads="1"/>
            </p:cNvSpPr>
            <p:nvPr/>
          </p:nvSpPr>
          <p:spPr bwMode="auto">
            <a:xfrm>
              <a:off x="2112" y="1920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37" name="Rectangle 77"/>
            <p:cNvSpPr>
              <a:spLocks noChangeArrowheads="1"/>
            </p:cNvSpPr>
            <p:nvPr/>
          </p:nvSpPr>
          <p:spPr bwMode="auto">
            <a:xfrm>
              <a:off x="1920" y="1920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38" name="Rectangle 78"/>
          <p:cNvSpPr>
            <a:spLocks noChangeArrowheads="1"/>
          </p:cNvSpPr>
          <p:nvPr/>
        </p:nvSpPr>
        <p:spPr bwMode="auto">
          <a:xfrm>
            <a:off x="3270250" y="30480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sp>
        <p:nvSpPr>
          <p:cNvPr id="322640" name="Rectangle 80"/>
          <p:cNvSpPr>
            <a:spLocks noChangeArrowheads="1"/>
          </p:cNvSpPr>
          <p:nvPr/>
        </p:nvSpPr>
        <p:spPr bwMode="auto">
          <a:xfrm>
            <a:off x="146050" y="3505200"/>
            <a:ext cx="1905000" cy="304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400" b="0" dirty="0" err="1">
                <a:latin typeface="Courier New" pitchFamily="49" charset="0"/>
              </a:rPr>
              <a:t>mrmovq</a:t>
            </a:r>
            <a:r>
              <a:rPr lang="en-US" sz="1400" b="0" dirty="0">
                <a:latin typeface="Courier New" pitchFamily="49" charset="0"/>
              </a:rPr>
              <a:t> </a:t>
            </a:r>
            <a:r>
              <a:rPr lang="en-US" sz="1400" b="0" dirty="0"/>
              <a:t>D</a:t>
            </a:r>
            <a:r>
              <a:rPr lang="en-US" sz="1400" b="0" dirty="0">
                <a:latin typeface="Courier New" pitchFamily="49" charset="0"/>
              </a:rPr>
              <a:t>(</a:t>
            </a:r>
            <a:r>
              <a:rPr lang="en-US" sz="1400" b="0" dirty="0" err="1"/>
              <a:t>rB</a:t>
            </a:r>
            <a:r>
              <a:rPr lang="en-US" sz="1400" b="0" dirty="0">
                <a:latin typeface="Courier New" pitchFamily="49" charset="0"/>
              </a:rPr>
              <a:t>), </a:t>
            </a:r>
            <a:r>
              <a:rPr lang="en-US" sz="1400" b="0" dirty="0" err="1"/>
              <a:t>rA</a:t>
            </a:r>
            <a:endParaRPr lang="en-US" sz="1400" b="0" dirty="0"/>
          </a:p>
        </p:txBody>
      </p:sp>
      <p:grpSp>
        <p:nvGrpSpPr>
          <p:cNvPr id="24" name="Group 194"/>
          <p:cNvGrpSpPr>
            <a:grpSpLocks/>
          </p:cNvGrpSpPr>
          <p:nvPr/>
        </p:nvGrpSpPr>
        <p:grpSpPr bwMode="auto">
          <a:xfrm>
            <a:off x="2051050" y="3505200"/>
            <a:ext cx="609600" cy="304800"/>
            <a:chOff x="1536" y="2208"/>
            <a:chExt cx="384" cy="192"/>
          </a:xfrm>
        </p:grpSpPr>
        <p:sp>
          <p:nvSpPr>
            <p:cNvPr id="322642" name="Rectangle 82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322643" name="Rectangle 83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644" name="Rectangle 84"/>
            <p:cNvSpPr>
              <a:spLocks noChangeArrowheads="1"/>
            </p:cNvSpPr>
            <p:nvPr/>
          </p:nvSpPr>
          <p:spPr bwMode="auto">
            <a:xfrm>
              <a:off x="1536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grpSp>
        <p:nvGrpSpPr>
          <p:cNvPr id="25" name="Group 193"/>
          <p:cNvGrpSpPr>
            <a:grpSpLocks/>
          </p:cNvGrpSpPr>
          <p:nvPr/>
        </p:nvGrpSpPr>
        <p:grpSpPr bwMode="auto">
          <a:xfrm>
            <a:off x="2660650" y="3505200"/>
            <a:ext cx="609600" cy="304800"/>
            <a:chOff x="1920" y="2208"/>
            <a:chExt cx="384" cy="192"/>
          </a:xfrm>
        </p:grpSpPr>
        <p:sp>
          <p:nvSpPr>
            <p:cNvPr id="322646" name="Rectangle 86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rA</a:t>
              </a:r>
            </a:p>
          </p:txBody>
        </p:sp>
        <p:sp>
          <p:nvSpPr>
            <p:cNvPr id="322647" name="Rectangle 87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solidFill>
              <a:srgbClr val="FFCCFF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400" b="0"/>
                <a:t>rB</a:t>
              </a:r>
            </a:p>
          </p:txBody>
        </p:sp>
        <p:sp>
          <p:nvSpPr>
            <p:cNvPr id="322648" name="Rectangle 88"/>
            <p:cNvSpPr>
              <a:spLocks noChangeArrowheads="1"/>
            </p:cNvSpPr>
            <p:nvPr/>
          </p:nvSpPr>
          <p:spPr bwMode="auto">
            <a:xfrm>
              <a:off x="1920" y="2208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400" b="0">
                <a:latin typeface="Courier New" pitchFamily="49" charset="0"/>
              </a:endParaRPr>
            </a:p>
          </p:txBody>
        </p:sp>
      </p:grpSp>
      <p:sp>
        <p:nvSpPr>
          <p:cNvPr id="322649" name="Rectangle 89"/>
          <p:cNvSpPr>
            <a:spLocks noChangeArrowheads="1"/>
          </p:cNvSpPr>
          <p:nvPr/>
        </p:nvSpPr>
        <p:spPr bwMode="auto">
          <a:xfrm>
            <a:off x="3270250" y="3505200"/>
            <a:ext cx="4876800" cy="304800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</a:t>
            </a:r>
          </a:p>
        </p:txBody>
      </p:sp>
      <p:grpSp>
        <p:nvGrpSpPr>
          <p:cNvPr id="26" name="Group 192"/>
          <p:cNvGrpSpPr>
            <a:grpSpLocks/>
          </p:cNvGrpSpPr>
          <p:nvPr/>
        </p:nvGrpSpPr>
        <p:grpSpPr bwMode="auto">
          <a:xfrm>
            <a:off x="146050" y="3962400"/>
            <a:ext cx="3124200" cy="304800"/>
            <a:chOff x="336" y="2496"/>
            <a:chExt cx="1968" cy="192"/>
          </a:xfrm>
        </p:grpSpPr>
        <p:sp>
          <p:nvSpPr>
            <p:cNvPr id="322651" name="Rectangle 91"/>
            <p:cNvSpPr>
              <a:spLocks noChangeArrowheads="1"/>
            </p:cNvSpPr>
            <p:nvPr/>
          </p:nvSpPr>
          <p:spPr bwMode="auto">
            <a:xfrm>
              <a:off x="336" y="249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 err="1">
                  <a:latin typeface="Courier New" pitchFamily="49" charset="0"/>
                </a:rPr>
                <a:t>OPq</a:t>
              </a:r>
              <a:r>
                <a:rPr lang="en-US" sz="1400" b="0" dirty="0">
                  <a:latin typeface="Courier New" pitchFamily="49" charset="0"/>
                </a:rPr>
                <a:t> </a:t>
              </a:r>
              <a:r>
                <a:rPr lang="en-US" sz="1400" b="0" dirty="0" err="1"/>
                <a:t>rA</a:t>
              </a:r>
              <a:r>
                <a:rPr lang="en-US" sz="1400" b="0" dirty="0">
                  <a:latin typeface="Courier New" pitchFamily="49" charset="0"/>
                </a:rPr>
                <a:t>, </a:t>
              </a:r>
              <a:r>
                <a:rPr lang="en-US" sz="1400" b="0" dirty="0" err="1"/>
                <a:t>rB</a:t>
              </a:r>
              <a:endParaRPr lang="en-US" sz="1400" b="0" dirty="0"/>
            </a:p>
          </p:txBody>
        </p:sp>
        <p:grpSp>
          <p:nvGrpSpPr>
            <p:cNvPr id="27" name="Group 191"/>
            <p:cNvGrpSpPr>
              <a:grpSpLocks/>
            </p:cNvGrpSpPr>
            <p:nvPr/>
          </p:nvGrpSpPr>
          <p:grpSpPr bwMode="auto">
            <a:xfrm>
              <a:off x="1536" y="2496"/>
              <a:ext cx="384" cy="192"/>
              <a:chOff x="1536" y="2496"/>
              <a:chExt cx="384" cy="192"/>
            </a:xfrm>
          </p:grpSpPr>
          <p:sp>
            <p:nvSpPr>
              <p:cNvPr id="322653" name="Rectangle 93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6</a:t>
                </a:r>
              </a:p>
            </p:txBody>
          </p:sp>
          <p:sp>
            <p:nvSpPr>
              <p:cNvPr id="322654" name="Rectangle 94"/>
              <p:cNvSpPr>
                <a:spLocks noChangeArrowheads="1"/>
              </p:cNvSpPr>
              <p:nvPr/>
            </p:nvSpPr>
            <p:spPr bwMode="auto">
              <a:xfrm>
                <a:off x="1728" y="249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fn</a:t>
                </a:r>
              </a:p>
            </p:txBody>
          </p:sp>
          <p:sp>
            <p:nvSpPr>
              <p:cNvPr id="322655" name="Rectangle 95"/>
              <p:cNvSpPr>
                <a:spLocks noChangeArrowheads="1"/>
              </p:cNvSpPr>
              <p:nvPr/>
            </p:nvSpPr>
            <p:spPr bwMode="auto">
              <a:xfrm>
                <a:off x="1536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  <p:grpSp>
          <p:nvGrpSpPr>
            <p:cNvPr id="28" name="Group 190"/>
            <p:cNvGrpSpPr>
              <a:grpSpLocks/>
            </p:cNvGrpSpPr>
            <p:nvPr/>
          </p:nvGrpSpPr>
          <p:grpSpPr bwMode="auto">
            <a:xfrm>
              <a:off x="1920" y="2496"/>
              <a:ext cx="384" cy="192"/>
              <a:chOff x="1920" y="2496"/>
              <a:chExt cx="384" cy="192"/>
            </a:xfrm>
          </p:grpSpPr>
          <p:sp>
            <p:nvSpPr>
              <p:cNvPr id="322657" name="Rectangle 97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rA</a:t>
                </a:r>
              </a:p>
            </p:txBody>
          </p:sp>
          <p:sp>
            <p:nvSpPr>
              <p:cNvPr id="322658" name="Rectangle 98"/>
              <p:cNvSpPr>
                <a:spLocks noChangeArrowheads="1"/>
              </p:cNvSpPr>
              <p:nvPr/>
            </p:nvSpPr>
            <p:spPr bwMode="auto">
              <a:xfrm>
                <a:off x="2112" y="2496"/>
                <a:ext cx="192" cy="192"/>
              </a:xfrm>
              <a:prstGeom prst="rect">
                <a:avLst/>
              </a:prstGeom>
              <a:solidFill>
                <a:srgbClr val="FFCCFF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/>
                  <a:t>rB</a:t>
                </a:r>
              </a:p>
            </p:txBody>
          </p:sp>
          <p:sp>
            <p:nvSpPr>
              <p:cNvPr id="322659" name="Rectangle 99"/>
              <p:cNvSpPr>
                <a:spLocks noChangeArrowheads="1"/>
              </p:cNvSpPr>
              <p:nvPr/>
            </p:nvSpPr>
            <p:spPr bwMode="auto">
              <a:xfrm>
                <a:off x="1920" y="249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29" name="Group 189"/>
          <p:cNvGrpSpPr>
            <a:grpSpLocks/>
          </p:cNvGrpSpPr>
          <p:nvPr/>
        </p:nvGrpSpPr>
        <p:grpSpPr bwMode="auto">
          <a:xfrm>
            <a:off x="146050" y="5334000"/>
            <a:ext cx="2514600" cy="304800"/>
            <a:chOff x="336" y="3360"/>
            <a:chExt cx="1584" cy="192"/>
          </a:xfrm>
        </p:grpSpPr>
        <p:sp>
          <p:nvSpPr>
            <p:cNvPr id="322661" name="Rectangle 101"/>
            <p:cNvSpPr>
              <a:spLocks noChangeArrowheads="1"/>
            </p:cNvSpPr>
            <p:nvPr/>
          </p:nvSpPr>
          <p:spPr bwMode="auto">
            <a:xfrm>
              <a:off x="336" y="3360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ret</a:t>
              </a:r>
            </a:p>
          </p:txBody>
        </p:sp>
        <p:grpSp>
          <p:nvGrpSpPr>
            <p:cNvPr id="30" name="Group 188"/>
            <p:cNvGrpSpPr>
              <a:grpSpLocks/>
            </p:cNvGrpSpPr>
            <p:nvPr/>
          </p:nvGrpSpPr>
          <p:grpSpPr bwMode="auto">
            <a:xfrm>
              <a:off x="1536" y="3360"/>
              <a:ext cx="384" cy="192"/>
              <a:chOff x="1536" y="3360"/>
              <a:chExt cx="384" cy="192"/>
            </a:xfrm>
          </p:grpSpPr>
          <p:sp>
            <p:nvSpPr>
              <p:cNvPr id="322663" name="Rectangle 103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9</a:t>
                </a:r>
              </a:p>
            </p:txBody>
          </p:sp>
          <p:sp>
            <p:nvSpPr>
              <p:cNvPr id="322664" name="Rectangle 104"/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65" name="Rectangle 105"/>
              <p:cNvSpPr>
                <a:spLocks noChangeArrowheads="1"/>
              </p:cNvSpPr>
              <p:nvPr/>
            </p:nvSpPr>
            <p:spPr bwMode="auto">
              <a:xfrm>
                <a:off x="1536" y="3360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1" name="Group 187"/>
          <p:cNvGrpSpPr>
            <a:grpSpLocks/>
          </p:cNvGrpSpPr>
          <p:nvPr/>
        </p:nvGrpSpPr>
        <p:grpSpPr bwMode="auto">
          <a:xfrm>
            <a:off x="146050" y="1670050"/>
            <a:ext cx="2514600" cy="304800"/>
            <a:chOff x="336" y="768"/>
            <a:chExt cx="1584" cy="192"/>
          </a:xfrm>
        </p:grpSpPr>
        <p:sp>
          <p:nvSpPr>
            <p:cNvPr id="322667" name="Rectangle 107"/>
            <p:cNvSpPr>
              <a:spLocks noChangeArrowheads="1"/>
            </p:cNvSpPr>
            <p:nvPr/>
          </p:nvSpPr>
          <p:spPr bwMode="auto">
            <a:xfrm>
              <a:off x="336" y="768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nop</a:t>
              </a:r>
            </a:p>
          </p:txBody>
        </p:sp>
        <p:grpSp>
          <p:nvGrpSpPr>
            <p:cNvPr id="322560" name="Group 186"/>
            <p:cNvGrpSpPr>
              <a:grpSpLocks/>
            </p:cNvGrpSpPr>
            <p:nvPr/>
          </p:nvGrpSpPr>
          <p:grpSpPr bwMode="auto">
            <a:xfrm>
              <a:off x="1536" y="768"/>
              <a:ext cx="384" cy="192"/>
              <a:chOff x="1536" y="768"/>
              <a:chExt cx="384" cy="192"/>
            </a:xfrm>
          </p:grpSpPr>
          <p:sp>
            <p:nvSpPr>
              <p:cNvPr id="322669" name="Rectangle 109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1</a:t>
                </a:r>
              </a:p>
            </p:txBody>
          </p:sp>
          <p:sp>
            <p:nvSpPr>
              <p:cNvPr id="322670" name="Rectangle 110"/>
              <p:cNvSpPr>
                <a:spLocks noChangeArrowheads="1"/>
              </p:cNvSpPr>
              <p:nvPr/>
            </p:nvSpPr>
            <p:spPr bwMode="auto">
              <a:xfrm>
                <a:off x="1728" y="768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1" name="Rectangle 111"/>
              <p:cNvSpPr>
                <a:spLocks noChangeArrowheads="1"/>
              </p:cNvSpPr>
              <p:nvPr/>
            </p:nvSpPr>
            <p:spPr bwMode="auto">
              <a:xfrm>
                <a:off x="1536" y="768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22561" name="Group 185"/>
          <p:cNvGrpSpPr>
            <a:grpSpLocks/>
          </p:cNvGrpSpPr>
          <p:nvPr/>
        </p:nvGrpSpPr>
        <p:grpSpPr bwMode="auto">
          <a:xfrm>
            <a:off x="139700" y="1212850"/>
            <a:ext cx="2514600" cy="304800"/>
            <a:chOff x="336" y="1056"/>
            <a:chExt cx="1584" cy="192"/>
          </a:xfrm>
        </p:grpSpPr>
        <p:sp>
          <p:nvSpPr>
            <p:cNvPr id="322673" name="Rectangle 113"/>
            <p:cNvSpPr>
              <a:spLocks noChangeArrowheads="1"/>
            </p:cNvSpPr>
            <p:nvPr/>
          </p:nvSpPr>
          <p:spPr bwMode="auto">
            <a:xfrm>
              <a:off x="336" y="1056"/>
              <a:ext cx="1200" cy="19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halt</a:t>
              </a:r>
            </a:p>
          </p:txBody>
        </p:sp>
        <p:grpSp>
          <p:nvGrpSpPr>
            <p:cNvPr id="322563" name="Group 184"/>
            <p:cNvGrpSpPr>
              <a:grpSpLocks/>
            </p:cNvGrpSpPr>
            <p:nvPr/>
          </p:nvGrpSpPr>
          <p:grpSpPr bwMode="auto">
            <a:xfrm>
              <a:off x="1536" y="1056"/>
              <a:ext cx="384" cy="192"/>
              <a:chOff x="1536" y="1056"/>
              <a:chExt cx="384" cy="192"/>
            </a:xfrm>
          </p:grpSpPr>
          <p:sp>
            <p:nvSpPr>
              <p:cNvPr id="322675" name="Rectangle 115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 dirty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6" name="Rectangle 116"/>
              <p:cNvSpPr>
                <a:spLocks noChangeArrowheads="1"/>
              </p:cNvSpPr>
              <p:nvPr/>
            </p:nvSpPr>
            <p:spPr bwMode="auto">
              <a:xfrm>
                <a:off x="1728" y="1056"/>
                <a:ext cx="192" cy="192"/>
              </a:xfrm>
              <a:prstGeom prst="rect">
                <a:avLst/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322677" name="Rectangle 117"/>
              <p:cNvSpPr>
                <a:spLocks noChangeArrowheads="1"/>
              </p:cNvSpPr>
              <p:nvPr/>
            </p:nvSpPr>
            <p:spPr bwMode="auto">
              <a:xfrm>
                <a:off x="1536" y="1056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400" b="0">
                  <a:latin typeface="Courier New" pitchFamily="49" charset="0"/>
                </a:endParaRPr>
              </a:p>
            </p:txBody>
          </p:sp>
        </p:grpSp>
      </p:grpSp>
      <p:grpSp>
        <p:nvGrpSpPr>
          <p:cNvPr id="322564" name="Group 322563"/>
          <p:cNvGrpSpPr/>
          <p:nvPr/>
        </p:nvGrpSpPr>
        <p:grpSpPr>
          <a:xfrm>
            <a:off x="2051050" y="831850"/>
            <a:ext cx="6096000" cy="311150"/>
            <a:chOff x="2051050" y="831850"/>
            <a:chExt cx="6096000" cy="311150"/>
          </a:xfrm>
        </p:grpSpPr>
        <p:sp>
          <p:nvSpPr>
            <p:cNvPr id="322567" name="Rectangle 7"/>
            <p:cNvSpPr>
              <a:spLocks noChangeArrowheads="1"/>
            </p:cNvSpPr>
            <p:nvPr/>
          </p:nvSpPr>
          <p:spPr bwMode="auto">
            <a:xfrm>
              <a:off x="20510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0</a:t>
              </a:r>
            </a:p>
          </p:txBody>
        </p:sp>
        <p:sp>
          <p:nvSpPr>
            <p:cNvPr id="322568" name="Rectangle 8"/>
            <p:cNvSpPr>
              <a:spLocks noChangeArrowheads="1"/>
            </p:cNvSpPr>
            <p:nvPr/>
          </p:nvSpPr>
          <p:spPr bwMode="auto">
            <a:xfrm>
              <a:off x="26606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1</a:t>
              </a:r>
            </a:p>
          </p:txBody>
        </p:sp>
        <p:sp>
          <p:nvSpPr>
            <p:cNvPr id="322569" name="Rectangle 9"/>
            <p:cNvSpPr>
              <a:spLocks noChangeArrowheads="1"/>
            </p:cNvSpPr>
            <p:nvPr/>
          </p:nvSpPr>
          <p:spPr bwMode="auto">
            <a:xfrm>
              <a:off x="32702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2</a:t>
              </a:r>
            </a:p>
          </p:txBody>
        </p:sp>
        <p:sp>
          <p:nvSpPr>
            <p:cNvPr id="322570" name="Rectangle 10"/>
            <p:cNvSpPr>
              <a:spLocks noChangeArrowheads="1"/>
            </p:cNvSpPr>
            <p:nvPr/>
          </p:nvSpPr>
          <p:spPr bwMode="auto">
            <a:xfrm>
              <a:off x="38798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3</a:t>
              </a:r>
            </a:p>
          </p:txBody>
        </p:sp>
        <p:sp>
          <p:nvSpPr>
            <p:cNvPr id="322571" name="Rectangle 11"/>
            <p:cNvSpPr>
              <a:spLocks noChangeArrowheads="1"/>
            </p:cNvSpPr>
            <p:nvPr/>
          </p:nvSpPr>
          <p:spPr bwMode="auto">
            <a:xfrm>
              <a:off x="44894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322572" name="Rectangle 12"/>
            <p:cNvSpPr>
              <a:spLocks noChangeArrowheads="1"/>
            </p:cNvSpPr>
            <p:nvPr/>
          </p:nvSpPr>
          <p:spPr bwMode="auto">
            <a:xfrm>
              <a:off x="5099050" y="83820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>
                  <a:latin typeface="Courier New" pitchFamily="49" charset="0"/>
                </a:rPr>
                <a:t>5</a:t>
              </a:r>
            </a:p>
          </p:txBody>
        </p:sp>
        <p:sp>
          <p:nvSpPr>
            <p:cNvPr id="119" name="Rectangle 8"/>
            <p:cNvSpPr>
              <a:spLocks noChangeArrowheads="1"/>
            </p:cNvSpPr>
            <p:nvPr/>
          </p:nvSpPr>
          <p:spPr bwMode="auto">
            <a:xfrm>
              <a:off x="57086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6</a:t>
              </a:r>
            </a:p>
          </p:txBody>
        </p:sp>
        <p:sp>
          <p:nvSpPr>
            <p:cNvPr id="120" name="Rectangle 9"/>
            <p:cNvSpPr>
              <a:spLocks noChangeArrowheads="1"/>
            </p:cNvSpPr>
            <p:nvPr/>
          </p:nvSpPr>
          <p:spPr bwMode="auto">
            <a:xfrm>
              <a:off x="63182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7</a:t>
              </a:r>
            </a:p>
          </p:txBody>
        </p:sp>
        <p:sp>
          <p:nvSpPr>
            <p:cNvPr id="121" name="Rectangle 10"/>
            <p:cNvSpPr>
              <a:spLocks noChangeArrowheads="1"/>
            </p:cNvSpPr>
            <p:nvPr/>
          </p:nvSpPr>
          <p:spPr bwMode="auto">
            <a:xfrm>
              <a:off x="69278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8</a:t>
              </a:r>
            </a:p>
          </p:txBody>
        </p:sp>
        <p:sp>
          <p:nvSpPr>
            <p:cNvPr id="122" name="Rectangle 11"/>
            <p:cNvSpPr>
              <a:spLocks noChangeArrowheads="1"/>
            </p:cNvSpPr>
            <p:nvPr/>
          </p:nvSpPr>
          <p:spPr bwMode="auto">
            <a:xfrm>
              <a:off x="7537450" y="831850"/>
              <a:ext cx="609600" cy="3048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400" b="0" dirty="0">
                  <a:latin typeface="Courier New" pitchFamily="49" charset="0"/>
                </a:rPr>
                <a:t>9</a:t>
              </a: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6623050" y="755650"/>
            <a:ext cx="2209800" cy="3200400"/>
            <a:chOff x="6546850" y="3194050"/>
            <a:chExt cx="2209800" cy="3200400"/>
          </a:xfrm>
        </p:grpSpPr>
        <p:sp>
          <p:nvSpPr>
            <p:cNvPr id="116" name="Rectangle 115"/>
            <p:cNvSpPr/>
            <p:nvPr/>
          </p:nvSpPr>
          <p:spPr bwMode="auto">
            <a:xfrm>
              <a:off x="6546850" y="3194050"/>
              <a:ext cx="1676400" cy="3200400"/>
            </a:xfrm>
            <a:prstGeom prst="rect">
              <a:avLst/>
            </a:prstGeom>
            <a:solidFill>
              <a:srgbClr val="FFFFFF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  <p:txBody>
            <a:bodyPr vert="horz" wrap="none" lIns="45720" tIns="45720" rIns="4572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34" charset="0"/>
              </a:endParaRPr>
            </a:p>
          </p:txBody>
        </p:sp>
        <p:grpSp>
          <p:nvGrpSpPr>
            <p:cNvPr id="117" name="Group 219"/>
            <p:cNvGrpSpPr>
              <a:grpSpLocks/>
            </p:cNvGrpSpPr>
            <p:nvPr/>
          </p:nvGrpSpPr>
          <p:grpSpPr bwMode="auto">
            <a:xfrm>
              <a:off x="6623050" y="3270250"/>
              <a:ext cx="2133600" cy="3048000"/>
              <a:chOff x="3984" y="2160"/>
              <a:chExt cx="1344" cy="1920"/>
            </a:xfrm>
          </p:grpSpPr>
          <p:sp>
            <p:nvSpPr>
              <p:cNvPr id="118" name="Rectangle 138"/>
              <p:cNvSpPr>
                <a:spLocks noChangeArrowheads="1"/>
              </p:cNvSpPr>
              <p:nvPr/>
            </p:nvSpPr>
            <p:spPr bwMode="auto">
              <a:xfrm>
                <a:off x="4128" y="2160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jmp</a:t>
                </a:r>
              </a:p>
            </p:txBody>
          </p:sp>
          <p:grpSp>
            <p:nvGrpSpPr>
              <p:cNvPr id="123" name="Group 179"/>
              <p:cNvGrpSpPr>
                <a:grpSpLocks/>
              </p:cNvGrpSpPr>
              <p:nvPr/>
            </p:nvGrpSpPr>
            <p:grpSpPr bwMode="auto">
              <a:xfrm>
                <a:off x="4560" y="2160"/>
                <a:ext cx="384" cy="192"/>
                <a:chOff x="4560" y="2160"/>
                <a:chExt cx="384" cy="192"/>
              </a:xfrm>
            </p:grpSpPr>
            <p:sp>
              <p:nvSpPr>
                <p:cNvPr id="155" name="Rectangle 140"/>
                <p:cNvSpPr>
                  <a:spLocks noChangeArrowheads="1"/>
                </p:cNvSpPr>
                <p:nvPr/>
              </p:nvSpPr>
              <p:spPr bwMode="auto">
                <a:xfrm>
                  <a:off x="4560" y="2160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7</a:t>
                  </a:r>
                </a:p>
              </p:txBody>
            </p:sp>
            <p:sp>
              <p:nvSpPr>
                <p:cNvPr id="156" name="Rectangle 141"/>
                <p:cNvSpPr>
                  <a:spLocks noChangeArrowheads="1"/>
                </p:cNvSpPr>
                <p:nvPr/>
              </p:nvSpPr>
              <p:spPr bwMode="auto">
                <a:xfrm>
                  <a:off x="4752" y="2160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0</a:t>
                  </a:r>
                </a:p>
              </p:txBody>
            </p:sp>
            <p:sp>
              <p:nvSpPr>
                <p:cNvPr id="157" name="Rectangle 142"/>
                <p:cNvSpPr>
                  <a:spLocks noChangeArrowheads="1"/>
                </p:cNvSpPr>
                <p:nvPr/>
              </p:nvSpPr>
              <p:spPr bwMode="auto">
                <a:xfrm>
                  <a:off x="4560" y="2160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24" name="Rectangle 143"/>
              <p:cNvSpPr>
                <a:spLocks noChangeArrowheads="1"/>
              </p:cNvSpPr>
              <p:nvPr/>
            </p:nvSpPr>
            <p:spPr bwMode="auto">
              <a:xfrm>
                <a:off x="4128" y="2448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jle</a:t>
                </a:r>
              </a:p>
            </p:txBody>
          </p:sp>
          <p:grpSp>
            <p:nvGrpSpPr>
              <p:cNvPr id="125" name="Group 178"/>
              <p:cNvGrpSpPr>
                <a:grpSpLocks/>
              </p:cNvGrpSpPr>
              <p:nvPr/>
            </p:nvGrpSpPr>
            <p:grpSpPr bwMode="auto">
              <a:xfrm>
                <a:off x="4560" y="2448"/>
                <a:ext cx="384" cy="192"/>
                <a:chOff x="4560" y="2448"/>
                <a:chExt cx="384" cy="192"/>
              </a:xfrm>
            </p:grpSpPr>
            <p:sp>
              <p:nvSpPr>
                <p:cNvPr id="152" name="Rectangle 145"/>
                <p:cNvSpPr>
                  <a:spLocks noChangeArrowheads="1"/>
                </p:cNvSpPr>
                <p:nvPr/>
              </p:nvSpPr>
              <p:spPr bwMode="auto">
                <a:xfrm>
                  <a:off x="4560" y="2448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7</a:t>
                  </a:r>
                </a:p>
              </p:txBody>
            </p:sp>
            <p:sp>
              <p:nvSpPr>
                <p:cNvPr id="153" name="Rectangle 146"/>
                <p:cNvSpPr>
                  <a:spLocks noChangeArrowheads="1"/>
                </p:cNvSpPr>
                <p:nvPr/>
              </p:nvSpPr>
              <p:spPr bwMode="auto">
                <a:xfrm>
                  <a:off x="4752" y="2448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1</a:t>
                  </a:r>
                </a:p>
              </p:txBody>
            </p:sp>
            <p:sp>
              <p:nvSpPr>
                <p:cNvPr id="154" name="Rectangle 147"/>
                <p:cNvSpPr>
                  <a:spLocks noChangeArrowheads="1"/>
                </p:cNvSpPr>
                <p:nvPr/>
              </p:nvSpPr>
              <p:spPr bwMode="auto">
                <a:xfrm>
                  <a:off x="4560" y="2448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26" name="Rectangle 148"/>
              <p:cNvSpPr>
                <a:spLocks noChangeArrowheads="1"/>
              </p:cNvSpPr>
              <p:nvPr/>
            </p:nvSpPr>
            <p:spPr bwMode="auto">
              <a:xfrm>
                <a:off x="4128" y="2736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jl</a:t>
                </a:r>
              </a:p>
            </p:txBody>
          </p:sp>
          <p:grpSp>
            <p:nvGrpSpPr>
              <p:cNvPr id="127" name="Group 177"/>
              <p:cNvGrpSpPr>
                <a:grpSpLocks/>
              </p:cNvGrpSpPr>
              <p:nvPr/>
            </p:nvGrpSpPr>
            <p:grpSpPr bwMode="auto">
              <a:xfrm>
                <a:off x="4560" y="2736"/>
                <a:ext cx="384" cy="192"/>
                <a:chOff x="4560" y="2736"/>
                <a:chExt cx="384" cy="192"/>
              </a:xfrm>
            </p:grpSpPr>
            <p:sp>
              <p:nvSpPr>
                <p:cNvPr id="149" name="Rectangle 150"/>
                <p:cNvSpPr>
                  <a:spLocks noChangeArrowheads="1"/>
                </p:cNvSpPr>
                <p:nvPr/>
              </p:nvSpPr>
              <p:spPr bwMode="auto">
                <a:xfrm>
                  <a:off x="4560" y="2736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7</a:t>
                  </a:r>
                </a:p>
              </p:txBody>
            </p:sp>
            <p:sp>
              <p:nvSpPr>
                <p:cNvPr id="150" name="Rectangle 151"/>
                <p:cNvSpPr>
                  <a:spLocks noChangeArrowheads="1"/>
                </p:cNvSpPr>
                <p:nvPr/>
              </p:nvSpPr>
              <p:spPr bwMode="auto">
                <a:xfrm>
                  <a:off x="4752" y="2736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2</a:t>
                  </a:r>
                </a:p>
              </p:txBody>
            </p:sp>
            <p:sp>
              <p:nvSpPr>
                <p:cNvPr id="151" name="Rectangle 152"/>
                <p:cNvSpPr>
                  <a:spLocks noChangeArrowheads="1"/>
                </p:cNvSpPr>
                <p:nvPr/>
              </p:nvSpPr>
              <p:spPr bwMode="auto">
                <a:xfrm>
                  <a:off x="4560" y="2736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28" name="Rectangle 153"/>
              <p:cNvSpPr>
                <a:spLocks noChangeArrowheads="1"/>
              </p:cNvSpPr>
              <p:nvPr/>
            </p:nvSpPr>
            <p:spPr bwMode="auto">
              <a:xfrm>
                <a:off x="4128" y="3024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je</a:t>
                </a:r>
              </a:p>
            </p:txBody>
          </p:sp>
          <p:grpSp>
            <p:nvGrpSpPr>
              <p:cNvPr id="129" name="Group 176"/>
              <p:cNvGrpSpPr>
                <a:grpSpLocks/>
              </p:cNvGrpSpPr>
              <p:nvPr/>
            </p:nvGrpSpPr>
            <p:grpSpPr bwMode="auto">
              <a:xfrm>
                <a:off x="4560" y="3024"/>
                <a:ext cx="384" cy="192"/>
                <a:chOff x="4560" y="3024"/>
                <a:chExt cx="384" cy="192"/>
              </a:xfrm>
            </p:grpSpPr>
            <p:sp>
              <p:nvSpPr>
                <p:cNvPr id="146" name="Rectangle 155"/>
                <p:cNvSpPr>
                  <a:spLocks noChangeArrowheads="1"/>
                </p:cNvSpPr>
                <p:nvPr/>
              </p:nvSpPr>
              <p:spPr bwMode="auto">
                <a:xfrm>
                  <a:off x="4560" y="3024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7</a:t>
                  </a:r>
                </a:p>
              </p:txBody>
            </p:sp>
            <p:sp>
              <p:nvSpPr>
                <p:cNvPr id="147" name="Rectangle 156"/>
                <p:cNvSpPr>
                  <a:spLocks noChangeArrowheads="1"/>
                </p:cNvSpPr>
                <p:nvPr/>
              </p:nvSpPr>
              <p:spPr bwMode="auto">
                <a:xfrm>
                  <a:off x="4752" y="3024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3</a:t>
                  </a:r>
                </a:p>
              </p:txBody>
            </p:sp>
            <p:sp>
              <p:nvSpPr>
                <p:cNvPr id="148" name="Rectangle 157"/>
                <p:cNvSpPr>
                  <a:spLocks noChangeArrowheads="1"/>
                </p:cNvSpPr>
                <p:nvPr/>
              </p:nvSpPr>
              <p:spPr bwMode="auto">
                <a:xfrm>
                  <a:off x="4560" y="3024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30" name="Rectangle 158"/>
              <p:cNvSpPr>
                <a:spLocks noChangeArrowheads="1"/>
              </p:cNvSpPr>
              <p:nvPr/>
            </p:nvSpPr>
            <p:spPr bwMode="auto">
              <a:xfrm>
                <a:off x="4128" y="3312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jne</a:t>
                </a:r>
              </a:p>
            </p:txBody>
          </p:sp>
          <p:grpSp>
            <p:nvGrpSpPr>
              <p:cNvPr id="131" name="Group 173"/>
              <p:cNvGrpSpPr>
                <a:grpSpLocks/>
              </p:cNvGrpSpPr>
              <p:nvPr/>
            </p:nvGrpSpPr>
            <p:grpSpPr bwMode="auto">
              <a:xfrm>
                <a:off x="4560" y="3312"/>
                <a:ext cx="384" cy="192"/>
                <a:chOff x="4560" y="3312"/>
                <a:chExt cx="384" cy="192"/>
              </a:xfrm>
            </p:grpSpPr>
            <p:sp>
              <p:nvSpPr>
                <p:cNvPr id="143" name="Rectangle 160"/>
                <p:cNvSpPr>
                  <a:spLocks noChangeArrowheads="1"/>
                </p:cNvSpPr>
                <p:nvPr/>
              </p:nvSpPr>
              <p:spPr bwMode="auto">
                <a:xfrm>
                  <a:off x="4560" y="3312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7</a:t>
                  </a:r>
                </a:p>
              </p:txBody>
            </p:sp>
            <p:sp>
              <p:nvSpPr>
                <p:cNvPr id="144" name="Rectangle 161"/>
                <p:cNvSpPr>
                  <a:spLocks noChangeArrowheads="1"/>
                </p:cNvSpPr>
                <p:nvPr/>
              </p:nvSpPr>
              <p:spPr bwMode="auto">
                <a:xfrm>
                  <a:off x="4752" y="3312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4</a:t>
                  </a:r>
                </a:p>
              </p:txBody>
            </p:sp>
            <p:sp>
              <p:nvSpPr>
                <p:cNvPr id="145" name="Rectangle 162"/>
                <p:cNvSpPr>
                  <a:spLocks noChangeArrowheads="1"/>
                </p:cNvSpPr>
                <p:nvPr/>
              </p:nvSpPr>
              <p:spPr bwMode="auto">
                <a:xfrm>
                  <a:off x="4560" y="3312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32" name="Rectangle 163"/>
              <p:cNvSpPr>
                <a:spLocks noChangeArrowheads="1"/>
              </p:cNvSpPr>
              <p:nvPr/>
            </p:nvSpPr>
            <p:spPr bwMode="auto">
              <a:xfrm>
                <a:off x="4128" y="3600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jge</a:t>
                </a:r>
              </a:p>
            </p:txBody>
          </p:sp>
          <p:grpSp>
            <p:nvGrpSpPr>
              <p:cNvPr id="133" name="Group 175"/>
              <p:cNvGrpSpPr>
                <a:grpSpLocks/>
              </p:cNvGrpSpPr>
              <p:nvPr/>
            </p:nvGrpSpPr>
            <p:grpSpPr bwMode="auto">
              <a:xfrm>
                <a:off x="4560" y="3600"/>
                <a:ext cx="384" cy="192"/>
                <a:chOff x="4560" y="3600"/>
                <a:chExt cx="384" cy="192"/>
              </a:xfrm>
            </p:grpSpPr>
            <p:sp>
              <p:nvSpPr>
                <p:cNvPr id="140" name="Rectangle 165"/>
                <p:cNvSpPr>
                  <a:spLocks noChangeArrowheads="1"/>
                </p:cNvSpPr>
                <p:nvPr/>
              </p:nvSpPr>
              <p:spPr bwMode="auto">
                <a:xfrm>
                  <a:off x="4560" y="3600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7</a:t>
                  </a:r>
                </a:p>
              </p:txBody>
            </p:sp>
            <p:sp>
              <p:nvSpPr>
                <p:cNvPr id="141" name="Rectangle 166"/>
                <p:cNvSpPr>
                  <a:spLocks noChangeArrowheads="1"/>
                </p:cNvSpPr>
                <p:nvPr/>
              </p:nvSpPr>
              <p:spPr bwMode="auto">
                <a:xfrm>
                  <a:off x="4752" y="3600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5</a:t>
                  </a:r>
                </a:p>
              </p:txBody>
            </p:sp>
            <p:sp>
              <p:nvSpPr>
                <p:cNvPr id="142" name="Rectangle 167"/>
                <p:cNvSpPr>
                  <a:spLocks noChangeArrowheads="1"/>
                </p:cNvSpPr>
                <p:nvPr/>
              </p:nvSpPr>
              <p:spPr bwMode="auto">
                <a:xfrm>
                  <a:off x="4560" y="3600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34" name="Rectangle 168"/>
              <p:cNvSpPr>
                <a:spLocks noChangeArrowheads="1"/>
              </p:cNvSpPr>
              <p:nvPr/>
            </p:nvSpPr>
            <p:spPr bwMode="auto">
              <a:xfrm>
                <a:off x="4128" y="3888"/>
                <a:ext cx="1200" cy="192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eaLnBrk="1" hangingPunct="1">
                  <a:lnSpc>
                    <a:spcPct val="100000"/>
                  </a:lnSpc>
                </a:pPr>
                <a:r>
                  <a:rPr lang="en-US" sz="1400" b="0">
                    <a:latin typeface="Courier New" pitchFamily="49" charset="0"/>
                  </a:rPr>
                  <a:t>jg</a:t>
                </a:r>
              </a:p>
            </p:txBody>
          </p:sp>
          <p:grpSp>
            <p:nvGrpSpPr>
              <p:cNvPr id="135" name="Group 174"/>
              <p:cNvGrpSpPr>
                <a:grpSpLocks/>
              </p:cNvGrpSpPr>
              <p:nvPr/>
            </p:nvGrpSpPr>
            <p:grpSpPr bwMode="auto">
              <a:xfrm>
                <a:off x="4560" y="3888"/>
                <a:ext cx="384" cy="192"/>
                <a:chOff x="4560" y="3888"/>
                <a:chExt cx="384" cy="192"/>
              </a:xfrm>
            </p:grpSpPr>
            <p:sp>
              <p:nvSpPr>
                <p:cNvPr id="137" name="Rectangle 170"/>
                <p:cNvSpPr>
                  <a:spLocks noChangeArrowheads="1"/>
                </p:cNvSpPr>
                <p:nvPr/>
              </p:nvSpPr>
              <p:spPr bwMode="auto">
                <a:xfrm>
                  <a:off x="4560" y="3888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7</a:t>
                  </a:r>
                </a:p>
              </p:txBody>
            </p:sp>
            <p:sp>
              <p:nvSpPr>
                <p:cNvPr id="138" name="Rectangle 171"/>
                <p:cNvSpPr>
                  <a:spLocks noChangeArrowheads="1"/>
                </p:cNvSpPr>
                <p:nvPr/>
              </p:nvSpPr>
              <p:spPr bwMode="auto">
                <a:xfrm>
                  <a:off x="4752" y="3888"/>
                  <a:ext cx="192" cy="192"/>
                </a:xfrm>
                <a:prstGeom prst="rect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r>
                    <a:rPr lang="en-US" sz="1400" b="0">
                      <a:latin typeface="Courier New" pitchFamily="49" charset="0"/>
                    </a:rPr>
                    <a:t>6</a:t>
                  </a:r>
                </a:p>
              </p:txBody>
            </p:sp>
            <p:sp>
              <p:nvSpPr>
                <p:cNvPr id="139" name="Rectangle 172"/>
                <p:cNvSpPr>
                  <a:spLocks noChangeArrowheads="1"/>
                </p:cNvSpPr>
                <p:nvPr/>
              </p:nvSpPr>
              <p:spPr bwMode="auto">
                <a:xfrm>
                  <a:off x="4560" y="3888"/>
                  <a:ext cx="384" cy="19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lnSpc>
                      <a:spcPct val="100000"/>
                    </a:lnSpc>
                  </a:pPr>
                  <a:endParaRPr lang="en-US" sz="1400" b="0">
                    <a:latin typeface="Courier New" pitchFamily="49" charset="0"/>
                  </a:endParaRPr>
                </a:p>
              </p:txBody>
            </p:sp>
          </p:grpSp>
          <p:sp>
            <p:nvSpPr>
              <p:cNvPr id="136" name="AutoShape 218"/>
              <p:cNvSpPr>
                <a:spLocks/>
              </p:cNvSpPr>
              <p:nvPr/>
            </p:nvSpPr>
            <p:spPr bwMode="auto">
              <a:xfrm>
                <a:off x="3984" y="2208"/>
                <a:ext cx="144" cy="1872"/>
              </a:xfrm>
              <a:prstGeom prst="leftBrace">
                <a:avLst>
                  <a:gd name="adj1" fmla="val 108333"/>
                  <a:gd name="adj2" fmla="val 50000"/>
                </a:avLst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none" w="sm" len="sm"/>
              </a:ln>
              <a:effectLst/>
            </p:spPr>
            <p:txBody>
              <a:bodyPr lIns="45720" rIns="45720" anchor="ctr"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58" name="Line 223"/>
          <p:cNvSpPr>
            <a:spLocks noChangeShapeType="1"/>
          </p:cNvSpPr>
          <p:nvPr/>
        </p:nvSpPr>
        <p:spPr bwMode="auto">
          <a:xfrm flipV="1">
            <a:off x="5861050" y="2432050"/>
            <a:ext cx="762000" cy="1905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1004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B2723-6DDF-953C-F8F6-440302950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>
            <a:extLst>
              <a:ext uri="{FF2B5EF4-FFF2-40B4-BE49-F238E27FC236}">
                <a16:creationId xmlns:a16="http://schemas.microsoft.com/office/drawing/2014/main" id="{6EE77CD6-D127-7AEB-9E0F-F1B9E3121C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Instructions</a:t>
            </a:r>
          </a:p>
        </p:txBody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id="{29139AD6-5F0C-B537-EF6A-C83FE65A60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0513" y="1219200"/>
            <a:ext cx="8923337" cy="5213350"/>
          </a:xfrm>
        </p:spPr>
        <p:txBody>
          <a:bodyPr/>
          <a:lstStyle/>
          <a:p>
            <a:r>
              <a:rPr lang="en-US" dirty="0"/>
              <a:t>Format: 1</a:t>
            </a:r>
            <a:r>
              <a:rPr lang="en-US" dirty="0">
                <a:latin typeface="Arial Black"/>
              </a:rPr>
              <a:t>–</a:t>
            </a:r>
            <a:r>
              <a:rPr lang="en-US" dirty="0"/>
              <a:t>10 bytes</a:t>
            </a:r>
          </a:p>
          <a:p>
            <a:pPr lvl="2"/>
            <a:r>
              <a:rPr lang="en-US" dirty="0"/>
              <a:t>First byte: instruction type </a:t>
            </a:r>
          </a:p>
          <a:p>
            <a:pPr lvl="2"/>
            <a:r>
              <a:rPr lang="en-US" dirty="0"/>
              <a:t>Second byte: function (specific instructions within one type)</a:t>
            </a:r>
          </a:p>
          <a:p>
            <a:pPr lvl="2"/>
            <a:r>
              <a:rPr lang="en-US" dirty="0"/>
              <a:t>Starting from third byte: </a:t>
            </a:r>
            <a:r>
              <a:rPr lang="en-US" dirty="0" err="1"/>
              <a:t>oprands</a:t>
            </a:r>
            <a:r>
              <a:rPr lang="en-US" dirty="0"/>
              <a:t> (memory addresses, registers)</a:t>
            </a:r>
          </a:p>
        </p:txBody>
      </p:sp>
      <p:sp>
        <p:nvSpPr>
          <p:cNvPr id="48" name="Rectangle 3">
            <a:extLst>
              <a:ext uri="{FF2B5EF4-FFF2-40B4-BE49-F238E27FC236}">
                <a16:creationId xmlns:a16="http://schemas.microsoft.com/office/drawing/2014/main" id="{4A24FADB-4E1F-906C-81A8-68B8C4616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2889250"/>
            <a:ext cx="8294687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43" tIns="44379" rIns="90343" bIns="44379" numCol="1" anchor="t" anchorCtr="0" compatLnSpc="1">
            <a:prstTxWarp prst="textNoShape">
              <a:avLst/>
            </a:prstTxWarp>
          </a:bodyPr>
          <a:lstStyle>
            <a:lvl1pPr marL="385763" indent="-385763" algn="l" defTabSz="912813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44475" algn="l" defTabSz="912813" rtl="0" fontAlgn="base">
              <a:spcBef>
                <a:spcPct val="25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effectLst/>
                <a:latin typeface="+mn-lt"/>
              </a:defRPr>
            </a:lvl2pPr>
            <a:lvl3pPr marL="1144588" indent="-238125" algn="l" defTabSz="912813" rtl="0" fontAlgn="base">
              <a:lnSpc>
                <a:spcPct val="107000"/>
              </a:lnSpc>
              <a:spcBef>
                <a:spcPct val="10000"/>
              </a:spcBef>
              <a:spcAft>
                <a:spcPct val="0"/>
              </a:spcAft>
              <a:buClr>
                <a:srgbClr val="005400"/>
              </a:buClr>
              <a:buSzPct val="90000"/>
              <a:buFont typeface="Wingdings" pitchFamily="2" charset="2"/>
              <a:buChar char="l"/>
              <a:defRPr b="1">
                <a:solidFill>
                  <a:schemeClr val="tx1"/>
                </a:solidFill>
                <a:effectLst/>
                <a:latin typeface="+mn-lt"/>
              </a:defRPr>
            </a:lvl3pPr>
            <a:lvl4pPr marL="1597025" indent="-227013" algn="l" defTabSz="912813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4479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effectLst/>
                <a:latin typeface="Times New Roman" pitchFamily="18" charset="0"/>
              </a:defRPr>
            </a:lvl5pPr>
            <a:lvl6pPr marL="29051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33623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8195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4276725" indent="-228600" algn="l" defTabSz="912813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kern="0"/>
              <a:t>Each register has 4-bit ID (almost same as x86)</a:t>
            </a:r>
          </a:p>
          <a:p>
            <a:pPr lvl="1" eaLnBrk="1" hangingPunct="1">
              <a:lnSpc>
                <a:spcPct val="100000"/>
              </a:lnSpc>
            </a:pPr>
            <a:endParaRPr lang="en-US" kern="0"/>
          </a:p>
          <a:p>
            <a:pPr eaLnBrk="1" hangingPunct="1"/>
            <a:endParaRPr lang="en-US" kern="0"/>
          </a:p>
          <a:p>
            <a:pPr eaLnBrk="1" hangingPunct="1"/>
            <a:endParaRPr lang="en-US" kern="0"/>
          </a:p>
          <a:p>
            <a:pPr lvl="1" eaLnBrk="1" hangingPunct="1">
              <a:lnSpc>
                <a:spcPct val="100000"/>
              </a:lnSpc>
            </a:pPr>
            <a:endParaRPr lang="en-US" kern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kern="0"/>
          </a:p>
          <a:p>
            <a:pPr eaLnBrk="1" hangingPunct="1"/>
            <a:r>
              <a:rPr lang="en-US" kern="0"/>
              <a:t>Except for </a:t>
            </a:r>
            <a:r>
              <a:rPr lang="en-US" kern="0">
                <a:latin typeface="Courier New"/>
                <a:cs typeface="Courier New"/>
              </a:rPr>
              <a:t>0xF</a:t>
            </a:r>
            <a:r>
              <a:rPr lang="en-US" kern="0"/>
              <a:t> indicates “no register”</a:t>
            </a:r>
          </a:p>
          <a:p>
            <a:pPr lvl="1" eaLnBrk="1" hangingPunct="1">
              <a:lnSpc>
                <a:spcPct val="100000"/>
              </a:lnSpc>
            </a:pPr>
            <a:r>
              <a:rPr lang="en-US" kern="0"/>
              <a:t>Use in our hardware design</a:t>
            </a:r>
            <a:endParaRPr lang="en-US" kern="0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4E34F49-8B3D-D53B-4243-ABF1495608F0}"/>
              </a:ext>
            </a:extLst>
          </p:cNvPr>
          <p:cNvGrpSpPr/>
          <p:nvPr/>
        </p:nvGrpSpPr>
        <p:grpSpPr>
          <a:xfrm>
            <a:off x="1814513" y="3498850"/>
            <a:ext cx="1143000" cy="1828800"/>
            <a:chOff x="4489450" y="1136650"/>
            <a:chExt cx="1143000" cy="1828800"/>
          </a:xfrm>
        </p:grpSpPr>
        <p:sp>
          <p:nvSpPr>
            <p:cNvPr id="50" name="Rectangle 10">
              <a:extLst>
                <a:ext uri="{FF2B5EF4-FFF2-40B4-BE49-F238E27FC236}">
                  <a16:creationId xmlns:a16="http://schemas.microsoft.com/office/drawing/2014/main" id="{27CA83F8-B8B1-1372-7C71-19C10BC95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450" y="1136650"/>
              <a:ext cx="838200" cy="18288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>
                <a:latin typeface="Courier New" pitchFamily="49" charset="0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22CA02B-E5EE-21F1-E834-639C44A43FF1}"/>
                </a:ext>
              </a:extLst>
            </p:cNvPr>
            <p:cNvGrpSpPr/>
            <p:nvPr/>
          </p:nvGrpSpPr>
          <p:grpSpPr>
            <a:xfrm>
              <a:off x="4489450" y="1136650"/>
              <a:ext cx="838200" cy="914400"/>
              <a:chOff x="1212850" y="1670050"/>
              <a:chExt cx="838200" cy="914400"/>
            </a:xfrm>
          </p:grpSpPr>
          <p:sp>
            <p:nvSpPr>
              <p:cNvPr id="264197" name="Rectangle 2">
                <a:extLst>
                  <a:ext uri="{FF2B5EF4-FFF2-40B4-BE49-F238E27FC236}">
                    <a16:creationId xmlns:a16="http://schemas.microsoft.com/office/drawing/2014/main" id="{057554A4-848C-D739-3689-1863ED615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2850" y="16700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</a:t>
                </a:r>
                <a:r>
                  <a:rPr lang="en-US" sz="1200" dirty="0" err="1">
                    <a:latin typeface="Courier New" pitchFamily="49" charset="0"/>
                  </a:rPr>
                  <a:t>rax</a:t>
                </a:r>
                <a:endParaRPr lang="en-US" sz="1200" dirty="0">
                  <a:latin typeface="Courier New" pitchFamily="49" charset="0"/>
                </a:endParaRPr>
              </a:p>
            </p:txBody>
          </p:sp>
          <p:sp>
            <p:nvSpPr>
              <p:cNvPr id="264198" name="Rectangle 3">
                <a:extLst>
                  <a:ext uri="{FF2B5EF4-FFF2-40B4-BE49-F238E27FC236}">
                    <a16:creationId xmlns:a16="http://schemas.microsoft.com/office/drawing/2014/main" id="{3681CE3C-0E6A-A0C4-B9C0-5CA48EAA3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2850" y="18986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</a:t>
                </a:r>
                <a:r>
                  <a:rPr lang="en-US" sz="1200" dirty="0" err="1">
                    <a:latin typeface="Courier New" pitchFamily="49" charset="0"/>
                  </a:rPr>
                  <a:t>rcx</a:t>
                </a:r>
                <a:endParaRPr lang="en-US" sz="1200" dirty="0">
                  <a:latin typeface="Courier New" pitchFamily="49" charset="0"/>
                </a:endParaRPr>
              </a:p>
            </p:txBody>
          </p:sp>
          <p:sp>
            <p:nvSpPr>
              <p:cNvPr id="264199" name="Rectangle 4">
                <a:extLst>
                  <a:ext uri="{FF2B5EF4-FFF2-40B4-BE49-F238E27FC236}">
                    <a16:creationId xmlns:a16="http://schemas.microsoft.com/office/drawing/2014/main" id="{0E749D8F-1E33-A72D-30E4-33C71B26A9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2850" y="21272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</a:t>
                </a:r>
                <a:r>
                  <a:rPr lang="en-US" sz="1200" dirty="0" err="1">
                    <a:latin typeface="Courier New" pitchFamily="49" charset="0"/>
                  </a:rPr>
                  <a:t>rdx</a:t>
                </a:r>
                <a:endParaRPr lang="en-US" sz="1200" dirty="0">
                  <a:latin typeface="Courier New" pitchFamily="49" charset="0"/>
                </a:endParaRPr>
              </a:p>
            </p:txBody>
          </p:sp>
          <p:sp>
            <p:nvSpPr>
              <p:cNvPr id="264200" name="Rectangle 5">
                <a:extLst>
                  <a:ext uri="{FF2B5EF4-FFF2-40B4-BE49-F238E27FC236}">
                    <a16:creationId xmlns:a16="http://schemas.microsoft.com/office/drawing/2014/main" id="{D89015E0-B512-AA14-D17A-2741B06ABF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2850" y="23558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</a:t>
                </a:r>
                <a:r>
                  <a:rPr lang="en-US" sz="1200" dirty="0" err="1">
                    <a:latin typeface="Courier New" pitchFamily="49" charset="0"/>
                  </a:rPr>
                  <a:t>rbx</a:t>
                </a:r>
                <a:endParaRPr lang="en-US" sz="1200" dirty="0">
                  <a:latin typeface="Courier New" pitchFamily="49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2DA9D6E-97E0-9AFE-BC12-473E613FC02F}"/>
                </a:ext>
              </a:extLst>
            </p:cNvPr>
            <p:cNvGrpSpPr/>
            <p:nvPr/>
          </p:nvGrpSpPr>
          <p:grpSpPr>
            <a:xfrm>
              <a:off x="5327650" y="1136650"/>
              <a:ext cx="304800" cy="914400"/>
              <a:chOff x="2051050" y="1670050"/>
              <a:chExt cx="304800" cy="914400"/>
            </a:xfrm>
          </p:grpSpPr>
          <p:sp>
            <p:nvSpPr>
              <p:cNvPr id="63" name="Rectangle 2">
                <a:extLst>
                  <a:ext uri="{FF2B5EF4-FFF2-40B4-BE49-F238E27FC236}">
                    <a16:creationId xmlns:a16="http://schemas.microsoft.com/office/drawing/2014/main" id="{70DE465B-1D26-6C6C-A81A-ACCA25DD7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050" y="16700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264192" name="Rectangle 2">
                <a:extLst>
                  <a:ext uri="{FF2B5EF4-FFF2-40B4-BE49-F238E27FC236}">
                    <a16:creationId xmlns:a16="http://schemas.microsoft.com/office/drawing/2014/main" id="{002695CA-9B14-80CD-D7BB-DE92F6997B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050" y="18986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1</a:t>
                </a:r>
              </a:p>
            </p:txBody>
          </p:sp>
          <p:sp>
            <p:nvSpPr>
              <p:cNvPr id="264193" name="Rectangle 2">
                <a:extLst>
                  <a:ext uri="{FF2B5EF4-FFF2-40B4-BE49-F238E27FC236}">
                    <a16:creationId xmlns:a16="http://schemas.microsoft.com/office/drawing/2014/main" id="{FA943EA6-F804-0485-333A-B0202E9B4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050" y="21272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2</a:t>
                </a:r>
              </a:p>
            </p:txBody>
          </p:sp>
          <p:sp>
            <p:nvSpPr>
              <p:cNvPr id="264196" name="Rectangle 2">
                <a:extLst>
                  <a:ext uri="{FF2B5EF4-FFF2-40B4-BE49-F238E27FC236}">
                    <a16:creationId xmlns:a16="http://schemas.microsoft.com/office/drawing/2014/main" id="{D0D5D369-03D5-83C8-CF55-C1FBFB52D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050" y="23558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3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CA12E039-02E8-DD53-0D7F-27F2117F8131}"/>
                </a:ext>
              </a:extLst>
            </p:cNvPr>
            <p:cNvGrpSpPr/>
            <p:nvPr/>
          </p:nvGrpSpPr>
          <p:grpSpPr>
            <a:xfrm>
              <a:off x="4489450" y="2051050"/>
              <a:ext cx="838200" cy="914400"/>
              <a:chOff x="2736850" y="1670050"/>
              <a:chExt cx="838200" cy="914400"/>
            </a:xfrm>
          </p:grpSpPr>
          <p:sp>
            <p:nvSpPr>
              <p:cNvPr id="59" name="Rectangle 6">
                <a:extLst>
                  <a:ext uri="{FF2B5EF4-FFF2-40B4-BE49-F238E27FC236}">
                    <a16:creationId xmlns:a16="http://schemas.microsoft.com/office/drawing/2014/main" id="{BD4CDC78-F1BB-5E66-C89C-30B59785D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850" y="16700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</a:t>
                </a:r>
                <a:r>
                  <a:rPr lang="en-US" sz="1200" dirty="0" err="1">
                    <a:latin typeface="Courier New" pitchFamily="49" charset="0"/>
                  </a:rPr>
                  <a:t>rsp</a:t>
                </a:r>
                <a:endParaRPr lang="en-US" sz="1200" dirty="0">
                  <a:latin typeface="Courier New" pitchFamily="49" charset="0"/>
                </a:endParaRPr>
              </a:p>
            </p:txBody>
          </p:sp>
          <p:sp>
            <p:nvSpPr>
              <p:cNvPr id="60" name="Rectangle 7">
                <a:extLst>
                  <a:ext uri="{FF2B5EF4-FFF2-40B4-BE49-F238E27FC236}">
                    <a16:creationId xmlns:a16="http://schemas.microsoft.com/office/drawing/2014/main" id="{5F824C4C-136E-9DD9-9114-4772D44CA0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850" y="18986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</a:t>
                </a:r>
                <a:r>
                  <a:rPr lang="en-US" sz="1200" dirty="0" err="1">
                    <a:latin typeface="Courier New" pitchFamily="49" charset="0"/>
                  </a:rPr>
                  <a:t>rbp</a:t>
                </a:r>
                <a:endParaRPr lang="en-US" sz="1200" dirty="0">
                  <a:latin typeface="Courier New" pitchFamily="49" charset="0"/>
                </a:endParaRPr>
              </a:p>
            </p:txBody>
          </p:sp>
          <p:sp>
            <p:nvSpPr>
              <p:cNvPr id="61" name="Rectangle 8">
                <a:extLst>
                  <a:ext uri="{FF2B5EF4-FFF2-40B4-BE49-F238E27FC236}">
                    <a16:creationId xmlns:a16="http://schemas.microsoft.com/office/drawing/2014/main" id="{32B54AD5-8590-E80A-A4E6-7955236E7C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850" y="21272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</a:t>
                </a:r>
                <a:r>
                  <a:rPr lang="en-US" sz="1200" dirty="0" err="1">
                    <a:latin typeface="Courier New" pitchFamily="49" charset="0"/>
                  </a:rPr>
                  <a:t>rsi</a:t>
                </a:r>
                <a:endParaRPr lang="en-US" sz="1200" dirty="0">
                  <a:latin typeface="Courier New" pitchFamily="49" charset="0"/>
                </a:endParaRPr>
              </a:p>
            </p:txBody>
          </p:sp>
          <p:sp>
            <p:nvSpPr>
              <p:cNvPr id="62" name="Rectangle 9">
                <a:extLst>
                  <a:ext uri="{FF2B5EF4-FFF2-40B4-BE49-F238E27FC236}">
                    <a16:creationId xmlns:a16="http://schemas.microsoft.com/office/drawing/2014/main" id="{907B7FCE-41A7-894C-42A3-A762E66B47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850" y="23558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</a:t>
                </a:r>
                <a:r>
                  <a:rPr lang="en-US" sz="1200" dirty="0" err="1">
                    <a:latin typeface="Courier New" pitchFamily="49" charset="0"/>
                  </a:rPr>
                  <a:t>rdi</a:t>
                </a:r>
                <a:endParaRPr lang="en-US" sz="1200" dirty="0">
                  <a:latin typeface="Courier New" pitchFamily="49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40148B1-524A-AE45-A1F4-509FFBABC616}"/>
                </a:ext>
              </a:extLst>
            </p:cNvPr>
            <p:cNvGrpSpPr/>
            <p:nvPr/>
          </p:nvGrpSpPr>
          <p:grpSpPr>
            <a:xfrm>
              <a:off x="5327650" y="2051050"/>
              <a:ext cx="304800" cy="914400"/>
              <a:chOff x="2203450" y="1822450"/>
              <a:chExt cx="304800" cy="914400"/>
            </a:xfrm>
          </p:grpSpPr>
          <p:sp>
            <p:nvSpPr>
              <p:cNvPr id="55" name="Rectangle 2">
                <a:extLst>
                  <a:ext uri="{FF2B5EF4-FFF2-40B4-BE49-F238E27FC236}">
                    <a16:creationId xmlns:a16="http://schemas.microsoft.com/office/drawing/2014/main" id="{7EE24CB9-9A05-8C25-815F-F3E1D7857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18224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4</a:t>
                </a:r>
              </a:p>
            </p:txBody>
          </p:sp>
          <p:sp>
            <p:nvSpPr>
              <p:cNvPr id="56" name="Rectangle 2">
                <a:extLst>
                  <a:ext uri="{FF2B5EF4-FFF2-40B4-BE49-F238E27FC236}">
                    <a16:creationId xmlns:a16="http://schemas.microsoft.com/office/drawing/2014/main" id="{7B193296-8F7A-1F46-DE90-E5C687E577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20510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5</a:t>
                </a:r>
              </a:p>
            </p:txBody>
          </p:sp>
          <p:sp>
            <p:nvSpPr>
              <p:cNvPr id="57" name="Rectangle 2">
                <a:extLst>
                  <a:ext uri="{FF2B5EF4-FFF2-40B4-BE49-F238E27FC236}">
                    <a16:creationId xmlns:a16="http://schemas.microsoft.com/office/drawing/2014/main" id="{693C8A19-801D-77D6-9D9A-18DCC67252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22796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6</a:t>
                </a:r>
              </a:p>
            </p:txBody>
          </p:sp>
          <p:sp>
            <p:nvSpPr>
              <p:cNvPr id="58" name="Rectangle 2">
                <a:extLst>
                  <a:ext uri="{FF2B5EF4-FFF2-40B4-BE49-F238E27FC236}">
                    <a16:creationId xmlns:a16="http://schemas.microsoft.com/office/drawing/2014/main" id="{7FD87219-C82A-9095-1EC2-C90D6A3AB6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25082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7</a:t>
                </a:r>
              </a:p>
            </p:txBody>
          </p:sp>
        </p:grpSp>
      </p:grpSp>
      <p:grpSp>
        <p:nvGrpSpPr>
          <p:cNvPr id="264201" name="Group 264200">
            <a:extLst>
              <a:ext uri="{FF2B5EF4-FFF2-40B4-BE49-F238E27FC236}">
                <a16:creationId xmlns:a16="http://schemas.microsoft.com/office/drawing/2014/main" id="{AEF156AE-9BF8-5AC4-2EF1-3B5283A061EB}"/>
              </a:ext>
            </a:extLst>
          </p:cNvPr>
          <p:cNvGrpSpPr/>
          <p:nvPr/>
        </p:nvGrpSpPr>
        <p:grpSpPr>
          <a:xfrm>
            <a:off x="3186113" y="3498850"/>
            <a:ext cx="1143000" cy="1828800"/>
            <a:chOff x="5861050" y="1136650"/>
            <a:chExt cx="1143000" cy="1828800"/>
          </a:xfrm>
        </p:grpSpPr>
        <p:sp>
          <p:nvSpPr>
            <p:cNvPr id="264202" name="Rectangle 10">
              <a:extLst>
                <a:ext uri="{FF2B5EF4-FFF2-40B4-BE49-F238E27FC236}">
                  <a16:creationId xmlns:a16="http://schemas.microsoft.com/office/drawing/2014/main" id="{11E621AC-E2F7-9C0D-8BB3-A6B000A57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1050" y="1136650"/>
              <a:ext cx="838200" cy="1600200"/>
            </a:xfrm>
            <a:prstGeom prst="rect">
              <a:avLst/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>
                <a:latin typeface="Courier New" pitchFamily="49" charset="0"/>
              </a:endParaRPr>
            </a:p>
          </p:txBody>
        </p:sp>
        <p:grpSp>
          <p:nvGrpSpPr>
            <p:cNvPr id="264203" name="Group 264202">
              <a:extLst>
                <a:ext uri="{FF2B5EF4-FFF2-40B4-BE49-F238E27FC236}">
                  <a16:creationId xmlns:a16="http://schemas.microsoft.com/office/drawing/2014/main" id="{0E95258A-8D4A-F024-0C4D-1CED2326A543}"/>
                </a:ext>
              </a:extLst>
            </p:cNvPr>
            <p:cNvGrpSpPr/>
            <p:nvPr/>
          </p:nvGrpSpPr>
          <p:grpSpPr>
            <a:xfrm>
              <a:off x="5867400" y="1136650"/>
              <a:ext cx="838200" cy="914400"/>
              <a:chOff x="4038600" y="1670050"/>
              <a:chExt cx="838200" cy="914400"/>
            </a:xfrm>
          </p:grpSpPr>
          <p:sp>
            <p:nvSpPr>
              <p:cNvPr id="264218" name="Rectangle 2">
                <a:extLst>
                  <a:ext uri="{FF2B5EF4-FFF2-40B4-BE49-F238E27FC236}">
                    <a16:creationId xmlns:a16="http://schemas.microsoft.com/office/drawing/2014/main" id="{0AD10426-BE83-BD08-8685-00DB405242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600" y="16700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%r8</a:t>
                </a:r>
              </a:p>
            </p:txBody>
          </p:sp>
          <p:sp>
            <p:nvSpPr>
              <p:cNvPr id="264219" name="Rectangle 3">
                <a:extLst>
                  <a:ext uri="{FF2B5EF4-FFF2-40B4-BE49-F238E27FC236}">
                    <a16:creationId xmlns:a16="http://schemas.microsoft.com/office/drawing/2014/main" id="{47CB0BF0-D549-256B-1564-2DD5B70DE1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600" y="18986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%r9</a:t>
                </a:r>
              </a:p>
            </p:txBody>
          </p:sp>
          <p:sp>
            <p:nvSpPr>
              <p:cNvPr id="264220" name="Rectangle 4">
                <a:extLst>
                  <a:ext uri="{FF2B5EF4-FFF2-40B4-BE49-F238E27FC236}">
                    <a16:creationId xmlns:a16="http://schemas.microsoft.com/office/drawing/2014/main" id="{21257523-8395-2E9C-4AD1-CD8D093D8D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600" y="21272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%r10</a:t>
                </a:r>
              </a:p>
            </p:txBody>
          </p:sp>
          <p:sp>
            <p:nvSpPr>
              <p:cNvPr id="264221" name="Rectangle 5">
                <a:extLst>
                  <a:ext uri="{FF2B5EF4-FFF2-40B4-BE49-F238E27FC236}">
                    <a16:creationId xmlns:a16="http://schemas.microsoft.com/office/drawing/2014/main" id="{B8340557-B7EE-0AA5-C6DA-16F343A19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8600" y="2355850"/>
                <a:ext cx="8382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200" dirty="0">
                    <a:latin typeface="Courier New" pitchFamily="49" charset="0"/>
                  </a:rPr>
                  <a:t>%r11</a:t>
                </a:r>
              </a:p>
            </p:txBody>
          </p:sp>
        </p:grpSp>
        <p:grpSp>
          <p:nvGrpSpPr>
            <p:cNvPr id="264204" name="Group 264203">
              <a:extLst>
                <a:ext uri="{FF2B5EF4-FFF2-40B4-BE49-F238E27FC236}">
                  <a16:creationId xmlns:a16="http://schemas.microsoft.com/office/drawing/2014/main" id="{C41AD286-0742-707C-1691-F499E2A5847D}"/>
                </a:ext>
              </a:extLst>
            </p:cNvPr>
            <p:cNvGrpSpPr/>
            <p:nvPr/>
          </p:nvGrpSpPr>
          <p:grpSpPr>
            <a:xfrm>
              <a:off x="6699250" y="1136650"/>
              <a:ext cx="304800" cy="914400"/>
              <a:chOff x="2203450" y="1822450"/>
              <a:chExt cx="304800" cy="914400"/>
            </a:xfrm>
          </p:grpSpPr>
          <p:sp>
            <p:nvSpPr>
              <p:cNvPr id="264214" name="Rectangle 2">
                <a:extLst>
                  <a:ext uri="{FF2B5EF4-FFF2-40B4-BE49-F238E27FC236}">
                    <a16:creationId xmlns:a16="http://schemas.microsoft.com/office/drawing/2014/main" id="{0539500E-5ED6-74CB-475A-76E7861DE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18224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8</a:t>
                </a:r>
              </a:p>
            </p:txBody>
          </p:sp>
          <p:sp>
            <p:nvSpPr>
              <p:cNvPr id="264215" name="Rectangle 2">
                <a:extLst>
                  <a:ext uri="{FF2B5EF4-FFF2-40B4-BE49-F238E27FC236}">
                    <a16:creationId xmlns:a16="http://schemas.microsoft.com/office/drawing/2014/main" id="{378EAD99-95E5-F296-E42D-1ABF3B512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20510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9</a:t>
                </a:r>
              </a:p>
            </p:txBody>
          </p:sp>
          <p:sp>
            <p:nvSpPr>
              <p:cNvPr id="264216" name="Rectangle 2">
                <a:extLst>
                  <a:ext uri="{FF2B5EF4-FFF2-40B4-BE49-F238E27FC236}">
                    <a16:creationId xmlns:a16="http://schemas.microsoft.com/office/drawing/2014/main" id="{AC4747C2-19C8-5E31-4AA7-031705BA4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22796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A</a:t>
                </a:r>
              </a:p>
            </p:txBody>
          </p:sp>
          <p:sp>
            <p:nvSpPr>
              <p:cNvPr id="264217" name="Rectangle 2">
                <a:extLst>
                  <a:ext uri="{FF2B5EF4-FFF2-40B4-BE49-F238E27FC236}">
                    <a16:creationId xmlns:a16="http://schemas.microsoft.com/office/drawing/2014/main" id="{8FA232E2-C113-3832-09CD-DD43CB4A57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25082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B</a:t>
                </a:r>
              </a:p>
            </p:txBody>
          </p:sp>
        </p:grpSp>
        <p:sp>
          <p:nvSpPr>
            <p:cNvPr id="264205" name="Rectangle 6">
              <a:extLst>
                <a:ext uri="{FF2B5EF4-FFF2-40B4-BE49-F238E27FC236}">
                  <a16:creationId xmlns:a16="http://schemas.microsoft.com/office/drawing/2014/main" id="{C172D94C-741D-18DA-6C37-B96F7E8C4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1050" y="20510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%r12</a:t>
              </a:r>
            </a:p>
          </p:txBody>
        </p:sp>
        <p:sp>
          <p:nvSpPr>
            <p:cNvPr id="264206" name="Rectangle 7">
              <a:extLst>
                <a:ext uri="{FF2B5EF4-FFF2-40B4-BE49-F238E27FC236}">
                  <a16:creationId xmlns:a16="http://schemas.microsoft.com/office/drawing/2014/main" id="{9E69270D-6775-4466-C91D-CB5E1862B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1050" y="22796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%r13</a:t>
              </a:r>
            </a:p>
          </p:txBody>
        </p:sp>
        <p:sp>
          <p:nvSpPr>
            <p:cNvPr id="264207" name="Rectangle 8">
              <a:extLst>
                <a:ext uri="{FF2B5EF4-FFF2-40B4-BE49-F238E27FC236}">
                  <a16:creationId xmlns:a16="http://schemas.microsoft.com/office/drawing/2014/main" id="{7025AED0-538B-A901-52C1-7D5CAA7AD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1050" y="25082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>
                  <a:latin typeface="Courier New" pitchFamily="49" charset="0"/>
                </a:rPr>
                <a:t>%r14</a:t>
              </a:r>
            </a:p>
          </p:txBody>
        </p:sp>
        <p:sp>
          <p:nvSpPr>
            <p:cNvPr id="264208" name="Rectangle 9">
              <a:extLst>
                <a:ext uri="{FF2B5EF4-FFF2-40B4-BE49-F238E27FC236}">
                  <a16:creationId xmlns:a16="http://schemas.microsoft.com/office/drawing/2014/main" id="{B99C13E7-2478-7610-6D65-786C06EB3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1050" y="2736850"/>
              <a:ext cx="838200" cy="2286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 dirty="0">
                  <a:latin typeface="+mn-lt"/>
                </a:rPr>
                <a:t>No Register</a:t>
              </a:r>
            </a:p>
          </p:txBody>
        </p:sp>
        <p:grpSp>
          <p:nvGrpSpPr>
            <p:cNvPr id="264209" name="Group 264208">
              <a:extLst>
                <a:ext uri="{FF2B5EF4-FFF2-40B4-BE49-F238E27FC236}">
                  <a16:creationId xmlns:a16="http://schemas.microsoft.com/office/drawing/2014/main" id="{09D1FBA5-C19A-E95A-ED96-0916F242FA23}"/>
                </a:ext>
              </a:extLst>
            </p:cNvPr>
            <p:cNvGrpSpPr/>
            <p:nvPr/>
          </p:nvGrpSpPr>
          <p:grpSpPr>
            <a:xfrm>
              <a:off x="6699250" y="2051050"/>
              <a:ext cx="304800" cy="914400"/>
              <a:chOff x="2203450" y="1822450"/>
              <a:chExt cx="304800" cy="914400"/>
            </a:xfrm>
          </p:grpSpPr>
          <p:sp>
            <p:nvSpPr>
              <p:cNvPr id="264210" name="Rectangle 2">
                <a:extLst>
                  <a:ext uri="{FF2B5EF4-FFF2-40B4-BE49-F238E27FC236}">
                    <a16:creationId xmlns:a16="http://schemas.microsoft.com/office/drawing/2014/main" id="{41DA5892-B87C-A0C3-D0C9-B43D5484C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18224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C</a:t>
                </a:r>
              </a:p>
            </p:txBody>
          </p:sp>
          <p:sp>
            <p:nvSpPr>
              <p:cNvPr id="264211" name="Rectangle 2">
                <a:extLst>
                  <a:ext uri="{FF2B5EF4-FFF2-40B4-BE49-F238E27FC236}">
                    <a16:creationId xmlns:a16="http://schemas.microsoft.com/office/drawing/2014/main" id="{FCD70AD2-27A3-21B4-E4C8-082CC8EDE0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20510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D</a:t>
                </a:r>
              </a:p>
            </p:txBody>
          </p:sp>
          <p:sp>
            <p:nvSpPr>
              <p:cNvPr id="264212" name="Rectangle 2">
                <a:extLst>
                  <a:ext uri="{FF2B5EF4-FFF2-40B4-BE49-F238E27FC236}">
                    <a16:creationId xmlns:a16="http://schemas.microsoft.com/office/drawing/2014/main" id="{50DAC07B-DC78-DAC1-C0BE-D6F42B35D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22796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E</a:t>
                </a:r>
              </a:p>
            </p:txBody>
          </p:sp>
          <p:sp>
            <p:nvSpPr>
              <p:cNvPr id="264213" name="Rectangle 2">
                <a:extLst>
                  <a:ext uri="{FF2B5EF4-FFF2-40B4-BE49-F238E27FC236}">
                    <a16:creationId xmlns:a16="http://schemas.microsoft.com/office/drawing/2014/main" id="{E8590084-4CA3-47C4-92D1-38E506076D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3450" y="2508250"/>
                <a:ext cx="304800" cy="2286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 sz="1200" dirty="0">
                    <a:latin typeface="Courier New" pitchFamily="49" charset="0"/>
                  </a:rPr>
                  <a:t>F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139579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08" name="Rectangle 92"/>
          <p:cNvSpPr>
            <a:spLocks noChangeArrowheads="1"/>
          </p:cNvSpPr>
          <p:nvPr/>
        </p:nvSpPr>
        <p:spPr bwMode="auto">
          <a:xfrm>
            <a:off x="609600" y="2514600"/>
            <a:ext cx="3657600" cy="6096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Instruction Example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294688" cy="4419600"/>
          </a:xfrm>
        </p:spPr>
        <p:txBody>
          <a:bodyPr/>
          <a:lstStyle/>
          <a:p>
            <a:r>
              <a:rPr lang="en-US" dirty="0"/>
              <a:t>Addition Instruction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e.g., </a:t>
            </a:r>
            <a:r>
              <a:rPr lang="en-US" dirty="0" err="1">
                <a:solidFill>
                  <a:schemeClr val="accent1"/>
                </a:solidFill>
                <a:latin typeface="Courier New" pitchFamily="49" charset="0"/>
              </a:rPr>
              <a:t>addq</a:t>
            </a:r>
            <a:r>
              <a:rPr lang="en-US" dirty="0">
                <a:solidFill>
                  <a:schemeClr val="accent1"/>
                </a:solidFill>
                <a:latin typeface="Courier New" pitchFamily="49" charset="0"/>
              </a:rPr>
              <a:t> %</a:t>
            </a:r>
            <a:r>
              <a:rPr lang="en-US" dirty="0" err="1">
                <a:solidFill>
                  <a:schemeClr val="accent1"/>
                </a:solidFill>
                <a:latin typeface="Courier New" pitchFamily="49" charset="0"/>
              </a:rPr>
              <a:t>rax</a:t>
            </a:r>
            <a:r>
              <a:rPr lang="en-US" dirty="0">
                <a:solidFill>
                  <a:schemeClr val="accent1"/>
                </a:solidFill>
                <a:latin typeface="Courier New" pitchFamily="49" charset="0"/>
              </a:rPr>
              <a:t>,%</a:t>
            </a:r>
            <a:r>
              <a:rPr lang="en-US" dirty="0" err="1">
                <a:solidFill>
                  <a:schemeClr val="accent1"/>
                </a:solidFill>
                <a:latin typeface="Courier New" pitchFamily="49" charset="0"/>
              </a:rPr>
              <a:t>rsi</a:t>
            </a:r>
            <a:r>
              <a:rPr lang="en-US" dirty="0">
                <a:solidFill>
                  <a:schemeClr val="accent1"/>
                </a:solidFill>
                <a:latin typeface="Courier New" pitchFamily="49" charset="0"/>
              </a:rPr>
              <a:t>	</a:t>
            </a:r>
            <a:r>
              <a:rPr lang="en-US" dirty="0"/>
              <a:t>Encoding:</a:t>
            </a:r>
            <a:r>
              <a:rPr lang="en-US" dirty="0">
                <a:solidFill>
                  <a:schemeClr val="accent1"/>
                </a:solidFill>
                <a:latin typeface="Courier New" pitchFamily="49" charset="0"/>
              </a:rPr>
              <a:t> 60 06</a:t>
            </a:r>
          </a:p>
        </p:txBody>
      </p:sp>
      <p:grpSp>
        <p:nvGrpSpPr>
          <p:cNvPr id="265309" name="Group 93"/>
          <p:cNvGrpSpPr>
            <a:grpSpLocks/>
          </p:cNvGrpSpPr>
          <p:nvPr/>
        </p:nvGrpSpPr>
        <p:grpSpPr bwMode="auto">
          <a:xfrm>
            <a:off x="838200" y="2667000"/>
            <a:ext cx="3124200" cy="304800"/>
            <a:chOff x="528" y="1680"/>
            <a:chExt cx="1968" cy="192"/>
          </a:xfrm>
        </p:grpSpPr>
        <p:sp>
          <p:nvSpPr>
            <p:cNvPr id="265221" name="Rectangle 5"/>
            <p:cNvSpPr>
              <a:spLocks noChangeArrowheads="1"/>
            </p:cNvSpPr>
            <p:nvPr/>
          </p:nvSpPr>
          <p:spPr bwMode="auto">
            <a:xfrm>
              <a:off x="528" y="1680"/>
              <a:ext cx="1200" cy="19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600" dirty="0" err="1">
                  <a:solidFill>
                    <a:schemeClr val="folHlink"/>
                  </a:solidFill>
                  <a:latin typeface="Courier New" pitchFamily="49" charset="0"/>
                </a:rPr>
                <a:t>addq</a:t>
              </a:r>
              <a:r>
                <a:rPr lang="en-US" sz="1600" dirty="0">
                  <a:solidFill>
                    <a:schemeClr val="folHlink"/>
                  </a:solidFill>
                  <a:latin typeface="Courier New" pitchFamily="49" charset="0"/>
                </a:rPr>
                <a:t> </a:t>
              </a:r>
              <a:r>
                <a:rPr lang="en-US" sz="1600" dirty="0" err="1">
                  <a:solidFill>
                    <a:schemeClr val="folHlink"/>
                  </a:solidFill>
                </a:rPr>
                <a:t>rA</a:t>
              </a:r>
              <a:r>
                <a:rPr lang="en-US" sz="1600" dirty="0">
                  <a:solidFill>
                    <a:schemeClr val="folHlink"/>
                  </a:solidFill>
                  <a:latin typeface="Courier New" pitchFamily="49" charset="0"/>
                </a:rPr>
                <a:t>, </a:t>
              </a:r>
              <a:r>
                <a:rPr lang="en-US" sz="1600" dirty="0" err="1">
                  <a:solidFill>
                    <a:schemeClr val="folHlink"/>
                  </a:solidFill>
                </a:rPr>
                <a:t>rB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grpSp>
          <p:nvGrpSpPr>
            <p:cNvPr id="265222" name="Group 6"/>
            <p:cNvGrpSpPr>
              <a:grpSpLocks/>
            </p:cNvGrpSpPr>
            <p:nvPr/>
          </p:nvGrpSpPr>
          <p:grpSpPr bwMode="auto">
            <a:xfrm>
              <a:off x="1728" y="1680"/>
              <a:ext cx="384" cy="192"/>
              <a:chOff x="1296" y="2544"/>
              <a:chExt cx="384" cy="192"/>
            </a:xfrm>
          </p:grpSpPr>
          <p:sp>
            <p:nvSpPr>
              <p:cNvPr id="265223" name="Rectangle 7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6</a:t>
                </a:r>
              </a:p>
            </p:txBody>
          </p:sp>
          <p:sp>
            <p:nvSpPr>
              <p:cNvPr id="265224" name="Rectangle 8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265225" name="Rectangle 9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65226" name="Group 10"/>
            <p:cNvGrpSpPr>
              <a:grpSpLocks/>
            </p:cNvGrpSpPr>
            <p:nvPr/>
          </p:nvGrpSpPr>
          <p:grpSpPr bwMode="auto">
            <a:xfrm>
              <a:off x="2112" y="1680"/>
              <a:ext cx="384" cy="192"/>
              <a:chOff x="1680" y="2544"/>
              <a:chExt cx="384" cy="192"/>
            </a:xfrm>
          </p:grpSpPr>
          <p:sp>
            <p:nvSpPr>
              <p:cNvPr id="265227" name="Rectangle 11"/>
              <p:cNvSpPr>
                <a:spLocks noChangeArrowheads="1"/>
              </p:cNvSpPr>
              <p:nvPr/>
            </p:nvSpPr>
            <p:spPr bwMode="auto">
              <a:xfrm>
                <a:off x="1680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</a:rPr>
                  <a:t>rA</a:t>
                </a:r>
              </a:p>
            </p:txBody>
          </p:sp>
          <p:sp>
            <p:nvSpPr>
              <p:cNvPr id="265228" name="Rectangle 12"/>
              <p:cNvSpPr>
                <a:spLocks noChangeArrowheads="1"/>
              </p:cNvSpPr>
              <p:nvPr/>
            </p:nvSpPr>
            <p:spPr bwMode="auto">
              <a:xfrm>
                <a:off x="1872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</a:rPr>
                  <a:t>rB</a:t>
                </a:r>
              </a:p>
            </p:txBody>
          </p:sp>
          <p:sp>
            <p:nvSpPr>
              <p:cNvPr id="265229" name="Rectangle 13"/>
              <p:cNvSpPr>
                <a:spLocks noChangeArrowheads="1"/>
              </p:cNvSpPr>
              <p:nvPr/>
            </p:nvSpPr>
            <p:spPr bwMode="auto">
              <a:xfrm>
                <a:off x="1680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</p:grpSp>
      <p:grpSp>
        <p:nvGrpSpPr>
          <p:cNvPr id="265307" name="Group 91"/>
          <p:cNvGrpSpPr>
            <a:grpSpLocks/>
          </p:cNvGrpSpPr>
          <p:nvPr/>
        </p:nvGrpSpPr>
        <p:grpSpPr bwMode="auto">
          <a:xfrm>
            <a:off x="4038600" y="2133600"/>
            <a:ext cx="3698875" cy="533400"/>
            <a:chOff x="2544" y="1104"/>
            <a:chExt cx="2330" cy="336"/>
          </a:xfrm>
        </p:grpSpPr>
        <p:sp>
          <p:nvSpPr>
            <p:cNvPr id="265302" name="Line 86"/>
            <p:cNvSpPr>
              <a:spLocks noChangeShapeType="1"/>
            </p:cNvSpPr>
            <p:nvPr/>
          </p:nvSpPr>
          <p:spPr bwMode="auto">
            <a:xfrm flipH="1">
              <a:off x="2544" y="1200"/>
              <a:ext cx="576" cy="240"/>
            </a:xfrm>
            <a:prstGeom prst="line">
              <a:avLst/>
            </a:prstGeom>
            <a:noFill/>
            <a:ln w="19050">
              <a:solidFill>
                <a:srgbClr val="FF0002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265303" name="Text Box 87"/>
            <p:cNvSpPr txBox="1">
              <a:spLocks noChangeArrowheads="1"/>
            </p:cNvSpPr>
            <p:nvPr/>
          </p:nvSpPr>
          <p:spPr bwMode="auto">
            <a:xfrm>
              <a:off x="3120" y="1104"/>
              <a:ext cx="1754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l"/>
              <a:r>
                <a:rPr lang="en-US">
                  <a:solidFill>
                    <a:srgbClr val="FF0002"/>
                  </a:solidFill>
                </a:rPr>
                <a:t>Encoded Representation</a:t>
              </a:r>
            </a:p>
          </p:txBody>
        </p: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Move Operations</a:t>
            </a:r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5285014"/>
            <a:ext cx="7696200" cy="1257300"/>
          </a:xfrm>
        </p:spPr>
        <p:txBody>
          <a:bodyPr/>
          <a:lstStyle/>
          <a:p>
            <a:pPr lvl="1"/>
            <a:r>
              <a:rPr lang="en-US" dirty="0"/>
              <a:t>Like the x86-64 </a:t>
            </a:r>
            <a:r>
              <a:rPr lang="en-US" dirty="0" err="1">
                <a:latin typeface="Courier New" pitchFamily="49" charset="0"/>
              </a:rPr>
              <a:t>movq</a:t>
            </a:r>
            <a:r>
              <a:rPr lang="en-US" dirty="0"/>
              <a:t> instruction with simpler addressing mode</a:t>
            </a:r>
          </a:p>
        </p:txBody>
      </p:sp>
      <p:sp>
        <p:nvSpPr>
          <p:cNvPr id="268292" name="Rectangle 4"/>
          <p:cNvSpPr>
            <a:spLocks noChangeArrowheads="1"/>
          </p:cNvSpPr>
          <p:nvPr/>
        </p:nvSpPr>
        <p:spPr bwMode="auto">
          <a:xfrm>
            <a:off x="334963" y="1295400"/>
            <a:ext cx="8345487" cy="6096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8294" name="Rectangle 6"/>
          <p:cNvSpPr>
            <a:spLocks noChangeArrowheads="1"/>
          </p:cNvSpPr>
          <p:nvPr/>
        </p:nvSpPr>
        <p:spPr bwMode="auto">
          <a:xfrm>
            <a:off x="563563" y="1447800"/>
            <a:ext cx="19050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rrmovq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rA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, 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endParaRPr lang="en-US" sz="1600" dirty="0">
              <a:solidFill>
                <a:schemeClr val="folHlink"/>
              </a:solidFill>
            </a:endParaRPr>
          </a:p>
        </p:txBody>
      </p:sp>
      <p:grpSp>
        <p:nvGrpSpPr>
          <p:cNvPr id="268295" name="Group 7"/>
          <p:cNvGrpSpPr>
            <a:grpSpLocks/>
          </p:cNvGrpSpPr>
          <p:nvPr/>
        </p:nvGrpSpPr>
        <p:grpSpPr bwMode="auto">
          <a:xfrm>
            <a:off x="2468563" y="1447800"/>
            <a:ext cx="609600" cy="304800"/>
            <a:chOff x="1296" y="2544"/>
            <a:chExt cx="384" cy="192"/>
          </a:xfrm>
        </p:grpSpPr>
        <p:sp>
          <p:nvSpPr>
            <p:cNvPr id="268296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268297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0</a:t>
              </a:r>
            </a:p>
          </p:txBody>
        </p:sp>
        <p:sp>
          <p:nvSpPr>
            <p:cNvPr id="268298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68314" name="Rectangle 26"/>
          <p:cNvSpPr>
            <a:spLocks noChangeArrowheads="1"/>
          </p:cNvSpPr>
          <p:nvPr/>
        </p:nvSpPr>
        <p:spPr bwMode="auto">
          <a:xfrm>
            <a:off x="350838" y="2286000"/>
            <a:ext cx="8329612" cy="6096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8336" name="Text Box 48"/>
          <p:cNvSpPr txBox="1">
            <a:spLocks noChangeArrowheads="1"/>
          </p:cNvSpPr>
          <p:nvPr/>
        </p:nvSpPr>
        <p:spPr bwMode="auto">
          <a:xfrm>
            <a:off x="6394450" y="984250"/>
            <a:ext cx="2314320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/>
              <a:t>Register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 Register</a:t>
            </a:r>
          </a:p>
        </p:txBody>
      </p:sp>
      <p:sp>
        <p:nvSpPr>
          <p:cNvPr id="268338" name="Text Box 50"/>
          <p:cNvSpPr txBox="1">
            <a:spLocks noChangeArrowheads="1"/>
          </p:cNvSpPr>
          <p:nvPr/>
        </p:nvSpPr>
        <p:spPr bwMode="auto">
          <a:xfrm>
            <a:off x="6165850" y="1974850"/>
            <a:ext cx="2532416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/>
              <a:t>Immediate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 Register</a:t>
            </a:r>
          </a:p>
        </p:txBody>
      </p:sp>
      <p:sp>
        <p:nvSpPr>
          <p:cNvPr id="268316" name="Rectangle 28"/>
          <p:cNvSpPr>
            <a:spLocks noChangeArrowheads="1"/>
          </p:cNvSpPr>
          <p:nvPr/>
        </p:nvSpPr>
        <p:spPr bwMode="auto">
          <a:xfrm>
            <a:off x="503238" y="2438400"/>
            <a:ext cx="19050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irmovq</a:t>
            </a:r>
            <a:r>
              <a:rPr lang="en-US" sz="1600" dirty="0">
                <a:solidFill>
                  <a:schemeClr val="folHlink"/>
                </a:solidFill>
              </a:rPr>
              <a:t> V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, 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endParaRPr lang="en-US" sz="1600" dirty="0">
              <a:solidFill>
                <a:schemeClr val="folHlink"/>
              </a:solidFill>
            </a:endParaRPr>
          </a:p>
        </p:txBody>
      </p:sp>
      <p:grpSp>
        <p:nvGrpSpPr>
          <p:cNvPr id="268352" name="Group 64"/>
          <p:cNvGrpSpPr>
            <a:grpSpLocks/>
          </p:cNvGrpSpPr>
          <p:nvPr/>
        </p:nvGrpSpPr>
        <p:grpSpPr bwMode="auto">
          <a:xfrm>
            <a:off x="3017838" y="2438400"/>
            <a:ext cx="609600" cy="304800"/>
            <a:chOff x="2688" y="1632"/>
            <a:chExt cx="384" cy="192"/>
          </a:xfrm>
        </p:grpSpPr>
        <p:sp>
          <p:nvSpPr>
            <p:cNvPr id="268353" name="Rectangle 65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F</a:t>
              </a:r>
            </a:p>
          </p:txBody>
        </p:sp>
        <p:sp>
          <p:nvSpPr>
            <p:cNvPr id="268354" name="Rectangle 66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dirty="0" err="1"/>
                <a:t>rB</a:t>
              </a:r>
              <a:endParaRPr lang="en-US" dirty="0"/>
            </a:p>
          </p:txBody>
        </p:sp>
        <p:sp>
          <p:nvSpPr>
            <p:cNvPr id="268355" name="Rectangle 67"/>
            <p:cNvSpPr>
              <a:spLocks noChangeArrowheads="1"/>
            </p:cNvSpPr>
            <p:nvPr/>
          </p:nvSpPr>
          <p:spPr bwMode="auto">
            <a:xfrm>
              <a:off x="2688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>
                <a:latin typeface="Courier New" pitchFamily="49" charset="0"/>
              </a:endParaRPr>
            </a:p>
          </p:txBody>
        </p:sp>
      </p:grpSp>
      <p:grpSp>
        <p:nvGrpSpPr>
          <p:cNvPr id="268348" name="Group 60"/>
          <p:cNvGrpSpPr>
            <a:grpSpLocks/>
          </p:cNvGrpSpPr>
          <p:nvPr/>
        </p:nvGrpSpPr>
        <p:grpSpPr bwMode="auto">
          <a:xfrm>
            <a:off x="2408238" y="2438400"/>
            <a:ext cx="609600" cy="304800"/>
            <a:chOff x="1296" y="2544"/>
            <a:chExt cx="384" cy="192"/>
          </a:xfrm>
        </p:grpSpPr>
        <p:sp>
          <p:nvSpPr>
            <p:cNvPr id="268349" name="Rectangle 61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3</a:t>
              </a:r>
            </a:p>
          </p:txBody>
        </p:sp>
        <p:sp>
          <p:nvSpPr>
            <p:cNvPr id="268350" name="Rectangle 62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0</a:t>
              </a:r>
            </a:p>
          </p:txBody>
        </p:sp>
        <p:sp>
          <p:nvSpPr>
            <p:cNvPr id="268351" name="Rectangle 63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>
                <a:latin typeface="Courier New" pitchFamily="49" charset="0"/>
              </a:endParaRPr>
            </a:p>
          </p:txBody>
        </p:sp>
      </p:grpSp>
      <p:sp>
        <p:nvSpPr>
          <p:cNvPr id="268356" name="Rectangle 68"/>
          <p:cNvSpPr>
            <a:spLocks noChangeArrowheads="1"/>
          </p:cNvSpPr>
          <p:nvPr/>
        </p:nvSpPr>
        <p:spPr bwMode="auto">
          <a:xfrm>
            <a:off x="3627438" y="2438400"/>
            <a:ext cx="4900612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/>
              <a:t>V</a:t>
            </a:r>
          </a:p>
        </p:txBody>
      </p:sp>
      <p:sp>
        <p:nvSpPr>
          <p:cNvPr id="268360" name="Rectangle 72"/>
          <p:cNvSpPr>
            <a:spLocks noChangeArrowheads="1"/>
          </p:cNvSpPr>
          <p:nvPr/>
        </p:nvSpPr>
        <p:spPr bwMode="auto">
          <a:xfrm>
            <a:off x="350838" y="3276600"/>
            <a:ext cx="8329612" cy="6096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8361" name="Text Box 73"/>
          <p:cNvSpPr txBox="1">
            <a:spLocks noChangeArrowheads="1"/>
          </p:cNvSpPr>
          <p:nvPr/>
        </p:nvSpPr>
        <p:spPr bwMode="auto">
          <a:xfrm>
            <a:off x="6394450" y="2965450"/>
            <a:ext cx="2275773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/>
              <a:t>Register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 Memory</a:t>
            </a:r>
          </a:p>
        </p:txBody>
      </p:sp>
      <p:sp>
        <p:nvSpPr>
          <p:cNvPr id="268363" name="Rectangle 75"/>
          <p:cNvSpPr>
            <a:spLocks noChangeArrowheads="1"/>
          </p:cNvSpPr>
          <p:nvPr/>
        </p:nvSpPr>
        <p:spPr bwMode="auto">
          <a:xfrm>
            <a:off x="503238" y="3429000"/>
            <a:ext cx="19050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rmmovq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rA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,</a:t>
            </a:r>
            <a:r>
              <a:rPr lang="en-US" sz="1600" dirty="0">
                <a:solidFill>
                  <a:schemeClr val="folHlink"/>
                </a:solidFill>
              </a:rPr>
              <a:t> D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(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r>
              <a:rPr lang="en-US" sz="1600" dirty="0">
                <a:solidFill>
                  <a:schemeClr val="folHlink"/>
                </a:solidFill>
              </a:rPr>
              <a:t>)</a:t>
            </a:r>
          </a:p>
        </p:txBody>
      </p:sp>
      <p:grpSp>
        <p:nvGrpSpPr>
          <p:cNvPr id="268365" name="Group 77"/>
          <p:cNvGrpSpPr>
            <a:grpSpLocks/>
          </p:cNvGrpSpPr>
          <p:nvPr/>
        </p:nvGrpSpPr>
        <p:grpSpPr bwMode="auto">
          <a:xfrm>
            <a:off x="2408238" y="3429000"/>
            <a:ext cx="609600" cy="304800"/>
            <a:chOff x="1296" y="2544"/>
            <a:chExt cx="384" cy="192"/>
          </a:xfrm>
        </p:grpSpPr>
        <p:sp>
          <p:nvSpPr>
            <p:cNvPr id="268366" name="Rectangle 7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4</a:t>
              </a:r>
            </a:p>
          </p:txBody>
        </p:sp>
        <p:sp>
          <p:nvSpPr>
            <p:cNvPr id="268367" name="Rectangle 7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0</a:t>
              </a:r>
            </a:p>
          </p:txBody>
        </p:sp>
        <p:sp>
          <p:nvSpPr>
            <p:cNvPr id="268368" name="Rectangle 8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>
                <a:latin typeface="Courier New" pitchFamily="49" charset="0"/>
              </a:endParaRPr>
            </a:p>
          </p:txBody>
        </p:sp>
      </p:grpSp>
      <p:grpSp>
        <p:nvGrpSpPr>
          <p:cNvPr id="268369" name="Group 81"/>
          <p:cNvGrpSpPr>
            <a:grpSpLocks/>
          </p:cNvGrpSpPr>
          <p:nvPr/>
        </p:nvGrpSpPr>
        <p:grpSpPr bwMode="auto">
          <a:xfrm>
            <a:off x="3017838" y="3429000"/>
            <a:ext cx="609600" cy="304800"/>
            <a:chOff x="2688" y="1632"/>
            <a:chExt cx="384" cy="192"/>
          </a:xfrm>
        </p:grpSpPr>
        <p:sp>
          <p:nvSpPr>
            <p:cNvPr id="268370" name="Rectangle 82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 err="1">
                  <a:solidFill>
                    <a:schemeClr val="folHlink"/>
                  </a:solidFill>
                </a:rPr>
                <a:t>rA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sp>
          <p:nvSpPr>
            <p:cNvPr id="268371" name="Rectangle 83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/>
                <a:t>rB</a:t>
              </a:r>
            </a:p>
          </p:txBody>
        </p:sp>
        <p:sp>
          <p:nvSpPr>
            <p:cNvPr id="268372" name="Rectangle 84"/>
            <p:cNvSpPr>
              <a:spLocks noChangeArrowheads="1"/>
            </p:cNvSpPr>
            <p:nvPr/>
          </p:nvSpPr>
          <p:spPr bwMode="auto">
            <a:xfrm>
              <a:off x="2688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>
                <a:latin typeface="Courier New" pitchFamily="49" charset="0"/>
              </a:endParaRPr>
            </a:p>
          </p:txBody>
        </p:sp>
      </p:grpSp>
      <p:sp>
        <p:nvSpPr>
          <p:cNvPr id="268373" name="Rectangle 85"/>
          <p:cNvSpPr>
            <a:spLocks noChangeArrowheads="1"/>
          </p:cNvSpPr>
          <p:nvPr/>
        </p:nvSpPr>
        <p:spPr bwMode="auto">
          <a:xfrm>
            <a:off x="3627438" y="3429000"/>
            <a:ext cx="4900612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/>
              <a:t>D</a:t>
            </a:r>
          </a:p>
        </p:txBody>
      </p:sp>
      <p:sp>
        <p:nvSpPr>
          <p:cNvPr id="268374" name="Rectangle 86"/>
          <p:cNvSpPr>
            <a:spLocks noChangeArrowheads="1"/>
          </p:cNvSpPr>
          <p:nvPr/>
        </p:nvSpPr>
        <p:spPr bwMode="auto">
          <a:xfrm>
            <a:off x="350838" y="4343400"/>
            <a:ext cx="8329612" cy="6096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8375" name="Text Box 87"/>
          <p:cNvSpPr txBox="1">
            <a:spLocks noChangeArrowheads="1"/>
          </p:cNvSpPr>
          <p:nvPr/>
        </p:nvSpPr>
        <p:spPr bwMode="auto">
          <a:xfrm>
            <a:off x="6394450" y="4032250"/>
            <a:ext cx="2275773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/>
              <a:t>Memory </a:t>
            </a: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 Register</a:t>
            </a:r>
          </a:p>
        </p:txBody>
      </p:sp>
      <p:sp>
        <p:nvSpPr>
          <p:cNvPr id="268377" name="Rectangle 89"/>
          <p:cNvSpPr>
            <a:spLocks noChangeArrowheads="1"/>
          </p:cNvSpPr>
          <p:nvPr/>
        </p:nvSpPr>
        <p:spPr bwMode="auto">
          <a:xfrm>
            <a:off x="503238" y="4495800"/>
            <a:ext cx="19050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mrmovq</a:t>
            </a:r>
            <a:r>
              <a:rPr lang="en-US" sz="1600" dirty="0">
                <a:solidFill>
                  <a:schemeClr val="folHlink"/>
                </a:solidFill>
              </a:rPr>
              <a:t> D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(</a:t>
            </a:r>
            <a:r>
              <a:rPr lang="en-US" sz="1600" dirty="0" err="1">
                <a:solidFill>
                  <a:schemeClr val="folHlink"/>
                </a:solidFill>
              </a:rPr>
              <a:t>rA</a:t>
            </a:r>
            <a:r>
              <a:rPr lang="en-US" sz="1600" dirty="0">
                <a:solidFill>
                  <a:schemeClr val="folHlink"/>
                </a:solidFill>
              </a:rPr>
              <a:t>), 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endParaRPr lang="en-US" sz="1600" dirty="0">
              <a:solidFill>
                <a:schemeClr val="folHlink"/>
              </a:solidFill>
              <a:latin typeface="Courier New" pitchFamily="49" charset="0"/>
            </a:endParaRPr>
          </a:p>
        </p:txBody>
      </p:sp>
      <p:grpSp>
        <p:nvGrpSpPr>
          <p:cNvPr id="268379" name="Group 91"/>
          <p:cNvGrpSpPr>
            <a:grpSpLocks/>
          </p:cNvGrpSpPr>
          <p:nvPr/>
        </p:nvGrpSpPr>
        <p:grpSpPr bwMode="auto">
          <a:xfrm>
            <a:off x="2408238" y="4495800"/>
            <a:ext cx="609600" cy="304800"/>
            <a:chOff x="1296" y="2544"/>
            <a:chExt cx="384" cy="192"/>
          </a:xfrm>
        </p:grpSpPr>
        <p:sp>
          <p:nvSpPr>
            <p:cNvPr id="268380" name="Rectangle 92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5</a:t>
              </a:r>
            </a:p>
          </p:txBody>
        </p:sp>
        <p:sp>
          <p:nvSpPr>
            <p:cNvPr id="268381" name="Rectangle 93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0</a:t>
              </a:r>
            </a:p>
          </p:txBody>
        </p:sp>
        <p:sp>
          <p:nvSpPr>
            <p:cNvPr id="268382" name="Rectangle 94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>
                <a:latin typeface="Courier New" pitchFamily="49" charset="0"/>
              </a:endParaRPr>
            </a:p>
          </p:txBody>
        </p:sp>
      </p:grpSp>
      <p:grpSp>
        <p:nvGrpSpPr>
          <p:cNvPr id="268383" name="Group 95"/>
          <p:cNvGrpSpPr>
            <a:grpSpLocks/>
          </p:cNvGrpSpPr>
          <p:nvPr/>
        </p:nvGrpSpPr>
        <p:grpSpPr bwMode="auto">
          <a:xfrm>
            <a:off x="3017838" y="4495800"/>
            <a:ext cx="609600" cy="304800"/>
            <a:chOff x="2688" y="1632"/>
            <a:chExt cx="384" cy="192"/>
          </a:xfrm>
        </p:grpSpPr>
        <p:sp>
          <p:nvSpPr>
            <p:cNvPr id="268384" name="Rectangle 96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 err="1">
                  <a:solidFill>
                    <a:schemeClr val="folHlink"/>
                  </a:solidFill>
                </a:rPr>
                <a:t>rB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sp>
          <p:nvSpPr>
            <p:cNvPr id="268385" name="Rectangle 97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dirty="0" err="1"/>
                <a:t>rA</a:t>
              </a:r>
              <a:endParaRPr lang="en-US" dirty="0"/>
            </a:p>
          </p:txBody>
        </p:sp>
        <p:sp>
          <p:nvSpPr>
            <p:cNvPr id="268386" name="Rectangle 98"/>
            <p:cNvSpPr>
              <a:spLocks noChangeArrowheads="1"/>
            </p:cNvSpPr>
            <p:nvPr/>
          </p:nvSpPr>
          <p:spPr bwMode="auto">
            <a:xfrm>
              <a:off x="2688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>
                <a:latin typeface="Courier New" pitchFamily="49" charset="0"/>
              </a:endParaRPr>
            </a:p>
          </p:txBody>
        </p:sp>
      </p:grpSp>
      <p:sp>
        <p:nvSpPr>
          <p:cNvPr id="268387" name="Rectangle 99"/>
          <p:cNvSpPr>
            <a:spLocks noChangeArrowheads="1"/>
          </p:cNvSpPr>
          <p:nvPr/>
        </p:nvSpPr>
        <p:spPr bwMode="auto">
          <a:xfrm>
            <a:off x="3627438" y="4495800"/>
            <a:ext cx="4900612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/>
              <a:t>D</a:t>
            </a:r>
          </a:p>
        </p:txBody>
      </p:sp>
      <p:grpSp>
        <p:nvGrpSpPr>
          <p:cNvPr id="47" name="Group 81"/>
          <p:cNvGrpSpPr>
            <a:grpSpLocks/>
          </p:cNvGrpSpPr>
          <p:nvPr/>
        </p:nvGrpSpPr>
        <p:grpSpPr bwMode="auto">
          <a:xfrm>
            <a:off x="3078163" y="1447800"/>
            <a:ext cx="609600" cy="304800"/>
            <a:chOff x="2688" y="1632"/>
            <a:chExt cx="384" cy="192"/>
          </a:xfrm>
        </p:grpSpPr>
        <p:sp>
          <p:nvSpPr>
            <p:cNvPr id="48" name="Rectangle 82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 err="1">
                  <a:solidFill>
                    <a:schemeClr val="folHlink"/>
                  </a:solidFill>
                </a:rPr>
                <a:t>rA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sp>
          <p:nvSpPr>
            <p:cNvPr id="49" name="Rectangle 83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/>
                <a:t>rB</a:t>
              </a:r>
            </a:p>
          </p:txBody>
        </p:sp>
        <p:sp>
          <p:nvSpPr>
            <p:cNvPr id="50" name="Rectangle 84"/>
            <p:cNvSpPr>
              <a:spLocks noChangeArrowheads="1"/>
            </p:cNvSpPr>
            <p:nvPr/>
          </p:nvSpPr>
          <p:spPr bwMode="auto">
            <a:xfrm>
              <a:off x="2688" y="1632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>
                <a:latin typeface="Courier New" pitchFamily="49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54"/>
          <p:cNvSpPr>
            <a:spLocks noChangeArrowheads="1"/>
          </p:cNvSpPr>
          <p:nvPr/>
        </p:nvSpPr>
        <p:spPr bwMode="auto">
          <a:xfrm>
            <a:off x="298450" y="2501900"/>
            <a:ext cx="2971800" cy="3810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6" name="Rectangle 55"/>
          <p:cNvSpPr>
            <a:spLocks noChangeArrowheads="1"/>
          </p:cNvSpPr>
          <p:nvPr/>
        </p:nvSpPr>
        <p:spPr bwMode="auto">
          <a:xfrm>
            <a:off x="298450" y="3492500"/>
            <a:ext cx="2971800" cy="3810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7" name="Rectangle 56"/>
          <p:cNvSpPr>
            <a:spLocks noChangeArrowheads="1"/>
          </p:cNvSpPr>
          <p:nvPr/>
        </p:nvSpPr>
        <p:spPr bwMode="auto">
          <a:xfrm>
            <a:off x="298450" y="4483100"/>
            <a:ext cx="2971800" cy="3810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8" name="Rectangle 53"/>
          <p:cNvSpPr>
            <a:spLocks noChangeArrowheads="1"/>
          </p:cNvSpPr>
          <p:nvPr/>
        </p:nvSpPr>
        <p:spPr bwMode="auto">
          <a:xfrm>
            <a:off x="298450" y="1441450"/>
            <a:ext cx="2971800" cy="3810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9366" name="Rectangle 54"/>
          <p:cNvSpPr>
            <a:spLocks noChangeArrowheads="1"/>
          </p:cNvSpPr>
          <p:nvPr/>
        </p:nvSpPr>
        <p:spPr bwMode="auto">
          <a:xfrm>
            <a:off x="3651250" y="2508250"/>
            <a:ext cx="2971800" cy="3810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9367" name="Rectangle 55"/>
          <p:cNvSpPr>
            <a:spLocks noChangeArrowheads="1"/>
          </p:cNvSpPr>
          <p:nvPr/>
        </p:nvSpPr>
        <p:spPr bwMode="auto">
          <a:xfrm>
            <a:off x="3651250" y="3498850"/>
            <a:ext cx="2971800" cy="3810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9368" name="Rectangle 56"/>
          <p:cNvSpPr>
            <a:spLocks noChangeArrowheads="1"/>
          </p:cNvSpPr>
          <p:nvPr/>
        </p:nvSpPr>
        <p:spPr bwMode="auto">
          <a:xfrm>
            <a:off x="3651250" y="4489450"/>
            <a:ext cx="2971800" cy="3810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9365" name="Rectangle 53"/>
          <p:cNvSpPr>
            <a:spLocks noChangeArrowheads="1"/>
          </p:cNvSpPr>
          <p:nvPr/>
        </p:nvSpPr>
        <p:spPr bwMode="auto">
          <a:xfrm>
            <a:off x="3651250" y="1447800"/>
            <a:ext cx="2971800" cy="3810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Move Instruction Examples</a:t>
            </a:r>
          </a:p>
        </p:txBody>
      </p:sp>
      <p:sp>
        <p:nvSpPr>
          <p:cNvPr id="269317" name="Rectangle 5"/>
          <p:cNvSpPr>
            <a:spLocks noChangeArrowheads="1"/>
          </p:cNvSpPr>
          <p:nvPr/>
        </p:nvSpPr>
        <p:spPr bwMode="auto">
          <a:xfrm>
            <a:off x="3733800" y="144780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irmovq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$0xabcd, 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rdx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69328" name="Rectangle 16"/>
          <p:cNvSpPr>
            <a:spLocks noChangeArrowheads="1"/>
          </p:cNvSpPr>
          <p:nvPr/>
        </p:nvSpPr>
        <p:spPr bwMode="auto">
          <a:xfrm>
            <a:off x="381000" y="144780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movq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$0xabcd, 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rdx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69330" name="Rectangle 18"/>
          <p:cNvSpPr>
            <a:spLocks noChangeArrowheads="1"/>
          </p:cNvSpPr>
          <p:nvPr/>
        </p:nvSpPr>
        <p:spPr bwMode="auto">
          <a:xfrm>
            <a:off x="3575050" y="1898650"/>
            <a:ext cx="3733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30 f2 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cd 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ab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00 00 00 00 00 00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69332" name="Text Box 20"/>
          <p:cNvSpPr txBox="1">
            <a:spLocks noChangeArrowheads="1"/>
          </p:cNvSpPr>
          <p:nvPr/>
        </p:nvSpPr>
        <p:spPr bwMode="auto">
          <a:xfrm>
            <a:off x="457200" y="1066800"/>
            <a:ext cx="836677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X86-64</a:t>
            </a:r>
          </a:p>
        </p:txBody>
      </p:sp>
      <p:sp>
        <p:nvSpPr>
          <p:cNvPr id="269333" name="Text Box 21"/>
          <p:cNvSpPr txBox="1">
            <a:spLocks noChangeArrowheads="1"/>
          </p:cNvSpPr>
          <p:nvPr/>
        </p:nvSpPr>
        <p:spPr bwMode="auto">
          <a:xfrm>
            <a:off x="3813175" y="1066800"/>
            <a:ext cx="836677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Y86-64</a:t>
            </a:r>
          </a:p>
        </p:txBody>
      </p:sp>
      <p:sp>
        <p:nvSpPr>
          <p:cNvPr id="269334" name="Text Box 22"/>
          <p:cNvSpPr txBox="1">
            <a:spLocks noChangeArrowheads="1"/>
          </p:cNvSpPr>
          <p:nvPr/>
        </p:nvSpPr>
        <p:spPr bwMode="auto">
          <a:xfrm>
            <a:off x="2355850" y="1898650"/>
            <a:ext cx="1220684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Encoding: </a:t>
            </a:r>
          </a:p>
        </p:txBody>
      </p:sp>
      <p:sp>
        <p:nvSpPr>
          <p:cNvPr id="269335" name="Rectangle 23"/>
          <p:cNvSpPr>
            <a:spLocks noChangeArrowheads="1"/>
          </p:cNvSpPr>
          <p:nvPr/>
        </p:nvSpPr>
        <p:spPr bwMode="auto">
          <a:xfrm>
            <a:off x="3733800" y="250825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rrmovq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rsp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, 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rbx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69336" name="Rectangle 24"/>
          <p:cNvSpPr>
            <a:spLocks noChangeArrowheads="1"/>
          </p:cNvSpPr>
          <p:nvPr/>
        </p:nvSpPr>
        <p:spPr bwMode="auto">
          <a:xfrm>
            <a:off x="381000" y="250825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movq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rsp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, 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rbx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69337" name="Rectangle 25"/>
          <p:cNvSpPr>
            <a:spLocks noChangeArrowheads="1"/>
          </p:cNvSpPr>
          <p:nvPr/>
        </p:nvSpPr>
        <p:spPr bwMode="auto">
          <a:xfrm>
            <a:off x="3575050" y="296545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20 43</a:t>
            </a:r>
            <a:endParaRPr lang="en-US" sz="1600">
              <a:solidFill>
                <a:schemeClr val="folHlink"/>
              </a:solidFill>
            </a:endParaRPr>
          </a:p>
        </p:txBody>
      </p:sp>
      <p:sp>
        <p:nvSpPr>
          <p:cNvPr id="269338" name="Rectangle 26"/>
          <p:cNvSpPr>
            <a:spLocks noChangeArrowheads="1"/>
          </p:cNvSpPr>
          <p:nvPr/>
        </p:nvSpPr>
        <p:spPr bwMode="auto">
          <a:xfrm>
            <a:off x="3733800" y="349885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mrmovq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-12(%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rbp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),%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rcx</a:t>
            </a:r>
            <a:endParaRPr lang="en-US" sz="1600" dirty="0">
              <a:solidFill>
                <a:schemeClr val="folHlink"/>
              </a:solidFill>
              <a:latin typeface="Courier New" pitchFamily="49" charset="0"/>
            </a:endParaRPr>
          </a:p>
        </p:txBody>
      </p:sp>
      <p:sp>
        <p:nvSpPr>
          <p:cNvPr id="269339" name="Rectangle 27"/>
          <p:cNvSpPr>
            <a:spLocks noChangeArrowheads="1"/>
          </p:cNvSpPr>
          <p:nvPr/>
        </p:nvSpPr>
        <p:spPr bwMode="auto">
          <a:xfrm>
            <a:off x="381000" y="349885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movq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-12(%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rbp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),%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rcx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69340" name="Rectangle 28"/>
          <p:cNvSpPr>
            <a:spLocks noChangeArrowheads="1"/>
          </p:cNvSpPr>
          <p:nvPr/>
        </p:nvSpPr>
        <p:spPr bwMode="auto">
          <a:xfrm>
            <a:off x="3879850" y="395605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50 15 f4 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ff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ff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ff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ff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ff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ff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ff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69341" name="Rectangle 29"/>
          <p:cNvSpPr>
            <a:spLocks noChangeArrowheads="1"/>
          </p:cNvSpPr>
          <p:nvPr/>
        </p:nvSpPr>
        <p:spPr bwMode="auto">
          <a:xfrm>
            <a:off x="3733800" y="448945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rmmovq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%rsi,0x41c(%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rsp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)</a:t>
            </a:r>
          </a:p>
        </p:txBody>
      </p:sp>
      <p:sp>
        <p:nvSpPr>
          <p:cNvPr id="269342" name="Rectangle 30"/>
          <p:cNvSpPr>
            <a:spLocks noChangeArrowheads="1"/>
          </p:cNvSpPr>
          <p:nvPr/>
        </p:nvSpPr>
        <p:spPr bwMode="auto">
          <a:xfrm>
            <a:off x="381000" y="448945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movq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 %rsi,0x41c(%</a:t>
            </a: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rsp</a:t>
            </a: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)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69372" name="Rectangle 60"/>
          <p:cNvSpPr>
            <a:spLocks noChangeArrowheads="1"/>
          </p:cNvSpPr>
          <p:nvPr/>
        </p:nvSpPr>
        <p:spPr bwMode="auto">
          <a:xfrm>
            <a:off x="3879850" y="5022850"/>
            <a:ext cx="22098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>
                <a:solidFill>
                  <a:schemeClr val="folHlink"/>
                </a:solidFill>
                <a:latin typeface="Courier New" pitchFamily="49" charset="0"/>
              </a:rPr>
              <a:t>40 64 1c 04 00 00 00 00 00 00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31" name="Rectangle 53"/>
          <p:cNvSpPr>
            <a:spLocks noChangeArrowheads="1"/>
          </p:cNvSpPr>
          <p:nvPr/>
        </p:nvSpPr>
        <p:spPr bwMode="auto">
          <a:xfrm>
            <a:off x="-844550" y="-692150"/>
            <a:ext cx="8610600" cy="3810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32" name="Text Box 22"/>
          <p:cNvSpPr txBox="1">
            <a:spLocks noChangeArrowheads="1"/>
          </p:cNvSpPr>
          <p:nvPr/>
        </p:nvSpPr>
        <p:spPr bwMode="auto">
          <a:xfrm>
            <a:off x="2355850" y="2965450"/>
            <a:ext cx="1220684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Encoding: 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2355850" y="3956050"/>
            <a:ext cx="1220684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Encoding: </a:t>
            </a:r>
          </a:p>
        </p:txBody>
      </p:sp>
      <p:sp>
        <p:nvSpPr>
          <p:cNvPr id="34" name="Text Box 22"/>
          <p:cNvSpPr txBox="1">
            <a:spLocks noChangeArrowheads="1"/>
          </p:cNvSpPr>
          <p:nvPr/>
        </p:nvSpPr>
        <p:spPr bwMode="auto">
          <a:xfrm>
            <a:off x="2355850" y="5022850"/>
            <a:ext cx="1220684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Encoding: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30" grpId="0"/>
      <p:bldP spid="269334" grpId="0"/>
      <p:bldP spid="269337" grpId="0"/>
      <p:bldP spid="269340" grpId="0"/>
      <p:bldP spid="269372" grpId="0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Move Instructions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00600" y="1219200"/>
            <a:ext cx="4330700" cy="5213350"/>
          </a:xfrm>
        </p:spPr>
        <p:txBody>
          <a:bodyPr/>
          <a:lstStyle/>
          <a:p>
            <a:pPr lvl="1"/>
            <a:r>
              <a:rPr lang="en-US" dirty="0"/>
              <a:t>Refer to generically as “</a:t>
            </a:r>
            <a:r>
              <a:rPr lang="en-US" dirty="0" err="1">
                <a:latin typeface="Courier New" pitchFamily="49" charset="0"/>
              </a:rPr>
              <a:t>cmovXX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Variants of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rrmovq</a:t>
            </a:r>
            <a:r>
              <a:rPr lang="en-US" dirty="0"/>
              <a:t> instruction</a:t>
            </a:r>
          </a:p>
          <a:p>
            <a:pPr lvl="1"/>
            <a:r>
              <a:rPr lang="en-US" dirty="0"/>
              <a:t>Encodings differ only by “function code”</a:t>
            </a:r>
          </a:p>
          <a:p>
            <a:pPr lvl="1"/>
            <a:r>
              <a:rPr lang="en-US" dirty="0"/>
              <a:t>Based on values of condition codes </a:t>
            </a:r>
          </a:p>
          <a:p>
            <a:pPr lvl="2"/>
            <a:r>
              <a:rPr lang="en-US" dirty="0" err="1"/>
              <a:t>cmovne</a:t>
            </a:r>
            <a:r>
              <a:rPr lang="en-US" dirty="0"/>
              <a:t> performs when ZE is clear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487363" y="1219200"/>
            <a:ext cx="4618038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45720" rIns="45720" anchor="ctr">
            <a:spAutoFit/>
          </a:bodyPr>
          <a:lstStyle/>
          <a:p>
            <a:endParaRPr lang="en-US" dirty="0"/>
          </a:p>
        </p:txBody>
      </p:sp>
      <p:sp>
        <p:nvSpPr>
          <p:cNvPr id="271366" name="Rectangle 6"/>
          <p:cNvSpPr>
            <a:spLocks noChangeArrowheads="1"/>
          </p:cNvSpPr>
          <p:nvPr/>
        </p:nvSpPr>
        <p:spPr bwMode="auto">
          <a:xfrm>
            <a:off x="715963" y="1295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rrmovq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rA</a:t>
            </a:r>
            <a:r>
              <a:rPr lang="en-US" sz="1600" dirty="0">
                <a:solidFill>
                  <a:schemeClr val="folHlink"/>
                </a:solidFill>
              </a:rPr>
              <a:t>, 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71408" name="Text Box 48"/>
          <p:cNvSpPr txBox="1">
            <a:spLocks noChangeArrowheads="1"/>
          </p:cNvSpPr>
          <p:nvPr/>
        </p:nvSpPr>
        <p:spPr bwMode="auto">
          <a:xfrm>
            <a:off x="457200" y="914400"/>
            <a:ext cx="2213106" cy="313932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Move Unconditionally</a:t>
            </a:r>
          </a:p>
        </p:txBody>
      </p:sp>
      <p:sp>
        <p:nvSpPr>
          <p:cNvPr id="271482" name="Rectangle 122"/>
          <p:cNvSpPr>
            <a:spLocks noChangeArrowheads="1"/>
          </p:cNvSpPr>
          <p:nvPr/>
        </p:nvSpPr>
        <p:spPr bwMode="auto">
          <a:xfrm>
            <a:off x="487363" y="1981200"/>
            <a:ext cx="4618038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483" name="Rectangle 123"/>
          <p:cNvSpPr>
            <a:spLocks noChangeArrowheads="1"/>
          </p:cNvSpPr>
          <p:nvPr/>
        </p:nvSpPr>
        <p:spPr bwMode="auto">
          <a:xfrm>
            <a:off x="715963" y="2057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cmovle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rA</a:t>
            </a:r>
            <a:r>
              <a:rPr lang="en-US" sz="1600" dirty="0">
                <a:solidFill>
                  <a:schemeClr val="folHlink"/>
                </a:solidFill>
              </a:rPr>
              <a:t>, 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71488" name="Text Box 128"/>
          <p:cNvSpPr txBox="1">
            <a:spLocks noChangeArrowheads="1"/>
          </p:cNvSpPr>
          <p:nvPr/>
        </p:nvSpPr>
        <p:spPr bwMode="auto">
          <a:xfrm>
            <a:off x="457200" y="1676400"/>
            <a:ext cx="2632075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Move When Less or Equal</a:t>
            </a:r>
          </a:p>
        </p:txBody>
      </p:sp>
      <p:sp>
        <p:nvSpPr>
          <p:cNvPr id="271491" name="Rectangle 131"/>
          <p:cNvSpPr>
            <a:spLocks noChangeArrowheads="1"/>
          </p:cNvSpPr>
          <p:nvPr/>
        </p:nvSpPr>
        <p:spPr bwMode="auto">
          <a:xfrm>
            <a:off x="487363" y="2743200"/>
            <a:ext cx="4618038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492" name="Rectangle 132"/>
          <p:cNvSpPr>
            <a:spLocks noChangeArrowheads="1"/>
          </p:cNvSpPr>
          <p:nvPr/>
        </p:nvSpPr>
        <p:spPr bwMode="auto">
          <a:xfrm>
            <a:off x="715963" y="2819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cmovl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rA</a:t>
            </a:r>
            <a:r>
              <a:rPr lang="en-US" sz="1600" dirty="0">
                <a:solidFill>
                  <a:schemeClr val="folHlink"/>
                </a:solidFill>
              </a:rPr>
              <a:t>, 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71497" name="Text Box 137"/>
          <p:cNvSpPr txBox="1">
            <a:spLocks noChangeArrowheads="1"/>
          </p:cNvSpPr>
          <p:nvPr/>
        </p:nvSpPr>
        <p:spPr bwMode="auto">
          <a:xfrm>
            <a:off x="457200" y="2438400"/>
            <a:ext cx="1762125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Move When Less</a:t>
            </a:r>
          </a:p>
        </p:txBody>
      </p:sp>
      <p:sp>
        <p:nvSpPr>
          <p:cNvPr id="271500" name="Rectangle 140"/>
          <p:cNvSpPr>
            <a:spLocks noChangeArrowheads="1"/>
          </p:cNvSpPr>
          <p:nvPr/>
        </p:nvSpPr>
        <p:spPr bwMode="auto">
          <a:xfrm>
            <a:off x="487363" y="3505200"/>
            <a:ext cx="4618038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501" name="Rectangle 141"/>
          <p:cNvSpPr>
            <a:spLocks noChangeArrowheads="1"/>
          </p:cNvSpPr>
          <p:nvPr/>
        </p:nvSpPr>
        <p:spPr bwMode="auto">
          <a:xfrm>
            <a:off x="715963" y="3581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cmove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rA</a:t>
            </a:r>
            <a:r>
              <a:rPr lang="en-US" sz="1600" dirty="0">
                <a:solidFill>
                  <a:schemeClr val="folHlink"/>
                </a:solidFill>
              </a:rPr>
              <a:t>, 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71506" name="Text Box 146"/>
          <p:cNvSpPr txBox="1">
            <a:spLocks noChangeArrowheads="1"/>
          </p:cNvSpPr>
          <p:nvPr/>
        </p:nvSpPr>
        <p:spPr bwMode="auto">
          <a:xfrm>
            <a:off x="457200" y="3200400"/>
            <a:ext cx="1852613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Move When Equal</a:t>
            </a:r>
          </a:p>
        </p:txBody>
      </p:sp>
      <p:sp>
        <p:nvSpPr>
          <p:cNvPr id="271509" name="Rectangle 149"/>
          <p:cNvSpPr>
            <a:spLocks noChangeArrowheads="1"/>
          </p:cNvSpPr>
          <p:nvPr/>
        </p:nvSpPr>
        <p:spPr bwMode="auto">
          <a:xfrm>
            <a:off x="487363" y="4267200"/>
            <a:ext cx="4618038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510" name="Rectangle 150"/>
          <p:cNvSpPr>
            <a:spLocks noChangeArrowheads="1"/>
          </p:cNvSpPr>
          <p:nvPr/>
        </p:nvSpPr>
        <p:spPr bwMode="auto">
          <a:xfrm>
            <a:off x="715963" y="4343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cmovne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rA</a:t>
            </a:r>
            <a:r>
              <a:rPr lang="en-US" sz="1600" dirty="0">
                <a:solidFill>
                  <a:schemeClr val="folHlink"/>
                </a:solidFill>
              </a:rPr>
              <a:t>, 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71515" name="Text Box 155"/>
          <p:cNvSpPr txBox="1">
            <a:spLocks noChangeArrowheads="1"/>
          </p:cNvSpPr>
          <p:nvPr/>
        </p:nvSpPr>
        <p:spPr bwMode="auto">
          <a:xfrm>
            <a:off x="457200" y="3962400"/>
            <a:ext cx="2247900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Move When Not Equal</a:t>
            </a:r>
          </a:p>
        </p:txBody>
      </p:sp>
      <p:sp>
        <p:nvSpPr>
          <p:cNvPr id="271518" name="Rectangle 158"/>
          <p:cNvSpPr>
            <a:spLocks noChangeArrowheads="1"/>
          </p:cNvSpPr>
          <p:nvPr/>
        </p:nvSpPr>
        <p:spPr bwMode="auto">
          <a:xfrm>
            <a:off x="487363" y="5029200"/>
            <a:ext cx="4618038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519" name="Rectangle 159"/>
          <p:cNvSpPr>
            <a:spLocks noChangeArrowheads="1"/>
          </p:cNvSpPr>
          <p:nvPr/>
        </p:nvSpPr>
        <p:spPr bwMode="auto">
          <a:xfrm>
            <a:off x="715963" y="5105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cmovge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rA</a:t>
            </a:r>
            <a:r>
              <a:rPr lang="en-US" sz="1600" dirty="0">
                <a:solidFill>
                  <a:schemeClr val="folHlink"/>
                </a:solidFill>
              </a:rPr>
              <a:t>, 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71524" name="Text Box 164"/>
          <p:cNvSpPr txBox="1">
            <a:spLocks noChangeArrowheads="1"/>
          </p:cNvSpPr>
          <p:nvPr/>
        </p:nvSpPr>
        <p:spPr bwMode="auto">
          <a:xfrm>
            <a:off x="457200" y="4724400"/>
            <a:ext cx="2894013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Move When Greater or Equal</a:t>
            </a:r>
          </a:p>
        </p:txBody>
      </p:sp>
      <p:sp>
        <p:nvSpPr>
          <p:cNvPr id="271527" name="Rectangle 167"/>
          <p:cNvSpPr>
            <a:spLocks noChangeArrowheads="1"/>
          </p:cNvSpPr>
          <p:nvPr/>
        </p:nvSpPr>
        <p:spPr bwMode="auto">
          <a:xfrm>
            <a:off x="487363" y="5791200"/>
            <a:ext cx="4618038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528" name="Rectangle 168"/>
          <p:cNvSpPr>
            <a:spLocks noChangeArrowheads="1"/>
          </p:cNvSpPr>
          <p:nvPr/>
        </p:nvSpPr>
        <p:spPr bwMode="auto">
          <a:xfrm>
            <a:off x="715963" y="5867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cmovg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rA</a:t>
            </a:r>
            <a:r>
              <a:rPr lang="en-US" sz="1600" dirty="0">
                <a:solidFill>
                  <a:schemeClr val="folHlink"/>
                </a:solidFill>
              </a:rPr>
              <a:t>, </a:t>
            </a:r>
            <a:r>
              <a:rPr lang="en-US" sz="1600" dirty="0" err="1">
                <a:solidFill>
                  <a:schemeClr val="folHlink"/>
                </a:solidFill>
              </a:rPr>
              <a:t>rB</a:t>
            </a:r>
            <a:endParaRPr lang="en-US" sz="1600" dirty="0">
              <a:solidFill>
                <a:schemeClr val="folHlink"/>
              </a:solidFill>
            </a:endParaRPr>
          </a:p>
        </p:txBody>
      </p:sp>
      <p:sp>
        <p:nvSpPr>
          <p:cNvPr id="271533" name="Text Box 173"/>
          <p:cNvSpPr txBox="1">
            <a:spLocks noChangeArrowheads="1"/>
          </p:cNvSpPr>
          <p:nvPr/>
        </p:nvSpPr>
        <p:spPr bwMode="auto">
          <a:xfrm>
            <a:off x="457200" y="5486400"/>
            <a:ext cx="2024063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Move When Greater</a:t>
            </a:r>
          </a:p>
        </p:txBody>
      </p:sp>
      <p:grpSp>
        <p:nvGrpSpPr>
          <p:cNvPr id="67" name="Group 7"/>
          <p:cNvGrpSpPr>
            <a:grpSpLocks/>
          </p:cNvGrpSpPr>
          <p:nvPr/>
        </p:nvGrpSpPr>
        <p:grpSpPr bwMode="auto">
          <a:xfrm>
            <a:off x="3270250" y="1289050"/>
            <a:ext cx="609600" cy="304800"/>
            <a:chOff x="1296" y="2544"/>
            <a:chExt cx="384" cy="192"/>
          </a:xfrm>
        </p:grpSpPr>
        <p:sp>
          <p:nvSpPr>
            <p:cNvPr id="68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69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0</a:t>
              </a:r>
            </a:p>
          </p:txBody>
        </p:sp>
        <p:sp>
          <p:nvSpPr>
            <p:cNvPr id="70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71" name="Group 11"/>
          <p:cNvGrpSpPr>
            <a:grpSpLocks/>
          </p:cNvGrpSpPr>
          <p:nvPr/>
        </p:nvGrpSpPr>
        <p:grpSpPr bwMode="auto">
          <a:xfrm>
            <a:off x="3879850" y="1289050"/>
            <a:ext cx="609600" cy="304800"/>
            <a:chOff x="1680" y="2544"/>
            <a:chExt cx="384" cy="192"/>
          </a:xfrm>
        </p:grpSpPr>
        <p:sp>
          <p:nvSpPr>
            <p:cNvPr id="72" name="Rectangle 12"/>
            <p:cNvSpPr>
              <a:spLocks noChangeArrowheads="1"/>
            </p:cNvSpPr>
            <p:nvPr/>
          </p:nvSpPr>
          <p:spPr bwMode="auto">
            <a:xfrm>
              <a:off x="1680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rA</a:t>
              </a:r>
            </a:p>
          </p:txBody>
        </p:sp>
        <p:sp>
          <p:nvSpPr>
            <p:cNvPr id="73" name="Rectangle 13"/>
            <p:cNvSpPr>
              <a:spLocks noChangeArrowheads="1"/>
            </p:cNvSpPr>
            <p:nvPr/>
          </p:nvSpPr>
          <p:spPr bwMode="auto">
            <a:xfrm>
              <a:off x="1872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rB</a:t>
              </a:r>
            </a:p>
          </p:txBody>
        </p:sp>
        <p:sp>
          <p:nvSpPr>
            <p:cNvPr id="74" name="Rectangle 14"/>
            <p:cNvSpPr>
              <a:spLocks noChangeArrowheads="1"/>
            </p:cNvSpPr>
            <p:nvPr/>
          </p:nvSpPr>
          <p:spPr bwMode="auto">
            <a:xfrm>
              <a:off x="1680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75" name="Group 7"/>
          <p:cNvGrpSpPr>
            <a:grpSpLocks/>
          </p:cNvGrpSpPr>
          <p:nvPr/>
        </p:nvGrpSpPr>
        <p:grpSpPr bwMode="auto">
          <a:xfrm>
            <a:off x="3270250" y="2051050"/>
            <a:ext cx="609600" cy="304800"/>
            <a:chOff x="1296" y="2544"/>
            <a:chExt cx="384" cy="192"/>
          </a:xfrm>
        </p:grpSpPr>
        <p:sp>
          <p:nvSpPr>
            <p:cNvPr id="76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77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>
                  <a:solidFill>
                    <a:schemeClr val="folHlink"/>
                  </a:solidFill>
                  <a:latin typeface="Courier New" pitchFamily="49" charset="0"/>
                </a:rPr>
                <a:t>1</a:t>
              </a:r>
            </a:p>
          </p:txBody>
        </p:sp>
        <p:sp>
          <p:nvSpPr>
            <p:cNvPr id="78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79" name="Group 11"/>
          <p:cNvGrpSpPr>
            <a:grpSpLocks/>
          </p:cNvGrpSpPr>
          <p:nvPr/>
        </p:nvGrpSpPr>
        <p:grpSpPr bwMode="auto">
          <a:xfrm>
            <a:off x="3879850" y="2051050"/>
            <a:ext cx="609600" cy="304800"/>
            <a:chOff x="1680" y="2544"/>
            <a:chExt cx="384" cy="192"/>
          </a:xfrm>
        </p:grpSpPr>
        <p:sp>
          <p:nvSpPr>
            <p:cNvPr id="80" name="Rectangle 12"/>
            <p:cNvSpPr>
              <a:spLocks noChangeArrowheads="1"/>
            </p:cNvSpPr>
            <p:nvPr/>
          </p:nvSpPr>
          <p:spPr bwMode="auto">
            <a:xfrm>
              <a:off x="1680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rA</a:t>
              </a:r>
            </a:p>
          </p:txBody>
        </p:sp>
        <p:sp>
          <p:nvSpPr>
            <p:cNvPr id="81" name="Rectangle 13"/>
            <p:cNvSpPr>
              <a:spLocks noChangeArrowheads="1"/>
            </p:cNvSpPr>
            <p:nvPr/>
          </p:nvSpPr>
          <p:spPr bwMode="auto">
            <a:xfrm>
              <a:off x="1872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rB</a:t>
              </a:r>
            </a:p>
          </p:txBody>
        </p:sp>
        <p:sp>
          <p:nvSpPr>
            <p:cNvPr id="82" name="Rectangle 14"/>
            <p:cNvSpPr>
              <a:spLocks noChangeArrowheads="1"/>
            </p:cNvSpPr>
            <p:nvPr/>
          </p:nvSpPr>
          <p:spPr bwMode="auto">
            <a:xfrm>
              <a:off x="1680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3270250" y="2813050"/>
            <a:ext cx="609600" cy="304800"/>
            <a:chOff x="1296" y="2544"/>
            <a:chExt cx="384" cy="192"/>
          </a:xfrm>
        </p:grpSpPr>
        <p:sp>
          <p:nvSpPr>
            <p:cNvPr id="84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86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87" name="Group 11"/>
          <p:cNvGrpSpPr>
            <a:grpSpLocks/>
          </p:cNvGrpSpPr>
          <p:nvPr/>
        </p:nvGrpSpPr>
        <p:grpSpPr bwMode="auto">
          <a:xfrm>
            <a:off x="3879850" y="2813050"/>
            <a:ext cx="609600" cy="304800"/>
            <a:chOff x="1680" y="2544"/>
            <a:chExt cx="384" cy="192"/>
          </a:xfrm>
        </p:grpSpPr>
        <p:sp>
          <p:nvSpPr>
            <p:cNvPr id="88" name="Rectangle 12"/>
            <p:cNvSpPr>
              <a:spLocks noChangeArrowheads="1"/>
            </p:cNvSpPr>
            <p:nvPr/>
          </p:nvSpPr>
          <p:spPr bwMode="auto">
            <a:xfrm>
              <a:off x="1680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rA</a:t>
              </a:r>
            </a:p>
          </p:txBody>
        </p:sp>
        <p:sp>
          <p:nvSpPr>
            <p:cNvPr id="89" name="Rectangle 13"/>
            <p:cNvSpPr>
              <a:spLocks noChangeArrowheads="1"/>
            </p:cNvSpPr>
            <p:nvPr/>
          </p:nvSpPr>
          <p:spPr bwMode="auto">
            <a:xfrm>
              <a:off x="1872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rB</a:t>
              </a:r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auto">
            <a:xfrm>
              <a:off x="1680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91" name="Group 7"/>
          <p:cNvGrpSpPr>
            <a:grpSpLocks/>
          </p:cNvGrpSpPr>
          <p:nvPr/>
        </p:nvGrpSpPr>
        <p:grpSpPr bwMode="auto">
          <a:xfrm>
            <a:off x="3270250" y="3575050"/>
            <a:ext cx="609600" cy="304800"/>
            <a:chOff x="1296" y="2544"/>
            <a:chExt cx="384" cy="192"/>
          </a:xfrm>
        </p:grpSpPr>
        <p:sp>
          <p:nvSpPr>
            <p:cNvPr id="92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93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>
                  <a:solidFill>
                    <a:schemeClr val="folHlink"/>
                  </a:solidFill>
                  <a:latin typeface="Courier New" pitchFamily="49" charset="0"/>
                </a:rPr>
                <a:t>3</a:t>
              </a:r>
            </a:p>
          </p:txBody>
        </p:sp>
        <p:sp>
          <p:nvSpPr>
            <p:cNvPr id="94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95" name="Group 11"/>
          <p:cNvGrpSpPr>
            <a:grpSpLocks/>
          </p:cNvGrpSpPr>
          <p:nvPr/>
        </p:nvGrpSpPr>
        <p:grpSpPr bwMode="auto">
          <a:xfrm>
            <a:off x="3879850" y="3575050"/>
            <a:ext cx="609600" cy="304800"/>
            <a:chOff x="1680" y="2544"/>
            <a:chExt cx="384" cy="192"/>
          </a:xfrm>
        </p:grpSpPr>
        <p:sp>
          <p:nvSpPr>
            <p:cNvPr id="96" name="Rectangle 12"/>
            <p:cNvSpPr>
              <a:spLocks noChangeArrowheads="1"/>
            </p:cNvSpPr>
            <p:nvPr/>
          </p:nvSpPr>
          <p:spPr bwMode="auto">
            <a:xfrm>
              <a:off x="1680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rA</a:t>
              </a:r>
            </a:p>
          </p:txBody>
        </p:sp>
        <p:sp>
          <p:nvSpPr>
            <p:cNvPr id="97" name="Rectangle 13"/>
            <p:cNvSpPr>
              <a:spLocks noChangeArrowheads="1"/>
            </p:cNvSpPr>
            <p:nvPr/>
          </p:nvSpPr>
          <p:spPr bwMode="auto">
            <a:xfrm>
              <a:off x="1872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rB</a:t>
              </a:r>
            </a:p>
          </p:txBody>
        </p:sp>
        <p:sp>
          <p:nvSpPr>
            <p:cNvPr id="98" name="Rectangle 14"/>
            <p:cNvSpPr>
              <a:spLocks noChangeArrowheads="1"/>
            </p:cNvSpPr>
            <p:nvPr/>
          </p:nvSpPr>
          <p:spPr bwMode="auto">
            <a:xfrm>
              <a:off x="1680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99" name="Group 7"/>
          <p:cNvGrpSpPr>
            <a:grpSpLocks/>
          </p:cNvGrpSpPr>
          <p:nvPr/>
        </p:nvGrpSpPr>
        <p:grpSpPr bwMode="auto">
          <a:xfrm>
            <a:off x="3270250" y="4337050"/>
            <a:ext cx="609600" cy="304800"/>
            <a:chOff x="1296" y="2544"/>
            <a:chExt cx="384" cy="192"/>
          </a:xfrm>
        </p:grpSpPr>
        <p:sp>
          <p:nvSpPr>
            <p:cNvPr id="100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101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>
                  <a:solidFill>
                    <a:schemeClr val="folHlink"/>
                  </a:solidFill>
                  <a:latin typeface="Courier New" pitchFamily="49" charset="0"/>
                </a:rPr>
                <a:t>4</a:t>
              </a:r>
            </a:p>
          </p:txBody>
        </p:sp>
        <p:sp>
          <p:nvSpPr>
            <p:cNvPr id="102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103" name="Group 11"/>
          <p:cNvGrpSpPr>
            <a:grpSpLocks/>
          </p:cNvGrpSpPr>
          <p:nvPr/>
        </p:nvGrpSpPr>
        <p:grpSpPr bwMode="auto">
          <a:xfrm>
            <a:off x="3879850" y="4337050"/>
            <a:ext cx="609600" cy="304800"/>
            <a:chOff x="1680" y="2544"/>
            <a:chExt cx="384" cy="192"/>
          </a:xfrm>
        </p:grpSpPr>
        <p:sp>
          <p:nvSpPr>
            <p:cNvPr id="104" name="Rectangle 12"/>
            <p:cNvSpPr>
              <a:spLocks noChangeArrowheads="1"/>
            </p:cNvSpPr>
            <p:nvPr/>
          </p:nvSpPr>
          <p:spPr bwMode="auto">
            <a:xfrm>
              <a:off x="1680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rA</a:t>
              </a:r>
            </a:p>
          </p:txBody>
        </p:sp>
        <p:sp>
          <p:nvSpPr>
            <p:cNvPr id="105" name="Rectangle 13"/>
            <p:cNvSpPr>
              <a:spLocks noChangeArrowheads="1"/>
            </p:cNvSpPr>
            <p:nvPr/>
          </p:nvSpPr>
          <p:spPr bwMode="auto">
            <a:xfrm>
              <a:off x="1872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rB</a:t>
              </a:r>
            </a:p>
          </p:txBody>
        </p:sp>
        <p:sp>
          <p:nvSpPr>
            <p:cNvPr id="106" name="Rectangle 14"/>
            <p:cNvSpPr>
              <a:spLocks noChangeArrowheads="1"/>
            </p:cNvSpPr>
            <p:nvPr/>
          </p:nvSpPr>
          <p:spPr bwMode="auto">
            <a:xfrm>
              <a:off x="1680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107" name="Group 7"/>
          <p:cNvGrpSpPr>
            <a:grpSpLocks/>
          </p:cNvGrpSpPr>
          <p:nvPr/>
        </p:nvGrpSpPr>
        <p:grpSpPr bwMode="auto">
          <a:xfrm>
            <a:off x="3270250" y="5099050"/>
            <a:ext cx="609600" cy="304800"/>
            <a:chOff x="1296" y="2544"/>
            <a:chExt cx="384" cy="192"/>
          </a:xfrm>
        </p:grpSpPr>
        <p:sp>
          <p:nvSpPr>
            <p:cNvPr id="108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109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>
                  <a:solidFill>
                    <a:schemeClr val="folHlink"/>
                  </a:solidFill>
                  <a:latin typeface="Courier New" pitchFamily="49" charset="0"/>
                </a:rPr>
                <a:t>5</a:t>
              </a:r>
            </a:p>
          </p:txBody>
        </p:sp>
        <p:sp>
          <p:nvSpPr>
            <p:cNvPr id="110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111" name="Group 11"/>
          <p:cNvGrpSpPr>
            <a:grpSpLocks/>
          </p:cNvGrpSpPr>
          <p:nvPr/>
        </p:nvGrpSpPr>
        <p:grpSpPr bwMode="auto">
          <a:xfrm>
            <a:off x="3879850" y="5099050"/>
            <a:ext cx="609600" cy="304800"/>
            <a:chOff x="1680" y="2544"/>
            <a:chExt cx="384" cy="192"/>
          </a:xfrm>
        </p:grpSpPr>
        <p:sp>
          <p:nvSpPr>
            <p:cNvPr id="112" name="Rectangle 12"/>
            <p:cNvSpPr>
              <a:spLocks noChangeArrowheads="1"/>
            </p:cNvSpPr>
            <p:nvPr/>
          </p:nvSpPr>
          <p:spPr bwMode="auto">
            <a:xfrm>
              <a:off x="1680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rA</a:t>
              </a:r>
            </a:p>
          </p:txBody>
        </p:sp>
        <p:sp>
          <p:nvSpPr>
            <p:cNvPr id="113" name="Rectangle 13"/>
            <p:cNvSpPr>
              <a:spLocks noChangeArrowheads="1"/>
            </p:cNvSpPr>
            <p:nvPr/>
          </p:nvSpPr>
          <p:spPr bwMode="auto">
            <a:xfrm>
              <a:off x="1872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rB</a:t>
              </a:r>
            </a:p>
          </p:txBody>
        </p:sp>
        <p:sp>
          <p:nvSpPr>
            <p:cNvPr id="114" name="Rectangle 14"/>
            <p:cNvSpPr>
              <a:spLocks noChangeArrowheads="1"/>
            </p:cNvSpPr>
            <p:nvPr/>
          </p:nvSpPr>
          <p:spPr bwMode="auto">
            <a:xfrm>
              <a:off x="1680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115" name="Group 7"/>
          <p:cNvGrpSpPr>
            <a:grpSpLocks/>
          </p:cNvGrpSpPr>
          <p:nvPr/>
        </p:nvGrpSpPr>
        <p:grpSpPr bwMode="auto">
          <a:xfrm>
            <a:off x="3270250" y="5861050"/>
            <a:ext cx="609600" cy="304800"/>
            <a:chOff x="1296" y="2544"/>
            <a:chExt cx="384" cy="192"/>
          </a:xfrm>
        </p:grpSpPr>
        <p:sp>
          <p:nvSpPr>
            <p:cNvPr id="116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117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>
                  <a:solidFill>
                    <a:schemeClr val="folHlink"/>
                  </a:solidFill>
                  <a:latin typeface="Courier New" pitchFamily="49" charset="0"/>
                </a:rPr>
                <a:t>6</a:t>
              </a:r>
            </a:p>
          </p:txBody>
        </p:sp>
        <p:sp>
          <p:nvSpPr>
            <p:cNvPr id="118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grpSp>
        <p:nvGrpSpPr>
          <p:cNvPr id="119" name="Group 11"/>
          <p:cNvGrpSpPr>
            <a:grpSpLocks/>
          </p:cNvGrpSpPr>
          <p:nvPr/>
        </p:nvGrpSpPr>
        <p:grpSpPr bwMode="auto">
          <a:xfrm>
            <a:off x="3879850" y="5861050"/>
            <a:ext cx="609600" cy="304800"/>
            <a:chOff x="1680" y="2544"/>
            <a:chExt cx="384" cy="192"/>
          </a:xfrm>
        </p:grpSpPr>
        <p:sp>
          <p:nvSpPr>
            <p:cNvPr id="120" name="Rectangle 12"/>
            <p:cNvSpPr>
              <a:spLocks noChangeArrowheads="1"/>
            </p:cNvSpPr>
            <p:nvPr/>
          </p:nvSpPr>
          <p:spPr bwMode="auto">
            <a:xfrm>
              <a:off x="1680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rA</a:t>
              </a:r>
            </a:p>
          </p:txBody>
        </p:sp>
        <p:sp>
          <p:nvSpPr>
            <p:cNvPr id="121" name="Rectangle 13"/>
            <p:cNvSpPr>
              <a:spLocks noChangeArrowheads="1"/>
            </p:cNvSpPr>
            <p:nvPr/>
          </p:nvSpPr>
          <p:spPr bwMode="auto">
            <a:xfrm>
              <a:off x="1872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</a:rPr>
                <a:t>rB</a:t>
              </a:r>
            </a:p>
          </p:txBody>
        </p:sp>
        <p:sp>
          <p:nvSpPr>
            <p:cNvPr id="122" name="Rectangle 14"/>
            <p:cNvSpPr>
              <a:spLocks noChangeArrowheads="1"/>
            </p:cNvSpPr>
            <p:nvPr/>
          </p:nvSpPr>
          <p:spPr bwMode="auto">
            <a:xfrm>
              <a:off x="1680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Jump Instructions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0450" y="2279650"/>
            <a:ext cx="6477000" cy="3429000"/>
          </a:xfrm>
        </p:spPr>
        <p:txBody>
          <a:bodyPr/>
          <a:lstStyle/>
          <a:p>
            <a:pPr lvl="1"/>
            <a:r>
              <a:rPr lang="en-US" dirty="0"/>
              <a:t>Same as x86-64 counterparts</a:t>
            </a:r>
          </a:p>
          <a:p>
            <a:pPr lvl="1"/>
            <a:r>
              <a:rPr lang="en-US" dirty="0"/>
              <a:t>Refer to generically as “</a:t>
            </a:r>
            <a:r>
              <a:rPr lang="en-US" dirty="0" err="1">
                <a:latin typeface="Courier New" pitchFamily="49" charset="0"/>
              </a:rPr>
              <a:t>jXX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Encodings differ only by “function code” </a:t>
            </a:r>
            <a:r>
              <a:rPr lang="en-US" dirty="0" err="1"/>
              <a:t>fn</a:t>
            </a:r>
            <a:endParaRPr lang="en-US" dirty="0"/>
          </a:p>
          <a:p>
            <a:pPr lvl="1"/>
            <a:r>
              <a:rPr lang="en-US" dirty="0"/>
              <a:t>Based on values of condition codes</a:t>
            </a:r>
          </a:p>
          <a:p>
            <a:pPr lvl="2"/>
            <a:r>
              <a:rPr lang="en-US" dirty="0"/>
              <a:t>je 0x100 only jumps if ZF is set</a:t>
            </a:r>
          </a:p>
          <a:p>
            <a:pPr lvl="1"/>
            <a:endParaRPr lang="en-US" dirty="0"/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487362" y="1219200"/>
            <a:ext cx="6897687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366" name="Rectangle 6"/>
          <p:cNvSpPr>
            <a:spLocks noChangeArrowheads="1"/>
          </p:cNvSpPr>
          <p:nvPr/>
        </p:nvSpPr>
        <p:spPr bwMode="auto">
          <a:xfrm>
            <a:off x="715963" y="1295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jXX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Dest</a:t>
            </a:r>
            <a:endParaRPr lang="en-US" sz="1600" dirty="0">
              <a:solidFill>
                <a:schemeClr val="folHlink"/>
              </a:solidFill>
            </a:endParaRPr>
          </a:p>
        </p:txBody>
      </p:sp>
      <p:grpSp>
        <p:nvGrpSpPr>
          <p:cNvPr id="271367" name="Group 7"/>
          <p:cNvGrpSpPr>
            <a:grpSpLocks/>
          </p:cNvGrpSpPr>
          <p:nvPr/>
        </p:nvGrpSpPr>
        <p:grpSpPr bwMode="auto">
          <a:xfrm>
            <a:off x="1828800" y="1295400"/>
            <a:ext cx="609600" cy="304800"/>
            <a:chOff x="1296" y="2544"/>
            <a:chExt cx="384" cy="192"/>
          </a:xfrm>
        </p:grpSpPr>
        <p:sp>
          <p:nvSpPr>
            <p:cNvPr id="271368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271369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 err="1">
                  <a:solidFill>
                    <a:schemeClr val="folHlink"/>
                  </a:solidFill>
                  <a:latin typeface="+mn-lt"/>
                </a:rPr>
                <a:t>fn</a:t>
              </a:r>
              <a:endParaRPr lang="en-US" sz="1600" dirty="0">
                <a:solidFill>
                  <a:schemeClr val="folHlink"/>
                </a:solidFill>
                <a:latin typeface="+mn-lt"/>
              </a:endParaRPr>
            </a:p>
          </p:txBody>
        </p:sp>
        <p:sp>
          <p:nvSpPr>
            <p:cNvPr id="271370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71408" name="Text Box 48"/>
          <p:cNvSpPr txBox="1">
            <a:spLocks noChangeArrowheads="1"/>
          </p:cNvSpPr>
          <p:nvPr/>
        </p:nvSpPr>
        <p:spPr bwMode="auto">
          <a:xfrm>
            <a:off x="457200" y="914400"/>
            <a:ext cx="2132655" cy="318036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Jump (Conditionally)</a:t>
            </a:r>
          </a:p>
        </p:txBody>
      </p:sp>
      <p:sp>
        <p:nvSpPr>
          <p:cNvPr id="271424" name="Rectangle 64"/>
          <p:cNvSpPr>
            <a:spLocks noChangeArrowheads="1"/>
          </p:cNvSpPr>
          <p:nvPr/>
        </p:nvSpPr>
        <p:spPr bwMode="auto">
          <a:xfrm>
            <a:off x="2438400" y="1295400"/>
            <a:ext cx="487045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Jump Instructions</a:t>
            </a:r>
          </a:p>
        </p:txBody>
      </p:sp>
      <p:sp>
        <p:nvSpPr>
          <p:cNvPr id="271364" name="Rectangle 4"/>
          <p:cNvSpPr>
            <a:spLocks noChangeArrowheads="1"/>
          </p:cNvSpPr>
          <p:nvPr/>
        </p:nvSpPr>
        <p:spPr bwMode="auto">
          <a:xfrm>
            <a:off x="487362" y="1219200"/>
            <a:ext cx="6973887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366" name="Rectangle 6"/>
          <p:cNvSpPr>
            <a:spLocks noChangeArrowheads="1"/>
          </p:cNvSpPr>
          <p:nvPr/>
        </p:nvSpPr>
        <p:spPr bwMode="auto">
          <a:xfrm>
            <a:off x="715963" y="1295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jmp</a:t>
            </a:r>
            <a:r>
              <a:rPr lang="en-US" sz="1600">
                <a:solidFill>
                  <a:schemeClr val="folHlink"/>
                </a:solidFill>
              </a:rPr>
              <a:t> Dest</a:t>
            </a:r>
          </a:p>
        </p:txBody>
      </p:sp>
      <p:grpSp>
        <p:nvGrpSpPr>
          <p:cNvPr id="271367" name="Group 7"/>
          <p:cNvGrpSpPr>
            <a:grpSpLocks/>
          </p:cNvGrpSpPr>
          <p:nvPr/>
        </p:nvGrpSpPr>
        <p:grpSpPr bwMode="auto">
          <a:xfrm>
            <a:off x="1828800" y="1295400"/>
            <a:ext cx="609600" cy="304800"/>
            <a:chOff x="1296" y="2544"/>
            <a:chExt cx="384" cy="192"/>
          </a:xfrm>
        </p:grpSpPr>
        <p:sp>
          <p:nvSpPr>
            <p:cNvPr id="271368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271369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0</a:t>
              </a:r>
            </a:p>
          </p:txBody>
        </p:sp>
        <p:sp>
          <p:nvSpPr>
            <p:cNvPr id="271370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71408" name="Text Box 48"/>
          <p:cNvSpPr txBox="1">
            <a:spLocks noChangeArrowheads="1"/>
          </p:cNvSpPr>
          <p:nvPr/>
        </p:nvSpPr>
        <p:spPr bwMode="auto">
          <a:xfrm>
            <a:off x="457200" y="914400"/>
            <a:ext cx="2235200" cy="3143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Jump Unconditionally</a:t>
            </a:r>
          </a:p>
        </p:txBody>
      </p:sp>
      <p:sp>
        <p:nvSpPr>
          <p:cNvPr id="271424" name="Rectangle 64"/>
          <p:cNvSpPr>
            <a:spLocks noChangeArrowheads="1"/>
          </p:cNvSpPr>
          <p:nvPr/>
        </p:nvSpPr>
        <p:spPr bwMode="auto">
          <a:xfrm>
            <a:off x="2438400" y="1295400"/>
            <a:ext cx="487045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sp>
        <p:nvSpPr>
          <p:cNvPr id="271482" name="Rectangle 122"/>
          <p:cNvSpPr>
            <a:spLocks noChangeArrowheads="1"/>
          </p:cNvSpPr>
          <p:nvPr/>
        </p:nvSpPr>
        <p:spPr bwMode="auto">
          <a:xfrm>
            <a:off x="487362" y="1981200"/>
            <a:ext cx="6973887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483" name="Rectangle 123"/>
          <p:cNvSpPr>
            <a:spLocks noChangeArrowheads="1"/>
          </p:cNvSpPr>
          <p:nvPr/>
        </p:nvSpPr>
        <p:spPr bwMode="auto">
          <a:xfrm>
            <a:off x="715963" y="2057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jle</a:t>
            </a:r>
            <a:r>
              <a:rPr lang="en-US" sz="1600">
                <a:solidFill>
                  <a:schemeClr val="folHlink"/>
                </a:solidFill>
              </a:rPr>
              <a:t> Dest</a:t>
            </a:r>
          </a:p>
        </p:txBody>
      </p:sp>
      <p:grpSp>
        <p:nvGrpSpPr>
          <p:cNvPr id="271484" name="Group 124"/>
          <p:cNvGrpSpPr>
            <a:grpSpLocks/>
          </p:cNvGrpSpPr>
          <p:nvPr/>
        </p:nvGrpSpPr>
        <p:grpSpPr bwMode="auto">
          <a:xfrm>
            <a:off x="1828800" y="2057400"/>
            <a:ext cx="609600" cy="304800"/>
            <a:chOff x="1296" y="2544"/>
            <a:chExt cx="384" cy="192"/>
          </a:xfrm>
        </p:grpSpPr>
        <p:sp>
          <p:nvSpPr>
            <p:cNvPr id="271485" name="Rectangle 125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271486" name="Rectangle 126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1</a:t>
              </a:r>
            </a:p>
          </p:txBody>
        </p:sp>
        <p:sp>
          <p:nvSpPr>
            <p:cNvPr id="271487" name="Rectangle 127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71488" name="Text Box 128"/>
          <p:cNvSpPr txBox="1">
            <a:spLocks noChangeArrowheads="1"/>
          </p:cNvSpPr>
          <p:nvPr/>
        </p:nvSpPr>
        <p:spPr bwMode="auto">
          <a:xfrm>
            <a:off x="457200" y="1676400"/>
            <a:ext cx="2632075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Jump When Less or Equal</a:t>
            </a:r>
          </a:p>
        </p:txBody>
      </p:sp>
      <p:sp>
        <p:nvSpPr>
          <p:cNvPr id="271489" name="Rectangle 129"/>
          <p:cNvSpPr>
            <a:spLocks noChangeArrowheads="1"/>
          </p:cNvSpPr>
          <p:nvPr/>
        </p:nvSpPr>
        <p:spPr bwMode="auto">
          <a:xfrm>
            <a:off x="2438400" y="2057400"/>
            <a:ext cx="487045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sp>
        <p:nvSpPr>
          <p:cNvPr id="271491" name="Rectangle 131"/>
          <p:cNvSpPr>
            <a:spLocks noChangeArrowheads="1"/>
          </p:cNvSpPr>
          <p:nvPr/>
        </p:nvSpPr>
        <p:spPr bwMode="auto">
          <a:xfrm>
            <a:off x="487362" y="2743200"/>
            <a:ext cx="6973887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492" name="Rectangle 132"/>
          <p:cNvSpPr>
            <a:spLocks noChangeArrowheads="1"/>
          </p:cNvSpPr>
          <p:nvPr/>
        </p:nvSpPr>
        <p:spPr bwMode="auto">
          <a:xfrm>
            <a:off x="715963" y="2819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jl</a:t>
            </a:r>
            <a:r>
              <a:rPr lang="en-US" sz="1600">
                <a:solidFill>
                  <a:schemeClr val="folHlink"/>
                </a:solidFill>
              </a:rPr>
              <a:t> Dest</a:t>
            </a:r>
          </a:p>
        </p:txBody>
      </p:sp>
      <p:grpSp>
        <p:nvGrpSpPr>
          <p:cNvPr id="271493" name="Group 133"/>
          <p:cNvGrpSpPr>
            <a:grpSpLocks/>
          </p:cNvGrpSpPr>
          <p:nvPr/>
        </p:nvGrpSpPr>
        <p:grpSpPr bwMode="auto">
          <a:xfrm>
            <a:off x="1828800" y="2819400"/>
            <a:ext cx="609600" cy="304800"/>
            <a:chOff x="1296" y="2544"/>
            <a:chExt cx="384" cy="192"/>
          </a:xfrm>
        </p:grpSpPr>
        <p:sp>
          <p:nvSpPr>
            <p:cNvPr id="271494" name="Rectangle 134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271495" name="Rectangle 135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2</a:t>
              </a:r>
            </a:p>
          </p:txBody>
        </p:sp>
        <p:sp>
          <p:nvSpPr>
            <p:cNvPr id="271496" name="Rectangle 136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71497" name="Text Box 137"/>
          <p:cNvSpPr txBox="1">
            <a:spLocks noChangeArrowheads="1"/>
          </p:cNvSpPr>
          <p:nvPr/>
        </p:nvSpPr>
        <p:spPr bwMode="auto">
          <a:xfrm>
            <a:off x="457200" y="2438400"/>
            <a:ext cx="1762125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Jump When Less</a:t>
            </a:r>
          </a:p>
        </p:txBody>
      </p:sp>
      <p:sp>
        <p:nvSpPr>
          <p:cNvPr id="271498" name="Rectangle 138"/>
          <p:cNvSpPr>
            <a:spLocks noChangeArrowheads="1"/>
          </p:cNvSpPr>
          <p:nvPr/>
        </p:nvSpPr>
        <p:spPr bwMode="auto">
          <a:xfrm>
            <a:off x="2438400" y="2819400"/>
            <a:ext cx="487045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sp>
        <p:nvSpPr>
          <p:cNvPr id="271500" name="Rectangle 140"/>
          <p:cNvSpPr>
            <a:spLocks noChangeArrowheads="1"/>
          </p:cNvSpPr>
          <p:nvPr/>
        </p:nvSpPr>
        <p:spPr bwMode="auto">
          <a:xfrm>
            <a:off x="487362" y="3505200"/>
            <a:ext cx="6973887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501" name="Rectangle 141"/>
          <p:cNvSpPr>
            <a:spLocks noChangeArrowheads="1"/>
          </p:cNvSpPr>
          <p:nvPr/>
        </p:nvSpPr>
        <p:spPr bwMode="auto">
          <a:xfrm>
            <a:off x="715963" y="3581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je</a:t>
            </a:r>
            <a:r>
              <a:rPr lang="en-US" sz="1600">
                <a:solidFill>
                  <a:schemeClr val="folHlink"/>
                </a:solidFill>
              </a:rPr>
              <a:t> Dest</a:t>
            </a:r>
          </a:p>
        </p:txBody>
      </p:sp>
      <p:grpSp>
        <p:nvGrpSpPr>
          <p:cNvPr id="271502" name="Group 142"/>
          <p:cNvGrpSpPr>
            <a:grpSpLocks/>
          </p:cNvGrpSpPr>
          <p:nvPr/>
        </p:nvGrpSpPr>
        <p:grpSpPr bwMode="auto">
          <a:xfrm>
            <a:off x="1828800" y="3581400"/>
            <a:ext cx="609600" cy="304800"/>
            <a:chOff x="1296" y="2544"/>
            <a:chExt cx="384" cy="192"/>
          </a:xfrm>
        </p:grpSpPr>
        <p:sp>
          <p:nvSpPr>
            <p:cNvPr id="271503" name="Rectangle 143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271504" name="Rectangle 144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3</a:t>
              </a:r>
            </a:p>
          </p:txBody>
        </p:sp>
        <p:sp>
          <p:nvSpPr>
            <p:cNvPr id="271505" name="Rectangle 145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71506" name="Text Box 146"/>
          <p:cNvSpPr txBox="1">
            <a:spLocks noChangeArrowheads="1"/>
          </p:cNvSpPr>
          <p:nvPr/>
        </p:nvSpPr>
        <p:spPr bwMode="auto">
          <a:xfrm>
            <a:off x="457200" y="3200400"/>
            <a:ext cx="1852613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Jump When Equal</a:t>
            </a:r>
          </a:p>
        </p:txBody>
      </p:sp>
      <p:sp>
        <p:nvSpPr>
          <p:cNvPr id="271507" name="Rectangle 147"/>
          <p:cNvSpPr>
            <a:spLocks noChangeArrowheads="1"/>
          </p:cNvSpPr>
          <p:nvPr/>
        </p:nvSpPr>
        <p:spPr bwMode="auto">
          <a:xfrm>
            <a:off x="2438400" y="3581400"/>
            <a:ext cx="487045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sp>
        <p:nvSpPr>
          <p:cNvPr id="271509" name="Rectangle 149"/>
          <p:cNvSpPr>
            <a:spLocks noChangeArrowheads="1"/>
          </p:cNvSpPr>
          <p:nvPr/>
        </p:nvSpPr>
        <p:spPr bwMode="auto">
          <a:xfrm>
            <a:off x="487362" y="4267200"/>
            <a:ext cx="6973887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510" name="Rectangle 150"/>
          <p:cNvSpPr>
            <a:spLocks noChangeArrowheads="1"/>
          </p:cNvSpPr>
          <p:nvPr/>
        </p:nvSpPr>
        <p:spPr bwMode="auto">
          <a:xfrm>
            <a:off x="715963" y="4343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jne</a:t>
            </a:r>
            <a:r>
              <a:rPr lang="en-US" sz="1600">
                <a:solidFill>
                  <a:schemeClr val="folHlink"/>
                </a:solidFill>
              </a:rPr>
              <a:t> Dest</a:t>
            </a:r>
          </a:p>
        </p:txBody>
      </p:sp>
      <p:grpSp>
        <p:nvGrpSpPr>
          <p:cNvPr id="271511" name="Group 151"/>
          <p:cNvGrpSpPr>
            <a:grpSpLocks/>
          </p:cNvGrpSpPr>
          <p:nvPr/>
        </p:nvGrpSpPr>
        <p:grpSpPr bwMode="auto">
          <a:xfrm>
            <a:off x="1828800" y="4343400"/>
            <a:ext cx="609600" cy="304800"/>
            <a:chOff x="1296" y="2544"/>
            <a:chExt cx="384" cy="192"/>
          </a:xfrm>
        </p:grpSpPr>
        <p:sp>
          <p:nvSpPr>
            <p:cNvPr id="271512" name="Rectangle 152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271513" name="Rectangle 153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4</a:t>
              </a:r>
            </a:p>
          </p:txBody>
        </p:sp>
        <p:sp>
          <p:nvSpPr>
            <p:cNvPr id="271514" name="Rectangle 154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71515" name="Text Box 155"/>
          <p:cNvSpPr txBox="1">
            <a:spLocks noChangeArrowheads="1"/>
          </p:cNvSpPr>
          <p:nvPr/>
        </p:nvSpPr>
        <p:spPr bwMode="auto">
          <a:xfrm>
            <a:off x="457200" y="3962400"/>
            <a:ext cx="2247900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Jump When Not Equal</a:t>
            </a:r>
          </a:p>
        </p:txBody>
      </p:sp>
      <p:sp>
        <p:nvSpPr>
          <p:cNvPr id="271516" name="Rectangle 156"/>
          <p:cNvSpPr>
            <a:spLocks noChangeArrowheads="1"/>
          </p:cNvSpPr>
          <p:nvPr/>
        </p:nvSpPr>
        <p:spPr bwMode="auto">
          <a:xfrm>
            <a:off x="2438400" y="4343400"/>
            <a:ext cx="487045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sp>
        <p:nvSpPr>
          <p:cNvPr id="271518" name="Rectangle 158"/>
          <p:cNvSpPr>
            <a:spLocks noChangeArrowheads="1"/>
          </p:cNvSpPr>
          <p:nvPr/>
        </p:nvSpPr>
        <p:spPr bwMode="auto">
          <a:xfrm>
            <a:off x="487362" y="5029200"/>
            <a:ext cx="6973887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519" name="Rectangle 159"/>
          <p:cNvSpPr>
            <a:spLocks noChangeArrowheads="1"/>
          </p:cNvSpPr>
          <p:nvPr/>
        </p:nvSpPr>
        <p:spPr bwMode="auto">
          <a:xfrm>
            <a:off x="715963" y="5105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jge</a:t>
            </a:r>
            <a:r>
              <a:rPr lang="en-US" sz="1600">
                <a:solidFill>
                  <a:schemeClr val="folHlink"/>
                </a:solidFill>
              </a:rPr>
              <a:t> Dest</a:t>
            </a:r>
          </a:p>
        </p:txBody>
      </p:sp>
      <p:grpSp>
        <p:nvGrpSpPr>
          <p:cNvPr id="271520" name="Group 160"/>
          <p:cNvGrpSpPr>
            <a:grpSpLocks/>
          </p:cNvGrpSpPr>
          <p:nvPr/>
        </p:nvGrpSpPr>
        <p:grpSpPr bwMode="auto">
          <a:xfrm>
            <a:off x="1828800" y="5105400"/>
            <a:ext cx="609600" cy="304800"/>
            <a:chOff x="1296" y="2544"/>
            <a:chExt cx="384" cy="192"/>
          </a:xfrm>
        </p:grpSpPr>
        <p:sp>
          <p:nvSpPr>
            <p:cNvPr id="271521" name="Rectangle 161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271522" name="Rectangle 162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5</a:t>
              </a:r>
            </a:p>
          </p:txBody>
        </p:sp>
        <p:sp>
          <p:nvSpPr>
            <p:cNvPr id="271523" name="Rectangle 163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71524" name="Text Box 164"/>
          <p:cNvSpPr txBox="1">
            <a:spLocks noChangeArrowheads="1"/>
          </p:cNvSpPr>
          <p:nvPr/>
        </p:nvSpPr>
        <p:spPr bwMode="auto">
          <a:xfrm>
            <a:off x="457200" y="4724400"/>
            <a:ext cx="2894013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Jump When Greater or Equal</a:t>
            </a:r>
          </a:p>
        </p:txBody>
      </p:sp>
      <p:sp>
        <p:nvSpPr>
          <p:cNvPr id="271525" name="Rectangle 165"/>
          <p:cNvSpPr>
            <a:spLocks noChangeArrowheads="1"/>
          </p:cNvSpPr>
          <p:nvPr/>
        </p:nvSpPr>
        <p:spPr bwMode="auto">
          <a:xfrm>
            <a:off x="2438400" y="5105400"/>
            <a:ext cx="487045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sp>
        <p:nvSpPr>
          <p:cNvPr id="271527" name="Rectangle 167"/>
          <p:cNvSpPr>
            <a:spLocks noChangeArrowheads="1"/>
          </p:cNvSpPr>
          <p:nvPr/>
        </p:nvSpPr>
        <p:spPr bwMode="auto">
          <a:xfrm>
            <a:off x="487362" y="5791200"/>
            <a:ext cx="6973887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528" name="Rectangle 168"/>
          <p:cNvSpPr>
            <a:spLocks noChangeArrowheads="1"/>
          </p:cNvSpPr>
          <p:nvPr/>
        </p:nvSpPr>
        <p:spPr bwMode="auto">
          <a:xfrm>
            <a:off x="715963" y="5867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jg</a:t>
            </a:r>
            <a:r>
              <a:rPr lang="en-US" sz="1600">
                <a:solidFill>
                  <a:schemeClr val="folHlink"/>
                </a:solidFill>
              </a:rPr>
              <a:t> Dest</a:t>
            </a:r>
          </a:p>
        </p:txBody>
      </p:sp>
      <p:grpSp>
        <p:nvGrpSpPr>
          <p:cNvPr id="271529" name="Group 169"/>
          <p:cNvGrpSpPr>
            <a:grpSpLocks/>
          </p:cNvGrpSpPr>
          <p:nvPr/>
        </p:nvGrpSpPr>
        <p:grpSpPr bwMode="auto">
          <a:xfrm>
            <a:off x="1828800" y="5867400"/>
            <a:ext cx="609600" cy="304800"/>
            <a:chOff x="1296" y="2544"/>
            <a:chExt cx="384" cy="192"/>
          </a:xfrm>
        </p:grpSpPr>
        <p:sp>
          <p:nvSpPr>
            <p:cNvPr id="271530" name="Rectangle 170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271531" name="Rectangle 171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6</a:t>
              </a:r>
            </a:p>
          </p:txBody>
        </p:sp>
        <p:sp>
          <p:nvSpPr>
            <p:cNvPr id="271532" name="Rectangle 172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71533" name="Text Box 173"/>
          <p:cNvSpPr txBox="1">
            <a:spLocks noChangeArrowheads="1"/>
          </p:cNvSpPr>
          <p:nvPr/>
        </p:nvSpPr>
        <p:spPr bwMode="auto">
          <a:xfrm>
            <a:off x="457200" y="5486400"/>
            <a:ext cx="2024063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Jump When Greater</a:t>
            </a:r>
          </a:p>
        </p:txBody>
      </p:sp>
      <p:sp>
        <p:nvSpPr>
          <p:cNvPr id="271534" name="Rectangle 174"/>
          <p:cNvSpPr>
            <a:spLocks noChangeArrowheads="1"/>
          </p:cNvSpPr>
          <p:nvPr/>
        </p:nvSpPr>
        <p:spPr bwMode="auto">
          <a:xfrm>
            <a:off x="2438400" y="5867400"/>
            <a:ext cx="487045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</p:spTree>
    <p:extLst>
      <p:ext uri="{BB962C8B-B14F-4D97-AF65-F5344CB8AC3E}">
        <p14:creationId xmlns:p14="http://schemas.microsoft.com/office/powerpoint/2010/main" val="236223095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Program Stack (same as x86)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219200"/>
            <a:ext cx="5556250" cy="5213350"/>
          </a:xfrm>
        </p:spPr>
        <p:txBody>
          <a:bodyPr/>
          <a:lstStyle/>
          <a:p>
            <a:pPr lvl="1"/>
            <a:r>
              <a:rPr lang="en-US" dirty="0"/>
              <a:t>Supporting procedure calls</a:t>
            </a:r>
          </a:p>
          <a:p>
            <a:pPr lvl="1"/>
            <a:r>
              <a:rPr lang="en-US" dirty="0"/>
              <a:t>Stack top indicated by </a:t>
            </a:r>
            <a:r>
              <a:rPr lang="en-US" dirty="0">
                <a:latin typeface="Courier New" pitchFamily="49" charset="0"/>
              </a:rPr>
              <a:t>%</a:t>
            </a:r>
            <a:r>
              <a:rPr lang="en-US" dirty="0" err="1">
                <a:latin typeface="Courier New" pitchFamily="49" charset="0"/>
              </a:rPr>
              <a:t>rsp</a:t>
            </a:r>
            <a:endParaRPr lang="en-US" dirty="0">
              <a:latin typeface="Courier New" pitchFamily="49" charset="0"/>
            </a:endParaRPr>
          </a:p>
          <a:p>
            <a:pPr lvl="1"/>
            <a:r>
              <a:rPr lang="en-US" dirty="0"/>
              <a:t>Stack grows toward lower addresses</a:t>
            </a:r>
          </a:p>
        </p:txBody>
      </p:sp>
      <p:sp>
        <p:nvSpPr>
          <p:cNvPr id="273412" name="Rectangle 4"/>
          <p:cNvSpPr>
            <a:spLocks noChangeArrowheads="1"/>
          </p:cNvSpPr>
          <p:nvPr/>
        </p:nvSpPr>
        <p:spPr bwMode="auto">
          <a:xfrm>
            <a:off x="1647825" y="1676400"/>
            <a:ext cx="12192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3413" name="Rectangle 5"/>
          <p:cNvSpPr>
            <a:spLocks noChangeArrowheads="1"/>
          </p:cNvSpPr>
          <p:nvPr/>
        </p:nvSpPr>
        <p:spPr bwMode="auto">
          <a:xfrm>
            <a:off x="1647825" y="1981200"/>
            <a:ext cx="12192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3414" name="Rectangle 6"/>
          <p:cNvSpPr>
            <a:spLocks noChangeArrowheads="1"/>
          </p:cNvSpPr>
          <p:nvPr/>
        </p:nvSpPr>
        <p:spPr bwMode="auto">
          <a:xfrm>
            <a:off x="1647825" y="2286000"/>
            <a:ext cx="12192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3421" name="Rectangle 13"/>
          <p:cNvSpPr>
            <a:spLocks noChangeArrowheads="1"/>
          </p:cNvSpPr>
          <p:nvPr/>
        </p:nvSpPr>
        <p:spPr bwMode="auto">
          <a:xfrm>
            <a:off x="1647825" y="4419600"/>
            <a:ext cx="12192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3422" name="Rectangle 14"/>
          <p:cNvSpPr>
            <a:spLocks noChangeArrowheads="1"/>
          </p:cNvSpPr>
          <p:nvPr/>
        </p:nvSpPr>
        <p:spPr bwMode="auto">
          <a:xfrm>
            <a:off x="1647825" y="4724400"/>
            <a:ext cx="12192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3423" name="Rectangle 15"/>
          <p:cNvSpPr>
            <a:spLocks noChangeArrowheads="1"/>
          </p:cNvSpPr>
          <p:nvPr/>
        </p:nvSpPr>
        <p:spPr bwMode="auto">
          <a:xfrm>
            <a:off x="1647825" y="5029200"/>
            <a:ext cx="12192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3424" name="Rectangle 16"/>
          <p:cNvSpPr>
            <a:spLocks noChangeArrowheads="1"/>
          </p:cNvSpPr>
          <p:nvPr/>
        </p:nvSpPr>
        <p:spPr bwMode="auto">
          <a:xfrm>
            <a:off x="1647825" y="5334000"/>
            <a:ext cx="1219200" cy="304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3425" name="Line 17"/>
          <p:cNvSpPr>
            <a:spLocks noChangeShapeType="1"/>
          </p:cNvSpPr>
          <p:nvPr/>
        </p:nvSpPr>
        <p:spPr bwMode="auto">
          <a:xfrm flipH="1">
            <a:off x="2867025" y="5451475"/>
            <a:ext cx="381000" cy="0"/>
          </a:xfrm>
          <a:prstGeom prst="line">
            <a:avLst/>
          </a:prstGeom>
          <a:noFill/>
          <a:ln w="19050">
            <a:solidFill>
              <a:srgbClr val="FF0002"/>
            </a:solidFill>
            <a:round/>
            <a:headEnd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3426" name="Text Box 18"/>
          <p:cNvSpPr txBox="1">
            <a:spLocks noChangeArrowheads="1"/>
          </p:cNvSpPr>
          <p:nvPr/>
        </p:nvSpPr>
        <p:spPr bwMode="auto">
          <a:xfrm>
            <a:off x="3248025" y="5299075"/>
            <a:ext cx="646421" cy="346249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dirty="0">
                <a:latin typeface="Courier New" pitchFamily="49" charset="0"/>
              </a:rPr>
              <a:t>%</a:t>
            </a:r>
            <a:r>
              <a:rPr lang="en-US" dirty="0" err="1">
                <a:latin typeface="Courier New" pitchFamily="49" charset="0"/>
              </a:rPr>
              <a:t>rsp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73427" name="Rectangle 19"/>
          <p:cNvSpPr>
            <a:spLocks noChangeArrowheads="1"/>
          </p:cNvSpPr>
          <p:nvPr/>
        </p:nvSpPr>
        <p:spPr bwMode="auto">
          <a:xfrm>
            <a:off x="1647825" y="2590800"/>
            <a:ext cx="1219200" cy="1828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lIns="45720" rIns="45720" anchor="ctr"/>
          <a:lstStyle/>
          <a:p>
            <a:pPr>
              <a:spcBef>
                <a:spcPct val="50000"/>
              </a:spcBef>
            </a:pPr>
            <a:r>
              <a:rPr lang="en-US">
                <a:latin typeface="Courier New" pitchFamily="49" charset="0"/>
                <a:cs typeface="Courier New" pitchFamily="49" charset="0"/>
              </a:rPr>
              <a:t>•</a:t>
            </a:r>
            <a:endParaRPr lang="en-US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Courier New" pitchFamily="49" charset="0"/>
                <a:cs typeface="Courier New" pitchFamily="49" charset="0"/>
              </a:rPr>
              <a:t>•</a:t>
            </a:r>
            <a:endParaRPr lang="en-US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Courier New" pitchFamily="49" charset="0"/>
                <a:cs typeface="Courier New" pitchFamily="49" charset="0"/>
              </a:rPr>
              <a:t>•</a:t>
            </a:r>
          </a:p>
        </p:txBody>
      </p:sp>
      <p:sp>
        <p:nvSpPr>
          <p:cNvPr id="273428" name="Line 20"/>
          <p:cNvSpPr>
            <a:spLocks noChangeShapeType="1"/>
          </p:cNvSpPr>
          <p:nvPr/>
        </p:nvSpPr>
        <p:spPr bwMode="auto">
          <a:xfrm flipV="1">
            <a:off x="838200" y="1828800"/>
            <a:ext cx="0" cy="36576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wrap="non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3429" name="Text Box 21"/>
          <p:cNvSpPr txBox="1">
            <a:spLocks noChangeArrowheads="1"/>
          </p:cNvSpPr>
          <p:nvPr/>
        </p:nvSpPr>
        <p:spPr bwMode="auto">
          <a:xfrm>
            <a:off x="228600" y="3200400"/>
            <a:ext cx="1371600" cy="64135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/>
              <a:t>Increasing</a:t>
            </a:r>
          </a:p>
          <a:p>
            <a:pPr algn="l">
              <a:lnSpc>
                <a:spcPct val="100000"/>
              </a:lnSpc>
            </a:pPr>
            <a:r>
              <a:rPr lang="en-US"/>
              <a:t>Addresses</a:t>
            </a:r>
          </a:p>
        </p:txBody>
      </p:sp>
      <p:sp>
        <p:nvSpPr>
          <p:cNvPr id="273430" name="Text Box 22"/>
          <p:cNvSpPr txBox="1">
            <a:spLocks noChangeArrowheads="1"/>
          </p:cNvSpPr>
          <p:nvPr/>
        </p:nvSpPr>
        <p:spPr bwMode="auto">
          <a:xfrm>
            <a:off x="1447800" y="5638800"/>
            <a:ext cx="17526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/>
              <a:t>Stack “Top”</a:t>
            </a:r>
          </a:p>
        </p:txBody>
      </p:sp>
      <p:sp>
        <p:nvSpPr>
          <p:cNvPr id="273431" name="Text Box 23"/>
          <p:cNvSpPr txBox="1">
            <a:spLocks noChangeArrowheads="1"/>
          </p:cNvSpPr>
          <p:nvPr/>
        </p:nvSpPr>
        <p:spPr bwMode="auto">
          <a:xfrm>
            <a:off x="1371600" y="1066800"/>
            <a:ext cx="1752600" cy="58737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r>
              <a:rPr lang="en-US"/>
              <a:t>Stack “Bottom”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Operations (same as x86)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696200" cy="1555750"/>
          </a:xfrm>
        </p:spPr>
        <p:txBody>
          <a:bodyPr/>
          <a:lstStyle/>
          <a:p>
            <a:pPr lvl="1"/>
            <a:r>
              <a:rPr lang="en-US" dirty="0"/>
              <a:t>Decrement </a:t>
            </a:r>
            <a:r>
              <a:rPr lang="en-US" dirty="0">
                <a:latin typeface="Courier New" pitchFamily="49" charset="0"/>
              </a:rPr>
              <a:t>%</a:t>
            </a:r>
            <a:r>
              <a:rPr lang="en-US" dirty="0" err="1">
                <a:latin typeface="Courier New" pitchFamily="49" charset="0"/>
              </a:rPr>
              <a:t>rsp</a:t>
            </a:r>
            <a:r>
              <a:rPr lang="en-US" dirty="0"/>
              <a:t> by 8</a:t>
            </a:r>
          </a:p>
          <a:p>
            <a:pPr lvl="1"/>
            <a:r>
              <a:rPr lang="en-US" dirty="0"/>
              <a:t>Store word from </a:t>
            </a:r>
            <a:r>
              <a:rPr lang="en-US" dirty="0" err="1"/>
              <a:t>rA</a:t>
            </a:r>
            <a:r>
              <a:rPr lang="en-US" dirty="0"/>
              <a:t> to memory at </a:t>
            </a:r>
            <a:r>
              <a:rPr lang="en-US" dirty="0">
                <a:latin typeface="Courier New" pitchFamily="49" charset="0"/>
              </a:rPr>
              <a:t>%</a:t>
            </a:r>
            <a:r>
              <a:rPr lang="en-US" dirty="0" err="1">
                <a:latin typeface="Courier New" pitchFamily="49" charset="0"/>
              </a:rPr>
              <a:t>rsp</a:t>
            </a:r>
            <a:endParaRPr lang="en-US" dirty="0">
              <a:latin typeface="Courier New" pitchFamily="49" charset="0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Read word from memory at </a:t>
            </a:r>
            <a:r>
              <a:rPr lang="en-US" dirty="0">
                <a:latin typeface="Courier New" pitchFamily="49" charset="0"/>
              </a:rPr>
              <a:t>%</a:t>
            </a:r>
            <a:r>
              <a:rPr lang="en-US" dirty="0" err="1">
                <a:latin typeface="Courier New" pitchFamily="49" charset="0"/>
              </a:rPr>
              <a:t>rsp</a:t>
            </a:r>
            <a:r>
              <a:rPr lang="en-US" dirty="0">
                <a:latin typeface="Courier New" pitchFamily="49" charset="0"/>
              </a:rPr>
              <a:t> to register </a:t>
            </a:r>
            <a:r>
              <a:rPr lang="en-US" dirty="0" err="1"/>
              <a:t>rA</a:t>
            </a:r>
            <a:endParaRPr lang="en-US" dirty="0"/>
          </a:p>
          <a:p>
            <a:pPr lvl="1"/>
            <a:r>
              <a:rPr lang="en-US" dirty="0"/>
              <a:t>Increment </a:t>
            </a:r>
            <a:r>
              <a:rPr lang="en-US" dirty="0">
                <a:latin typeface="Courier New" pitchFamily="49" charset="0"/>
              </a:rPr>
              <a:t>%</a:t>
            </a:r>
            <a:r>
              <a:rPr lang="en-US" dirty="0" err="1">
                <a:latin typeface="Courier New" pitchFamily="49" charset="0"/>
              </a:rPr>
              <a:t>rsp</a:t>
            </a:r>
            <a:r>
              <a:rPr lang="en-US" dirty="0"/>
              <a:t> by 8</a:t>
            </a:r>
          </a:p>
        </p:txBody>
      </p:sp>
      <p:grpSp>
        <p:nvGrpSpPr>
          <p:cNvPr id="274455" name="Group 23"/>
          <p:cNvGrpSpPr>
            <a:grpSpLocks/>
          </p:cNvGrpSpPr>
          <p:nvPr/>
        </p:nvGrpSpPr>
        <p:grpSpPr bwMode="auto">
          <a:xfrm>
            <a:off x="639763" y="1295400"/>
            <a:ext cx="3322637" cy="609600"/>
            <a:chOff x="403" y="816"/>
            <a:chExt cx="2093" cy="384"/>
          </a:xfrm>
        </p:grpSpPr>
        <p:sp>
          <p:nvSpPr>
            <p:cNvPr id="274437" name="Rectangle 5"/>
            <p:cNvSpPr>
              <a:spLocks noChangeArrowheads="1"/>
            </p:cNvSpPr>
            <p:nvPr/>
          </p:nvSpPr>
          <p:spPr bwMode="auto">
            <a:xfrm>
              <a:off x="403" y="816"/>
              <a:ext cx="2093" cy="384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274438" name="Rectangle 6"/>
            <p:cNvSpPr>
              <a:spLocks noChangeArrowheads="1"/>
            </p:cNvSpPr>
            <p:nvPr/>
          </p:nvSpPr>
          <p:spPr bwMode="auto">
            <a:xfrm>
              <a:off x="547" y="912"/>
              <a:ext cx="1200" cy="19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600" dirty="0" err="1">
                  <a:solidFill>
                    <a:schemeClr val="folHlink"/>
                  </a:solidFill>
                  <a:latin typeface="Courier New" pitchFamily="49" charset="0"/>
                </a:rPr>
                <a:t>pushq</a:t>
              </a:r>
              <a:r>
                <a:rPr lang="en-US" sz="1600" dirty="0">
                  <a:solidFill>
                    <a:schemeClr val="folHlink"/>
                  </a:solidFill>
                </a:rPr>
                <a:t> </a:t>
              </a:r>
              <a:r>
                <a:rPr lang="en-US" sz="1600" dirty="0" err="1">
                  <a:solidFill>
                    <a:schemeClr val="folHlink"/>
                  </a:solidFill>
                </a:rPr>
                <a:t>rA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grpSp>
          <p:nvGrpSpPr>
            <p:cNvPr id="274439" name="Group 7"/>
            <p:cNvGrpSpPr>
              <a:grpSpLocks/>
            </p:cNvGrpSpPr>
            <p:nvPr/>
          </p:nvGrpSpPr>
          <p:grpSpPr bwMode="auto">
            <a:xfrm>
              <a:off x="1536" y="912"/>
              <a:ext cx="384" cy="192"/>
              <a:chOff x="1296" y="2544"/>
              <a:chExt cx="384" cy="192"/>
            </a:xfrm>
          </p:grpSpPr>
          <p:sp>
            <p:nvSpPr>
              <p:cNvPr id="274440" name="Rectangle 8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A</a:t>
                </a:r>
              </a:p>
            </p:txBody>
          </p:sp>
          <p:sp>
            <p:nvSpPr>
              <p:cNvPr id="274441" name="Rectangle 9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274442" name="Rectangle 10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74451" name="Group 19"/>
            <p:cNvGrpSpPr>
              <a:grpSpLocks/>
            </p:cNvGrpSpPr>
            <p:nvPr/>
          </p:nvGrpSpPr>
          <p:grpSpPr bwMode="auto">
            <a:xfrm>
              <a:off x="1920" y="912"/>
              <a:ext cx="384" cy="192"/>
              <a:chOff x="1296" y="2544"/>
              <a:chExt cx="384" cy="192"/>
            </a:xfrm>
          </p:grpSpPr>
          <p:sp>
            <p:nvSpPr>
              <p:cNvPr id="274452" name="Rectangle 20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</a:rPr>
                  <a:t>rA</a:t>
                </a:r>
              </a:p>
            </p:txBody>
          </p:sp>
          <p:sp>
            <p:nvSpPr>
              <p:cNvPr id="274453" name="Rectangle 21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274454" name="Rectangle 22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</p:grpSp>
      <p:grpSp>
        <p:nvGrpSpPr>
          <p:cNvPr id="274456" name="Group 24"/>
          <p:cNvGrpSpPr>
            <a:grpSpLocks/>
          </p:cNvGrpSpPr>
          <p:nvPr/>
        </p:nvGrpSpPr>
        <p:grpSpPr bwMode="auto">
          <a:xfrm>
            <a:off x="639763" y="3352800"/>
            <a:ext cx="3322637" cy="609600"/>
            <a:chOff x="403" y="816"/>
            <a:chExt cx="2093" cy="384"/>
          </a:xfrm>
        </p:grpSpPr>
        <p:sp>
          <p:nvSpPr>
            <p:cNvPr id="274457" name="Rectangle 25"/>
            <p:cNvSpPr>
              <a:spLocks noChangeArrowheads="1"/>
            </p:cNvSpPr>
            <p:nvPr/>
          </p:nvSpPr>
          <p:spPr bwMode="auto">
            <a:xfrm>
              <a:off x="403" y="816"/>
              <a:ext cx="2093" cy="384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274458" name="Rectangle 26"/>
            <p:cNvSpPr>
              <a:spLocks noChangeArrowheads="1"/>
            </p:cNvSpPr>
            <p:nvPr/>
          </p:nvSpPr>
          <p:spPr bwMode="auto">
            <a:xfrm>
              <a:off x="547" y="912"/>
              <a:ext cx="1200" cy="19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600" dirty="0" err="1">
                  <a:solidFill>
                    <a:schemeClr val="folHlink"/>
                  </a:solidFill>
                  <a:latin typeface="Courier New" pitchFamily="49" charset="0"/>
                </a:rPr>
                <a:t>popq</a:t>
              </a:r>
              <a:r>
                <a:rPr lang="en-US" sz="1600" dirty="0">
                  <a:solidFill>
                    <a:schemeClr val="folHlink"/>
                  </a:solidFill>
                </a:rPr>
                <a:t> </a:t>
              </a:r>
              <a:r>
                <a:rPr lang="en-US" sz="1600" dirty="0" err="1">
                  <a:solidFill>
                    <a:schemeClr val="folHlink"/>
                  </a:solidFill>
                </a:rPr>
                <a:t>rA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grpSp>
          <p:nvGrpSpPr>
            <p:cNvPr id="274459" name="Group 27"/>
            <p:cNvGrpSpPr>
              <a:grpSpLocks/>
            </p:cNvGrpSpPr>
            <p:nvPr/>
          </p:nvGrpSpPr>
          <p:grpSpPr bwMode="auto">
            <a:xfrm>
              <a:off x="1536" y="912"/>
              <a:ext cx="384" cy="192"/>
              <a:chOff x="1296" y="2544"/>
              <a:chExt cx="384" cy="192"/>
            </a:xfrm>
          </p:grpSpPr>
          <p:sp>
            <p:nvSpPr>
              <p:cNvPr id="274460" name="Rectangle 28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B</a:t>
                </a:r>
              </a:p>
            </p:txBody>
          </p:sp>
          <p:sp>
            <p:nvSpPr>
              <p:cNvPr id="274461" name="Rectangle 29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274462" name="Rectangle 30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74463" name="Group 31"/>
            <p:cNvGrpSpPr>
              <a:grpSpLocks/>
            </p:cNvGrpSpPr>
            <p:nvPr/>
          </p:nvGrpSpPr>
          <p:grpSpPr bwMode="auto">
            <a:xfrm>
              <a:off x="1920" y="912"/>
              <a:ext cx="384" cy="192"/>
              <a:chOff x="1296" y="2544"/>
              <a:chExt cx="384" cy="192"/>
            </a:xfrm>
          </p:grpSpPr>
          <p:sp>
            <p:nvSpPr>
              <p:cNvPr id="274464" name="Rectangle 32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</a:rPr>
                  <a:t>rA</a:t>
                </a:r>
              </a:p>
            </p:txBody>
          </p:sp>
          <p:sp>
            <p:nvSpPr>
              <p:cNvPr id="274465" name="Rectangle 33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F</a:t>
                </a:r>
              </a:p>
            </p:txBody>
          </p:sp>
          <p:sp>
            <p:nvSpPr>
              <p:cNvPr id="274466" name="Rectangle 34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Function Call and Return (same as x86)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696200" cy="1555750"/>
          </a:xfrm>
        </p:spPr>
        <p:txBody>
          <a:bodyPr/>
          <a:lstStyle/>
          <a:p>
            <a:pPr lvl="1"/>
            <a:r>
              <a:rPr lang="en-US" dirty="0"/>
              <a:t>Push address of next instruction onto stack, and go to </a:t>
            </a:r>
            <a:r>
              <a:rPr lang="en-US" dirty="0" err="1"/>
              <a:t>dest</a:t>
            </a:r>
            <a:endParaRPr lang="en-US" dirty="0"/>
          </a:p>
          <a:p>
            <a:pPr marL="498475" lvl="1" indent="0">
              <a:buNone/>
            </a:pPr>
            <a:endParaRPr lang="en-US" dirty="0"/>
          </a:p>
          <a:p>
            <a:pPr marL="498475" lvl="1" indent="0">
              <a:buNone/>
            </a:pPr>
            <a:endParaRPr lang="en-US" dirty="0"/>
          </a:p>
          <a:p>
            <a:pPr marL="498475" lvl="1" indent="0">
              <a:buNone/>
            </a:pPr>
            <a:endParaRPr lang="en-US" dirty="0"/>
          </a:p>
          <a:p>
            <a:pPr marL="498475" lvl="1" indent="0">
              <a:buNone/>
            </a:pPr>
            <a:endParaRPr lang="en-US" dirty="0"/>
          </a:p>
          <a:p>
            <a:pPr lvl="1"/>
            <a:r>
              <a:rPr lang="en-US" dirty="0"/>
              <a:t>Pop value from stack as address for next instruction</a:t>
            </a:r>
          </a:p>
          <a:p>
            <a:pPr marL="498475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272388" name="Rectangle 4"/>
          <p:cNvSpPr>
            <a:spLocks noChangeArrowheads="1"/>
          </p:cNvSpPr>
          <p:nvPr/>
        </p:nvSpPr>
        <p:spPr bwMode="auto">
          <a:xfrm>
            <a:off x="639763" y="1295400"/>
            <a:ext cx="7766049" cy="6096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2390" name="Rectangle 6"/>
          <p:cNvSpPr>
            <a:spLocks noChangeArrowheads="1"/>
          </p:cNvSpPr>
          <p:nvPr/>
        </p:nvSpPr>
        <p:spPr bwMode="auto">
          <a:xfrm>
            <a:off x="868363" y="1447800"/>
            <a:ext cx="19050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call</a:t>
            </a:r>
            <a:r>
              <a:rPr lang="en-US" sz="1600">
                <a:solidFill>
                  <a:schemeClr val="folHlink"/>
                </a:solidFill>
              </a:rPr>
              <a:t> Dest</a:t>
            </a:r>
          </a:p>
        </p:txBody>
      </p:sp>
      <p:grpSp>
        <p:nvGrpSpPr>
          <p:cNvPr id="272391" name="Group 7"/>
          <p:cNvGrpSpPr>
            <a:grpSpLocks/>
          </p:cNvGrpSpPr>
          <p:nvPr/>
        </p:nvGrpSpPr>
        <p:grpSpPr bwMode="auto">
          <a:xfrm>
            <a:off x="2773363" y="1447800"/>
            <a:ext cx="609600" cy="304800"/>
            <a:chOff x="1296" y="2544"/>
            <a:chExt cx="384" cy="192"/>
          </a:xfrm>
        </p:grpSpPr>
        <p:sp>
          <p:nvSpPr>
            <p:cNvPr id="272392" name="Rectangle 8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8</a:t>
              </a:r>
            </a:p>
          </p:txBody>
        </p:sp>
        <p:sp>
          <p:nvSpPr>
            <p:cNvPr id="272393" name="Rectangle 9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>
                  <a:solidFill>
                    <a:schemeClr val="folHlink"/>
                  </a:solidFill>
                  <a:latin typeface="Courier New" pitchFamily="49" charset="0"/>
                </a:rPr>
                <a:t>0</a:t>
              </a:r>
            </a:p>
          </p:txBody>
        </p:sp>
        <p:sp>
          <p:nvSpPr>
            <p:cNvPr id="272394" name="Rectangle 10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72450" name="Rectangle 66"/>
          <p:cNvSpPr>
            <a:spLocks noChangeArrowheads="1"/>
          </p:cNvSpPr>
          <p:nvPr/>
        </p:nvSpPr>
        <p:spPr bwMode="auto">
          <a:xfrm>
            <a:off x="3352800" y="1447800"/>
            <a:ext cx="487045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  <p:sp>
        <p:nvSpPr>
          <p:cNvPr id="272451" name="Rectangle 67"/>
          <p:cNvSpPr>
            <a:spLocks noChangeArrowheads="1"/>
          </p:cNvSpPr>
          <p:nvPr/>
        </p:nvSpPr>
        <p:spPr bwMode="auto">
          <a:xfrm>
            <a:off x="609600" y="3581400"/>
            <a:ext cx="7766050" cy="6096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2452" name="Rectangle 68"/>
          <p:cNvSpPr>
            <a:spLocks noChangeArrowheads="1"/>
          </p:cNvSpPr>
          <p:nvPr/>
        </p:nvSpPr>
        <p:spPr bwMode="auto">
          <a:xfrm>
            <a:off x="838200" y="3733800"/>
            <a:ext cx="1905000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>
                <a:solidFill>
                  <a:schemeClr val="folHlink"/>
                </a:solidFill>
                <a:latin typeface="Courier New" pitchFamily="49" charset="0"/>
              </a:rPr>
              <a:t>ret</a:t>
            </a:r>
            <a:endParaRPr lang="en-US" sz="1600">
              <a:solidFill>
                <a:schemeClr val="folHlink"/>
              </a:solidFill>
            </a:endParaRPr>
          </a:p>
        </p:txBody>
      </p:sp>
      <p:grpSp>
        <p:nvGrpSpPr>
          <p:cNvPr id="272453" name="Group 69"/>
          <p:cNvGrpSpPr>
            <a:grpSpLocks/>
          </p:cNvGrpSpPr>
          <p:nvPr/>
        </p:nvGrpSpPr>
        <p:grpSpPr bwMode="auto">
          <a:xfrm>
            <a:off x="2743200" y="3733800"/>
            <a:ext cx="609600" cy="304800"/>
            <a:chOff x="1296" y="2544"/>
            <a:chExt cx="384" cy="192"/>
          </a:xfrm>
        </p:grpSpPr>
        <p:sp>
          <p:nvSpPr>
            <p:cNvPr id="272454" name="Rectangle 70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9</a:t>
              </a:r>
            </a:p>
          </p:txBody>
        </p:sp>
        <p:sp>
          <p:nvSpPr>
            <p:cNvPr id="272455" name="Rectangle 71"/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0</a:t>
              </a:r>
            </a:p>
          </p:txBody>
        </p:sp>
        <p:sp>
          <p:nvSpPr>
            <p:cNvPr id="272456" name="Rectangle 72"/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Miscellaneous Instructions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696200" cy="1555750"/>
          </a:xfrm>
        </p:spPr>
        <p:txBody>
          <a:bodyPr/>
          <a:lstStyle/>
          <a:p>
            <a:pPr lvl="1"/>
            <a:r>
              <a:rPr lang="en-US" dirty="0"/>
              <a:t>Don’t do anything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Stop executing instructions; put the processor into low-power mode</a:t>
            </a:r>
          </a:p>
          <a:p>
            <a:pPr lvl="1"/>
            <a:r>
              <a:rPr lang="en-US" dirty="0"/>
              <a:t>We will use it to stop the simulator</a:t>
            </a:r>
          </a:p>
        </p:txBody>
      </p:sp>
      <p:grpSp>
        <p:nvGrpSpPr>
          <p:cNvPr id="275482" name="Group 26"/>
          <p:cNvGrpSpPr>
            <a:grpSpLocks/>
          </p:cNvGrpSpPr>
          <p:nvPr/>
        </p:nvGrpSpPr>
        <p:grpSpPr bwMode="auto">
          <a:xfrm>
            <a:off x="639763" y="1295400"/>
            <a:ext cx="2636837" cy="609600"/>
            <a:chOff x="403" y="816"/>
            <a:chExt cx="1661" cy="384"/>
          </a:xfrm>
        </p:grpSpPr>
        <p:sp>
          <p:nvSpPr>
            <p:cNvPr id="275461" name="Rectangle 5"/>
            <p:cNvSpPr>
              <a:spLocks noChangeArrowheads="1"/>
            </p:cNvSpPr>
            <p:nvPr/>
          </p:nvSpPr>
          <p:spPr bwMode="auto">
            <a:xfrm>
              <a:off x="403" y="816"/>
              <a:ext cx="1661" cy="384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275462" name="Rectangle 6"/>
            <p:cNvSpPr>
              <a:spLocks noChangeArrowheads="1"/>
            </p:cNvSpPr>
            <p:nvPr/>
          </p:nvSpPr>
          <p:spPr bwMode="auto">
            <a:xfrm>
              <a:off x="547" y="912"/>
              <a:ext cx="1200" cy="19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600" dirty="0" err="1">
                  <a:solidFill>
                    <a:schemeClr val="folHlink"/>
                  </a:solidFill>
                  <a:latin typeface="Courier New" pitchFamily="49" charset="0"/>
                </a:rPr>
                <a:t>nop</a:t>
              </a:r>
              <a:endParaRPr lang="en-US" sz="1600" dirty="0">
                <a:solidFill>
                  <a:schemeClr val="folHlink"/>
                </a:solidFill>
              </a:endParaRPr>
            </a:p>
          </p:txBody>
        </p:sp>
        <p:grpSp>
          <p:nvGrpSpPr>
            <p:cNvPr id="275463" name="Group 7"/>
            <p:cNvGrpSpPr>
              <a:grpSpLocks/>
            </p:cNvGrpSpPr>
            <p:nvPr/>
          </p:nvGrpSpPr>
          <p:grpSpPr bwMode="auto">
            <a:xfrm>
              <a:off x="1536" y="912"/>
              <a:ext cx="384" cy="192"/>
              <a:chOff x="1296" y="2544"/>
              <a:chExt cx="384" cy="192"/>
            </a:xfrm>
          </p:grpSpPr>
          <p:sp>
            <p:nvSpPr>
              <p:cNvPr id="275464" name="Rectangle 8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1</a:t>
                </a:r>
              </a:p>
            </p:txBody>
          </p:sp>
          <p:sp>
            <p:nvSpPr>
              <p:cNvPr id="275465" name="Rectangle 9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275466" name="Rectangle 10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</p:grpSp>
      <p:grpSp>
        <p:nvGrpSpPr>
          <p:cNvPr id="275483" name="Group 27"/>
          <p:cNvGrpSpPr>
            <a:grpSpLocks/>
          </p:cNvGrpSpPr>
          <p:nvPr/>
        </p:nvGrpSpPr>
        <p:grpSpPr bwMode="auto">
          <a:xfrm>
            <a:off x="639763" y="2743200"/>
            <a:ext cx="2636837" cy="609600"/>
            <a:chOff x="403" y="2112"/>
            <a:chExt cx="1661" cy="384"/>
          </a:xfrm>
        </p:grpSpPr>
        <p:sp>
          <p:nvSpPr>
            <p:cNvPr id="275472" name="Rectangle 16"/>
            <p:cNvSpPr>
              <a:spLocks noChangeArrowheads="1"/>
            </p:cNvSpPr>
            <p:nvPr/>
          </p:nvSpPr>
          <p:spPr bwMode="auto">
            <a:xfrm>
              <a:off x="403" y="2112"/>
              <a:ext cx="1661" cy="384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>
              <a:outerShdw dist="35921" dir="2700000" algn="ctr" rotWithShape="0">
                <a:schemeClr val="tx2"/>
              </a:outerShdw>
            </a:effectLst>
          </p:spPr>
          <p:txBody>
            <a:bodyPr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275473" name="Rectangle 17"/>
            <p:cNvSpPr>
              <a:spLocks noChangeArrowheads="1"/>
            </p:cNvSpPr>
            <p:nvPr/>
          </p:nvSpPr>
          <p:spPr bwMode="auto">
            <a:xfrm>
              <a:off x="547" y="2208"/>
              <a:ext cx="1200" cy="19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halt</a:t>
              </a:r>
              <a:endParaRPr lang="en-US" sz="1600">
                <a:solidFill>
                  <a:schemeClr val="folHlink"/>
                </a:solidFill>
              </a:endParaRPr>
            </a:p>
          </p:txBody>
        </p:sp>
        <p:grpSp>
          <p:nvGrpSpPr>
            <p:cNvPr id="275474" name="Group 18"/>
            <p:cNvGrpSpPr>
              <a:grpSpLocks/>
            </p:cNvGrpSpPr>
            <p:nvPr/>
          </p:nvGrpSpPr>
          <p:grpSpPr bwMode="auto">
            <a:xfrm>
              <a:off x="1536" y="2208"/>
              <a:ext cx="384" cy="192"/>
              <a:chOff x="1296" y="2544"/>
              <a:chExt cx="384" cy="192"/>
            </a:xfrm>
          </p:grpSpPr>
          <p:sp>
            <p:nvSpPr>
              <p:cNvPr id="275475" name="Rectangle 19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 dirty="0">
                    <a:solidFill>
                      <a:schemeClr val="folHlink"/>
                    </a:solidFill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275476" name="Rectangle 20"/>
              <p:cNvSpPr>
                <a:spLocks noChangeArrowheads="1"/>
              </p:cNvSpPr>
              <p:nvPr/>
            </p:nvSpPr>
            <p:spPr bwMode="auto">
              <a:xfrm>
                <a:off x="1488" y="2544"/>
                <a:ext cx="192" cy="192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1600">
                    <a:solidFill>
                      <a:schemeClr val="folHlink"/>
                    </a:solidFill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275477" name="Rectangle 21"/>
              <p:cNvSpPr>
                <a:spLocks noChangeArrowheads="1"/>
              </p:cNvSpPr>
              <p:nvPr/>
            </p:nvSpPr>
            <p:spPr bwMode="auto">
              <a:xfrm>
                <a:off x="1296" y="2544"/>
                <a:ext cx="384" cy="19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lnSpc>
                    <a:spcPct val="100000"/>
                  </a:lnSpc>
                </a:pPr>
                <a:endParaRPr lang="en-US" sz="1600">
                  <a:solidFill>
                    <a:schemeClr val="folHlink"/>
                  </a:solidFill>
                  <a:latin typeface="Courier New" pitchFamily="49" charset="0"/>
                </a:endParaRPr>
              </a:p>
            </p:txBody>
          </p:sp>
        </p:grpSp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Conditions</a:t>
            </a: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22136921"/>
              </p:ext>
            </p:extLst>
          </p:nvPr>
        </p:nvGraphicFramePr>
        <p:xfrm>
          <a:off x="138112" y="3082925"/>
          <a:ext cx="2674938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37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94208953"/>
              </p:ext>
            </p:extLst>
          </p:nvPr>
        </p:nvGraphicFramePr>
        <p:xfrm>
          <a:off x="138112" y="4016375"/>
          <a:ext cx="2674938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37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79656116"/>
              </p:ext>
            </p:extLst>
          </p:nvPr>
        </p:nvGraphicFramePr>
        <p:xfrm>
          <a:off x="138112" y="2147570"/>
          <a:ext cx="2674938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37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71859563"/>
              </p:ext>
            </p:extLst>
          </p:nvPr>
        </p:nvGraphicFramePr>
        <p:xfrm>
          <a:off x="138112" y="1212850"/>
          <a:ext cx="2674938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37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Mnemonic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355850" y="1219200"/>
            <a:ext cx="6229350" cy="5213350"/>
          </a:xfrm>
        </p:spPr>
        <p:txBody>
          <a:bodyPr/>
          <a:lstStyle/>
          <a:p>
            <a:pPr lvl="1"/>
            <a:r>
              <a:rPr lang="en-US" dirty="0"/>
              <a:t>Normal operation</a:t>
            </a:r>
          </a:p>
          <a:p>
            <a:pPr lvl="1"/>
            <a:endParaRPr lang="en-US" sz="2400" dirty="0"/>
          </a:p>
          <a:p>
            <a:pPr lvl="1"/>
            <a:r>
              <a:rPr lang="en-US" dirty="0"/>
              <a:t>Halt instruction encountered</a:t>
            </a:r>
          </a:p>
          <a:p>
            <a:pPr lvl="1"/>
            <a:endParaRPr lang="en-US" sz="2400" dirty="0"/>
          </a:p>
          <a:p>
            <a:pPr lvl="1"/>
            <a:r>
              <a:rPr lang="en-US" dirty="0"/>
              <a:t>Bad address (either instruction or data) encountered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Invalid instruction encountered</a:t>
            </a:r>
          </a:p>
          <a:p>
            <a:endParaRPr lang="en-US" dirty="0"/>
          </a:p>
          <a:p>
            <a:r>
              <a:rPr lang="en-US" dirty="0"/>
              <a:t>Desired Behavior</a:t>
            </a:r>
          </a:p>
          <a:p>
            <a:pPr lvl="1"/>
            <a:r>
              <a:rPr lang="en-US" dirty="0"/>
              <a:t>If AOK, keep going</a:t>
            </a:r>
          </a:p>
          <a:p>
            <a:pPr lvl="1"/>
            <a:r>
              <a:rPr lang="en-US" dirty="0"/>
              <a:t>Otherwise, stop program execution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Y86-64 Code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219200"/>
            <a:ext cx="8243887" cy="28194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Coding Example</a:t>
            </a:r>
          </a:p>
          <a:p>
            <a:pPr lvl="1"/>
            <a:r>
              <a:rPr lang="en-US" dirty="0"/>
              <a:t>Find number of elements in null-terminated list</a:t>
            </a:r>
          </a:p>
          <a:p>
            <a:pPr lvl="2">
              <a:buFont typeface="Wingdings" pitchFamily="2" charset="2"/>
              <a:buNone/>
            </a:pPr>
            <a:r>
              <a:rPr lang="en-US" dirty="0">
                <a:solidFill>
                  <a:schemeClr val="tx1"/>
                </a:solidFill>
                <a:latin typeface="Courier New" pitchFamily="49" charset="0"/>
              </a:rPr>
              <a:t>int len1(long * a);</a:t>
            </a:r>
          </a:p>
          <a:p>
            <a:pPr lvl="2">
              <a:buFont typeface="Wingdings" pitchFamily="2" charset="2"/>
              <a:buNone/>
            </a:pPr>
            <a:endParaRPr lang="en-US" dirty="0">
              <a:latin typeface="Courier New" pitchFamily="49" charset="0"/>
            </a:endParaRPr>
          </a:p>
          <a:p>
            <a:endParaRPr lang="en-US" dirty="0">
              <a:latin typeface="Courier New" pitchFamily="49" charset="0"/>
            </a:endParaRPr>
          </a:p>
        </p:txBody>
      </p:sp>
      <p:grpSp>
        <p:nvGrpSpPr>
          <p:cNvPr id="276492" name="Group 12"/>
          <p:cNvGrpSpPr>
            <a:grpSpLocks/>
          </p:cNvGrpSpPr>
          <p:nvPr/>
        </p:nvGrpSpPr>
        <p:grpSpPr bwMode="auto">
          <a:xfrm>
            <a:off x="1828800" y="3194050"/>
            <a:ext cx="2678113" cy="1470025"/>
            <a:chOff x="480" y="2592"/>
            <a:chExt cx="1687" cy="926"/>
          </a:xfrm>
        </p:grpSpPr>
        <p:sp>
          <p:nvSpPr>
            <p:cNvPr id="276485" name="Rectangle 5"/>
            <p:cNvSpPr>
              <a:spLocks noChangeArrowheads="1"/>
            </p:cNvSpPr>
            <p:nvPr/>
          </p:nvSpPr>
          <p:spPr bwMode="auto">
            <a:xfrm>
              <a:off x="839" y="2623"/>
              <a:ext cx="745" cy="226"/>
            </a:xfrm>
            <a:prstGeom prst="rect">
              <a:avLst/>
            </a:prstGeom>
            <a:noFill/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>
                  <a:latin typeface="Courier New" pitchFamily="49" charset="0"/>
                </a:rPr>
                <a:t>5043</a:t>
              </a:r>
            </a:p>
          </p:txBody>
        </p:sp>
        <p:sp>
          <p:nvSpPr>
            <p:cNvPr id="276486" name="Rectangle 6"/>
            <p:cNvSpPr>
              <a:spLocks noChangeArrowheads="1"/>
            </p:cNvSpPr>
            <p:nvPr/>
          </p:nvSpPr>
          <p:spPr bwMode="auto">
            <a:xfrm>
              <a:off x="839" y="2846"/>
              <a:ext cx="745" cy="226"/>
            </a:xfrm>
            <a:prstGeom prst="rect">
              <a:avLst/>
            </a:prstGeom>
            <a:noFill/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>
                  <a:latin typeface="Courier New" pitchFamily="49" charset="0"/>
                </a:rPr>
                <a:t>6125</a:t>
              </a:r>
            </a:p>
          </p:txBody>
        </p:sp>
        <p:sp>
          <p:nvSpPr>
            <p:cNvPr id="276487" name="Rectangle 7"/>
            <p:cNvSpPr>
              <a:spLocks noChangeArrowheads="1"/>
            </p:cNvSpPr>
            <p:nvPr/>
          </p:nvSpPr>
          <p:spPr bwMode="auto">
            <a:xfrm>
              <a:off x="839" y="3069"/>
              <a:ext cx="745" cy="226"/>
            </a:xfrm>
            <a:prstGeom prst="rect">
              <a:avLst/>
            </a:prstGeom>
            <a:noFill/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>
                  <a:latin typeface="Courier New" pitchFamily="49" charset="0"/>
                </a:rPr>
                <a:t>7395</a:t>
              </a:r>
            </a:p>
          </p:txBody>
        </p:sp>
        <p:sp>
          <p:nvSpPr>
            <p:cNvPr id="276488" name="Rectangle 8"/>
            <p:cNvSpPr>
              <a:spLocks noChangeArrowheads="1"/>
            </p:cNvSpPr>
            <p:nvPr/>
          </p:nvSpPr>
          <p:spPr bwMode="auto">
            <a:xfrm>
              <a:off x="839" y="3292"/>
              <a:ext cx="745" cy="226"/>
            </a:xfrm>
            <a:prstGeom prst="rect">
              <a:avLst/>
            </a:prstGeom>
            <a:noFill/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r>
                <a:rPr lang="en-US">
                  <a:latin typeface="Courier New" pitchFamily="49" charset="0"/>
                </a:rPr>
                <a:t>0</a:t>
              </a:r>
            </a:p>
          </p:txBody>
        </p:sp>
        <p:sp>
          <p:nvSpPr>
            <p:cNvPr id="276489" name="Line 9"/>
            <p:cNvSpPr>
              <a:spLocks noChangeShapeType="1"/>
            </p:cNvSpPr>
            <p:nvPr/>
          </p:nvSpPr>
          <p:spPr bwMode="auto">
            <a:xfrm>
              <a:off x="672" y="2688"/>
              <a:ext cx="144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endParaRPr lang="en-US"/>
            </a:p>
          </p:txBody>
        </p:sp>
        <p:sp>
          <p:nvSpPr>
            <p:cNvPr id="276490" name="Text Box 10"/>
            <p:cNvSpPr txBox="1">
              <a:spLocks noChangeArrowheads="1"/>
            </p:cNvSpPr>
            <p:nvPr/>
          </p:nvSpPr>
          <p:spPr bwMode="auto">
            <a:xfrm>
              <a:off x="480" y="2592"/>
              <a:ext cx="144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l"/>
              <a:r>
                <a:rPr lang="en-US">
                  <a:latin typeface="Courier New" pitchFamily="49" charset="0"/>
                </a:rPr>
                <a:t>a</a:t>
              </a:r>
            </a:p>
          </p:txBody>
        </p:sp>
        <p:sp>
          <p:nvSpPr>
            <p:cNvPr id="276491" name="Text Box 11"/>
            <p:cNvSpPr txBox="1">
              <a:spLocks noChangeArrowheads="1"/>
            </p:cNvSpPr>
            <p:nvPr/>
          </p:nvSpPr>
          <p:spPr bwMode="auto">
            <a:xfrm>
              <a:off x="1795" y="2923"/>
              <a:ext cx="372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algn="l"/>
              <a:r>
                <a:rPr lang="en-US">
                  <a:latin typeface="Courier New" pitchFamily="49" charset="0"/>
                  <a:sym typeface="Symbol" pitchFamily="18" charset="2"/>
                </a:rPr>
                <a:t></a:t>
              </a:r>
              <a:r>
                <a:rPr lang="en-US">
                  <a:latin typeface="Courier New" pitchFamily="49" charset="0"/>
                </a:rPr>
                <a:t> 3</a:t>
              </a:r>
            </a:p>
          </p:txBody>
        </p:sp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x86-64 Code</a:t>
            </a:r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13263" y="1219200"/>
            <a:ext cx="4700587" cy="5213350"/>
          </a:xfrm>
        </p:spPr>
        <p:txBody>
          <a:bodyPr/>
          <a:lstStyle/>
          <a:p>
            <a:pPr marL="0" indent="0"/>
            <a:r>
              <a:rPr lang="en-US" sz="2000" dirty="0"/>
              <a:t>Problem</a:t>
            </a:r>
          </a:p>
          <a:p>
            <a:pPr lvl="1"/>
            <a:r>
              <a:rPr lang="en-US" sz="1800" dirty="0"/>
              <a:t>Can we translate this to Y86?</a:t>
            </a:r>
            <a:endParaRPr lang="en-US" sz="1600" dirty="0"/>
          </a:p>
        </p:txBody>
      </p:sp>
      <p:sp>
        <p:nvSpPr>
          <p:cNvPr id="277508" name="Text Box 4"/>
          <p:cNvSpPr txBox="1">
            <a:spLocks noChangeArrowheads="1"/>
          </p:cNvSpPr>
          <p:nvPr/>
        </p:nvSpPr>
        <p:spPr bwMode="auto">
          <a:xfrm>
            <a:off x="304800" y="2438400"/>
            <a:ext cx="4343400" cy="2582863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dirty="0">
                <a:latin typeface="Courier New" pitchFamily="49" charset="0"/>
              </a:rPr>
              <a:t>/* Find number of elements in</a:t>
            </a:r>
          </a:p>
          <a:p>
            <a:pPr algn="l">
              <a:lnSpc>
                <a:spcPct val="100000"/>
              </a:lnSpc>
            </a:pPr>
            <a:r>
              <a:rPr lang="en-US" dirty="0">
                <a:latin typeface="Courier New" pitchFamily="49" charset="0"/>
              </a:rPr>
              <a:t>   null-terminated list */</a:t>
            </a:r>
          </a:p>
          <a:p>
            <a:pPr algn="l">
              <a:lnSpc>
                <a:spcPct val="100000"/>
              </a:lnSpc>
            </a:pPr>
            <a:r>
              <a:rPr lang="en-US" dirty="0">
                <a:latin typeface="Courier New" pitchFamily="49" charset="0"/>
              </a:rPr>
              <a:t>long </a:t>
            </a:r>
            <a:r>
              <a:rPr lang="en-US" dirty="0" err="1">
                <a:latin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</a:rPr>
              <a:t>(long * a)</a:t>
            </a:r>
          </a:p>
          <a:p>
            <a:pPr algn="l">
              <a:lnSpc>
                <a:spcPct val="100000"/>
              </a:lnSpc>
            </a:pPr>
            <a:r>
              <a:rPr lang="en-US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dirty="0">
                <a:latin typeface="Courier New" pitchFamily="49" charset="0"/>
              </a:rPr>
              <a:t>  long </a:t>
            </a:r>
            <a:r>
              <a:rPr lang="en-US" dirty="0" err="1">
                <a:latin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dirty="0">
                <a:latin typeface="Courier New" pitchFamily="49" charset="0"/>
              </a:rPr>
              <a:t>  for (</a:t>
            </a:r>
            <a:r>
              <a:rPr lang="en-US" dirty="0" err="1">
                <a:latin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</a:rPr>
              <a:t> = 0; a[</a:t>
            </a:r>
            <a:r>
              <a:rPr lang="en-US" dirty="0" err="1">
                <a:latin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</a:rPr>
              <a:t>]; </a:t>
            </a:r>
            <a:r>
              <a:rPr lang="en-US" dirty="0" err="1">
                <a:latin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</a:rPr>
              <a:t>++)</a:t>
            </a:r>
          </a:p>
          <a:p>
            <a:pPr algn="l">
              <a:lnSpc>
                <a:spcPct val="100000"/>
              </a:lnSpc>
            </a:pPr>
            <a:r>
              <a:rPr lang="en-US" dirty="0">
                <a:latin typeface="Courier New" pitchFamily="49" charset="0"/>
              </a:rPr>
              <a:t>	;</a:t>
            </a:r>
          </a:p>
          <a:p>
            <a:pPr algn="l">
              <a:lnSpc>
                <a:spcPct val="100000"/>
              </a:lnSpc>
            </a:pPr>
            <a:r>
              <a:rPr lang="en-US" dirty="0">
                <a:latin typeface="Courier New" pitchFamily="49" charset="0"/>
              </a:rPr>
              <a:t>  return </a:t>
            </a:r>
            <a:r>
              <a:rPr lang="en-US" dirty="0" err="1">
                <a:latin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dirty="0">
                <a:latin typeface="Courier New" pitchFamily="49" charset="0"/>
              </a:rPr>
              <a:t>}</a:t>
            </a:r>
          </a:p>
        </p:txBody>
      </p:sp>
      <p:sp>
        <p:nvSpPr>
          <p:cNvPr id="277510" name="Text Box 6"/>
          <p:cNvSpPr txBox="1">
            <a:spLocks noChangeArrowheads="1"/>
          </p:cNvSpPr>
          <p:nvPr/>
        </p:nvSpPr>
        <p:spPr bwMode="auto">
          <a:xfrm>
            <a:off x="4794250" y="2895600"/>
            <a:ext cx="4191000" cy="1200329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>
            <a:spAutoFit/>
          </a:bodyPr>
          <a:lstStyle/>
          <a:p>
            <a:pPr algn="l">
              <a:lnSpc>
                <a:spcPct val="100000"/>
              </a:lnSpc>
              <a:tabLst>
                <a:tab pos="400050" algn="l"/>
              </a:tabLst>
            </a:pPr>
            <a:r>
              <a:rPr lang="en-US" dirty="0">
                <a:latin typeface="Courier New" pitchFamily="49" charset="0"/>
              </a:rPr>
              <a:t>L3:</a:t>
            </a:r>
          </a:p>
          <a:p>
            <a:pPr algn="l">
              <a:lnSpc>
                <a:spcPct val="100000"/>
              </a:lnSpc>
              <a:tabLst>
                <a:tab pos="400050" algn="l"/>
              </a:tabLst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</a:rPr>
              <a:t>addq</a:t>
            </a:r>
            <a:r>
              <a:rPr lang="en-US" dirty="0">
                <a:latin typeface="Courier New" pitchFamily="49" charset="0"/>
              </a:rPr>
              <a:t> $1,%rax</a:t>
            </a:r>
          </a:p>
          <a:p>
            <a:pPr algn="l">
              <a:lnSpc>
                <a:spcPct val="100000"/>
              </a:lnSpc>
              <a:tabLst>
                <a:tab pos="400050" algn="l"/>
              </a:tabLst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i="1" dirty="0" err="1">
                <a:latin typeface="Courier New" pitchFamily="49" charset="0"/>
              </a:rPr>
              <a:t>cmpq</a:t>
            </a:r>
            <a:r>
              <a:rPr lang="en-US" i="1" dirty="0">
                <a:latin typeface="Courier New" pitchFamily="49" charset="0"/>
              </a:rPr>
              <a:t>  $0, (%rdi,%rax,8)</a:t>
            </a:r>
          </a:p>
          <a:p>
            <a:pPr algn="l">
              <a:lnSpc>
                <a:spcPct val="100000"/>
              </a:lnSpc>
              <a:tabLst>
                <a:tab pos="400050" algn="l"/>
              </a:tabLst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</a:rPr>
              <a:t>jne</a:t>
            </a:r>
            <a:r>
              <a:rPr lang="en-US" dirty="0">
                <a:latin typeface="Courier New" pitchFamily="49" charset="0"/>
              </a:rPr>
              <a:t>	L3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Code Generation Example #3</a:t>
            </a:r>
          </a:p>
        </p:txBody>
      </p:sp>
      <p:sp>
        <p:nvSpPr>
          <p:cNvPr id="280581" name="Text Box 5"/>
          <p:cNvSpPr txBox="1">
            <a:spLocks noChangeArrowheads="1"/>
          </p:cNvSpPr>
          <p:nvPr/>
        </p:nvSpPr>
        <p:spPr bwMode="auto">
          <a:xfrm>
            <a:off x="146050" y="1212850"/>
            <a:ext cx="6781800" cy="4247317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>
            <a:spAutoFit/>
          </a:bodyPr>
          <a:lstStyle/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len: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    	</a:t>
            </a:r>
            <a:r>
              <a:rPr lang="da-DK" dirty="0" err="1">
                <a:latin typeface="Courier New" pitchFamily="49" charset="0"/>
              </a:rPr>
              <a:t>irmovq</a:t>
            </a:r>
            <a:r>
              <a:rPr lang="da-DK" dirty="0">
                <a:latin typeface="Courier New" pitchFamily="49" charset="0"/>
              </a:rPr>
              <a:t> $1, %r8          # </a:t>
            </a:r>
            <a:r>
              <a:rPr lang="da-DK" dirty="0" err="1">
                <a:latin typeface="Courier New" pitchFamily="49" charset="0"/>
              </a:rPr>
              <a:t>Constant</a:t>
            </a:r>
            <a:r>
              <a:rPr lang="da-DK" dirty="0">
                <a:latin typeface="Courier New" pitchFamily="49" charset="0"/>
              </a:rPr>
              <a:t> 1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	</a:t>
            </a:r>
            <a:r>
              <a:rPr lang="da-DK" dirty="0" err="1">
                <a:latin typeface="Courier New" pitchFamily="49" charset="0"/>
              </a:rPr>
              <a:t>irmovq</a:t>
            </a:r>
            <a:r>
              <a:rPr lang="da-DK" dirty="0">
                <a:latin typeface="Courier New" pitchFamily="49" charset="0"/>
              </a:rPr>
              <a:t> $8, %r9          # </a:t>
            </a:r>
            <a:r>
              <a:rPr lang="da-DK" dirty="0" err="1">
                <a:latin typeface="Courier New" pitchFamily="49" charset="0"/>
              </a:rPr>
              <a:t>Constant</a:t>
            </a:r>
            <a:r>
              <a:rPr lang="da-DK" dirty="0">
                <a:latin typeface="Courier New" pitchFamily="49" charset="0"/>
              </a:rPr>
              <a:t> 8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	</a:t>
            </a:r>
            <a:r>
              <a:rPr lang="da-DK" dirty="0" err="1">
                <a:latin typeface="Courier New" pitchFamily="49" charset="0"/>
              </a:rPr>
              <a:t>irmovq</a:t>
            </a:r>
            <a:r>
              <a:rPr lang="da-DK" dirty="0">
                <a:latin typeface="Courier New" pitchFamily="49" charset="0"/>
              </a:rPr>
              <a:t> $0, %</a:t>
            </a:r>
            <a:r>
              <a:rPr lang="da-DK" dirty="0" err="1">
                <a:latin typeface="Courier New" pitchFamily="49" charset="0"/>
              </a:rPr>
              <a:t>rax</a:t>
            </a:r>
            <a:r>
              <a:rPr lang="da-DK" dirty="0">
                <a:latin typeface="Courier New" pitchFamily="49" charset="0"/>
              </a:rPr>
              <a:t>         # len = 0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	</a:t>
            </a:r>
            <a:r>
              <a:rPr lang="da-DK" dirty="0" err="1">
                <a:latin typeface="Courier New" pitchFamily="49" charset="0"/>
              </a:rPr>
              <a:t>mrmovq</a:t>
            </a:r>
            <a:r>
              <a:rPr lang="da-DK" dirty="0">
                <a:latin typeface="Courier New" pitchFamily="49" charset="0"/>
              </a:rPr>
              <a:t> (%</a:t>
            </a:r>
            <a:r>
              <a:rPr lang="da-DK" dirty="0" err="1">
                <a:latin typeface="Courier New" pitchFamily="49" charset="0"/>
              </a:rPr>
              <a:t>rdi</a:t>
            </a:r>
            <a:r>
              <a:rPr lang="da-DK" dirty="0">
                <a:latin typeface="Courier New" pitchFamily="49" charset="0"/>
              </a:rPr>
              <a:t>), %</a:t>
            </a:r>
            <a:r>
              <a:rPr lang="da-DK" dirty="0" err="1">
                <a:latin typeface="Courier New" pitchFamily="49" charset="0"/>
              </a:rPr>
              <a:t>rdx</a:t>
            </a:r>
            <a:r>
              <a:rPr lang="da-DK" dirty="0">
                <a:latin typeface="Courier New" pitchFamily="49" charset="0"/>
              </a:rPr>
              <a:t>     # val = *a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	</a:t>
            </a:r>
            <a:r>
              <a:rPr lang="da-DK" dirty="0" err="1">
                <a:latin typeface="Courier New" pitchFamily="49" charset="0"/>
              </a:rPr>
              <a:t>andq</a:t>
            </a:r>
            <a:r>
              <a:rPr lang="da-DK" dirty="0">
                <a:latin typeface="Courier New" pitchFamily="49" charset="0"/>
              </a:rPr>
              <a:t> %</a:t>
            </a:r>
            <a:r>
              <a:rPr lang="da-DK" dirty="0" err="1">
                <a:latin typeface="Courier New" pitchFamily="49" charset="0"/>
              </a:rPr>
              <a:t>rdx</a:t>
            </a:r>
            <a:r>
              <a:rPr lang="da-DK" dirty="0">
                <a:latin typeface="Courier New" pitchFamily="49" charset="0"/>
              </a:rPr>
              <a:t>, %</a:t>
            </a:r>
            <a:r>
              <a:rPr lang="da-DK" dirty="0" err="1">
                <a:latin typeface="Courier New" pitchFamily="49" charset="0"/>
              </a:rPr>
              <a:t>rdx</a:t>
            </a:r>
            <a:r>
              <a:rPr lang="da-DK" dirty="0">
                <a:latin typeface="Courier New" pitchFamily="49" charset="0"/>
              </a:rPr>
              <a:t>         # Test val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	</a:t>
            </a:r>
            <a:r>
              <a:rPr lang="da-DK" dirty="0" err="1">
                <a:latin typeface="Courier New" pitchFamily="49" charset="0"/>
              </a:rPr>
              <a:t>je</a:t>
            </a:r>
            <a:r>
              <a:rPr lang="da-DK" dirty="0">
                <a:latin typeface="Courier New" pitchFamily="49" charset="0"/>
              </a:rPr>
              <a:t> Done                 # If </a:t>
            </a:r>
            <a:r>
              <a:rPr lang="da-DK" dirty="0" err="1">
                <a:latin typeface="Courier New" pitchFamily="49" charset="0"/>
              </a:rPr>
              <a:t>zero</a:t>
            </a:r>
            <a:r>
              <a:rPr lang="da-DK" dirty="0">
                <a:latin typeface="Courier New" pitchFamily="49" charset="0"/>
              </a:rPr>
              <a:t>, </a:t>
            </a:r>
            <a:r>
              <a:rPr lang="da-DK" dirty="0" err="1">
                <a:latin typeface="Courier New" pitchFamily="49" charset="0"/>
              </a:rPr>
              <a:t>goto</a:t>
            </a:r>
            <a:r>
              <a:rPr lang="da-DK" dirty="0">
                <a:latin typeface="Courier New" pitchFamily="49" charset="0"/>
              </a:rPr>
              <a:t> Done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Loop: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	</a:t>
            </a:r>
            <a:r>
              <a:rPr lang="da-DK" dirty="0" err="1">
                <a:latin typeface="Courier New" pitchFamily="49" charset="0"/>
              </a:rPr>
              <a:t>addq</a:t>
            </a:r>
            <a:r>
              <a:rPr lang="da-DK" dirty="0">
                <a:latin typeface="Courier New" pitchFamily="49" charset="0"/>
              </a:rPr>
              <a:t> %r8, %</a:t>
            </a:r>
            <a:r>
              <a:rPr lang="da-DK" dirty="0" err="1">
                <a:latin typeface="Courier New" pitchFamily="49" charset="0"/>
              </a:rPr>
              <a:t>rax</a:t>
            </a:r>
            <a:r>
              <a:rPr lang="da-DK" dirty="0">
                <a:latin typeface="Courier New" pitchFamily="49" charset="0"/>
              </a:rPr>
              <a:t>          # len++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	</a:t>
            </a:r>
            <a:r>
              <a:rPr lang="da-DK" dirty="0" err="1">
                <a:latin typeface="Courier New" pitchFamily="49" charset="0"/>
              </a:rPr>
              <a:t>addq</a:t>
            </a:r>
            <a:r>
              <a:rPr lang="da-DK" dirty="0">
                <a:latin typeface="Courier New" pitchFamily="49" charset="0"/>
              </a:rPr>
              <a:t> %r9, %</a:t>
            </a:r>
            <a:r>
              <a:rPr lang="da-DK" dirty="0" err="1">
                <a:latin typeface="Courier New" pitchFamily="49" charset="0"/>
              </a:rPr>
              <a:t>rdi</a:t>
            </a:r>
            <a:r>
              <a:rPr lang="da-DK" dirty="0">
                <a:latin typeface="Courier New" pitchFamily="49" charset="0"/>
              </a:rPr>
              <a:t>          # a++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	</a:t>
            </a:r>
            <a:r>
              <a:rPr lang="da-DK" dirty="0" err="1">
                <a:latin typeface="Courier New" pitchFamily="49" charset="0"/>
              </a:rPr>
              <a:t>mrmovq</a:t>
            </a:r>
            <a:r>
              <a:rPr lang="da-DK" dirty="0">
                <a:latin typeface="Courier New" pitchFamily="49" charset="0"/>
              </a:rPr>
              <a:t> (%</a:t>
            </a:r>
            <a:r>
              <a:rPr lang="da-DK" dirty="0" err="1">
                <a:latin typeface="Courier New" pitchFamily="49" charset="0"/>
              </a:rPr>
              <a:t>rdi</a:t>
            </a:r>
            <a:r>
              <a:rPr lang="da-DK" dirty="0">
                <a:latin typeface="Courier New" pitchFamily="49" charset="0"/>
              </a:rPr>
              <a:t>), %</a:t>
            </a:r>
            <a:r>
              <a:rPr lang="da-DK" dirty="0" err="1">
                <a:latin typeface="Courier New" pitchFamily="49" charset="0"/>
              </a:rPr>
              <a:t>rdx</a:t>
            </a:r>
            <a:r>
              <a:rPr lang="da-DK" dirty="0">
                <a:latin typeface="Courier New" pitchFamily="49" charset="0"/>
              </a:rPr>
              <a:t>     # val = *a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	</a:t>
            </a:r>
            <a:r>
              <a:rPr lang="da-DK" dirty="0" err="1">
                <a:latin typeface="Courier New" pitchFamily="49" charset="0"/>
              </a:rPr>
              <a:t>andq</a:t>
            </a:r>
            <a:r>
              <a:rPr lang="da-DK" dirty="0">
                <a:latin typeface="Courier New" pitchFamily="49" charset="0"/>
              </a:rPr>
              <a:t> %</a:t>
            </a:r>
            <a:r>
              <a:rPr lang="da-DK" dirty="0" err="1">
                <a:latin typeface="Courier New" pitchFamily="49" charset="0"/>
              </a:rPr>
              <a:t>rdx</a:t>
            </a:r>
            <a:r>
              <a:rPr lang="da-DK" dirty="0">
                <a:latin typeface="Courier New" pitchFamily="49" charset="0"/>
              </a:rPr>
              <a:t>, %</a:t>
            </a:r>
            <a:r>
              <a:rPr lang="da-DK" dirty="0" err="1">
                <a:latin typeface="Courier New" pitchFamily="49" charset="0"/>
              </a:rPr>
              <a:t>rdx</a:t>
            </a:r>
            <a:r>
              <a:rPr lang="da-DK" dirty="0">
                <a:latin typeface="Courier New" pitchFamily="49" charset="0"/>
              </a:rPr>
              <a:t>         # Test val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	</a:t>
            </a:r>
            <a:r>
              <a:rPr lang="da-DK" dirty="0" err="1">
                <a:latin typeface="Courier New" pitchFamily="49" charset="0"/>
              </a:rPr>
              <a:t>jne</a:t>
            </a:r>
            <a:r>
              <a:rPr lang="da-DK" dirty="0">
                <a:latin typeface="Courier New" pitchFamily="49" charset="0"/>
              </a:rPr>
              <a:t> Loop                # If !0, </a:t>
            </a:r>
            <a:r>
              <a:rPr lang="da-DK" dirty="0" err="1">
                <a:latin typeface="Courier New" pitchFamily="49" charset="0"/>
              </a:rPr>
              <a:t>goto</a:t>
            </a:r>
            <a:r>
              <a:rPr lang="da-DK" dirty="0">
                <a:latin typeface="Courier New" pitchFamily="49" charset="0"/>
              </a:rPr>
              <a:t> Loop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Done:</a:t>
            </a:r>
          </a:p>
          <a:p>
            <a:pPr algn="l">
              <a:lnSpc>
                <a:spcPct val="100000"/>
              </a:lnSpc>
              <a:tabLst>
                <a:tab pos="568325" algn="l"/>
              </a:tabLst>
            </a:pPr>
            <a:r>
              <a:rPr lang="da-DK" dirty="0">
                <a:latin typeface="Courier New" pitchFamily="49" charset="0"/>
              </a:rPr>
              <a:t>    ret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9893"/>
              </p:ext>
            </p:extLst>
          </p:nvPr>
        </p:nvGraphicFramePr>
        <p:xfrm>
          <a:off x="7004050" y="2355850"/>
          <a:ext cx="2057400" cy="2286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len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val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%r8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%r9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8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23092" y="2053590"/>
            <a:ext cx="7758007" cy="1359553"/>
          </a:xfrm>
        </p:spPr>
        <p:txBody>
          <a:bodyPr/>
          <a:lstStyle/>
          <a:p>
            <a:pPr algn="ctr"/>
            <a:r>
              <a:rPr lang="en-US" altLang="zh-CN" sz="4791" cap="none" dirty="0"/>
              <a:t>Part B</a:t>
            </a:r>
            <a:br>
              <a:rPr lang="en-US" altLang="zh-CN" cap="none" dirty="0"/>
            </a:br>
            <a:r>
              <a:rPr lang="en-US" altLang="zh-CN" cap="none" dirty="0">
                <a:solidFill>
                  <a:srgbClr val="FF0000"/>
                </a:solidFill>
              </a:rPr>
              <a:t>Logic Design</a:t>
            </a:r>
            <a:r>
              <a:rPr lang="en-US" altLang="zh-CN" cap="none" dirty="0"/>
              <a:t> </a:t>
            </a:r>
            <a:endParaRPr lang="zh-CN" altLang="en-US" cap="none" dirty="0"/>
          </a:p>
        </p:txBody>
      </p:sp>
    </p:spTree>
    <p:extLst>
      <p:ext uri="{BB962C8B-B14F-4D97-AF65-F5344CB8AC3E}">
        <p14:creationId xmlns:p14="http://schemas.microsoft.com/office/powerpoint/2010/main" val="730376449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Digital Signals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3733800"/>
            <a:ext cx="8294687" cy="2698750"/>
          </a:xfrm>
        </p:spPr>
        <p:txBody>
          <a:bodyPr/>
          <a:lstStyle/>
          <a:p>
            <a:pPr lvl="1"/>
            <a:r>
              <a:rPr lang="en-US" dirty="0"/>
              <a:t>Use voltage thresholds to extract 0 and 1</a:t>
            </a:r>
          </a:p>
          <a:p>
            <a:pPr marL="906463" lvl="2" indent="0">
              <a:buNone/>
            </a:pPr>
            <a:endParaRPr lang="en-US" dirty="0"/>
          </a:p>
        </p:txBody>
      </p:sp>
      <p:grpSp>
        <p:nvGrpSpPr>
          <p:cNvPr id="294935" name="Group 23"/>
          <p:cNvGrpSpPr>
            <a:grpSpLocks/>
          </p:cNvGrpSpPr>
          <p:nvPr/>
        </p:nvGrpSpPr>
        <p:grpSpPr bwMode="auto">
          <a:xfrm>
            <a:off x="990600" y="1371600"/>
            <a:ext cx="6019800" cy="2251075"/>
            <a:chOff x="864" y="613"/>
            <a:chExt cx="3792" cy="1418"/>
          </a:xfrm>
        </p:grpSpPr>
        <p:sp>
          <p:nvSpPr>
            <p:cNvPr id="294916" name="Rectangle 4"/>
            <p:cNvSpPr>
              <a:spLocks noChangeArrowheads="1"/>
            </p:cNvSpPr>
            <p:nvPr/>
          </p:nvSpPr>
          <p:spPr bwMode="auto">
            <a:xfrm>
              <a:off x="1440" y="960"/>
              <a:ext cx="3216" cy="214"/>
            </a:xfrm>
            <a:prstGeom prst="rect">
              <a:avLst/>
            </a:prstGeom>
            <a:solidFill>
              <a:srgbClr val="FFFF66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endParaRPr>
            </a:p>
          </p:txBody>
        </p:sp>
        <p:sp>
          <p:nvSpPr>
            <p:cNvPr id="294917" name="Rectangle 5"/>
            <p:cNvSpPr>
              <a:spLocks noChangeArrowheads="1"/>
            </p:cNvSpPr>
            <p:nvPr/>
          </p:nvSpPr>
          <p:spPr bwMode="auto">
            <a:xfrm>
              <a:off x="1440" y="1542"/>
              <a:ext cx="3216" cy="214"/>
            </a:xfrm>
            <a:prstGeom prst="rect">
              <a:avLst/>
            </a:prstGeom>
            <a:solidFill>
              <a:srgbClr val="FFFF66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endParaRPr>
            </a:p>
          </p:txBody>
        </p:sp>
        <p:sp>
          <p:nvSpPr>
            <p:cNvPr id="294918" name="Line 6"/>
            <p:cNvSpPr>
              <a:spLocks noChangeShapeType="1"/>
            </p:cNvSpPr>
            <p:nvPr/>
          </p:nvSpPr>
          <p:spPr bwMode="auto">
            <a:xfrm flipV="1">
              <a:off x="1440" y="953"/>
              <a:ext cx="0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19" name="Line 7"/>
            <p:cNvSpPr>
              <a:spLocks noChangeShapeType="1"/>
            </p:cNvSpPr>
            <p:nvPr/>
          </p:nvSpPr>
          <p:spPr bwMode="auto">
            <a:xfrm flipV="1">
              <a:off x="1440" y="1769"/>
              <a:ext cx="3216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0" name="Text Box 8"/>
            <p:cNvSpPr txBox="1">
              <a:spLocks noChangeArrowheads="1"/>
            </p:cNvSpPr>
            <p:nvPr/>
          </p:nvSpPr>
          <p:spPr bwMode="auto">
            <a:xfrm>
              <a:off x="864" y="1241"/>
              <a:ext cx="57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Voltage</a:t>
              </a:r>
            </a:p>
          </p:txBody>
        </p:sp>
        <p:sp>
          <p:nvSpPr>
            <p:cNvPr id="294921" name="Text Box 9"/>
            <p:cNvSpPr txBox="1">
              <a:spLocks noChangeArrowheads="1"/>
            </p:cNvSpPr>
            <p:nvPr/>
          </p:nvSpPr>
          <p:spPr bwMode="auto">
            <a:xfrm>
              <a:off x="2684" y="1817"/>
              <a:ext cx="394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Time</a:t>
              </a:r>
            </a:p>
          </p:txBody>
        </p:sp>
        <p:sp>
          <p:nvSpPr>
            <p:cNvPr id="294922" name="Freeform 10"/>
            <p:cNvSpPr>
              <a:spLocks/>
            </p:cNvSpPr>
            <p:nvPr/>
          </p:nvSpPr>
          <p:spPr bwMode="auto">
            <a:xfrm>
              <a:off x="1446" y="1049"/>
              <a:ext cx="3210" cy="635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102" y="588"/>
                </a:cxn>
                <a:cxn ang="0">
                  <a:pos x="258" y="630"/>
                </a:cxn>
                <a:cxn ang="0">
                  <a:pos x="390" y="618"/>
                </a:cxn>
                <a:cxn ang="0">
                  <a:pos x="450" y="594"/>
                </a:cxn>
                <a:cxn ang="0">
                  <a:pos x="564" y="624"/>
                </a:cxn>
                <a:cxn ang="0">
                  <a:pos x="750" y="600"/>
                </a:cxn>
                <a:cxn ang="0">
                  <a:pos x="768" y="582"/>
                </a:cxn>
                <a:cxn ang="0">
                  <a:pos x="792" y="570"/>
                </a:cxn>
                <a:cxn ang="0">
                  <a:pos x="870" y="498"/>
                </a:cxn>
                <a:cxn ang="0">
                  <a:pos x="948" y="426"/>
                </a:cxn>
                <a:cxn ang="0">
                  <a:pos x="1080" y="294"/>
                </a:cxn>
                <a:cxn ang="0">
                  <a:pos x="1272" y="132"/>
                </a:cxn>
                <a:cxn ang="0">
                  <a:pos x="1332" y="60"/>
                </a:cxn>
                <a:cxn ang="0">
                  <a:pos x="1368" y="42"/>
                </a:cxn>
                <a:cxn ang="0">
                  <a:pos x="1674" y="54"/>
                </a:cxn>
                <a:cxn ang="0">
                  <a:pos x="1890" y="0"/>
                </a:cxn>
                <a:cxn ang="0">
                  <a:pos x="2106" y="60"/>
                </a:cxn>
                <a:cxn ang="0">
                  <a:pos x="2208" y="204"/>
                </a:cxn>
                <a:cxn ang="0">
                  <a:pos x="2376" y="420"/>
                </a:cxn>
                <a:cxn ang="0">
                  <a:pos x="2508" y="534"/>
                </a:cxn>
                <a:cxn ang="0">
                  <a:pos x="2526" y="552"/>
                </a:cxn>
                <a:cxn ang="0">
                  <a:pos x="2616" y="570"/>
                </a:cxn>
                <a:cxn ang="0">
                  <a:pos x="2814" y="582"/>
                </a:cxn>
                <a:cxn ang="0">
                  <a:pos x="2832" y="600"/>
                </a:cxn>
                <a:cxn ang="0">
                  <a:pos x="2886" y="618"/>
                </a:cxn>
                <a:cxn ang="0">
                  <a:pos x="3210" y="594"/>
                </a:cxn>
              </a:cxnLst>
              <a:rect l="0" t="0" r="r" b="b"/>
              <a:pathLst>
                <a:path w="3210" h="635">
                  <a:moveTo>
                    <a:pt x="0" y="606"/>
                  </a:moveTo>
                  <a:cubicBezTo>
                    <a:pt x="34" y="601"/>
                    <a:pt x="68" y="596"/>
                    <a:pt x="102" y="588"/>
                  </a:cubicBezTo>
                  <a:cubicBezTo>
                    <a:pt x="159" y="595"/>
                    <a:pt x="204" y="619"/>
                    <a:pt x="258" y="630"/>
                  </a:cubicBezTo>
                  <a:cubicBezTo>
                    <a:pt x="296" y="628"/>
                    <a:pt x="350" y="635"/>
                    <a:pt x="390" y="618"/>
                  </a:cubicBezTo>
                  <a:cubicBezTo>
                    <a:pt x="410" y="610"/>
                    <a:pt x="450" y="594"/>
                    <a:pt x="450" y="594"/>
                  </a:cubicBezTo>
                  <a:cubicBezTo>
                    <a:pt x="495" y="598"/>
                    <a:pt x="528" y="600"/>
                    <a:pt x="564" y="624"/>
                  </a:cubicBezTo>
                  <a:cubicBezTo>
                    <a:pt x="707" y="618"/>
                    <a:pt x="670" y="627"/>
                    <a:pt x="750" y="600"/>
                  </a:cubicBezTo>
                  <a:cubicBezTo>
                    <a:pt x="756" y="594"/>
                    <a:pt x="761" y="587"/>
                    <a:pt x="768" y="582"/>
                  </a:cubicBezTo>
                  <a:cubicBezTo>
                    <a:pt x="775" y="577"/>
                    <a:pt x="785" y="576"/>
                    <a:pt x="792" y="570"/>
                  </a:cubicBezTo>
                  <a:cubicBezTo>
                    <a:pt x="818" y="548"/>
                    <a:pt x="837" y="509"/>
                    <a:pt x="870" y="498"/>
                  </a:cubicBezTo>
                  <a:cubicBezTo>
                    <a:pt x="894" y="474"/>
                    <a:pt x="920" y="445"/>
                    <a:pt x="948" y="426"/>
                  </a:cubicBezTo>
                  <a:cubicBezTo>
                    <a:pt x="982" y="375"/>
                    <a:pt x="1029" y="328"/>
                    <a:pt x="1080" y="294"/>
                  </a:cubicBezTo>
                  <a:cubicBezTo>
                    <a:pt x="1126" y="217"/>
                    <a:pt x="1203" y="184"/>
                    <a:pt x="1272" y="132"/>
                  </a:cubicBezTo>
                  <a:cubicBezTo>
                    <a:pt x="1297" y="113"/>
                    <a:pt x="1308" y="79"/>
                    <a:pt x="1332" y="60"/>
                  </a:cubicBezTo>
                  <a:cubicBezTo>
                    <a:pt x="1342" y="52"/>
                    <a:pt x="1357" y="49"/>
                    <a:pt x="1368" y="42"/>
                  </a:cubicBezTo>
                  <a:cubicBezTo>
                    <a:pt x="1490" y="50"/>
                    <a:pt x="1538" y="59"/>
                    <a:pt x="1674" y="54"/>
                  </a:cubicBezTo>
                  <a:cubicBezTo>
                    <a:pt x="1746" y="40"/>
                    <a:pt x="1820" y="23"/>
                    <a:pt x="1890" y="0"/>
                  </a:cubicBezTo>
                  <a:cubicBezTo>
                    <a:pt x="2003" y="6"/>
                    <a:pt x="2022" y="4"/>
                    <a:pt x="2106" y="60"/>
                  </a:cubicBezTo>
                  <a:cubicBezTo>
                    <a:pt x="2138" y="108"/>
                    <a:pt x="2168" y="164"/>
                    <a:pt x="2208" y="204"/>
                  </a:cubicBezTo>
                  <a:cubicBezTo>
                    <a:pt x="2233" y="278"/>
                    <a:pt x="2315" y="374"/>
                    <a:pt x="2376" y="420"/>
                  </a:cubicBezTo>
                  <a:cubicBezTo>
                    <a:pt x="2405" y="478"/>
                    <a:pt x="2462" y="495"/>
                    <a:pt x="2508" y="534"/>
                  </a:cubicBezTo>
                  <a:cubicBezTo>
                    <a:pt x="2515" y="539"/>
                    <a:pt x="2519" y="548"/>
                    <a:pt x="2526" y="552"/>
                  </a:cubicBezTo>
                  <a:cubicBezTo>
                    <a:pt x="2547" y="564"/>
                    <a:pt x="2595" y="567"/>
                    <a:pt x="2616" y="570"/>
                  </a:cubicBezTo>
                  <a:cubicBezTo>
                    <a:pt x="2688" y="564"/>
                    <a:pt x="2743" y="568"/>
                    <a:pt x="2814" y="582"/>
                  </a:cubicBezTo>
                  <a:cubicBezTo>
                    <a:pt x="2820" y="588"/>
                    <a:pt x="2824" y="596"/>
                    <a:pt x="2832" y="600"/>
                  </a:cubicBezTo>
                  <a:cubicBezTo>
                    <a:pt x="2849" y="608"/>
                    <a:pt x="2886" y="618"/>
                    <a:pt x="2886" y="618"/>
                  </a:cubicBezTo>
                  <a:cubicBezTo>
                    <a:pt x="2997" y="613"/>
                    <a:pt x="3100" y="594"/>
                    <a:pt x="3210" y="594"/>
                  </a:cubicBez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3" name="Line 11"/>
            <p:cNvSpPr>
              <a:spLocks noChangeShapeType="1"/>
            </p:cNvSpPr>
            <p:nvPr/>
          </p:nvSpPr>
          <p:spPr bwMode="auto">
            <a:xfrm>
              <a:off x="1440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4" name="Line 12"/>
            <p:cNvSpPr>
              <a:spLocks noChangeShapeType="1"/>
            </p:cNvSpPr>
            <p:nvPr/>
          </p:nvSpPr>
          <p:spPr bwMode="auto">
            <a:xfrm>
              <a:off x="2256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5" name="Line 13"/>
            <p:cNvSpPr>
              <a:spLocks noChangeShapeType="1"/>
            </p:cNvSpPr>
            <p:nvPr/>
          </p:nvSpPr>
          <p:spPr bwMode="auto">
            <a:xfrm>
              <a:off x="2688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6" name="Line 14"/>
            <p:cNvSpPr>
              <a:spLocks noChangeShapeType="1"/>
            </p:cNvSpPr>
            <p:nvPr/>
          </p:nvSpPr>
          <p:spPr bwMode="auto">
            <a:xfrm>
              <a:off x="3600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7" name="Line 15"/>
            <p:cNvSpPr>
              <a:spLocks noChangeShapeType="1"/>
            </p:cNvSpPr>
            <p:nvPr/>
          </p:nvSpPr>
          <p:spPr bwMode="auto">
            <a:xfrm>
              <a:off x="3888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8" name="Line 16"/>
            <p:cNvSpPr>
              <a:spLocks noChangeShapeType="1"/>
            </p:cNvSpPr>
            <p:nvPr/>
          </p:nvSpPr>
          <p:spPr bwMode="auto">
            <a:xfrm>
              <a:off x="4656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9" name="Line 17"/>
            <p:cNvSpPr>
              <a:spLocks noChangeShapeType="1"/>
            </p:cNvSpPr>
            <p:nvPr/>
          </p:nvSpPr>
          <p:spPr bwMode="auto">
            <a:xfrm>
              <a:off x="1440" y="720"/>
              <a:ext cx="816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30" name="Line 18"/>
            <p:cNvSpPr>
              <a:spLocks noChangeShapeType="1"/>
            </p:cNvSpPr>
            <p:nvPr/>
          </p:nvSpPr>
          <p:spPr bwMode="auto">
            <a:xfrm>
              <a:off x="2688" y="720"/>
              <a:ext cx="912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31" name="Line 19"/>
            <p:cNvSpPr>
              <a:spLocks noChangeShapeType="1"/>
            </p:cNvSpPr>
            <p:nvPr/>
          </p:nvSpPr>
          <p:spPr bwMode="auto">
            <a:xfrm>
              <a:off x="3888" y="720"/>
              <a:ext cx="76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32" name="Text Box 20"/>
            <p:cNvSpPr txBox="1">
              <a:spLocks noChangeArrowheads="1"/>
            </p:cNvSpPr>
            <p:nvPr/>
          </p:nvSpPr>
          <p:spPr bwMode="auto">
            <a:xfrm>
              <a:off x="1667" y="613"/>
              <a:ext cx="253" cy="2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4933" name="Text Box 21"/>
            <p:cNvSpPr txBox="1">
              <a:spLocks noChangeArrowheads="1"/>
            </p:cNvSpPr>
            <p:nvPr/>
          </p:nvSpPr>
          <p:spPr bwMode="auto">
            <a:xfrm>
              <a:off x="3024" y="624"/>
              <a:ext cx="253" cy="2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4934" name="Text Box 22"/>
            <p:cNvSpPr txBox="1">
              <a:spLocks noChangeArrowheads="1"/>
            </p:cNvSpPr>
            <p:nvPr/>
          </p:nvSpPr>
          <p:spPr bwMode="auto">
            <a:xfrm>
              <a:off x="4163" y="635"/>
              <a:ext cx="253" cy="2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915385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Computing with Logic Gates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3200400"/>
            <a:ext cx="8294687" cy="1219200"/>
          </a:xfrm>
        </p:spPr>
        <p:txBody>
          <a:bodyPr/>
          <a:lstStyle/>
          <a:p>
            <a:pPr lvl="1"/>
            <a:r>
              <a:rPr lang="en-US" dirty="0"/>
              <a:t>Outputs are Boolean functions of inputs</a:t>
            </a:r>
          </a:p>
          <a:p>
            <a:pPr lvl="1"/>
            <a:endParaRPr lang="en-US" dirty="0"/>
          </a:p>
        </p:txBody>
      </p:sp>
      <p:pic>
        <p:nvPicPr>
          <p:cNvPr id="295973" name="Picture 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43000"/>
            <a:ext cx="7283450" cy="1795463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</p:pic>
    </p:spTree>
    <p:extLst>
      <p:ext uri="{BB962C8B-B14F-4D97-AF65-F5344CB8AC3E}">
        <p14:creationId xmlns:p14="http://schemas.microsoft.com/office/powerpoint/2010/main" val="1867157491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 Equality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3581400"/>
            <a:ext cx="8294687" cy="2851150"/>
          </a:xfrm>
        </p:spPr>
        <p:txBody>
          <a:bodyPr/>
          <a:lstStyle/>
          <a:p>
            <a:pPr lvl="1"/>
            <a:r>
              <a:rPr lang="en-US" dirty="0"/>
              <a:t>Generate 1 if a and b are equal</a:t>
            </a:r>
          </a:p>
        </p:txBody>
      </p:sp>
      <p:grpSp>
        <p:nvGrpSpPr>
          <p:cNvPr id="298027" name="Group 43"/>
          <p:cNvGrpSpPr>
            <a:grpSpLocks/>
          </p:cNvGrpSpPr>
          <p:nvPr/>
        </p:nvGrpSpPr>
        <p:grpSpPr bwMode="auto">
          <a:xfrm>
            <a:off x="762000" y="1219200"/>
            <a:ext cx="4254500" cy="1981200"/>
            <a:chOff x="386" y="960"/>
            <a:chExt cx="2680" cy="1248"/>
          </a:xfrm>
        </p:grpSpPr>
        <p:sp>
          <p:nvSpPr>
            <p:cNvPr id="297988" name="Rectangle 4"/>
            <p:cNvSpPr>
              <a:spLocks noChangeArrowheads="1"/>
            </p:cNvSpPr>
            <p:nvPr/>
          </p:nvSpPr>
          <p:spPr bwMode="auto">
            <a:xfrm>
              <a:off x="768" y="960"/>
              <a:ext cx="1776" cy="124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Bit equal</a:t>
              </a:r>
            </a:p>
          </p:txBody>
        </p:sp>
        <p:sp>
          <p:nvSpPr>
            <p:cNvPr id="297989" name="Freeform 5"/>
            <p:cNvSpPr>
              <a:spLocks/>
            </p:cNvSpPr>
            <p:nvPr/>
          </p:nvSpPr>
          <p:spPr bwMode="auto">
            <a:xfrm flipV="1">
              <a:off x="1777" y="1344"/>
              <a:ext cx="336" cy="192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0" name="Freeform 6"/>
            <p:cNvSpPr>
              <a:spLocks/>
            </p:cNvSpPr>
            <p:nvPr/>
          </p:nvSpPr>
          <p:spPr bwMode="auto">
            <a:xfrm>
              <a:off x="1777" y="1728"/>
              <a:ext cx="336" cy="192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1" name="Line 7"/>
            <p:cNvSpPr>
              <a:spLocks noChangeShapeType="1"/>
            </p:cNvSpPr>
            <p:nvPr/>
          </p:nvSpPr>
          <p:spPr bwMode="auto">
            <a:xfrm>
              <a:off x="2442" y="1628"/>
              <a:ext cx="247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2" name="Freeform 8"/>
            <p:cNvSpPr>
              <a:spLocks/>
            </p:cNvSpPr>
            <p:nvPr/>
          </p:nvSpPr>
          <p:spPr bwMode="auto">
            <a:xfrm>
              <a:off x="2065" y="1488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3" name="Freeform 9"/>
            <p:cNvSpPr>
              <a:spLocks/>
            </p:cNvSpPr>
            <p:nvPr/>
          </p:nvSpPr>
          <p:spPr bwMode="auto">
            <a:xfrm>
              <a:off x="2065" y="1488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4" name="Line 10"/>
            <p:cNvSpPr>
              <a:spLocks noChangeShapeType="1"/>
            </p:cNvSpPr>
            <p:nvPr/>
          </p:nvSpPr>
          <p:spPr bwMode="auto">
            <a:xfrm rot="5400000">
              <a:off x="1202" y="1776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5" name="Freeform 11"/>
            <p:cNvSpPr>
              <a:spLocks/>
            </p:cNvSpPr>
            <p:nvPr/>
          </p:nvSpPr>
          <p:spPr bwMode="auto">
            <a:xfrm rot="5400000">
              <a:off x="1150" y="1541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6" name="Freeform 12"/>
            <p:cNvSpPr>
              <a:spLocks/>
            </p:cNvSpPr>
            <p:nvPr/>
          </p:nvSpPr>
          <p:spPr bwMode="auto">
            <a:xfrm rot="5400000">
              <a:off x="1150" y="1539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7" name="Freeform 13"/>
            <p:cNvSpPr>
              <a:spLocks/>
            </p:cNvSpPr>
            <p:nvPr/>
          </p:nvSpPr>
          <p:spPr bwMode="auto">
            <a:xfrm rot="5400000">
              <a:off x="1221" y="1730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8" name="Freeform 14"/>
            <p:cNvSpPr>
              <a:spLocks/>
            </p:cNvSpPr>
            <p:nvPr/>
          </p:nvSpPr>
          <p:spPr bwMode="auto">
            <a:xfrm rot="5400000">
              <a:off x="1221" y="1730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9" name="Line 15"/>
            <p:cNvSpPr>
              <a:spLocks noChangeShapeType="1"/>
            </p:cNvSpPr>
            <p:nvPr/>
          </p:nvSpPr>
          <p:spPr bwMode="auto">
            <a:xfrm rot="5400000">
              <a:off x="1202" y="1487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0" name="Line 16"/>
            <p:cNvSpPr>
              <a:spLocks noChangeShapeType="1"/>
            </p:cNvSpPr>
            <p:nvPr/>
          </p:nvSpPr>
          <p:spPr bwMode="auto">
            <a:xfrm>
              <a:off x="1297" y="1248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1" name="Line 17"/>
            <p:cNvSpPr>
              <a:spLocks noChangeShapeType="1"/>
            </p:cNvSpPr>
            <p:nvPr/>
          </p:nvSpPr>
          <p:spPr bwMode="auto">
            <a:xfrm>
              <a:off x="577" y="1248"/>
              <a:ext cx="8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2" name="Freeform 18"/>
            <p:cNvSpPr>
              <a:spLocks/>
            </p:cNvSpPr>
            <p:nvPr/>
          </p:nvSpPr>
          <p:spPr bwMode="auto">
            <a:xfrm>
              <a:off x="1392" y="120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3" name="Freeform 19"/>
            <p:cNvSpPr>
              <a:spLocks/>
            </p:cNvSpPr>
            <p:nvPr/>
          </p:nvSpPr>
          <p:spPr bwMode="auto">
            <a:xfrm>
              <a:off x="1392" y="120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4" name="Text Box 20"/>
            <p:cNvSpPr txBox="1">
              <a:spLocks noChangeArrowheads="1"/>
            </p:cNvSpPr>
            <p:nvPr/>
          </p:nvSpPr>
          <p:spPr bwMode="auto">
            <a:xfrm>
              <a:off x="386" y="1104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endParaRPr kumimoji="0" lang="en-US" sz="1600" b="0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5" name="Line 21"/>
            <p:cNvSpPr>
              <a:spLocks noChangeShapeType="1"/>
            </p:cNvSpPr>
            <p:nvPr/>
          </p:nvSpPr>
          <p:spPr bwMode="auto">
            <a:xfrm>
              <a:off x="1009" y="1440"/>
              <a:ext cx="38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6" name="Line 22"/>
            <p:cNvSpPr>
              <a:spLocks noChangeShapeType="1"/>
            </p:cNvSpPr>
            <p:nvPr/>
          </p:nvSpPr>
          <p:spPr bwMode="auto">
            <a:xfrm flipV="1">
              <a:off x="578" y="2009"/>
              <a:ext cx="815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7" name="Freeform 23"/>
            <p:cNvSpPr>
              <a:spLocks/>
            </p:cNvSpPr>
            <p:nvPr/>
          </p:nvSpPr>
          <p:spPr bwMode="auto">
            <a:xfrm>
              <a:off x="1393" y="177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8" name="Freeform 24"/>
            <p:cNvSpPr>
              <a:spLocks/>
            </p:cNvSpPr>
            <p:nvPr/>
          </p:nvSpPr>
          <p:spPr bwMode="auto">
            <a:xfrm>
              <a:off x="1393" y="177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9" name="Text Box 25"/>
            <p:cNvSpPr txBox="1">
              <a:spLocks noChangeArrowheads="1"/>
            </p:cNvSpPr>
            <p:nvPr/>
          </p:nvSpPr>
          <p:spPr bwMode="auto">
            <a:xfrm>
              <a:off x="387" y="1900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endParaRPr kumimoji="0" lang="en-US" sz="1600" b="0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10" name="Line 26"/>
            <p:cNvSpPr>
              <a:spLocks noChangeShapeType="1"/>
            </p:cNvSpPr>
            <p:nvPr/>
          </p:nvSpPr>
          <p:spPr bwMode="auto">
            <a:xfrm rot="-5400000">
              <a:off x="721" y="1728"/>
              <a:ext cx="5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11" name="Rectangle 27"/>
            <p:cNvSpPr>
              <a:spLocks noChangeArrowheads="1"/>
            </p:cNvSpPr>
            <p:nvPr/>
          </p:nvSpPr>
          <p:spPr bwMode="auto">
            <a:xfrm>
              <a:off x="2688" y="1536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</a:p>
          </p:txBody>
        </p:sp>
        <p:grpSp>
          <p:nvGrpSpPr>
            <p:cNvPr id="298012" name="Group 28"/>
            <p:cNvGrpSpPr>
              <a:grpSpLocks/>
            </p:cNvGrpSpPr>
            <p:nvPr/>
          </p:nvGrpSpPr>
          <p:grpSpPr bwMode="auto">
            <a:xfrm rot="5400000">
              <a:off x="1109" y="1820"/>
              <a:ext cx="184" cy="383"/>
              <a:chOff x="912" y="1776"/>
              <a:chExt cx="184" cy="383"/>
            </a:xfrm>
          </p:grpSpPr>
          <p:sp>
            <p:nvSpPr>
              <p:cNvPr id="298013" name="Line 29"/>
              <p:cNvSpPr>
                <a:spLocks noChangeShapeType="1"/>
              </p:cNvSpPr>
              <p:nvPr/>
            </p:nvSpPr>
            <p:spPr bwMode="auto">
              <a:xfrm rot="16200000" flipV="1">
                <a:off x="961" y="1823"/>
                <a:ext cx="95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14" name="Freeform 30"/>
              <p:cNvSpPr>
                <a:spLocks/>
              </p:cNvSpPr>
              <p:nvPr/>
            </p:nvSpPr>
            <p:spPr bwMode="auto">
              <a:xfrm rot="16200000" flipV="1">
                <a:off x="909" y="1877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15" name="Freeform 31"/>
              <p:cNvSpPr>
                <a:spLocks/>
              </p:cNvSpPr>
              <p:nvPr/>
            </p:nvSpPr>
            <p:spPr bwMode="auto">
              <a:xfrm rot="16200000" flipV="1">
                <a:off x="909" y="1877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16" name="Freeform 32"/>
              <p:cNvSpPr>
                <a:spLocks/>
              </p:cNvSpPr>
              <p:nvPr/>
            </p:nvSpPr>
            <p:spPr bwMode="auto">
              <a:xfrm rot="16200000" flipV="1">
                <a:off x="980" y="1823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17" name="Freeform 33"/>
              <p:cNvSpPr>
                <a:spLocks/>
              </p:cNvSpPr>
              <p:nvPr/>
            </p:nvSpPr>
            <p:spPr bwMode="auto">
              <a:xfrm rot="16200000" flipV="1">
                <a:off x="980" y="1823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18" name="Line 34"/>
              <p:cNvSpPr>
                <a:spLocks noChangeShapeType="1"/>
              </p:cNvSpPr>
              <p:nvPr/>
            </p:nvSpPr>
            <p:spPr bwMode="auto">
              <a:xfrm rot="16200000" flipV="1">
                <a:off x="961" y="2111"/>
                <a:ext cx="95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98019" name="Line 35"/>
            <p:cNvSpPr>
              <a:spLocks noChangeShapeType="1"/>
            </p:cNvSpPr>
            <p:nvPr/>
          </p:nvSpPr>
          <p:spPr bwMode="auto">
            <a:xfrm>
              <a:off x="1249" y="1824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20" name="Line 36"/>
            <p:cNvSpPr>
              <a:spLocks noChangeShapeType="1"/>
            </p:cNvSpPr>
            <p:nvPr/>
          </p:nvSpPr>
          <p:spPr bwMode="auto">
            <a:xfrm rot="5400000">
              <a:off x="1153" y="1344"/>
              <a:ext cx="19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298021" name="Group 37"/>
            <p:cNvGrpSpPr>
              <a:grpSpLocks/>
            </p:cNvGrpSpPr>
            <p:nvPr/>
          </p:nvGrpSpPr>
          <p:grpSpPr bwMode="auto">
            <a:xfrm>
              <a:off x="1201" y="1200"/>
              <a:ext cx="96" cy="96"/>
              <a:chOff x="240" y="4176"/>
              <a:chExt cx="192" cy="192"/>
            </a:xfrm>
          </p:grpSpPr>
          <p:sp>
            <p:nvSpPr>
              <p:cNvPr id="298022" name="Oval 38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23" name="Rectangle 39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98024" name="Group 40"/>
            <p:cNvGrpSpPr>
              <a:grpSpLocks/>
            </p:cNvGrpSpPr>
            <p:nvPr/>
          </p:nvGrpSpPr>
          <p:grpSpPr bwMode="auto">
            <a:xfrm>
              <a:off x="961" y="1968"/>
              <a:ext cx="96" cy="96"/>
              <a:chOff x="240" y="4176"/>
              <a:chExt cx="192" cy="192"/>
            </a:xfrm>
          </p:grpSpPr>
          <p:sp>
            <p:nvSpPr>
              <p:cNvPr id="298025" name="Oval 41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26" name="Rectangle 42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42732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Word Equality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4495800"/>
            <a:ext cx="4775200" cy="1936750"/>
          </a:xfrm>
        </p:spPr>
        <p:txBody>
          <a:bodyPr/>
          <a:lstStyle/>
          <a:p>
            <a:pPr lvl="1"/>
            <a:r>
              <a:rPr lang="en-US" dirty="0"/>
              <a:t>64-bit word size</a:t>
            </a:r>
          </a:p>
        </p:txBody>
      </p:sp>
      <p:grpSp>
        <p:nvGrpSpPr>
          <p:cNvPr id="299012" name="Group 4"/>
          <p:cNvGrpSpPr>
            <a:grpSpLocks/>
          </p:cNvGrpSpPr>
          <p:nvPr/>
        </p:nvGrpSpPr>
        <p:grpSpPr bwMode="auto">
          <a:xfrm>
            <a:off x="611188" y="1524000"/>
            <a:ext cx="4564063" cy="4146550"/>
            <a:chOff x="1055" y="384"/>
            <a:chExt cx="2875" cy="2612"/>
          </a:xfrm>
        </p:grpSpPr>
        <p:sp>
          <p:nvSpPr>
            <p:cNvPr id="299013" name="Freeform 5"/>
            <p:cNvSpPr>
              <a:spLocks/>
            </p:cNvSpPr>
            <p:nvPr/>
          </p:nvSpPr>
          <p:spPr bwMode="auto">
            <a:xfrm>
              <a:off x="2160" y="1776"/>
              <a:ext cx="864" cy="960"/>
            </a:xfrm>
            <a:custGeom>
              <a:avLst/>
              <a:gdLst/>
              <a:ahLst/>
              <a:cxnLst>
                <a:cxn ang="0">
                  <a:pos x="0" y="960"/>
                </a:cxn>
                <a:cxn ang="0">
                  <a:pos x="672" y="960"/>
                </a:cxn>
                <a:cxn ang="0">
                  <a:pos x="672" y="0"/>
                </a:cxn>
                <a:cxn ang="0">
                  <a:pos x="864" y="0"/>
                </a:cxn>
              </a:cxnLst>
              <a:rect l="0" t="0" r="r" b="b"/>
              <a:pathLst>
                <a:path w="864" h="960">
                  <a:moveTo>
                    <a:pt x="0" y="960"/>
                  </a:moveTo>
                  <a:lnTo>
                    <a:pt x="672" y="960"/>
                  </a:lnTo>
                  <a:lnTo>
                    <a:pt x="672" y="0"/>
                  </a:lnTo>
                  <a:lnTo>
                    <a:pt x="864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14" name="Text Box 6"/>
            <p:cNvSpPr txBox="1">
              <a:spLocks noChangeArrowheads="1"/>
            </p:cNvSpPr>
            <p:nvPr/>
          </p:nvSpPr>
          <p:spPr bwMode="auto">
            <a:xfrm>
              <a:off x="1055" y="384"/>
              <a:ext cx="28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299015" name="Rectangle 7"/>
            <p:cNvSpPr>
              <a:spLocks noChangeArrowheads="1"/>
            </p:cNvSpPr>
            <p:nvPr/>
          </p:nvSpPr>
          <p:spPr bwMode="auto">
            <a:xfrm>
              <a:off x="1536" y="384"/>
              <a:ext cx="624" cy="48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Bit equal</a:t>
              </a:r>
            </a:p>
          </p:txBody>
        </p:sp>
        <p:sp>
          <p:nvSpPr>
            <p:cNvPr id="299016" name="Line 8"/>
            <p:cNvSpPr>
              <a:spLocks noChangeShapeType="1"/>
            </p:cNvSpPr>
            <p:nvPr/>
          </p:nvSpPr>
          <p:spPr bwMode="auto">
            <a:xfrm>
              <a:off x="1344" y="480"/>
              <a:ext cx="19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17" name="Line 9"/>
            <p:cNvSpPr>
              <a:spLocks noChangeShapeType="1"/>
            </p:cNvSpPr>
            <p:nvPr/>
          </p:nvSpPr>
          <p:spPr bwMode="auto">
            <a:xfrm flipV="1">
              <a:off x="1344" y="768"/>
              <a:ext cx="19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18" name="Text Box 10"/>
            <p:cNvSpPr txBox="1">
              <a:spLocks noChangeArrowheads="1"/>
            </p:cNvSpPr>
            <p:nvPr/>
          </p:nvSpPr>
          <p:spPr bwMode="auto">
            <a:xfrm>
              <a:off x="1055" y="672"/>
              <a:ext cx="28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299019" name="Rectangle 11"/>
            <p:cNvSpPr>
              <a:spLocks noChangeArrowheads="1"/>
            </p:cNvSpPr>
            <p:nvPr/>
          </p:nvSpPr>
          <p:spPr bwMode="auto">
            <a:xfrm>
              <a:off x="2208" y="384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299020" name="Text Box 12"/>
            <p:cNvSpPr txBox="1">
              <a:spLocks noChangeArrowheads="1"/>
            </p:cNvSpPr>
            <p:nvPr/>
          </p:nvSpPr>
          <p:spPr bwMode="auto">
            <a:xfrm>
              <a:off x="1057" y="864"/>
              <a:ext cx="28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299021" name="Rectangle 13"/>
            <p:cNvSpPr>
              <a:spLocks noChangeArrowheads="1"/>
            </p:cNvSpPr>
            <p:nvPr/>
          </p:nvSpPr>
          <p:spPr bwMode="auto">
            <a:xfrm>
              <a:off x="1536" y="864"/>
              <a:ext cx="624" cy="48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Bit equal</a:t>
              </a:r>
            </a:p>
          </p:txBody>
        </p:sp>
        <p:sp>
          <p:nvSpPr>
            <p:cNvPr id="299022" name="Line 14"/>
            <p:cNvSpPr>
              <a:spLocks noChangeShapeType="1"/>
            </p:cNvSpPr>
            <p:nvPr/>
          </p:nvSpPr>
          <p:spPr bwMode="auto">
            <a:xfrm>
              <a:off x="1344" y="960"/>
              <a:ext cx="19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23" name="Line 15"/>
            <p:cNvSpPr>
              <a:spLocks noChangeShapeType="1"/>
            </p:cNvSpPr>
            <p:nvPr/>
          </p:nvSpPr>
          <p:spPr bwMode="auto">
            <a:xfrm flipV="1">
              <a:off x="1344" y="1248"/>
              <a:ext cx="19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24" name="Text Box 16"/>
            <p:cNvSpPr txBox="1">
              <a:spLocks noChangeArrowheads="1"/>
            </p:cNvSpPr>
            <p:nvPr/>
          </p:nvSpPr>
          <p:spPr bwMode="auto">
            <a:xfrm>
              <a:off x="1057" y="1152"/>
              <a:ext cx="28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299025" name="Rectangle 17"/>
            <p:cNvSpPr>
              <a:spLocks noChangeArrowheads="1"/>
            </p:cNvSpPr>
            <p:nvPr/>
          </p:nvSpPr>
          <p:spPr bwMode="auto">
            <a:xfrm>
              <a:off x="2210" y="864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299026" name="Text Box 18"/>
            <p:cNvSpPr txBox="1">
              <a:spLocks noChangeArrowheads="1"/>
            </p:cNvSpPr>
            <p:nvPr/>
          </p:nvSpPr>
          <p:spPr bwMode="auto">
            <a:xfrm>
              <a:off x="1105" y="2016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9027" name="Rectangle 19"/>
            <p:cNvSpPr>
              <a:spLocks noChangeArrowheads="1"/>
            </p:cNvSpPr>
            <p:nvPr/>
          </p:nvSpPr>
          <p:spPr bwMode="auto">
            <a:xfrm>
              <a:off x="1536" y="2016"/>
              <a:ext cx="624" cy="48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Bit equal</a:t>
              </a:r>
            </a:p>
          </p:txBody>
        </p:sp>
        <p:sp>
          <p:nvSpPr>
            <p:cNvPr id="299028" name="Line 20"/>
            <p:cNvSpPr>
              <a:spLocks noChangeShapeType="1"/>
            </p:cNvSpPr>
            <p:nvPr/>
          </p:nvSpPr>
          <p:spPr bwMode="auto">
            <a:xfrm>
              <a:off x="1344" y="2112"/>
              <a:ext cx="19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29" name="Line 21"/>
            <p:cNvSpPr>
              <a:spLocks noChangeShapeType="1"/>
            </p:cNvSpPr>
            <p:nvPr/>
          </p:nvSpPr>
          <p:spPr bwMode="auto">
            <a:xfrm flipV="1">
              <a:off x="1344" y="2400"/>
              <a:ext cx="19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30" name="Text Box 22"/>
            <p:cNvSpPr txBox="1">
              <a:spLocks noChangeArrowheads="1"/>
            </p:cNvSpPr>
            <p:nvPr/>
          </p:nvSpPr>
          <p:spPr bwMode="auto">
            <a:xfrm>
              <a:off x="1105" y="2304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9031" name="Rectangle 23"/>
            <p:cNvSpPr>
              <a:spLocks noChangeArrowheads="1"/>
            </p:cNvSpPr>
            <p:nvPr/>
          </p:nvSpPr>
          <p:spPr bwMode="auto">
            <a:xfrm>
              <a:off x="2210" y="2016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9032" name="Text Box 24"/>
            <p:cNvSpPr txBox="1">
              <a:spLocks noChangeArrowheads="1"/>
            </p:cNvSpPr>
            <p:nvPr/>
          </p:nvSpPr>
          <p:spPr bwMode="auto">
            <a:xfrm>
              <a:off x="1105" y="2496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9033" name="Rectangle 25"/>
            <p:cNvSpPr>
              <a:spLocks noChangeArrowheads="1"/>
            </p:cNvSpPr>
            <p:nvPr/>
          </p:nvSpPr>
          <p:spPr bwMode="auto">
            <a:xfrm>
              <a:off x="1536" y="2496"/>
              <a:ext cx="624" cy="48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Bit equal</a:t>
              </a:r>
            </a:p>
          </p:txBody>
        </p:sp>
        <p:sp>
          <p:nvSpPr>
            <p:cNvPr id="299034" name="Line 26"/>
            <p:cNvSpPr>
              <a:spLocks noChangeShapeType="1"/>
            </p:cNvSpPr>
            <p:nvPr/>
          </p:nvSpPr>
          <p:spPr bwMode="auto">
            <a:xfrm>
              <a:off x="1344" y="2592"/>
              <a:ext cx="19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35" name="Line 27"/>
            <p:cNvSpPr>
              <a:spLocks noChangeShapeType="1"/>
            </p:cNvSpPr>
            <p:nvPr/>
          </p:nvSpPr>
          <p:spPr bwMode="auto">
            <a:xfrm flipV="1">
              <a:off x="1344" y="2880"/>
              <a:ext cx="19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36" name="Text Box 28"/>
            <p:cNvSpPr txBox="1">
              <a:spLocks noChangeArrowheads="1"/>
            </p:cNvSpPr>
            <p:nvPr/>
          </p:nvSpPr>
          <p:spPr bwMode="auto">
            <a:xfrm>
              <a:off x="1105" y="2784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9037" name="Rectangle 29"/>
            <p:cNvSpPr>
              <a:spLocks noChangeArrowheads="1"/>
            </p:cNvSpPr>
            <p:nvPr/>
          </p:nvSpPr>
          <p:spPr bwMode="auto">
            <a:xfrm>
              <a:off x="2210" y="2496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grpSp>
          <p:nvGrpSpPr>
            <p:cNvPr id="299038" name="Group 30"/>
            <p:cNvGrpSpPr>
              <a:grpSpLocks/>
            </p:cNvGrpSpPr>
            <p:nvPr/>
          </p:nvGrpSpPr>
          <p:grpSpPr bwMode="auto">
            <a:xfrm>
              <a:off x="1776" y="1488"/>
              <a:ext cx="96" cy="384"/>
              <a:chOff x="1776" y="1440"/>
              <a:chExt cx="96" cy="384"/>
            </a:xfrm>
          </p:grpSpPr>
          <p:grpSp>
            <p:nvGrpSpPr>
              <p:cNvPr id="299039" name="Group 31"/>
              <p:cNvGrpSpPr>
                <a:grpSpLocks/>
              </p:cNvGrpSpPr>
              <p:nvPr/>
            </p:nvGrpSpPr>
            <p:grpSpPr bwMode="auto">
              <a:xfrm>
                <a:off x="1776" y="1440"/>
                <a:ext cx="96" cy="96"/>
                <a:chOff x="240" y="4176"/>
                <a:chExt cx="192" cy="192"/>
              </a:xfrm>
            </p:grpSpPr>
            <p:sp>
              <p:nvSpPr>
                <p:cNvPr id="299040" name="Oval 32"/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41" name="Rectangle 33"/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9042" name="Group 34"/>
              <p:cNvGrpSpPr>
                <a:grpSpLocks/>
              </p:cNvGrpSpPr>
              <p:nvPr/>
            </p:nvGrpSpPr>
            <p:grpSpPr bwMode="auto">
              <a:xfrm>
                <a:off x="1776" y="1584"/>
                <a:ext cx="96" cy="96"/>
                <a:chOff x="240" y="4176"/>
                <a:chExt cx="192" cy="192"/>
              </a:xfrm>
            </p:grpSpPr>
            <p:sp>
              <p:nvSpPr>
                <p:cNvPr id="299043" name="Oval 35"/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44" name="Rectangle 36"/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9045" name="Group 37"/>
              <p:cNvGrpSpPr>
                <a:grpSpLocks/>
              </p:cNvGrpSpPr>
              <p:nvPr/>
            </p:nvGrpSpPr>
            <p:grpSpPr bwMode="auto">
              <a:xfrm>
                <a:off x="1776" y="1728"/>
                <a:ext cx="96" cy="96"/>
                <a:chOff x="240" y="4176"/>
                <a:chExt cx="192" cy="192"/>
              </a:xfrm>
            </p:grpSpPr>
            <p:sp>
              <p:nvSpPr>
                <p:cNvPr id="299046" name="Oval 38"/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47" name="Rectangle 39"/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99048" name="Line 40"/>
            <p:cNvSpPr>
              <a:spLocks noChangeShapeType="1"/>
            </p:cNvSpPr>
            <p:nvPr/>
          </p:nvSpPr>
          <p:spPr bwMode="auto">
            <a:xfrm>
              <a:off x="3409" y="1676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49" name="Freeform 41"/>
            <p:cNvSpPr>
              <a:spLocks/>
            </p:cNvSpPr>
            <p:nvPr/>
          </p:nvSpPr>
          <p:spPr bwMode="auto">
            <a:xfrm>
              <a:off x="3027" y="153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50" name="Freeform 42"/>
            <p:cNvSpPr>
              <a:spLocks/>
            </p:cNvSpPr>
            <p:nvPr/>
          </p:nvSpPr>
          <p:spPr bwMode="auto">
            <a:xfrm>
              <a:off x="3027" y="153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51" name="Freeform 43"/>
            <p:cNvSpPr>
              <a:spLocks/>
            </p:cNvSpPr>
            <p:nvPr/>
          </p:nvSpPr>
          <p:spPr bwMode="auto">
            <a:xfrm>
              <a:off x="2400" y="624"/>
              <a:ext cx="528" cy="9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32" y="0"/>
                </a:cxn>
                <a:cxn ang="0">
                  <a:pos x="432" y="960"/>
                </a:cxn>
                <a:cxn ang="0">
                  <a:pos x="528" y="960"/>
                </a:cxn>
              </a:cxnLst>
              <a:rect l="0" t="0" r="r" b="b"/>
              <a:pathLst>
                <a:path w="528" h="960">
                  <a:moveTo>
                    <a:pt x="0" y="0"/>
                  </a:moveTo>
                  <a:lnTo>
                    <a:pt x="432" y="0"/>
                  </a:lnTo>
                  <a:lnTo>
                    <a:pt x="432" y="960"/>
                  </a:lnTo>
                  <a:lnTo>
                    <a:pt x="528" y="96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52" name="Freeform 44"/>
            <p:cNvSpPr>
              <a:spLocks/>
            </p:cNvSpPr>
            <p:nvPr/>
          </p:nvSpPr>
          <p:spPr bwMode="auto">
            <a:xfrm flipV="1">
              <a:off x="2160" y="624"/>
              <a:ext cx="864" cy="960"/>
            </a:xfrm>
            <a:custGeom>
              <a:avLst/>
              <a:gdLst/>
              <a:ahLst/>
              <a:cxnLst>
                <a:cxn ang="0">
                  <a:pos x="0" y="960"/>
                </a:cxn>
                <a:cxn ang="0">
                  <a:pos x="672" y="960"/>
                </a:cxn>
                <a:cxn ang="0">
                  <a:pos x="672" y="0"/>
                </a:cxn>
                <a:cxn ang="0">
                  <a:pos x="864" y="0"/>
                </a:cxn>
              </a:cxnLst>
              <a:rect l="0" t="0" r="r" b="b"/>
              <a:pathLst>
                <a:path w="864" h="960">
                  <a:moveTo>
                    <a:pt x="0" y="960"/>
                  </a:moveTo>
                  <a:lnTo>
                    <a:pt x="672" y="960"/>
                  </a:lnTo>
                  <a:lnTo>
                    <a:pt x="672" y="0"/>
                  </a:lnTo>
                  <a:lnTo>
                    <a:pt x="864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53" name="Freeform 45"/>
            <p:cNvSpPr>
              <a:spLocks/>
            </p:cNvSpPr>
            <p:nvPr/>
          </p:nvSpPr>
          <p:spPr bwMode="auto">
            <a:xfrm>
              <a:off x="2160" y="1104"/>
              <a:ext cx="864" cy="5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" y="0"/>
                </a:cxn>
                <a:cxn ang="0">
                  <a:pos x="576" y="528"/>
                </a:cxn>
                <a:cxn ang="0">
                  <a:pos x="864" y="528"/>
                </a:cxn>
              </a:cxnLst>
              <a:rect l="0" t="0" r="r" b="b"/>
              <a:pathLst>
                <a:path w="864" h="528">
                  <a:moveTo>
                    <a:pt x="0" y="0"/>
                  </a:moveTo>
                  <a:lnTo>
                    <a:pt x="576" y="0"/>
                  </a:lnTo>
                  <a:lnTo>
                    <a:pt x="576" y="528"/>
                  </a:lnTo>
                  <a:lnTo>
                    <a:pt x="864" y="52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54" name="Freeform 46"/>
            <p:cNvSpPr>
              <a:spLocks/>
            </p:cNvSpPr>
            <p:nvPr/>
          </p:nvSpPr>
          <p:spPr bwMode="auto">
            <a:xfrm flipV="1">
              <a:off x="2160" y="1728"/>
              <a:ext cx="864" cy="5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" y="0"/>
                </a:cxn>
                <a:cxn ang="0">
                  <a:pos x="576" y="528"/>
                </a:cxn>
                <a:cxn ang="0">
                  <a:pos x="864" y="528"/>
                </a:cxn>
              </a:cxnLst>
              <a:rect l="0" t="0" r="r" b="b"/>
              <a:pathLst>
                <a:path w="864" h="528">
                  <a:moveTo>
                    <a:pt x="0" y="0"/>
                  </a:moveTo>
                  <a:lnTo>
                    <a:pt x="576" y="0"/>
                  </a:lnTo>
                  <a:lnTo>
                    <a:pt x="576" y="528"/>
                  </a:lnTo>
                  <a:lnTo>
                    <a:pt x="864" y="52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299055" name="Group 47"/>
            <p:cNvGrpSpPr>
              <a:grpSpLocks/>
            </p:cNvGrpSpPr>
            <p:nvPr/>
          </p:nvGrpSpPr>
          <p:grpSpPr bwMode="auto">
            <a:xfrm>
              <a:off x="2544" y="1488"/>
              <a:ext cx="96" cy="384"/>
              <a:chOff x="1776" y="1440"/>
              <a:chExt cx="96" cy="384"/>
            </a:xfrm>
          </p:grpSpPr>
          <p:grpSp>
            <p:nvGrpSpPr>
              <p:cNvPr id="299056" name="Group 48"/>
              <p:cNvGrpSpPr>
                <a:grpSpLocks/>
              </p:cNvGrpSpPr>
              <p:nvPr/>
            </p:nvGrpSpPr>
            <p:grpSpPr bwMode="auto">
              <a:xfrm>
                <a:off x="1776" y="1440"/>
                <a:ext cx="96" cy="96"/>
                <a:chOff x="240" y="4176"/>
                <a:chExt cx="192" cy="192"/>
              </a:xfrm>
            </p:grpSpPr>
            <p:sp>
              <p:nvSpPr>
                <p:cNvPr id="299057" name="Oval 49"/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58" name="Rectangle 50"/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9059" name="Group 51"/>
              <p:cNvGrpSpPr>
                <a:grpSpLocks/>
              </p:cNvGrpSpPr>
              <p:nvPr/>
            </p:nvGrpSpPr>
            <p:grpSpPr bwMode="auto">
              <a:xfrm>
                <a:off x="1776" y="1584"/>
                <a:ext cx="96" cy="96"/>
                <a:chOff x="240" y="4176"/>
                <a:chExt cx="192" cy="192"/>
              </a:xfrm>
            </p:grpSpPr>
            <p:sp>
              <p:nvSpPr>
                <p:cNvPr id="299060" name="Oval 52"/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61" name="Rectangle 53"/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9062" name="Group 54"/>
              <p:cNvGrpSpPr>
                <a:grpSpLocks/>
              </p:cNvGrpSpPr>
              <p:nvPr/>
            </p:nvGrpSpPr>
            <p:grpSpPr bwMode="auto">
              <a:xfrm>
                <a:off x="1776" y="1728"/>
                <a:ext cx="96" cy="96"/>
                <a:chOff x="240" y="4176"/>
                <a:chExt cx="192" cy="192"/>
              </a:xfrm>
            </p:grpSpPr>
            <p:sp>
              <p:nvSpPr>
                <p:cNvPr id="299063" name="Oval 55"/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64" name="Rectangle 56"/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99065" name="Rectangle 57"/>
            <p:cNvSpPr>
              <a:spLocks noChangeArrowheads="1"/>
            </p:cNvSpPr>
            <p:nvPr/>
          </p:nvSpPr>
          <p:spPr bwMode="auto">
            <a:xfrm>
              <a:off x="3552" y="1584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  <a:endParaRPr kumimoji="0" lang="en-US" sz="1600" b="0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58">
            <a:extLst>
              <a:ext uri="{FF2B5EF4-FFF2-40B4-BE49-F238E27FC236}">
                <a16:creationId xmlns:a16="http://schemas.microsoft.com/office/drawing/2014/main" id="{121C3DCF-A5FA-CB9D-D95B-D64A89E34541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524000"/>
            <a:ext cx="2613025" cy="1028700"/>
            <a:chOff x="3926" y="1800"/>
            <a:chExt cx="1646" cy="648"/>
          </a:xfrm>
        </p:grpSpPr>
        <p:sp>
          <p:nvSpPr>
            <p:cNvPr id="3" name="Rectangle 59">
              <a:extLst>
                <a:ext uri="{FF2B5EF4-FFF2-40B4-BE49-F238E27FC236}">
                  <a16:creationId xmlns:a16="http://schemas.microsoft.com/office/drawing/2014/main" id="{96EDC14F-201D-969E-0973-BC1C5FF61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1824"/>
              <a:ext cx="720" cy="576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=</a:t>
              </a:r>
            </a:p>
          </p:txBody>
        </p:sp>
        <p:sp>
          <p:nvSpPr>
            <p:cNvPr id="4" name="Line 60">
              <a:extLst>
                <a:ext uri="{FF2B5EF4-FFF2-40B4-BE49-F238E27FC236}">
                  <a16:creationId xmlns:a16="http://schemas.microsoft.com/office/drawing/2014/main" id="{976CCDD0-64F8-EBFE-8BB9-6A4AAF284D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1920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5" name="Line 61">
              <a:extLst>
                <a:ext uri="{FF2B5EF4-FFF2-40B4-BE49-F238E27FC236}">
                  <a16:creationId xmlns:a16="http://schemas.microsoft.com/office/drawing/2014/main" id="{3EDA9791-9A69-5215-1368-34B138181C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304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6" name="Line 62">
              <a:extLst>
                <a:ext uri="{FF2B5EF4-FFF2-40B4-BE49-F238E27FC236}">
                  <a16:creationId xmlns:a16="http://schemas.microsoft.com/office/drawing/2014/main" id="{CAC1A029-8FE5-109E-03D9-062DF6473C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6" y="2112"/>
              <a:ext cx="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7" name="Text Box 63">
              <a:extLst>
                <a:ext uri="{FF2B5EF4-FFF2-40B4-BE49-F238E27FC236}">
                  <a16:creationId xmlns:a16="http://schemas.microsoft.com/office/drawing/2014/main" id="{D637A018-074F-AC6B-6D88-B341E5E1E7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6" y="1800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Text Box 64">
              <a:extLst>
                <a:ext uri="{FF2B5EF4-FFF2-40B4-BE49-F238E27FC236}">
                  <a16:creationId xmlns:a16="http://schemas.microsoft.com/office/drawing/2014/main" id="{BAC511B3-2266-4A81-2DBE-B8263BA8F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217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9" name="Text Box 65">
              <a:extLst>
                <a:ext uri="{FF2B5EF4-FFF2-40B4-BE49-F238E27FC236}">
                  <a16:creationId xmlns:a16="http://schemas.microsoft.com/office/drawing/2014/main" id="{2BA47664-3F97-E8A8-DCAE-B07FEE6280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0" y="1872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</a:p>
          </p:txBody>
        </p:sp>
      </p:grpSp>
      <p:sp>
        <p:nvSpPr>
          <p:cNvPr id="10" name="Text Box 66">
            <a:extLst>
              <a:ext uri="{FF2B5EF4-FFF2-40B4-BE49-F238E27FC236}">
                <a16:creationId xmlns:a16="http://schemas.microsoft.com/office/drawing/2014/main" id="{6FC84812-48F7-6642-16C7-A20FE3006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050" y="1049338"/>
            <a:ext cx="30607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Word-Level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407835092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Bit-Level Multiplexor</a:t>
            </a:r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4343400"/>
            <a:ext cx="8294687" cy="2089150"/>
          </a:xfrm>
        </p:spPr>
        <p:txBody>
          <a:bodyPr/>
          <a:lstStyle/>
          <a:p>
            <a:pPr lvl="1"/>
            <a:r>
              <a:rPr lang="en-US" dirty="0"/>
              <a:t>Output a when s=1, b when s=0</a:t>
            </a:r>
          </a:p>
        </p:txBody>
      </p:sp>
      <p:sp>
        <p:nvSpPr>
          <p:cNvPr id="300036" name="Rectangle 4"/>
          <p:cNvSpPr>
            <a:spLocks noChangeArrowheads="1"/>
          </p:cNvSpPr>
          <p:nvPr/>
        </p:nvSpPr>
        <p:spPr bwMode="auto">
          <a:xfrm>
            <a:off x="1219200" y="1600200"/>
            <a:ext cx="2819400" cy="2133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Bit MUX</a:t>
            </a:r>
          </a:p>
        </p:txBody>
      </p:sp>
      <p:sp>
        <p:nvSpPr>
          <p:cNvPr id="300037" name="Freeform 5"/>
          <p:cNvSpPr>
            <a:spLocks/>
          </p:cNvSpPr>
          <p:nvPr/>
        </p:nvSpPr>
        <p:spPr bwMode="auto">
          <a:xfrm flipV="1">
            <a:off x="2819400" y="2667000"/>
            <a:ext cx="533400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144" y="96"/>
              </a:cxn>
              <a:cxn ang="0">
                <a:pos x="144" y="0"/>
              </a:cxn>
              <a:cxn ang="0">
                <a:pos x="336" y="0"/>
              </a:cxn>
            </a:cxnLst>
            <a:rect l="0" t="0" r="r" b="b"/>
            <a:pathLst>
              <a:path w="336" h="96">
                <a:moveTo>
                  <a:pt x="0" y="96"/>
                </a:moveTo>
                <a:lnTo>
                  <a:pt x="144" y="96"/>
                </a:lnTo>
                <a:lnTo>
                  <a:pt x="144" y="0"/>
                </a:lnTo>
                <a:lnTo>
                  <a:pt x="336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38" name="Freeform 6"/>
          <p:cNvSpPr>
            <a:spLocks/>
          </p:cNvSpPr>
          <p:nvPr/>
        </p:nvSpPr>
        <p:spPr bwMode="auto">
          <a:xfrm>
            <a:off x="2819400" y="3124200"/>
            <a:ext cx="533400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144" y="96"/>
              </a:cxn>
              <a:cxn ang="0">
                <a:pos x="144" y="0"/>
              </a:cxn>
              <a:cxn ang="0">
                <a:pos x="336" y="0"/>
              </a:cxn>
            </a:cxnLst>
            <a:rect l="0" t="0" r="r" b="b"/>
            <a:pathLst>
              <a:path w="336" h="96">
                <a:moveTo>
                  <a:pt x="0" y="96"/>
                </a:moveTo>
                <a:lnTo>
                  <a:pt x="144" y="96"/>
                </a:lnTo>
                <a:lnTo>
                  <a:pt x="144" y="0"/>
                </a:lnTo>
                <a:lnTo>
                  <a:pt x="336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39" name="Line 7"/>
          <p:cNvSpPr>
            <a:spLocks noChangeShapeType="1"/>
          </p:cNvSpPr>
          <p:nvPr/>
        </p:nvSpPr>
        <p:spPr bwMode="auto">
          <a:xfrm>
            <a:off x="3875088" y="2965450"/>
            <a:ext cx="392112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40" name="Freeform 8"/>
          <p:cNvSpPr>
            <a:spLocks/>
          </p:cNvSpPr>
          <p:nvPr/>
        </p:nvSpPr>
        <p:spPr bwMode="auto">
          <a:xfrm>
            <a:off x="3273425" y="2743200"/>
            <a:ext cx="650875" cy="439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190" y="0"/>
              </a:cxn>
              <a:cxn ang="0">
                <a:pos x="227" y="3"/>
              </a:cxn>
              <a:cxn ang="0">
                <a:pos x="262" y="11"/>
              </a:cxn>
              <a:cxn ang="0">
                <a:pos x="292" y="22"/>
              </a:cxn>
              <a:cxn ang="0">
                <a:pos x="322" y="40"/>
              </a:cxn>
              <a:cxn ang="0">
                <a:pos x="372" y="81"/>
              </a:cxn>
              <a:cxn ang="0">
                <a:pos x="410" y="140"/>
              </a:cxn>
              <a:cxn ang="0">
                <a:pos x="410" y="140"/>
              </a:cxn>
              <a:cxn ang="0">
                <a:pos x="372" y="195"/>
              </a:cxn>
              <a:cxn ang="0">
                <a:pos x="322" y="240"/>
              </a:cxn>
              <a:cxn ang="0">
                <a:pos x="292" y="254"/>
              </a:cxn>
              <a:cxn ang="0">
                <a:pos x="262" y="266"/>
              </a:cxn>
              <a:cxn ang="0">
                <a:pos x="227" y="273"/>
              </a:cxn>
              <a:cxn ang="0">
                <a:pos x="190" y="277"/>
              </a:cxn>
              <a:cxn ang="0">
                <a:pos x="19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22" y="247"/>
              </a:cxn>
              <a:cxn ang="0">
                <a:pos x="38" y="214"/>
              </a:cxn>
              <a:cxn ang="0">
                <a:pos x="45" y="177"/>
              </a:cxn>
              <a:cxn ang="0">
                <a:pos x="49" y="140"/>
              </a:cxn>
              <a:cxn ang="0">
                <a:pos x="49" y="140"/>
              </a:cxn>
              <a:cxn ang="0">
                <a:pos x="45" y="99"/>
              </a:cxn>
              <a:cxn ang="0">
                <a:pos x="38" y="66"/>
              </a:cxn>
              <a:cxn ang="0">
                <a:pos x="22" y="3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10" h="277">
                <a:moveTo>
                  <a:pt x="0" y="0"/>
                </a:moveTo>
                <a:lnTo>
                  <a:pt x="190" y="0"/>
                </a:lnTo>
                <a:lnTo>
                  <a:pt x="190" y="0"/>
                </a:lnTo>
                <a:lnTo>
                  <a:pt x="227" y="3"/>
                </a:lnTo>
                <a:lnTo>
                  <a:pt x="262" y="11"/>
                </a:lnTo>
                <a:lnTo>
                  <a:pt x="292" y="22"/>
                </a:lnTo>
                <a:lnTo>
                  <a:pt x="322" y="40"/>
                </a:lnTo>
                <a:lnTo>
                  <a:pt x="372" y="81"/>
                </a:lnTo>
                <a:lnTo>
                  <a:pt x="410" y="140"/>
                </a:lnTo>
                <a:lnTo>
                  <a:pt x="410" y="140"/>
                </a:lnTo>
                <a:lnTo>
                  <a:pt x="372" y="195"/>
                </a:lnTo>
                <a:lnTo>
                  <a:pt x="322" y="240"/>
                </a:lnTo>
                <a:lnTo>
                  <a:pt x="292" y="254"/>
                </a:lnTo>
                <a:lnTo>
                  <a:pt x="262" y="266"/>
                </a:lnTo>
                <a:lnTo>
                  <a:pt x="227" y="273"/>
                </a:lnTo>
                <a:lnTo>
                  <a:pt x="190" y="277"/>
                </a:lnTo>
                <a:lnTo>
                  <a:pt x="19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22" y="247"/>
                </a:lnTo>
                <a:lnTo>
                  <a:pt x="38" y="214"/>
                </a:lnTo>
                <a:lnTo>
                  <a:pt x="45" y="177"/>
                </a:lnTo>
                <a:lnTo>
                  <a:pt x="49" y="140"/>
                </a:lnTo>
                <a:lnTo>
                  <a:pt x="49" y="140"/>
                </a:lnTo>
                <a:lnTo>
                  <a:pt x="45" y="99"/>
                </a:lnTo>
                <a:lnTo>
                  <a:pt x="38" y="66"/>
                </a:lnTo>
                <a:lnTo>
                  <a:pt x="22" y="3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41" name="Freeform 9"/>
          <p:cNvSpPr>
            <a:spLocks/>
          </p:cNvSpPr>
          <p:nvPr/>
        </p:nvSpPr>
        <p:spPr bwMode="auto">
          <a:xfrm>
            <a:off x="3273425" y="2743200"/>
            <a:ext cx="650875" cy="439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190" y="0"/>
              </a:cxn>
              <a:cxn ang="0">
                <a:pos x="227" y="3"/>
              </a:cxn>
              <a:cxn ang="0">
                <a:pos x="262" y="11"/>
              </a:cxn>
              <a:cxn ang="0">
                <a:pos x="292" y="22"/>
              </a:cxn>
              <a:cxn ang="0">
                <a:pos x="322" y="40"/>
              </a:cxn>
              <a:cxn ang="0">
                <a:pos x="372" y="81"/>
              </a:cxn>
              <a:cxn ang="0">
                <a:pos x="410" y="140"/>
              </a:cxn>
              <a:cxn ang="0">
                <a:pos x="410" y="140"/>
              </a:cxn>
              <a:cxn ang="0">
                <a:pos x="372" y="195"/>
              </a:cxn>
              <a:cxn ang="0">
                <a:pos x="322" y="240"/>
              </a:cxn>
              <a:cxn ang="0">
                <a:pos x="292" y="254"/>
              </a:cxn>
              <a:cxn ang="0">
                <a:pos x="262" y="266"/>
              </a:cxn>
              <a:cxn ang="0">
                <a:pos x="227" y="273"/>
              </a:cxn>
              <a:cxn ang="0">
                <a:pos x="190" y="277"/>
              </a:cxn>
              <a:cxn ang="0">
                <a:pos x="19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22" y="247"/>
              </a:cxn>
              <a:cxn ang="0">
                <a:pos x="38" y="214"/>
              </a:cxn>
              <a:cxn ang="0">
                <a:pos x="45" y="177"/>
              </a:cxn>
              <a:cxn ang="0">
                <a:pos x="49" y="140"/>
              </a:cxn>
              <a:cxn ang="0">
                <a:pos x="49" y="140"/>
              </a:cxn>
              <a:cxn ang="0">
                <a:pos x="45" y="99"/>
              </a:cxn>
              <a:cxn ang="0">
                <a:pos x="38" y="66"/>
              </a:cxn>
              <a:cxn ang="0">
                <a:pos x="22" y="3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10" h="277">
                <a:moveTo>
                  <a:pt x="0" y="0"/>
                </a:moveTo>
                <a:lnTo>
                  <a:pt x="190" y="0"/>
                </a:lnTo>
                <a:lnTo>
                  <a:pt x="190" y="0"/>
                </a:lnTo>
                <a:lnTo>
                  <a:pt x="227" y="3"/>
                </a:lnTo>
                <a:lnTo>
                  <a:pt x="262" y="11"/>
                </a:lnTo>
                <a:lnTo>
                  <a:pt x="292" y="22"/>
                </a:lnTo>
                <a:lnTo>
                  <a:pt x="322" y="40"/>
                </a:lnTo>
                <a:lnTo>
                  <a:pt x="372" y="81"/>
                </a:lnTo>
                <a:lnTo>
                  <a:pt x="410" y="140"/>
                </a:lnTo>
                <a:lnTo>
                  <a:pt x="410" y="140"/>
                </a:lnTo>
                <a:lnTo>
                  <a:pt x="372" y="195"/>
                </a:lnTo>
                <a:lnTo>
                  <a:pt x="322" y="240"/>
                </a:lnTo>
                <a:lnTo>
                  <a:pt x="292" y="254"/>
                </a:lnTo>
                <a:lnTo>
                  <a:pt x="262" y="266"/>
                </a:lnTo>
                <a:lnTo>
                  <a:pt x="227" y="273"/>
                </a:lnTo>
                <a:lnTo>
                  <a:pt x="190" y="277"/>
                </a:lnTo>
                <a:lnTo>
                  <a:pt x="19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22" y="247"/>
                </a:lnTo>
                <a:lnTo>
                  <a:pt x="38" y="214"/>
                </a:lnTo>
                <a:lnTo>
                  <a:pt x="45" y="177"/>
                </a:lnTo>
                <a:lnTo>
                  <a:pt x="49" y="140"/>
                </a:lnTo>
                <a:lnTo>
                  <a:pt x="49" y="140"/>
                </a:lnTo>
                <a:lnTo>
                  <a:pt x="45" y="99"/>
                </a:lnTo>
                <a:lnTo>
                  <a:pt x="38" y="66"/>
                </a:lnTo>
                <a:lnTo>
                  <a:pt x="22" y="3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grpSp>
        <p:nvGrpSpPr>
          <p:cNvPr id="300042" name="Group 10"/>
          <p:cNvGrpSpPr>
            <a:grpSpLocks/>
          </p:cNvGrpSpPr>
          <p:nvPr/>
        </p:nvGrpSpPr>
        <p:grpSpPr bwMode="auto">
          <a:xfrm>
            <a:off x="1752600" y="1752600"/>
            <a:ext cx="292100" cy="609600"/>
            <a:chOff x="960" y="1055"/>
            <a:chExt cx="184" cy="384"/>
          </a:xfrm>
        </p:grpSpPr>
        <p:sp>
          <p:nvSpPr>
            <p:cNvPr id="300043" name="Line 11"/>
            <p:cNvSpPr>
              <a:spLocks noChangeShapeType="1"/>
            </p:cNvSpPr>
            <p:nvPr/>
          </p:nvSpPr>
          <p:spPr bwMode="auto">
            <a:xfrm rot="5400000">
              <a:off x="1009" y="1391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44" name="Freeform 12"/>
            <p:cNvSpPr>
              <a:spLocks/>
            </p:cNvSpPr>
            <p:nvPr/>
          </p:nvSpPr>
          <p:spPr bwMode="auto">
            <a:xfrm rot="5400000">
              <a:off x="957" y="1154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45" name="Freeform 13"/>
            <p:cNvSpPr>
              <a:spLocks/>
            </p:cNvSpPr>
            <p:nvPr/>
          </p:nvSpPr>
          <p:spPr bwMode="auto">
            <a:xfrm rot="5400000">
              <a:off x="957" y="1154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46" name="Freeform 14"/>
            <p:cNvSpPr>
              <a:spLocks/>
            </p:cNvSpPr>
            <p:nvPr/>
          </p:nvSpPr>
          <p:spPr bwMode="auto">
            <a:xfrm rot="5400000">
              <a:off x="1028" y="1345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47" name="Freeform 15"/>
            <p:cNvSpPr>
              <a:spLocks/>
            </p:cNvSpPr>
            <p:nvPr/>
          </p:nvSpPr>
          <p:spPr bwMode="auto">
            <a:xfrm rot="5400000">
              <a:off x="1028" y="1345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48" name="Line 16"/>
            <p:cNvSpPr>
              <a:spLocks noChangeShapeType="1"/>
            </p:cNvSpPr>
            <p:nvPr/>
          </p:nvSpPr>
          <p:spPr bwMode="auto">
            <a:xfrm rot="5400000">
              <a:off x="1002" y="1102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sp>
        <p:nvSpPr>
          <p:cNvPr id="300049" name="Line 17"/>
          <p:cNvSpPr>
            <a:spLocks noChangeShapeType="1"/>
          </p:cNvSpPr>
          <p:nvPr/>
        </p:nvSpPr>
        <p:spPr bwMode="auto">
          <a:xfrm>
            <a:off x="2057400" y="2514600"/>
            <a:ext cx="1508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0" name="Line 18"/>
          <p:cNvSpPr>
            <a:spLocks noChangeShapeType="1"/>
          </p:cNvSpPr>
          <p:nvPr/>
        </p:nvSpPr>
        <p:spPr bwMode="auto">
          <a:xfrm>
            <a:off x="914400" y="2819400"/>
            <a:ext cx="12938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1" name="Freeform 19"/>
          <p:cNvSpPr>
            <a:spLocks/>
          </p:cNvSpPr>
          <p:nvPr/>
        </p:nvSpPr>
        <p:spPr bwMode="auto">
          <a:xfrm>
            <a:off x="2208213" y="2438400"/>
            <a:ext cx="606425" cy="439738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2" name="Freeform 20"/>
          <p:cNvSpPr>
            <a:spLocks/>
          </p:cNvSpPr>
          <p:nvPr/>
        </p:nvSpPr>
        <p:spPr bwMode="auto">
          <a:xfrm>
            <a:off x="2208213" y="2438400"/>
            <a:ext cx="606425" cy="439738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3" name="Text Box 21"/>
          <p:cNvSpPr txBox="1">
            <a:spLocks noChangeArrowheads="1"/>
          </p:cNvSpPr>
          <p:nvPr/>
        </p:nvSpPr>
        <p:spPr bwMode="auto">
          <a:xfrm>
            <a:off x="611188" y="2590800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b</a:t>
            </a:r>
            <a:endParaRPr kumimoji="0" lang="en-US" sz="1600" b="0" i="0" u="none" strike="noStrike" kern="1200" cap="none" spc="0" normalizeH="0" baseline="-2500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4" name="Text Box 22"/>
          <p:cNvSpPr txBox="1">
            <a:spLocks noChangeArrowheads="1"/>
          </p:cNvSpPr>
          <p:nvPr/>
        </p:nvSpPr>
        <p:spPr bwMode="auto">
          <a:xfrm>
            <a:off x="609600" y="16002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</a:t>
            </a:r>
          </a:p>
        </p:txBody>
      </p:sp>
      <p:sp>
        <p:nvSpPr>
          <p:cNvPr id="300055" name="Line 23"/>
          <p:cNvSpPr>
            <a:spLocks noChangeShapeType="1"/>
          </p:cNvSpPr>
          <p:nvPr/>
        </p:nvSpPr>
        <p:spPr bwMode="auto">
          <a:xfrm>
            <a:off x="2057400" y="3124200"/>
            <a:ext cx="1508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6" name="Line 24"/>
          <p:cNvSpPr>
            <a:spLocks noChangeShapeType="1"/>
          </p:cNvSpPr>
          <p:nvPr/>
        </p:nvSpPr>
        <p:spPr bwMode="auto">
          <a:xfrm flipV="1">
            <a:off x="914400" y="3417888"/>
            <a:ext cx="1293813" cy="111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7" name="Freeform 25"/>
          <p:cNvSpPr>
            <a:spLocks/>
          </p:cNvSpPr>
          <p:nvPr/>
        </p:nvSpPr>
        <p:spPr bwMode="auto">
          <a:xfrm>
            <a:off x="2208213" y="3048000"/>
            <a:ext cx="606425" cy="439738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8" name="Freeform 26"/>
          <p:cNvSpPr>
            <a:spLocks/>
          </p:cNvSpPr>
          <p:nvPr/>
        </p:nvSpPr>
        <p:spPr bwMode="auto">
          <a:xfrm>
            <a:off x="2208213" y="3048000"/>
            <a:ext cx="606425" cy="439738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9" name="Text Box 27"/>
          <p:cNvSpPr txBox="1">
            <a:spLocks noChangeArrowheads="1"/>
          </p:cNvSpPr>
          <p:nvPr/>
        </p:nvSpPr>
        <p:spPr bwMode="auto">
          <a:xfrm>
            <a:off x="611188" y="3244850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a</a:t>
            </a:r>
            <a:endParaRPr kumimoji="0" lang="en-US" sz="1600" b="0" i="0" u="none" strike="noStrike" kern="1200" cap="none" spc="0" normalizeH="0" baseline="-2500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60" name="Freeform 28"/>
          <p:cNvSpPr>
            <a:spLocks/>
          </p:cNvSpPr>
          <p:nvPr/>
        </p:nvSpPr>
        <p:spPr bwMode="auto">
          <a:xfrm>
            <a:off x="1524000" y="1752600"/>
            <a:ext cx="533400" cy="1371600"/>
          </a:xfrm>
          <a:custGeom>
            <a:avLst/>
            <a:gdLst/>
            <a:ahLst/>
            <a:cxnLst>
              <a:cxn ang="0">
                <a:pos x="336" y="1056"/>
              </a:cxn>
              <a:cxn ang="0">
                <a:pos x="0" y="1056"/>
              </a:cxn>
              <a:cxn ang="0">
                <a:pos x="0" y="0"/>
              </a:cxn>
            </a:cxnLst>
            <a:rect l="0" t="0" r="r" b="b"/>
            <a:pathLst>
              <a:path w="336" h="1056">
                <a:moveTo>
                  <a:pt x="336" y="1056"/>
                </a:moveTo>
                <a:lnTo>
                  <a:pt x="0" y="1056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61" name="Line 29"/>
          <p:cNvSpPr>
            <a:spLocks noChangeShapeType="1"/>
          </p:cNvSpPr>
          <p:nvPr/>
        </p:nvSpPr>
        <p:spPr bwMode="auto">
          <a:xfrm>
            <a:off x="914400" y="1752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62" name="Freeform 30"/>
          <p:cNvSpPr>
            <a:spLocks/>
          </p:cNvSpPr>
          <p:nvPr/>
        </p:nvSpPr>
        <p:spPr bwMode="auto">
          <a:xfrm>
            <a:off x="1905000" y="2362200"/>
            <a:ext cx="152400" cy="152400"/>
          </a:xfrm>
          <a:custGeom>
            <a:avLst/>
            <a:gdLst/>
            <a:ahLst/>
            <a:cxnLst>
              <a:cxn ang="0">
                <a:pos x="336" y="1056"/>
              </a:cxn>
              <a:cxn ang="0">
                <a:pos x="0" y="1056"/>
              </a:cxn>
              <a:cxn ang="0">
                <a:pos x="0" y="0"/>
              </a:cxn>
            </a:cxnLst>
            <a:rect l="0" t="0" r="r" b="b"/>
            <a:pathLst>
              <a:path w="336" h="1056">
                <a:moveTo>
                  <a:pt x="336" y="1056"/>
                </a:moveTo>
                <a:lnTo>
                  <a:pt x="0" y="1056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63" name="Rectangle 31"/>
          <p:cNvSpPr>
            <a:spLocks noChangeArrowheads="1"/>
          </p:cNvSpPr>
          <p:nvPr/>
        </p:nvSpPr>
        <p:spPr bwMode="auto">
          <a:xfrm>
            <a:off x="4343400" y="2819400"/>
            <a:ext cx="600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out</a:t>
            </a:r>
          </a:p>
        </p:txBody>
      </p:sp>
      <p:grpSp>
        <p:nvGrpSpPr>
          <p:cNvPr id="300064" name="Group 32"/>
          <p:cNvGrpSpPr>
            <a:grpSpLocks/>
          </p:cNvGrpSpPr>
          <p:nvPr/>
        </p:nvGrpSpPr>
        <p:grpSpPr bwMode="auto">
          <a:xfrm>
            <a:off x="1447800" y="1676400"/>
            <a:ext cx="152400" cy="152400"/>
            <a:chOff x="240" y="4176"/>
            <a:chExt cx="192" cy="192"/>
          </a:xfrm>
        </p:grpSpPr>
        <p:sp>
          <p:nvSpPr>
            <p:cNvPr id="300065" name="Oval 33"/>
            <p:cNvSpPr>
              <a:spLocks noChangeArrowheads="1"/>
            </p:cNvSpPr>
            <p:nvPr/>
          </p:nvSpPr>
          <p:spPr bwMode="auto">
            <a:xfrm>
              <a:off x="288" y="422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66" name="Rectangle 34"/>
            <p:cNvSpPr>
              <a:spLocks noChangeArrowheads="1"/>
            </p:cNvSpPr>
            <p:nvPr/>
          </p:nvSpPr>
          <p:spPr bwMode="auto">
            <a:xfrm>
              <a:off x="240" y="4176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931289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27038" y="128587"/>
            <a:ext cx="8704262" cy="779463"/>
          </a:xfrm>
        </p:spPr>
        <p:txBody>
          <a:bodyPr/>
          <a:lstStyle/>
          <a:p>
            <a:r>
              <a:rPr lang="en-US" dirty="0"/>
              <a:t>Word Multiplexor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0" y="4191000"/>
            <a:ext cx="4775200" cy="1936750"/>
          </a:xfrm>
        </p:spPr>
        <p:txBody>
          <a:bodyPr/>
          <a:lstStyle/>
          <a:p>
            <a:pPr lvl="1"/>
            <a:r>
              <a:rPr lang="en-US" dirty="0"/>
              <a:t>Select input word A or B depending on control signal s</a:t>
            </a:r>
          </a:p>
        </p:txBody>
      </p:sp>
      <p:grpSp>
        <p:nvGrpSpPr>
          <p:cNvPr id="301125" name="Group 69"/>
          <p:cNvGrpSpPr>
            <a:grpSpLocks/>
          </p:cNvGrpSpPr>
          <p:nvPr/>
        </p:nvGrpSpPr>
        <p:grpSpPr bwMode="auto">
          <a:xfrm>
            <a:off x="381000" y="685800"/>
            <a:ext cx="4573588" cy="5715000"/>
            <a:chOff x="335" y="720"/>
            <a:chExt cx="2881" cy="3600"/>
          </a:xfrm>
        </p:grpSpPr>
        <p:sp>
          <p:nvSpPr>
            <p:cNvPr id="301126" name="Rectangle 70"/>
            <p:cNvSpPr>
              <a:spLocks noChangeArrowheads="1"/>
            </p:cNvSpPr>
            <p:nvPr/>
          </p:nvSpPr>
          <p:spPr bwMode="auto">
            <a:xfrm>
              <a:off x="816" y="1248"/>
              <a:ext cx="1776" cy="76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27" name="Freeform 71"/>
            <p:cNvSpPr>
              <a:spLocks/>
            </p:cNvSpPr>
            <p:nvPr/>
          </p:nvSpPr>
          <p:spPr bwMode="auto">
            <a:xfrm flipV="1">
              <a:off x="1824" y="1440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28" name="Freeform 72"/>
            <p:cNvSpPr>
              <a:spLocks/>
            </p:cNvSpPr>
            <p:nvPr/>
          </p:nvSpPr>
          <p:spPr bwMode="auto">
            <a:xfrm>
              <a:off x="1824" y="1728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29" name="Line 73"/>
            <p:cNvSpPr>
              <a:spLocks noChangeShapeType="1"/>
            </p:cNvSpPr>
            <p:nvPr/>
          </p:nvSpPr>
          <p:spPr bwMode="auto">
            <a:xfrm>
              <a:off x="2489" y="1628"/>
              <a:ext cx="247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30" name="Freeform 74"/>
            <p:cNvSpPr>
              <a:spLocks/>
            </p:cNvSpPr>
            <p:nvPr/>
          </p:nvSpPr>
          <p:spPr bwMode="auto">
            <a:xfrm>
              <a:off x="2110" y="1488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31" name="Freeform 75"/>
            <p:cNvSpPr>
              <a:spLocks/>
            </p:cNvSpPr>
            <p:nvPr/>
          </p:nvSpPr>
          <p:spPr bwMode="auto">
            <a:xfrm>
              <a:off x="2110" y="1488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1132" name="Group 76"/>
            <p:cNvGrpSpPr>
              <a:grpSpLocks/>
            </p:cNvGrpSpPr>
            <p:nvPr/>
          </p:nvGrpSpPr>
          <p:grpSpPr bwMode="auto">
            <a:xfrm>
              <a:off x="1152" y="864"/>
              <a:ext cx="184" cy="384"/>
              <a:chOff x="960" y="1055"/>
              <a:chExt cx="184" cy="384"/>
            </a:xfrm>
          </p:grpSpPr>
          <p:sp>
            <p:nvSpPr>
              <p:cNvPr id="301133" name="Line 77"/>
              <p:cNvSpPr>
                <a:spLocks noChangeShapeType="1"/>
              </p:cNvSpPr>
              <p:nvPr/>
            </p:nvSpPr>
            <p:spPr bwMode="auto">
              <a:xfrm rot="5400000">
                <a:off x="1009" y="1391"/>
                <a:ext cx="95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4" name="Freeform 78"/>
              <p:cNvSpPr>
                <a:spLocks/>
              </p:cNvSpPr>
              <p:nvPr/>
            </p:nvSpPr>
            <p:spPr bwMode="auto">
              <a:xfrm rot="5400000">
                <a:off x="957" y="1154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5" name="Freeform 79"/>
              <p:cNvSpPr>
                <a:spLocks/>
              </p:cNvSpPr>
              <p:nvPr/>
            </p:nvSpPr>
            <p:spPr bwMode="auto">
              <a:xfrm rot="5400000">
                <a:off x="957" y="1154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6" name="Freeform 80"/>
              <p:cNvSpPr>
                <a:spLocks/>
              </p:cNvSpPr>
              <p:nvPr/>
            </p:nvSpPr>
            <p:spPr bwMode="auto">
              <a:xfrm rot="5400000">
                <a:off x="1028" y="1345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7" name="Freeform 81"/>
              <p:cNvSpPr>
                <a:spLocks/>
              </p:cNvSpPr>
              <p:nvPr/>
            </p:nvSpPr>
            <p:spPr bwMode="auto">
              <a:xfrm rot="5400000">
                <a:off x="1028" y="1345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8" name="Line 82"/>
              <p:cNvSpPr>
                <a:spLocks noChangeShapeType="1"/>
              </p:cNvSpPr>
              <p:nvPr/>
            </p:nvSpPr>
            <p:spPr bwMode="auto">
              <a:xfrm rot="5400000">
                <a:off x="1002" y="1102"/>
                <a:ext cx="95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1139" name="Line 83"/>
            <p:cNvSpPr>
              <a:spLocks noChangeShapeType="1"/>
            </p:cNvSpPr>
            <p:nvPr/>
          </p:nvSpPr>
          <p:spPr bwMode="auto">
            <a:xfrm>
              <a:off x="1344" y="1344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0" name="Line 84"/>
            <p:cNvSpPr>
              <a:spLocks noChangeShapeType="1"/>
            </p:cNvSpPr>
            <p:nvPr/>
          </p:nvSpPr>
          <p:spPr bwMode="auto">
            <a:xfrm>
              <a:off x="624" y="1536"/>
              <a:ext cx="8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1" name="Freeform 85"/>
            <p:cNvSpPr>
              <a:spLocks/>
            </p:cNvSpPr>
            <p:nvPr/>
          </p:nvSpPr>
          <p:spPr bwMode="auto">
            <a:xfrm>
              <a:off x="1439" y="129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2" name="Freeform 86"/>
            <p:cNvSpPr>
              <a:spLocks/>
            </p:cNvSpPr>
            <p:nvPr/>
          </p:nvSpPr>
          <p:spPr bwMode="auto">
            <a:xfrm>
              <a:off x="1439" y="129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3" name="Text Box 87"/>
            <p:cNvSpPr txBox="1">
              <a:spLocks noChangeArrowheads="1"/>
            </p:cNvSpPr>
            <p:nvPr/>
          </p:nvSpPr>
          <p:spPr bwMode="auto">
            <a:xfrm>
              <a:off x="335" y="1392"/>
              <a:ext cx="28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301144" name="Text Box 88"/>
            <p:cNvSpPr txBox="1">
              <a:spLocks noChangeArrowheads="1"/>
            </p:cNvSpPr>
            <p:nvPr/>
          </p:nvSpPr>
          <p:spPr bwMode="auto">
            <a:xfrm>
              <a:off x="336" y="720"/>
              <a:ext cx="1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301145" name="Line 89"/>
            <p:cNvSpPr>
              <a:spLocks noChangeShapeType="1"/>
            </p:cNvSpPr>
            <p:nvPr/>
          </p:nvSpPr>
          <p:spPr bwMode="auto">
            <a:xfrm>
              <a:off x="1008" y="1728"/>
              <a:ext cx="43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6" name="Line 90"/>
            <p:cNvSpPr>
              <a:spLocks noChangeShapeType="1"/>
            </p:cNvSpPr>
            <p:nvPr/>
          </p:nvSpPr>
          <p:spPr bwMode="auto">
            <a:xfrm flipV="1">
              <a:off x="624" y="1920"/>
              <a:ext cx="81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7" name="Freeform 91"/>
            <p:cNvSpPr>
              <a:spLocks/>
            </p:cNvSpPr>
            <p:nvPr/>
          </p:nvSpPr>
          <p:spPr bwMode="auto">
            <a:xfrm>
              <a:off x="1439" y="168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8" name="Freeform 92"/>
            <p:cNvSpPr>
              <a:spLocks/>
            </p:cNvSpPr>
            <p:nvPr/>
          </p:nvSpPr>
          <p:spPr bwMode="auto">
            <a:xfrm>
              <a:off x="1439" y="168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9" name="Text Box 93"/>
            <p:cNvSpPr txBox="1">
              <a:spLocks noChangeArrowheads="1"/>
            </p:cNvSpPr>
            <p:nvPr/>
          </p:nvSpPr>
          <p:spPr bwMode="auto">
            <a:xfrm>
              <a:off x="335" y="1804"/>
              <a:ext cx="28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301150" name="Line 94"/>
            <p:cNvSpPr>
              <a:spLocks noChangeShapeType="1"/>
            </p:cNvSpPr>
            <p:nvPr/>
          </p:nvSpPr>
          <p:spPr bwMode="auto">
            <a:xfrm>
              <a:off x="624" y="864"/>
              <a:ext cx="6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1" name="Freeform 95"/>
            <p:cNvSpPr>
              <a:spLocks/>
            </p:cNvSpPr>
            <p:nvPr/>
          </p:nvSpPr>
          <p:spPr bwMode="auto">
            <a:xfrm>
              <a:off x="1248" y="1248"/>
              <a:ext cx="96" cy="96"/>
            </a:xfrm>
            <a:custGeom>
              <a:avLst/>
              <a:gdLst/>
              <a:ahLst/>
              <a:cxnLst>
                <a:cxn ang="0">
                  <a:pos x="336" y="1056"/>
                </a:cxn>
                <a:cxn ang="0">
                  <a:pos x="0" y="1056"/>
                </a:cxn>
                <a:cxn ang="0">
                  <a:pos x="0" y="0"/>
                </a:cxn>
              </a:cxnLst>
              <a:rect l="0" t="0" r="r" b="b"/>
              <a:pathLst>
                <a:path w="336" h="1056">
                  <a:moveTo>
                    <a:pt x="336" y="1056"/>
                  </a:moveTo>
                  <a:lnTo>
                    <a:pt x="0" y="1056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2" name="Rectangle 96"/>
            <p:cNvSpPr>
              <a:spLocks noChangeArrowheads="1"/>
            </p:cNvSpPr>
            <p:nvPr/>
          </p:nvSpPr>
          <p:spPr bwMode="auto">
            <a:xfrm>
              <a:off x="2784" y="1536"/>
              <a:ext cx="4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301153" name="Rectangle 97"/>
            <p:cNvSpPr>
              <a:spLocks noChangeArrowheads="1"/>
            </p:cNvSpPr>
            <p:nvPr/>
          </p:nvSpPr>
          <p:spPr bwMode="auto">
            <a:xfrm>
              <a:off x="816" y="2016"/>
              <a:ext cx="1776" cy="76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4" name="Freeform 98"/>
            <p:cNvSpPr>
              <a:spLocks/>
            </p:cNvSpPr>
            <p:nvPr/>
          </p:nvSpPr>
          <p:spPr bwMode="auto">
            <a:xfrm flipV="1">
              <a:off x="1824" y="2208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5" name="Freeform 99"/>
            <p:cNvSpPr>
              <a:spLocks/>
            </p:cNvSpPr>
            <p:nvPr/>
          </p:nvSpPr>
          <p:spPr bwMode="auto">
            <a:xfrm>
              <a:off x="1824" y="2496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6" name="Line 100"/>
            <p:cNvSpPr>
              <a:spLocks noChangeShapeType="1"/>
            </p:cNvSpPr>
            <p:nvPr/>
          </p:nvSpPr>
          <p:spPr bwMode="auto">
            <a:xfrm>
              <a:off x="2489" y="2396"/>
              <a:ext cx="247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7" name="Freeform 101"/>
            <p:cNvSpPr>
              <a:spLocks/>
            </p:cNvSpPr>
            <p:nvPr/>
          </p:nvSpPr>
          <p:spPr bwMode="auto">
            <a:xfrm>
              <a:off x="2110" y="2256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8" name="Freeform 102"/>
            <p:cNvSpPr>
              <a:spLocks/>
            </p:cNvSpPr>
            <p:nvPr/>
          </p:nvSpPr>
          <p:spPr bwMode="auto">
            <a:xfrm>
              <a:off x="2110" y="2256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9" name="Line 103"/>
            <p:cNvSpPr>
              <a:spLocks noChangeShapeType="1"/>
            </p:cNvSpPr>
            <p:nvPr/>
          </p:nvSpPr>
          <p:spPr bwMode="auto">
            <a:xfrm>
              <a:off x="1344" y="2112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0" name="Line 104"/>
            <p:cNvSpPr>
              <a:spLocks noChangeShapeType="1"/>
            </p:cNvSpPr>
            <p:nvPr/>
          </p:nvSpPr>
          <p:spPr bwMode="auto">
            <a:xfrm>
              <a:off x="624" y="2304"/>
              <a:ext cx="8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1" name="Freeform 105"/>
            <p:cNvSpPr>
              <a:spLocks/>
            </p:cNvSpPr>
            <p:nvPr/>
          </p:nvSpPr>
          <p:spPr bwMode="auto">
            <a:xfrm>
              <a:off x="1439" y="2064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2" name="Freeform 106"/>
            <p:cNvSpPr>
              <a:spLocks/>
            </p:cNvSpPr>
            <p:nvPr/>
          </p:nvSpPr>
          <p:spPr bwMode="auto">
            <a:xfrm>
              <a:off x="1439" y="2064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3" name="Text Box 107"/>
            <p:cNvSpPr txBox="1">
              <a:spLocks noChangeArrowheads="1"/>
            </p:cNvSpPr>
            <p:nvPr/>
          </p:nvSpPr>
          <p:spPr bwMode="auto">
            <a:xfrm>
              <a:off x="335" y="2160"/>
              <a:ext cx="28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301164" name="Line 108"/>
            <p:cNvSpPr>
              <a:spLocks noChangeShapeType="1"/>
            </p:cNvSpPr>
            <p:nvPr/>
          </p:nvSpPr>
          <p:spPr bwMode="auto">
            <a:xfrm>
              <a:off x="1008" y="2496"/>
              <a:ext cx="43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5" name="Line 109"/>
            <p:cNvSpPr>
              <a:spLocks noChangeShapeType="1"/>
            </p:cNvSpPr>
            <p:nvPr/>
          </p:nvSpPr>
          <p:spPr bwMode="auto">
            <a:xfrm flipV="1">
              <a:off x="624" y="2688"/>
              <a:ext cx="81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6" name="Freeform 110"/>
            <p:cNvSpPr>
              <a:spLocks/>
            </p:cNvSpPr>
            <p:nvPr/>
          </p:nvSpPr>
          <p:spPr bwMode="auto">
            <a:xfrm>
              <a:off x="1439" y="2448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7" name="Freeform 111"/>
            <p:cNvSpPr>
              <a:spLocks/>
            </p:cNvSpPr>
            <p:nvPr/>
          </p:nvSpPr>
          <p:spPr bwMode="auto">
            <a:xfrm>
              <a:off x="1439" y="2448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8" name="Text Box 112"/>
            <p:cNvSpPr txBox="1">
              <a:spLocks noChangeArrowheads="1"/>
            </p:cNvSpPr>
            <p:nvPr/>
          </p:nvSpPr>
          <p:spPr bwMode="auto">
            <a:xfrm>
              <a:off x="335" y="2572"/>
              <a:ext cx="28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301169" name="Freeform 113"/>
            <p:cNvSpPr>
              <a:spLocks/>
            </p:cNvSpPr>
            <p:nvPr/>
          </p:nvSpPr>
          <p:spPr bwMode="auto">
            <a:xfrm>
              <a:off x="1248" y="2016"/>
              <a:ext cx="96" cy="96"/>
            </a:xfrm>
            <a:custGeom>
              <a:avLst/>
              <a:gdLst/>
              <a:ahLst/>
              <a:cxnLst>
                <a:cxn ang="0">
                  <a:pos x="336" y="1056"/>
                </a:cxn>
                <a:cxn ang="0">
                  <a:pos x="0" y="1056"/>
                </a:cxn>
                <a:cxn ang="0">
                  <a:pos x="0" y="0"/>
                </a:cxn>
              </a:cxnLst>
              <a:rect l="0" t="0" r="r" b="b"/>
              <a:pathLst>
                <a:path w="336" h="1056">
                  <a:moveTo>
                    <a:pt x="336" y="1056"/>
                  </a:moveTo>
                  <a:lnTo>
                    <a:pt x="0" y="1056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0" name="Rectangle 114"/>
            <p:cNvSpPr>
              <a:spLocks noChangeArrowheads="1"/>
            </p:cNvSpPr>
            <p:nvPr/>
          </p:nvSpPr>
          <p:spPr bwMode="auto">
            <a:xfrm>
              <a:off x="2784" y="2304"/>
              <a:ext cx="4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301171" name="Rectangle 115"/>
            <p:cNvSpPr>
              <a:spLocks noChangeArrowheads="1"/>
            </p:cNvSpPr>
            <p:nvPr/>
          </p:nvSpPr>
          <p:spPr bwMode="auto">
            <a:xfrm>
              <a:off x="816" y="3552"/>
              <a:ext cx="1776" cy="76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2" name="Freeform 116"/>
            <p:cNvSpPr>
              <a:spLocks/>
            </p:cNvSpPr>
            <p:nvPr/>
          </p:nvSpPr>
          <p:spPr bwMode="auto">
            <a:xfrm flipV="1">
              <a:off x="1824" y="3744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3" name="Freeform 117"/>
            <p:cNvSpPr>
              <a:spLocks/>
            </p:cNvSpPr>
            <p:nvPr/>
          </p:nvSpPr>
          <p:spPr bwMode="auto">
            <a:xfrm>
              <a:off x="1824" y="4032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4" name="Line 118"/>
            <p:cNvSpPr>
              <a:spLocks noChangeShapeType="1"/>
            </p:cNvSpPr>
            <p:nvPr/>
          </p:nvSpPr>
          <p:spPr bwMode="auto">
            <a:xfrm>
              <a:off x="2489" y="3932"/>
              <a:ext cx="247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5" name="Freeform 119"/>
            <p:cNvSpPr>
              <a:spLocks/>
            </p:cNvSpPr>
            <p:nvPr/>
          </p:nvSpPr>
          <p:spPr bwMode="auto">
            <a:xfrm>
              <a:off x="2110" y="3792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6" name="Freeform 120"/>
            <p:cNvSpPr>
              <a:spLocks/>
            </p:cNvSpPr>
            <p:nvPr/>
          </p:nvSpPr>
          <p:spPr bwMode="auto">
            <a:xfrm>
              <a:off x="2110" y="3792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7" name="Line 121"/>
            <p:cNvSpPr>
              <a:spLocks noChangeShapeType="1"/>
            </p:cNvSpPr>
            <p:nvPr/>
          </p:nvSpPr>
          <p:spPr bwMode="auto">
            <a:xfrm>
              <a:off x="1344" y="3648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8" name="Line 122"/>
            <p:cNvSpPr>
              <a:spLocks noChangeShapeType="1"/>
            </p:cNvSpPr>
            <p:nvPr/>
          </p:nvSpPr>
          <p:spPr bwMode="auto">
            <a:xfrm>
              <a:off x="624" y="3840"/>
              <a:ext cx="8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9" name="Freeform 123"/>
            <p:cNvSpPr>
              <a:spLocks/>
            </p:cNvSpPr>
            <p:nvPr/>
          </p:nvSpPr>
          <p:spPr bwMode="auto">
            <a:xfrm>
              <a:off x="1439" y="360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0" name="Freeform 124"/>
            <p:cNvSpPr>
              <a:spLocks/>
            </p:cNvSpPr>
            <p:nvPr/>
          </p:nvSpPr>
          <p:spPr bwMode="auto">
            <a:xfrm>
              <a:off x="1439" y="360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1" name="Text Box 125"/>
            <p:cNvSpPr txBox="1">
              <a:spLocks noChangeArrowheads="1"/>
            </p:cNvSpPr>
            <p:nvPr/>
          </p:nvSpPr>
          <p:spPr bwMode="auto">
            <a:xfrm>
              <a:off x="384" y="3696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1182" name="Line 126"/>
            <p:cNvSpPr>
              <a:spLocks noChangeShapeType="1"/>
            </p:cNvSpPr>
            <p:nvPr/>
          </p:nvSpPr>
          <p:spPr bwMode="auto">
            <a:xfrm>
              <a:off x="1344" y="4032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3" name="Line 127"/>
            <p:cNvSpPr>
              <a:spLocks noChangeShapeType="1"/>
            </p:cNvSpPr>
            <p:nvPr/>
          </p:nvSpPr>
          <p:spPr bwMode="auto">
            <a:xfrm flipV="1">
              <a:off x="624" y="4224"/>
              <a:ext cx="81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4" name="Freeform 128"/>
            <p:cNvSpPr>
              <a:spLocks/>
            </p:cNvSpPr>
            <p:nvPr/>
          </p:nvSpPr>
          <p:spPr bwMode="auto">
            <a:xfrm>
              <a:off x="1439" y="3984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5" name="Freeform 129"/>
            <p:cNvSpPr>
              <a:spLocks/>
            </p:cNvSpPr>
            <p:nvPr/>
          </p:nvSpPr>
          <p:spPr bwMode="auto">
            <a:xfrm>
              <a:off x="1439" y="3984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6" name="Text Box 130"/>
            <p:cNvSpPr txBox="1">
              <a:spLocks noChangeArrowheads="1"/>
            </p:cNvSpPr>
            <p:nvPr/>
          </p:nvSpPr>
          <p:spPr bwMode="auto">
            <a:xfrm>
              <a:off x="384" y="4108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1187" name="Freeform 131"/>
            <p:cNvSpPr>
              <a:spLocks/>
            </p:cNvSpPr>
            <p:nvPr/>
          </p:nvSpPr>
          <p:spPr bwMode="auto">
            <a:xfrm>
              <a:off x="1248" y="1344"/>
              <a:ext cx="144" cy="2304"/>
            </a:xfrm>
            <a:custGeom>
              <a:avLst/>
              <a:gdLst/>
              <a:ahLst/>
              <a:cxnLst>
                <a:cxn ang="0">
                  <a:pos x="336" y="1056"/>
                </a:cxn>
                <a:cxn ang="0">
                  <a:pos x="0" y="1056"/>
                </a:cxn>
                <a:cxn ang="0">
                  <a:pos x="0" y="0"/>
                </a:cxn>
              </a:cxnLst>
              <a:rect l="0" t="0" r="r" b="b"/>
              <a:pathLst>
                <a:path w="336" h="1056">
                  <a:moveTo>
                    <a:pt x="336" y="1056"/>
                  </a:moveTo>
                  <a:lnTo>
                    <a:pt x="0" y="1056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8" name="Rectangle 132"/>
            <p:cNvSpPr>
              <a:spLocks noChangeArrowheads="1"/>
            </p:cNvSpPr>
            <p:nvPr/>
          </p:nvSpPr>
          <p:spPr bwMode="auto">
            <a:xfrm>
              <a:off x="2784" y="3840"/>
              <a:ext cx="4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1189" name="Freeform 133"/>
            <p:cNvSpPr>
              <a:spLocks/>
            </p:cNvSpPr>
            <p:nvPr/>
          </p:nvSpPr>
          <p:spPr bwMode="auto">
            <a:xfrm>
              <a:off x="1008" y="864"/>
              <a:ext cx="336" cy="3168"/>
            </a:xfrm>
            <a:custGeom>
              <a:avLst/>
              <a:gdLst/>
              <a:ahLst/>
              <a:cxnLst>
                <a:cxn ang="0">
                  <a:pos x="336" y="1056"/>
                </a:cxn>
                <a:cxn ang="0">
                  <a:pos x="0" y="1056"/>
                </a:cxn>
                <a:cxn ang="0">
                  <a:pos x="0" y="0"/>
                </a:cxn>
              </a:cxnLst>
              <a:rect l="0" t="0" r="r" b="b"/>
              <a:pathLst>
                <a:path w="336" h="1056">
                  <a:moveTo>
                    <a:pt x="336" y="1056"/>
                  </a:moveTo>
                  <a:lnTo>
                    <a:pt x="0" y="1056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1190" name="Group 134"/>
            <p:cNvGrpSpPr>
              <a:grpSpLocks/>
            </p:cNvGrpSpPr>
            <p:nvPr/>
          </p:nvGrpSpPr>
          <p:grpSpPr bwMode="auto">
            <a:xfrm>
              <a:off x="1200" y="1296"/>
              <a:ext cx="96" cy="96"/>
              <a:chOff x="240" y="4176"/>
              <a:chExt cx="192" cy="192"/>
            </a:xfrm>
          </p:grpSpPr>
          <p:sp>
            <p:nvSpPr>
              <p:cNvPr id="301191" name="Oval 135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92" name="Rectangle 136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1193" name="Group 137"/>
            <p:cNvGrpSpPr>
              <a:grpSpLocks/>
            </p:cNvGrpSpPr>
            <p:nvPr/>
          </p:nvGrpSpPr>
          <p:grpSpPr bwMode="auto">
            <a:xfrm>
              <a:off x="1200" y="2064"/>
              <a:ext cx="96" cy="96"/>
              <a:chOff x="240" y="4176"/>
              <a:chExt cx="192" cy="192"/>
            </a:xfrm>
          </p:grpSpPr>
          <p:sp>
            <p:nvSpPr>
              <p:cNvPr id="301194" name="Oval 138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95" name="Rectangle 139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1196" name="Group 140"/>
            <p:cNvGrpSpPr>
              <a:grpSpLocks/>
            </p:cNvGrpSpPr>
            <p:nvPr/>
          </p:nvGrpSpPr>
          <p:grpSpPr bwMode="auto">
            <a:xfrm>
              <a:off x="960" y="1680"/>
              <a:ext cx="96" cy="96"/>
              <a:chOff x="240" y="4176"/>
              <a:chExt cx="192" cy="192"/>
            </a:xfrm>
          </p:grpSpPr>
          <p:sp>
            <p:nvSpPr>
              <p:cNvPr id="301197" name="Oval 141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98" name="Rectangle 142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1199" name="Group 143"/>
            <p:cNvGrpSpPr>
              <a:grpSpLocks/>
            </p:cNvGrpSpPr>
            <p:nvPr/>
          </p:nvGrpSpPr>
          <p:grpSpPr bwMode="auto">
            <a:xfrm>
              <a:off x="960" y="2448"/>
              <a:ext cx="96" cy="96"/>
              <a:chOff x="240" y="4176"/>
              <a:chExt cx="192" cy="192"/>
            </a:xfrm>
          </p:grpSpPr>
          <p:sp>
            <p:nvSpPr>
              <p:cNvPr id="301200" name="Oval 144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201" name="Rectangle 145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1202" name="Group 146"/>
            <p:cNvGrpSpPr>
              <a:grpSpLocks/>
            </p:cNvGrpSpPr>
            <p:nvPr/>
          </p:nvGrpSpPr>
          <p:grpSpPr bwMode="auto">
            <a:xfrm>
              <a:off x="1584" y="2976"/>
              <a:ext cx="96" cy="384"/>
              <a:chOff x="1584" y="2544"/>
              <a:chExt cx="96" cy="384"/>
            </a:xfrm>
          </p:grpSpPr>
          <p:grpSp>
            <p:nvGrpSpPr>
              <p:cNvPr id="301203" name="Group 147"/>
              <p:cNvGrpSpPr>
                <a:grpSpLocks/>
              </p:cNvGrpSpPr>
              <p:nvPr/>
            </p:nvGrpSpPr>
            <p:grpSpPr bwMode="auto">
              <a:xfrm>
                <a:off x="1584" y="2544"/>
                <a:ext cx="96" cy="96"/>
                <a:chOff x="240" y="4176"/>
                <a:chExt cx="192" cy="192"/>
              </a:xfrm>
            </p:grpSpPr>
            <p:sp>
              <p:nvSpPr>
                <p:cNvPr id="301204" name="Oval 148"/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1205" name="Rectangle 149"/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1206" name="Group 150"/>
              <p:cNvGrpSpPr>
                <a:grpSpLocks/>
              </p:cNvGrpSpPr>
              <p:nvPr/>
            </p:nvGrpSpPr>
            <p:grpSpPr bwMode="auto">
              <a:xfrm>
                <a:off x="1584" y="2688"/>
                <a:ext cx="96" cy="96"/>
                <a:chOff x="240" y="4176"/>
                <a:chExt cx="192" cy="192"/>
              </a:xfrm>
            </p:grpSpPr>
            <p:sp>
              <p:nvSpPr>
                <p:cNvPr id="301207" name="Oval 151"/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1208" name="Rectangle 152"/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1209" name="Group 153"/>
              <p:cNvGrpSpPr>
                <a:grpSpLocks/>
              </p:cNvGrpSpPr>
              <p:nvPr/>
            </p:nvGrpSpPr>
            <p:grpSpPr bwMode="auto">
              <a:xfrm>
                <a:off x="1584" y="2832"/>
                <a:ext cx="96" cy="96"/>
                <a:chOff x="240" y="4176"/>
                <a:chExt cx="192" cy="192"/>
              </a:xfrm>
            </p:grpSpPr>
            <p:sp>
              <p:nvSpPr>
                <p:cNvPr id="301210" name="Oval 154"/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1211" name="Rectangle 155"/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01212" name="Group 156"/>
            <p:cNvGrpSpPr>
              <a:grpSpLocks/>
            </p:cNvGrpSpPr>
            <p:nvPr/>
          </p:nvGrpSpPr>
          <p:grpSpPr bwMode="auto">
            <a:xfrm>
              <a:off x="960" y="816"/>
              <a:ext cx="96" cy="96"/>
              <a:chOff x="240" y="4176"/>
              <a:chExt cx="192" cy="192"/>
            </a:xfrm>
          </p:grpSpPr>
          <p:sp>
            <p:nvSpPr>
              <p:cNvPr id="301213" name="Oval 157"/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214" name="Rectangle 158"/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ext Box 66">
            <a:extLst>
              <a:ext uri="{FF2B5EF4-FFF2-40B4-BE49-F238E27FC236}">
                <a16:creationId xmlns:a16="http://schemas.microsoft.com/office/drawing/2014/main" id="{2072CFB2-0064-6021-161C-0BA125236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050" y="609600"/>
            <a:ext cx="30607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Word-Level Representation</a:t>
            </a:r>
          </a:p>
        </p:txBody>
      </p:sp>
      <p:grpSp>
        <p:nvGrpSpPr>
          <p:cNvPr id="3" name="Group 170">
            <a:extLst>
              <a:ext uri="{FF2B5EF4-FFF2-40B4-BE49-F238E27FC236}">
                <a16:creationId xmlns:a16="http://schemas.microsoft.com/office/drawing/2014/main" id="{3EE7005A-2EA0-5B7F-C05A-EE71F4D2856E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1084263"/>
            <a:ext cx="2189163" cy="1257300"/>
            <a:chOff x="3504" y="2064"/>
            <a:chExt cx="1379" cy="792"/>
          </a:xfrm>
        </p:grpSpPr>
        <p:sp>
          <p:nvSpPr>
            <p:cNvPr id="4" name="Rectangle 166">
              <a:extLst>
                <a:ext uri="{FF2B5EF4-FFF2-40B4-BE49-F238E27FC236}">
                  <a16:creationId xmlns:a16="http://schemas.microsoft.com/office/drawing/2014/main" id="{BF732735-C591-6E94-E887-F7E467558F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064"/>
              <a:ext cx="1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5" name="Line 159">
              <a:extLst>
                <a:ext uri="{FF2B5EF4-FFF2-40B4-BE49-F238E27FC236}">
                  <a16:creationId xmlns:a16="http://schemas.microsoft.com/office/drawing/2014/main" id="{362E6F90-FA80-F966-89AF-B0E011DC3A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496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6" name="Line 160">
              <a:extLst>
                <a:ext uri="{FF2B5EF4-FFF2-40B4-BE49-F238E27FC236}">
                  <a16:creationId xmlns:a16="http://schemas.microsoft.com/office/drawing/2014/main" id="{FB1C69BC-4DDE-479B-065A-4924E64960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736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7" name="Rectangle 161">
              <a:extLst>
                <a:ext uri="{FF2B5EF4-FFF2-40B4-BE49-F238E27FC236}">
                  <a16:creationId xmlns:a16="http://schemas.microsoft.com/office/drawing/2014/main" id="{7572E7ED-5DFF-2857-4C09-D362E0CE2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380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Rectangle 162">
              <a:extLst>
                <a:ext uri="{FF2B5EF4-FFF2-40B4-BE49-F238E27FC236}">
                  <a16:creationId xmlns:a16="http://schemas.microsoft.com/office/drawing/2014/main" id="{70045DFA-4FFE-FBA9-BC6E-5EF7982A6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640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9" name="Line 163">
              <a:extLst>
                <a:ext uri="{FF2B5EF4-FFF2-40B4-BE49-F238E27FC236}">
                  <a16:creationId xmlns:a16="http://schemas.microsoft.com/office/drawing/2014/main" id="{38C3EB6C-1FB6-69E3-F245-580E61E35C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2592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10" name="Rectangle 164">
              <a:extLst>
                <a:ext uri="{FF2B5EF4-FFF2-40B4-BE49-F238E27FC236}">
                  <a16:creationId xmlns:a16="http://schemas.microsoft.com/office/drawing/2014/main" id="{608384EE-3627-549D-D300-0FC6D79C2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2486"/>
              <a:ext cx="32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</a:p>
          </p:txBody>
        </p:sp>
        <p:sp>
          <p:nvSpPr>
            <p:cNvPr id="11" name="Freeform 167">
              <a:extLst>
                <a:ext uri="{FF2B5EF4-FFF2-40B4-BE49-F238E27FC236}">
                  <a16:creationId xmlns:a16="http://schemas.microsoft.com/office/drawing/2014/main" id="{E4153BD4-75A8-BC85-6FF7-8E43A31D2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2208"/>
              <a:ext cx="432" cy="144"/>
            </a:xfrm>
            <a:custGeom>
              <a:avLst/>
              <a:gdLst/>
              <a:ahLst/>
              <a:cxnLst>
                <a:cxn ang="0">
                  <a:pos x="432" y="144"/>
                </a:cxn>
                <a:cxn ang="0">
                  <a:pos x="432" y="0"/>
                </a:cxn>
                <a:cxn ang="0">
                  <a:pos x="0" y="0"/>
                </a:cxn>
              </a:cxnLst>
              <a:rect l="0" t="0" r="r" b="b"/>
              <a:pathLst>
                <a:path w="432" h="144">
                  <a:moveTo>
                    <a:pt x="432" y="144"/>
                  </a:moveTo>
                  <a:lnTo>
                    <a:pt x="432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12" name="AutoShape 168">
              <a:extLst>
                <a:ext uri="{FF2B5EF4-FFF2-40B4-BE49-F238E27FC236}">
                  <a16:creationId xmlns:a16="http://schemas.microsoft.com/office/drawing/2014/main" id="{7E39C05C-02B1-ACD6-F10C-8B6A8F5B6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28"/>
              <a:ext cx="423" cy="528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MUX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7484865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179" name="Group 75"/>
          <p:cNvGrpSpPr>
            <a:grpSpLocks/>
          </p:cNvGrpSpPr>
          <p:nvPr/>
        </p:nvGrpSpPr>
        <p:grpSpPr bwMode="auto">
          <a:xfrm>
            <a:off x="3319463" y="2895600"/>
            <a:ext cx="719137" cy="635000"/>
            <a:chOff x="768" y="1824"/>
            <a:chExt cx="453" cy="400"/>
          </a:xfrm>
        </p:grpSpPr>
        <p:sp>
          <p:nvSpPr>
            <p:cNvPr id="303180" name="Freeform 76"/>
            <p:cNvSpPr>
              <a:spLocks/>
            </p:cNvSpPr>
            <p:nvPr/>
          </p:nvSpPr>
          <p:spPr bwMode="auto">
            <a:xfrm>
              <a:off x="864" y="1824"/>
              <a:ext cx="144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81" name="Freeform 77"/>
            <p:cNvSpPr>
              <a:spLocks/>
            </p:cNvSpPr>
            <p:nvPr/>
          </p:nvSpPr>
          <p:spPr bwMode="auto">
            <a:xfrm>
              <a:off x="816" y="1872"/>
              <a:ext cx="19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82" name="Freeform 78"/>
            <p:cNvSpPr>
              <a:spLocks/>
            </p:cNvSpPr>
            <p:nvPr/>
          </p:nvSpPr>
          <p:spPr bwMode="auto">
            <a:xfrm>
              <a:off x="768" y="1920"/>
              <a:ext cx="240" cy="1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83" name="Text Box 79"/>
            <p:cNvSpPr txBox="1">
              <a:spLocks noChangeArrowheads="1"/>
            </p:cNvSpPr>
            <p:nvPr/>
          </p:nvSpPr>
          <p:spPr bwMode="auto">
            <a:xfrm>
              <a:off x="1008" y="1825"/>
              <a:ext cx="213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OF</a:t>
              </a:r>
            </a:p>
          </p:txBody>
        </p:sp>
        <p:sp>
          <p:nvSpPr>
            <p:cNvPr id="303184" name="Text Box 80"/>
            <p:cNvSpPr txBox="1">
              <a:spLocks noChangeArrowheads="1"/>
            </p:cNvSpPr>
            <p:nvPr/>
          </p:nvSpPr>
          <p:spPr bwMode="auto">
            <a:xfrm>
              <a:off x="1008" y="1935"/>
              <a:ext cx="194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ZF</a:t>
              </a:r>
            </a:p>
          </p:txBody>
        </p:sp>
        <p:sp>
          <p:nvSpPr>
            <p:cNvPr id="303185" name="Text Box 81"/>
            <p:cNvSpPr txBox="1">
              <a:spLocks noChangeArrowheads="1"/>
            </p:cNvSpPr>
            <p:nvPr/>
          </p:nvSpPr>
          <p:spPr bwMode="auto">
            <a:xfrm>
              <a:off x="1008" y="2045"/>
              <a:ext cx="207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CF</a:t>
              </a:r>
            </a:p>
          </p:txBody>
        </p:sp>
      </p:grpSp>
      <p:grpSp>
        <p:nvGrpSpPr>
          <p:cNvPr id="303186" name="Group 82"/>
          <p:cNvGrpSpPr>
            <a:grpSpLocks/>
          </p:cNvGrpSpPr>
          <p:nvPr/>
        </p:nvGrpSpPr>
        <p:grpSpPr bwMode="auto">
          <a:xfrm>
            <a:off x="5419725" y="2895600"/>
            <a:ext cx="719138" cy="635000"/>
            <a:chOff x="768" y="1824"/>
            <a:chExt cx="453" cy="400"/>
          </a:xfrm>
        </p:grpSpPr>
        <p:sp>
          <p:nvSpPr>
            <p:cNvPr id="303187" name="Freeform 83"/>
            <p:cNvSpPr>
              <a:spLocks/>
            </p:cNvSpPr>
            <p:nvPr/>
          </p:nvSpPr>
          <p:spPr bwMode="auto">
            <a:xfrm>
              <a:off x="864" y="1824"/>
              <a:ext cx="144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88" name="Freeform 84"/>
            <p:cNvSpPr>
              <a:spLocks/>
            </p:cNvSpPr>
            <p:nvPr/>
          </p:nvSpPr>
          <p:spPr bwMode="auto">
            <a:xfrm>
              <a:off x="816" y="1872"/>
              <a:ext cx="19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89" name="Freeform 85"/>
            <p:cNvSpPr>
              <a:spLocks/>
            </p:cNvSpPr>
            <p:nvPr/>
          </p:nvSpPr>
          <p:spPr bwMode="auto">
            <a:xfrm>
              <a:off x="768" y="1920"/>
              <a:ext cx="240" cy="1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90" name="Text Box 86"/>
            <p:cNvSpPr txBox="1">
              <a:spLocks noChangeArrowheads="1"/>
            </p:cNvSpPr>
            <p:nvPr/>
          </p:nvSpPr>
          <p:spPr bwMode="auto">
            <a:xfrm>
              <a:off x="1008" y="1825"/>
              <a:ext cx="213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OF</a:t>
              </a:r>
            </a:p>
          </p:txBody>
        </p:sp>
        <p:sp>
          <p:nvSpPr>
            <p:cNvPr id="303191" name="Text Box 87"/>
            <p:cNvSpPr txBox="1">
              <a:spLocks noChangeArrowheads="1"/>
            </p:cNvSpPr>
            <p:nvPr/>
          </p:nvSpPr>
          <p:spPr bwMode="auto">
            <a:xfrm>
              <a:off x="1008" y="1935"/>
              <a:ext cx="194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ZF</a:t>
              </a:r>
            </a:p>
          </p:txBody>
        </p:sp>
        <p:sp>
          <p:nvSpPr>
            <p:cNvPr id="303192" name="Text Box 88"/>
            <p:cNvSpPr txBox="1">
              <a:spLocks noChangeArrowheads="1"/>
            </p:cNvSpPr>
            <p:nvPr/>
          </p:nvSpPr>
          <p:spPr bwMode="auto">
            <a:xfrm>
              <a:off x="1008" y="2045"/>
              <a:ext cx="207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CF</a:t>
              </a:r>
            </a:p>
          </p:txBody>
        </p:sp>
      </p:grpSp>
      <p:grpSp>
        <p:nvGrpSpPr>
          <p:cNvPr id="303193" name="Group 89"/>
          <p:cNvGrpSpPr>
            <a:grpSpLocks/>
          </p:cNvGrpSpPr>
          <p:nvPr/>
        </p:nvGrpSpPr>
        <p:grpSpPr bwMode="auto">
          <a:xfrm>
            <a:off x="7519988" y="2895600"/>
            <a:ext cx="719137" cy="635000"/>
            <a:chOff x="768" y="1824"/>
            <a:chExt cx="453" cy="400"/>
          </a:xfrm>
        </p:grpSpPr>
        <p:sp>
          <p:nvSpPr>
            <p:cNvPr id="303194" name="Freeform 90"/>
            <p:cNvSpPr>
              <a:spLocks/>
            </p:cNvSpPr>
            <p:nvPr/>
          </p:nvSpPr>
          <p:spPr bwMode="auto">
            <a:xfrm>
              <a:off x="864" y="1824"/>
              <a:ext cx="144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95" name="Freeform 91"/>
            <p:cNvSpPr>
              <a:spLocks/>
            </p:cNvSpPr>
            <p:nvPr/>
          </p:nvSpPr>
          <p:spPr bwMode="auto">
            <a:xfrm>
              <a:off x="816" y="1872"/>
              <a:ext cx="19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96" name="Freeform 92"/>
            <p:cNvSpPr>
              <a:spLocks/>
            </p:cNvSpPr>
            <p:nvPr/>
          </p:nvSpPr>
          <p:spPr bwMode="auto">
            <a:xfrm>
              <a:off x="768" y="1920"/>
              <a:ext cx="240" cy="1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97" name="Text Box 93"/>
            <p:cNvSpPr txBox="1">
              <a:spLocks noChangeArrowheads="1"/>
            </p:cNvSpPr>
            <p:nvPr/>
          </p:nvSpPr>
          <p:spPr bwMode="auto">
            <a:xfrm>
              <a:off x="1008" y="1825"/>
              <a:ext cx="213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OF</a:t>
              </a:r>
            </a:p>
          </p:txBody>
        </p:sp>
        <p:sp>
          <p:nvSpPr>
            <p:cNvPr id="303198" name="Text Box 94"/>
            <p:cNvSpPr txBox="1">
              <a:spLocks noChangeArrowheads="1"/>
            </p:cNvSpPr>
            <p:nvPr/>
          </p:nvSpPr>
          <p:spPr bwMode="auto">
            <a:xfrm>
              <a:off x="1008" y="1935"/>
              <a:ext cx="194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ZF</a:t>
              </a:r>
            </a:p>
          </p:txBody>
        </p:sp>
        <p:sp>
          <p:nvSpPr>
            <p:cNvPr id="303199" name="Text Box 95"/>
            <p:cNvSpPr txBox="1">
              <a:spLocks noChangeArrowheads="1"/>
            </p:cNvSpPr>
            <p:nvPr/>
          </p:nvSpPr>
          <p:spPr bwMode="auto">
            <a:xfrm>
              <a:off x="1008" y="2045"/>
              <a:ext cx="207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CF</a:t>
              </a:r>
            </a:p>
          </p:txBody>
        </p:sp>
      </p:grpSp>
      <p:grpSp>
        <p:nvGrpSpPr>
          <p:cNvPr id="303178" name="Group 74"/>
          <p:cNvGrpSpPr>
            <a:grpSpLocks/>
          </p:cNvGrpSpPr>
          <p:nvPr/>
        </p:nvGrpSpPr>
        <p:grpSpPr bwMode="auto">
          <a:xfrm>
            <a:off x="1219200" y="2895600"/>
            <a:ext cx="719138" cy="635000"/>
            <a:chOff x="768" y="1824"/>
            <a:chExt cx="453" cy="400"/>
          </a:xfrm>
        </p:grpSpPr>
        <p:sp>
          <p:nvSpPr>
            <p:cNvPr id="303172" name="Freeform 68"/>
            <p:cNvSpPr>
              <a:spLocks/>
            </p:cNvSpPr>
            <p:nvPr/>
          </p:nvSpPr>
          <p:spPr bwMode="auto">
            <a:xfrm>
              <a:off x="864" y="1824"/>
              <a:ext cx="144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73" name="Freeform 69"/>
            <p:cNvSpPr>
              <a:spLocks/>
            </p:cNvSpPr>
            <p:nvPr/>
          </p:nvSpPr>
          <p:spPr bwMode="auto">
            <a:xfrm>
              <a:off x="816" y="1872"/>
              <a:ext cx="19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74" name="Freeform 70"/>
            <p:cNvSpPr>
              <a:spLocks/>
            </p:cNvSpPr>
            <p:nvPr/>
          </p:nvSpPr>
          <p:spPr bwMode="auto">
            <a:xfrm>
              <a:off x="768" y="1920"/>
              <a:ext cx="240" cy="1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44" y="96"/>
                </a:cxn>
              </a:cxnLst>
              <a:rect l="0" t="0" r="r" b="b"/>
              <a:pathLst>
                <a:path w="144" h="96">
                  <a:moveTo>
                    <a:pt x="0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3175" name="Text Box 71"/>
            <p:cNvSpPr txBox="1">
              <a:spLocks noChangeArrowheads="1"/>
            </p:cNvSpPr>
            <p:nvPr/>
          </p:nvSpPr>
          <p:spPr bwMode="auto">
            <a:xfrm>
              <a:off x="1008" y="1825"/>
              <a:ext cx="213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OF</a:t>
              </a:r>
            </a:p>
          </p:txBody>
        </p:sp>
        <p:sp>
          <p:nvSpPr>
            <p:cNvPr id="303176" name="Text Box 72"/>
            <p:cNvSpPr txBox="1">
              <a:spLocks noChangeArrowheads="1"/>
            </p:cNvSpPr>
            <p:nvPr/>
          </p:nvSpPr>
          <p:spPr bwMode="auto">
            <a:xfrm>
              <a:off x="1008" y="1935"/>
              <a:ext cx="194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ZF</a:t>
              </a:r>
            </a:p>
          </p:txBody>
        </p:sp>
        <p:sp>
          <p:nvSpPr>
            <p:cNvPr id="303177" name="Text Box 73"/>
            <p:cNvSpPr txBox="1">
              <a:spLocks noChangeArrowheads="1"/>
            </p:cNvSpPr>
            <p:nvPr/>
          </p:nvSpPr>
          <p:spPr bwMode="auto">
            <a:xfrm>
              <a:off x="1008" y="2045"/>
              <a:ext cx="207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CF</a:t>
              </a:r>
            </a:p>
          </p:txBody>
        </p:sp>
      </p:grpSp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Arithmetic Logic Unit</a:t>
            </a:r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3962400"/>
            <a:ext cx="8294687" cy="2470150"/>
          </a:xfrm>
        </p:spPr>
        <p:txBody>
          <a:bodyPr/>
          <a:lstStyle/>
          <a:p>
            <a:pPr lvl="1"/>
            <a:r>
              <a:rPr lang="en-US" dirty="0"/>
              <a:t>Control signal selects function computed</a:t>
            </a:r>
          </a:p>
          <a:p>
            <a:pPr lvl="2"/>
            <a:r>
              <a:rPr lang="en-US" dirty="0"/>
              <a:t>Corresponding to 4 arithmetic/logical operations in Y86-64</a:t>
            </a:r>
          </a:p>
        </p:txBody>
      </p:sp>
      <p:grpSp>
        <p:nvGrpSpPr>
          <p:cNvPr id="303108" name="Group 4"/>
          <p:cNvGrpSpPr>
            <a:grpSpLocks/>
          </p:cNvGrpSpPr>
          <p:nvPr/>
        </p:nvGrpSpPr>
        <p:grpSpPr bwMode="auto">
          <a:xfrm>
            <a:off x="381000" y="1447800"/>
            <a:ext cx="2060575" cy="1752600"/>
            <a:chOff x="336" y="576"/>
            <a:chExt cx="1298" cy="1104"/>
          </a:xfrm>
        </p:grpSpPr>
        <p:grpSp>
          <p:nvGrpSpPr>
            <p:cNvPr id="303109" name="Group 5"/>
            <p:cNvGrpSpPr>
              <a:grpSpLocks/>
            </p:cNvGrpSpPr>
            <p:nvPr/>
          </p:nvGrpSpPr>
          <p:grpSpPr bwMode="auto">
            <a:xfrm>
              <a:off x="528" y="768"/>
              <a:ext cx="672" cy="912"/>
              <a:chOff x="3792" y="2736"/>
              <a:chExt cx="672" cy="912"/>
            </a:xfrm>
          </p:grpSpPr>
          <p:sp>
            <p:nvSpPr>
              <p:cNvPr id="303110" name="Line 6"/>
              <p:cNvSpPr>
                <a:spLocks noChangeShapeType="1"/>
              </p:cNvSpPr>
              <p:nvPr/>
            </p:nvSpPr>
            <p:spPr bwMode="auto">
              <a:xfrm rot="5400000" flipV="1">
                <a:off x="3888" y="288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3111" name="Line 7"/>
              <p:cNvSpPr>
                <a:spLocks noChangeShapeType="1"/>
              </p:cNvSpPr>
              <p:nvPr/>
            </p:nvSpPr>
            <p:spPr bwMode="auto">
              <a:xfrm rot="5400000">
                <a:off x="4032" y="283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303112" name="Group 8"/>
              <p:cNvGrpSpPr>
                <a:grpSpLocks/>
              </p:cNvGrpSpPr>
              <p:nvPr/>
            </p:nvGrpSpPr>
            <p:grpSpPr bwMode="auto">
              <a:xfrm>
                <a:off x="3984" y="2832"/>
                <a:ext cx="288" cy="816"/>
                <a:chOff x="3984" y="2832"/>
                <a:chExt cx="288" cy="816"/>
              </a:xfrm>
            </p:grpSpPr>
            <p:sp>
              <p:nvSpPr>
                <p:cNvPr id="303113" name="Freeform 9"/>
                <p:cNvSpPr>
                  <a:spLocks/>
                </p:cNvSpPr>
                <p:nvPr/>
              </p:nvSpPr>
              <p:spPr bwMode="auto">
                <a:xfrm>
                  <a:off x="3984" y="2832"/>
                  <a:ext cx="288" cy="8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8" y="192"/>
                    </a:cxn>
                    <a:cxn ang="0">
                      <a:pos x="288" y="624"/>
                    </a:cxn>
                    <a:cxn ang="0">
                      <a:pos x="0" y="81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88" h="816">
                      <a:moveTo>
                        <a:pt x="0" y="0"/>
                      </a:moveTo>
                      <a:lnTo>
                        <a:pt x="288" y="192"/>
                      </a:lnTo>
                      <a:lnTo>
                        <a:pt x="288" y="624"/>
                      </a:lnTo>
                      <a:lnTo>
                        <a:pt x="0" y="8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311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032" y="2976"/>
                  <a:ext cx="240" cy="5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A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L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U</a:t>
                  </a:r>
                </a:p>
              </p:txBody>
            </p:sp>
          </p:grpSp>
          <p:sp>
            <p:nvSpPr>
              <p:cNvPr id="303115" name="Line 11"/>
              <p:cNvSpPr>
                <a:spLocks noChangeShapeType="1"/>
              </p:cNvSpPr>
              <p:nvPr/>
            </p:nvSpPr>
            <p:spPr bwMode="auto">
              <a:xfrm rot="5400000" flipV="1">
                <a:off x="3888" y="3408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3116" name="Line 12"/>
              <p:cNvSpPr>
                <a:spLocks noChangeShapeType="1"/>
              </p:cNvSpPr>
              <p:nvPr/>
            </p:nvSpPr>
            <p:spPr bwMode="auto">
              <a:xfrm rot="5400000" flipV="1">
                <a:off x="4368" y="312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3117" name="Rectangle 13"/>
            <p:cNvSpPr>
              <a:spLocks noChangeArrowheads="1"/>
            </p:cNvSpPr>
            <p:nvPr/>
          </p:nvSpPr>
          <p:spPr bwMode="auto">
            <a:xfrm>
              <a:off x="336" y="892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303118" name="Rectangle 14"/>
            <p:cNvSpPr>
              <a:spLocks noChangeArrowheads="1"/>
            </p:cNvSpPr>
            <p:nvPr/>
          </p:nvSpPr>
          <p:spPr bwMode="auto">
            <a:xfrm>
              <a:off x="336" y="1440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303119" name="Rectangle 15"/>
            <p:cNvSpPr>
              <a:spLocks noChangeArrowheads="1"/>
            </p:cNvSpPr>
            <p:nvPr/>
          </p:nvSpPr>
          <p:spPr bwMode="auto">
            <a:xfrm>
              <a:off x="1200" y="1160"/>
              <a:ext cx="43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+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 Y</a:t>
              </a:r>
            </a:p>
          </p:txBody>
        </p:sp>
        <p:sp>
          <p:nvSpPr>
            <p:cNvPr id="303120" name="Rectangle 16"/>
            <p:cNvSpPr>
              <a:spLocks noChangeArrowheads="1"/>
            </p:cNvSpPr>
            <p:nvPr/>
          </p:nvSpPr>
          <p:spPr bwMode="auto">
            <a:xfrm>
              <a:off x="768" y="576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303121" name="Group 17"/>
          <p:cNvGrpSpPr>
            <a:grpSpLocks/>
          </p:cNvGrpSpPr>
          <p:nvPr/>
        </p:nvGrpSpPr>
        <p:grpSpPr bwMode="auto">
          <a:xfrm>
            <a:off x="2511425" y="1447800"/>
            <a:ext cx="2060575" cy="1752600"/>
            <a:chOff x="336" y="576"/>
            <a:chExt cx="1298" cy="1104"/>
          </a:xfrm>
        </p:grpSpPr>
        <p:grpSp>
          <p:nvGrpSpPr>
            <p:cNvPr id="303122" name="Group 18"/>
            <p:cNvGrpSpPr>
              <a:grpSpLocks/>
            </p:cNvGrpSpPr>
            <p:nvPr/>
          </p:nvGrpSpPr>
          <p:grpSpPr bwMode="auto">
            <a:xfrm>
              <a:off x="528" y="768"/>
              <a:ext cx="672" cy="912"/>
              <a:chOff x="3792" y="2736"/>
              <a:chExt cx="672" cy="912"/>
            </a:xfrm>
          </p:grpSpPr>
          <p:sp>
            <p:nvSpPr>
              <p:cNvPr id="303123" name="Line 19"/>
              <p:cNvSpPr>
                <a:spLocks noChangeShapeType="1"/>
              </p:cNvSpPr>
              <p:nvPr/>
            </p:nvSpPr>
            <p:spPr bwMode="auto">
              <a:xfrm rot="5400000" flipV="1">
                <a:off x="3888" y="288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3124" name="Line 20"/>
              <p:cNvSpPr>
                <a:spLocks noChangeShapeType="1"/>
              </p:cNvSpPr>
              <p:nvPr/>
            </p:nvSpPr>
            <p:spPr bwMode="auto">
              <a:xfrm rot="5400000">
                <a:off x="4032" y="283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303125" name="Group 21"/>
              <p:cNvGrpSpPr>
                <a:grpSpLocks/>
              </p:cNvGrpSpPr>
              <p:nvPr/>
            </p:nvGrpSpPr>
            <p:grpSpPr bwMode="auto">
              <a:xfrm>
                <a:off x="3984" y="2832"/>
                <a:ext cx="288" cy="816"/>
                <a:chOff x="3984" y="2832"/>
                <a:chExt cx="288" cy="816"/>
              </a:xfrm>
            </p:grpSpPr>
            <p:sp>
              <p:nvSpPr>
                <p:cNvPr id="303126" name="Freeform 22"/>
                <p:cNvSpPr>
                  <a:spLocks/>
                </p:cNvSpPr>
                <p:nvPr/>
              </p:nvSpPr>
              <p:spPr bwMode="auto">
                <a:xfrm>
                  <a:off x="3984" y="2832"/>
                  <a:ext cx="288" cy="8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8" y="192"/>
                    </a:cxn>
                    <a:cxn ang="0">
                      <a:pos x="288" y="624"/>
                    </a:cxn>
                    <a:cxn ang="0">
                      <a:pos x="0" y="81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88" h="816">
                      <a:moveTo>
                        <a:pt x="0" y="0"/>
                      </a:moveTo>
                      <a:lnTo>
                        <a:pt x="288" y="192"/>
                      </a:lnTo>
                      <a:lnTo>
                        <a:pt x="288" y="624"/>
                      </a:lnTo>
                      <a:lnTo>
                        <a:pt x="0" y="8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3127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032" y="2976"/>
                  <a:ext cx="240" cy="5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A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L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U</a:t>
                  </a:r>
                </a:p>
              </p:txBody>
            </p:sp>
          </p:grpSp>
          <p:sp>
            <p:nvSpPr>
              <p:cNvPr id="303128" name="Line 24"/>
              <p:cNvSpPr>
                <a:spLocks noChangeShapeType="1"/>
              </p:cNvSpPr>
              <p:nvPr/>
            </p:nvSpPr>
            <p:spPr bwMode="auto">
              <a:xfrm rot="5400000" flipV="1">
                <a:off x="3888" y="3408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3129" name="Line 25"/>
              <p:cNvSpPr>
                <a:spLocks noChangeShapeType="1"/>
              </p:cNvSpPr>
              <p:nvPr/>
            </p:nvSpPr>
            <p:spPr bwMode="auto">
              <a:xfrm rot="5400000" flipV="1">
                <a:off x="4368" y="312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3130" name="Rectangle 26"/>
            <p:cNvSpPr>
              <a:spLocks noChangeArrowheads="1"/>
            </p:cNvSpPr>
            <p:nvPr/>
          </p:nvSpPr>
          <p:spPr bwMode="auto">
            <a:xfrm>
              <a:off x="336" y="892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303131" name="Rectangle 27"/>
            <p:cNvSpPr>
              <a:spLocks noChangeArrowheads="1"/>
            </p:cNvSpPr>
            <p:nvPr/>
          </p:nvSpPr>
          <p:spPr bwMode="auto">
            <a:xfrm>
              <a:off x="336" y="1440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303132" name="Rectangle 28"/>
            <p:cNvSpPr>
              <a:spLocks noChangeArrowheads="1"/>
            </p:cNvSpPr>
            <p:nvPr/>
          </p:nvSpPr>
          <p:spPr bwMode="auto">
            <a:xfrm>
              <a:off x="1200" y="1160"/>
              <a:ext cx="43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-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 Y</a:t>
              </a:r>
            </a:p>
          </p:txBody>
        </p:sp>
        <p:sp>
          <p:nvSpPr>
            <p:cNvPr id="303133" name="Rectangle 29"/>
            <p:cNvSpPr>
              <a:spLocks noChangeArrowheads="1"/>
            </p:cNvSpPr>
            <p:nvPr/>
          </p:nvSpPr>
          <p:spPr bwMode="auto">
            <a:xfrm>
              <a:off x="768" y="576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303134" name="Group 30"/>
          <p:cNvGrpSpPr>
            <a:grpSpLocks/>
          </p:cNvGrpSpPr>
          <p:nvPr/>
        </p:nvGrpSpPr>
        <p:grpSpPr bwMode="auto">
          <a:xfrm>
            <a:off x="4641850" y="1447800"/>
            <a:ext cx="2060575" cy="1752600"/>
            <a:chOff x="336" y="576"/>
            <a:chExt cx="1298" cy="1104"/>
          </a:xfrm>
        </p:grpSpPr>
        <p:grpSp>
          <p:nvGrpSpPr>
            <p:cNvPr id="303135" name="Group 31"/>
            <p:cNvGrpSpPr>
              <a:grpSpLocks/>
            </p:cNvGrpSpPr>
            <p:nvPr/>
          </p:nvGrpSpPr>
          <p:grpSpPr bwMode="auto">
            <a:xfrm>
              <a:off x="528" y="768"/>
              <a:ext cx="672" cy="912"/>
              <a:chOff x="3792" y="2736"/>
              <a:chExt cx="672" cy="912"/>
            </a:xfrm>
          </p:grpSpPr>
          <p:sp>
            <p:nvSpPr>
              <p:cNvPr id="303136" name="Line 32"/>
              <p:cNvSpPr>
                <a:spLocks noChangeShapeType="1"/>
              </p:cNvSpPr>
              <p:nvPr/>
            </p:nvSpPr>
            <p:spPr bwMode="auto">
              <a:xfrm rot="5400000" flipV="1">
                <a:off x="3888" y="288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3137" name="Line 33"/>
              <p:cNvSpPr>
                <a:spLocks noChangeShapeType="1"/>
              </p:cNvSpPr>
              <p:nvPr/>
            </p:nvSpPr>
            <p:spPr bwMode="auto">
              <a:xfrm rot="5400000">
                <a:off x="4032" y="283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303138" name="Group 34"/>
              <p:cNvGrpSpPr>
                <a:grpSpLocks/>
              </p:cNvGrpSpPr>
              <p:nvPr/>
            </p:nvGrpSpPr>
            <p:grpSpPr bwMode="auto">
              <a:xfrm>
                <a:off x="3984" y="2832"/>
                <a:ext cx="288" cy="816"/>
                <a:chOff x="3984" y="2832"/>
                <a:chExt cx="288" cy="816"/>
              </a:xfrm>
            </p:grpSpPr>
            <p:sp>
              <p:nvSpPr>
                <p:cNvPr id="303139" name="Freeform 35"/>
                <p:cNvSpPr>
                  <a:spLocks/>
                </p:cNvSpPr>
                <p:nvPr/>
              </p:nvSpPr>
              <p:spPr bwMode="auto">
                <a:xfrm>
                  <a:off x="3984" y="2832"/>
                  <a:ext cx="288" cy="8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8" y="192"/>
                    </a:cxn>
                    <a:cxn ang="0">
                      <a:pos x="288" y="624"/>
                    </a:cxn>
                    <a:cxn ang="0">
                      <a:pos x="0" y="81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88" h="816">
                      <a:moveTo>
                        <a:pt x="0" y="0"/>
                      </a:moveTo>
                      <a:lnTo>
                        <a:pt x="288" y="192"/>
                      </a:lnTo>
                      <a:lnTo>
                        <a:pt x="288" y="624"/>
                      </a:lnTo>
                      <a:lnTo>
                        <a:pt x="0" y="8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3140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4032" y="2976"/>
                  <a:ext cx="240" cy="5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A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L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U</a:t>
                  </a:r>
                </a:p>
              </p:txBody>
            </p:sp>
          </p:grpSp>
          <p:sp>
            <p:nvSpPr>
              <p:cNvPr id="303141" name="Line 37"/>
              <p:cNvSpPr>
                <a:spLocks noChangeShapeType="1"/>
              </p:cNvSpPr>
              <p:nvPr/>
            </p:nvSpPr>
            <p:spPr bwMode="auto">
              <a:xfrm rot="5400000" flipV="1">
                <a:off x="3888" y="3408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3142" name="Line 38"/>
              <p:cNvSpPr>
                <a:spLocks noChangeShapeType="1"/>
              </p:cNvSpPr>
              <p:nvPr/>
            </p:nvSpPr>
            <p:spPr bwMode="auto">
              <a:xfrm rot="5400000" flipV="1">
                <a:off x="4368" y="312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3143" name="Rectangle 39"/>
            <p:cNvSpPr>
              <a:spLocks noChangeArrowheads="1"/>
            </p:cNvSpPr>
            <p:nvPr/>
          </p:nvSpPr>
          <p:spPr bwMode="auto">
            <a:xfrm>
              <a:off x="336" y="892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303144" name="Rectangle 40"/>
            <p:cNvSpPr>
              <a:spLocks noChangeArrowheads="1"/>
            </p:cNvSpPr>
            <p:nvPr/>
          </p:nvSpPr>
          <p:spPr bwMode="auto">
            <a:xfrm>
              <a:off x="336" y="1440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303145" name="Rectangle 41"/>
            <p:cNvSpPr>
              <a:spLocks noChangeArrowheads="1"/>
            </p:cNvSpPr>
            <p:nvPr/>
          </p:nvSpPr>
          <p:spPr bwMode="auto">
            <a:xfrm>
              <a:off x="1200" y="1160"/>
              <a:ext cx="43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&amp;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 Y</a:t>
              </a:r>
            </a:p>
          </p:txBody>
        </p:sp>
        <p:sp>
          <p:nvSpPr>
            <p:cNvPr id="303146" name="Rectangle 42"/>
            <p:cNvSpPr>
              <a:spLocks noChangeArrowheads="1"/>
            </p:cNvSpPr>
            <p:nvPr/>
          </p:nvSpPr>
          <p:spPr bwMode="auto">
            <a:xfrm>
              <a:off x="768" y="576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303147" name="Group 43"/>
          <p:cNvGrpSpPr>
            <a:grpSpLocks/>
          </p:cNvGrpSpPr>
          <p:nvPr/>
        </p:nvGrpSpPr>
        <p:grpSpPr bwMode="auto">
          <a:xfrm>
            <a:off x="6772275" y="1447800"/>
            <a:ext cx="2060575" cy="1752600"/>
            <a:chOff x="336" y="576"/>
            <a:chExt cx="1298" cy="1104"/>
          </a:xfrm>
        </p:grpSpPr>
        <p:grpSp>
          <p:nvGrpSpPr>
            <p:cNvPr id="303148" name="Group 44"/>
            <p:cNvGrpSpPr>
              <a:grpSpLocks/>
            </p:cNvGrpSpPr>
            <p:nvPr/>
          </p:nvGrpSpPr>
          <p:grpSpPr bwMode="auto">
            <a:xfrm>
              <a:off x="528" y="768"/>
              <a:ext cx="672" cy="912"/>
              <a:chOff x="3792" y="2736"/>
              <a:chExt cx="672" cy="912"/>
            </a:xfrm>
          </p:grpSpPr>
          <p:sp>
            <p:nvSpPr>
              <p:cNvPr id="303149" name="Line 45"/>
              <p:cNvSpPr>
                <a:spLocks noChangeShapeType="1"/>
              </p:cNvSpPr>
              <p:nvPr/>
            </p:nvSpPr>
            <p:spPr bwMode="auto">
              <a:xfrm rot="5400000" flipV="1">
                <a:off x="3888" y="288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3150" name="Line 46"/>
              <p:cNvSpPr>
                <a:spLocks noChangeShapeType="1"/>
              </p:cNvSpPr>
              <p:nvPr/>
            </p:nvSpPr>
            <p:spPr bwMode="auto">
              <a:xfrm rot="5400000">
                <a:off x="4032" y="283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303151" name="Group 47"/>
              <p:cNvGrpSpPr>
                <a:grpSpLocks/>
              </p:cNvGrpSpPr>
              <p:nvPr/>
            </p:nvGrpSpPr>
            <p:grpSpPr bwMode="auto">
              <a:xfrm>
                <a:off x="3984" y="2832"/>
                <a:ext cx="288" cy="816"/>
                <a:chOff x="3984" y="2832"/>
                <a:chExt cx="288" cy="816"/>
              </a:xfrm>
            </p:grpSpPr>
            <p:sp>
              <p:nvSpPr>
                <p:cNvPr id="303152" name="Freeform 48"/>
                <p:cNvSpPr>
                  <a:spLocks/>
                </p:cNvSpPr>
                <p:nvPr/>
              </p:nvSpPr>
              <p:spPr bwMode="auto">
                <a:xfrm>
                  <a:off x="3984" y="2832"/>
                  <a:ext cx="288" cy="8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8" y="192"/>
                    </a:cxn>
                    <a:cxn ang="0">
                      <a:pos x="288" y="624"/>
                    </a:cxn>
                    <a:cxn ang="0">
                      <a:pos x="0" y="81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88" h="816">
                      <a:moveTo>
                        <a:pt x="0" y="0"/>
                      </a:moveTo>
                      <a:lnTo>
                        <a:pt x="288" y="192"/>
                      </a:lnTo>
                      <a:lnTo>
                        <a:pt x="288" y="624"/>
                      </a:lnTo>
                      <a:lnTo>
                        <a:pt x="0" y="8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9FF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3153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4032" y="2976"/>
                  <a:ext cx="240" cy="5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A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L</a:t>
                  </a:r>
                </a:p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U</a:t>
                  </a:r>
                </a:p>
              </p:txBody>
            </p:sp>
          </p:grpSp>
          <p:sp>
            <p:nvSpPr>
              <p:cNvPr id="303154" name="Line 50"/>
              <p:cNvSpPr>
                <a:spLocks noChangeShapeType="1"/>
              </p:cNvSpPr>
              <p:nvPr/>
            </p:nvSpPr>
            <p:spPr bwMode="auto">
              <a:xfrm rot="5400000" flipV="1">
                <a:off x="3888" y="3408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3155" name="Line 51"/>
              <p:cNvSpPr>
                <a:spLocks noChangeShapeType="1"/>
              </p:cNvSpPr>
              <p:nvPr/>
            </p:nvSpPr>
            <p:spPr bwMode="auto">
              <a:xfrm rot="5400000" flipV="1">
                <a:off x="4368" y="312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3156" name="Rectangle 52"/>
            <p:cNvSpPr>
              <a:spLocks noChangeArrowheads="1"/>
            </p:cNvSpPr>
            <p:nvPr/>
          </p:nvSpPr>
          <p:spPr bwMode="auto">
            <a:xfrm>
              <a:off x="336" y="892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303157" name="Rectangle 53"/>
            <p:cNvSpPr>
              <a:spLocks noChangeArrowheads="1"/>
            </p:cNvSpPr>
            <p:nvPr/>
          </p:nvSpPr>
          <p:spPr bwMode="auto">
            <a:xfrm>
              <a:off x="336" y="1440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303158" name="Rectangle 54"/>
            <p:cNvSpPr>
              <a:spLocks noChangeArrowheads="1"/>
            </p:cNvSpPr>
            <p:nvPr/>
          </p:nvSpPr>
          <p:spPr bwMode="auto">
            <a:xfrm>
              <a:off x="1200" y="1160"/>
              <a:ext cx="43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^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 Y</a:t>
              </a:r>
            </a:p>
          </p:txBody>
        </p:sp>
        <p:sp>
          <p:nvSpPr>
            <p:cNvPr id="303159" name="Rectangle 55"/>
            <p:cNvSpPr>
              <a:spLocks noChangeArrowheads="1"/>
            </p:cNvSpPr>
            <p:nvPr/>
          </p:nvSpPr>
          <p:spPr bwMode="auto">
            <a:xfrm>
              <a:off x="768" y="576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03160" name="Group 56"/>
          <p:cNvGrpSpPr>
            <a:grpSpLocks/>
          </p:cNvGrpSpPr>
          <p:nvPr/>
        </p:nvGrpSpPr>
        <p:grpSpPr bwMode="auto">
          <a:xfrm>
            <a:off x="952500" y="2057400"/>
            <a:ext cx="266700" cy="1066800"/>
            <a:chOff x="504" y="960"/>
            <a:chExt cx="168" cy="672"/>
          </a:xfrm>
        </p:grpSpPr>
        <p:sp>
          <p:nvSpPr>
            <p:cNvPr id="303161" name="Rectangle 57"/>
            <p:cNvSpPr>
              <a:spLocks noChangeArrowheads="1"/>
            </p:cNvSpPr>
            <p:nvPr/>
          </p:nvSpPr>
          <p:spPr bwMode="auto">
            <a:xfrm>
              <a:off x="504" y="960"/>
              <a:ext cx="16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03162" name="Rectangle 58"/>
            <p:cNvSpPr>
              <a:spLocks noChangeArrowheads="1"/>
            </p:cNvSpPr>
            <p:nvPr/>
          </p:nvSpPr>
          <p:spPr bwMode="auto">
            <a:xfrm>
              <a:off x="504" y="1478"/>
              <a:ext cx="16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03163" name="Group 59"/>
          <p:cNvGrpSpPr>
            <a:grpSpLocks/>
          </p:cNvGrpSpPr>
          <p:nvPr/>
        </p:nvGrpSpPr>
        <p:grpSpPr bwMode="auto">
          <a:xfrm>
            <a:off x="3086100" y="2057400"/>
            <a:ext cx="266700" cy="1066800"/>
            <a:chOff x="504" y="960"/>
            <a:chExt cx="168" cy="672"/>
          </a:xfrm>
        </p:grpSpPr>
        <p:sp>
          <p:nvSpPr>
            <p:cNvPr id="303164" name="Rectangle 60"/>
            <p:cNvSpPr>
              <a:spLocks noChangeArrowheads="1"/>
            </p:cNvSpPr>
            <p:nvPr/>
          </p:nvSpPr>
          <p:spPr bwMode="auto">
            <a:xfrm>
              <a:off x="504" y="960"/>
              <a:ext cx="16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03165" name="Rectangle 61"/>
            <p:cNvSpPr>
              <a:spLocks noChangeArrowheads="1"/>
            </p:cNvSpPr>
            <p:nvPr/>
          </p:nvSpPr>
          <p:spPr bwMode="auto">
            <a:xfrm>
              <a:off x="504" y="1478"/>
              <a:ext cx="16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03166" name="Group 62"/>
          <p:cNvGrpSpPr>
            <a:grpSpLocks/>
          </p:cNvGrpSpPr>
          <p:nvPr/>
        </p:nvGrpSpPr>
        <p:grpSpPr bwMode="auto">
          <a:xfrm>
            <a:off x="5219700" y="2057400"/>
            <a:ext cx="266700" cy="1066800"/>
            <a:chOff x="504" y="960"/>
            <a:chExt cx="168" cy="672"/>
          </a:xfrm>
        </p:grpSpPr>
        <p:sp>
          <p:nvSpPr>
            <p:cNvPr id="303167" name="Rectangle 63"/>
            <p:cNvSpPr>
              <a:spLocks noChangeArrowheads="1"/>
            </p:cNvSpPr>
            <p:nvPr/>
          </p:nvSpPr>
          <p:spPr bwMode="auto">
            <a:xfrm>
              <a:off x="504" y="960"/>
              <a:ext cx="16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03168" name="Rectangle 64"/>
            <p:cNvSpPr>
              <a:spLocks noChangeArrowheads="1"/>
            </p:cNvSpPr>
            <p:nvPr/>
          </p:nvSpPr>
          <p:spPr bwMode="auto">
            <a:xfrm>
              <a:off x="504" y="1478"/>
              <a:ext cx="16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03169" name="Group 65"/>
          <p:cNvGrpSpPr>
            <a:grpSpLocks/>
          </p:cNvGrpSpPr>
          <p:nvPr/>
        </p:nvGrpSpPr>
        <p:grpSpPr bwMode="auto">
          <a:xfrm>
            <a:off x="7353300" y="2057400"/>
            <a:ext cx="266700" cy="1066800"/>
            <a:chOff x="504" y="960"/>
            <a:chExt cx="168" cy="672"/>
          </a:xfrm>
        </p:grpSpPr>
        <p:sp>
          <p:nvSpPr>
            <p:cNvPr id="303170" name="Rectangle 66"/>
            <p:cNvSpPr>
              <a:spLocks noChangeArrowheads="1"/>
            </p:cNvSpPr>
            <p:nvPr/>
          </p:nvSpPr>
          <p:spPr bwMode="auto">
            <a:xfrm>
              <a:off x="504" y="960"/>
              <a:ext cx="16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03171" name="Rectangle 67"/>
            <p:cNvSpPr>
              <a:spLocks noChangeArrowheads="1"/>
            </p:cNvSpPr>
            <p:nvPr/>
          </p:nvSpPr>
          <p:spPr bwMode="auto">
            <a:xfrm>
              <a:off x="504" y="1478"/>
              <a:ext cx="16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4013389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Registers</a:t>
            </a:r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4953000"/>
            <a:ext cx="8294688" cy="1098550"/>
          </a:xfrm>
        </p:spPr>
        <p:txBody>
          <a:bodyPr/>
          <a:lstStyle/>
          <a:p>
            <a:pPr lvl="1"/>
            <a:r>
              <a:rPr lang="en-US" dirty="0"/>
              <a:t>Stores data with latches</a:t>
            </a:r>
          </a:p>
        </p:txBody>
      </p:sp>
      <p:grpSp>
        <p:nvGrpSpPr>
          <p:cNvPr id="311412" name="Group 116"/>
          <p:cNvGrpSpPr>
            <a:grpSpLocks/>
          </p:cNvGrpSpPr>
          <p:nvPr/>
        </p:nvGrpSpPr>
        <p:grpSpPr bwMode="auto">
          <a:xfrm>
            <a:off x="2133600" y="1219200"/>
            <a:ext cx="3048000" cy="3692525"/>
            <a:chOff x="720" y="768"/>
            <a:chExt cx="1920" cy="2326"/>
          </a:xfrm>
        </p:grpSpPr>
        <p:sp>
          <p:nvSpPr>
            <p:cNvPr id="311300" name="Rectangle 4"/>
            <p:cNvSpPr>
              <a:spLocks noChangeArrowheads="1"/>
            </p:cNvSpPr>
            <p:nvPr/>
          </p:nvSpPr>
          <p:spPr bwMode="auto">
            <a:xfrm>
              <a:off x="1392" y="823"/>
              <a:ext cx="576" cy="226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endParaRPr>
            </a:p>
          </p:txBody>
        </p:sp>
        <p:sp>
          <p:nvSpPr>
            <p:cNvPr id="311301" name="Rectangle 5"/>
            <p:cNvSpPr>
              <a:spLocks noChangeArrowheads="1"/>
            </p:cNvSpPr>
            <p:nvPr/>
          </p:nvSpPr>
          <p:spPr bwMode="auto">
            <a:xfrm>
              <a:off x="1392" y="1056"/>
              <a:ext cx="576" cy="240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02" name="Rectangle 6"/>
            <p:cNvSpPr>
              <a:spLocks noChangeArrowheads="1"/>
            </p:cNvSpPr>
            <p:nvPr/>
          </p:nvSpPr>
          <p:spPr bwMode="auto">
            <a:xfrm>
              <a:off x="1392" y="1296"/>
              <a:ext cx="576" cy="240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03" name="Rectangle 7"/>
            <p:cNvSpPr>
              <a:spLocks noChangeArrowheads="1"/>
            </p:cNvSpPr>
            <p:nvPr/>
          </p:nvSpPr>
          <p:spPr bwMode="auto">
            <a:xfrm>
              <a:off x="1392" y="1536"/>
              <a:ext cx="576" cy="240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04" name="Rectangle 8"/>
            <p:cNvSpPr>
              <a:spLocks noChangeArrowheads="1"/>
            </p:cNvSpPr>
            <p:nvPr/>
          </p:nvSpPr>
          <p:spPr bwMode="auto">
            <a:xfrm>
              <a:off x="1392" y="1776"/>
              <a:ext cx="576" cy="240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05" name="Rectangle 9"/>
            <p:cNvSpPr>
              <a:spLocks noChangeArrowheads="1"/>
            </p:cNvSpPr>
            <p:nvPr/>
          </p:nvSpPr>
          <p:spPr bwMode="auto">
            <a:xfrm>
              <a:off x="1392" y="2016"/>
              <a:ext cx="576" cy="240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06" name="Rectangle 10"/>
            <p:cNvSpPr>
              <a:spLocks noChangeArrowheads="1"/>
            </p:cNvSpPr>
            <p:nvPr/>
          </p:nvSpPr>
          <p:spPr bwMode="auto">
            <a:xfrm>
              <a:off x="1392" y="2256"/>
              <a:ext cx="576" cy="240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07" name="Rectangle 11"/>
            <p:cNvSpPr>
              <a:spLocks noChangeArrowheads="1"/>
            </p:cNvSpPr>
            <p:nvPr/>
          </p:nvSpPr>
          <p:spPr bwMode="auto">
            <a:xfrm>
              <a:off x="1392" y="2496"/>
              <a:ext cx="576" cy="240"/>
            </a:xfrm>
            <a:prstGeom prst="rect">
              <a:avLst/>
            </a:prstGeom>
            <a:solidFill>
              <a:srgbClr val="99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09" name="Line 13"/>
            <p:cNvSpPr>
              <a:spLocks noChangeShapeType="1"/>
            </p:cNvSpPr>
            <p:nvPr/>
          </p:nvSpPr>
          <p:spPr bwMode="auto">
            <a:xfrm flipH="1">
              <a:off x="1008" y="864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10" name="Line 14"/>
            <p:cNvSpPr>
              <a:spLocks noChangeShapeType="1"/>
            </p:cNvSpPr>
            <p:nvPr/>
          </p:nvSpPr>
          <p:spPr bwMode="auto">
            <a:xfrm flipH="1">
              <a:off x="1008" y="1104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11" name="Line 15"/>
            <p:cNvSpPr>
              <a:spLocks noChangeShapeType="1"/>
            </p:cNvSpPr>
            <p:nvPr/>
          </p:nvSpPr>
          <p:spPr bwMode="auto">
            <a:xfrm flipH="1">
              <a:off x="1008" y="1344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12" name="Line 16"/>
            <p:cNvSpPr>
              <a:spLocks noChangeShapeType="1"/>
            </p:cNvSpPr>
            <p:nvPr/>
          </p:nvSpPr>
          <p:spPr bwMode="auto">
            <a:xfrm flipH="1">
              <a:off x="1008" y="1584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13" name="Line 17"/>
            <p:cNvSpPr>
              <a:spLocks noChangeShapeType="1"/>
            </p:cNvSpPr>
            <p:nvPr/>
          </p:nvSpPr>
          <p:spPr bwMode="auto">
            <a:xfrm flipH="1">
              <a:off x="1008" y="1824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14" name="Line 18"/>
            <p:cNvSpPr>
              <a:spLocks noChangeShapeType="1"/>
            </p:cNvSpPr>
            <p:nvPr/>
          </p:nvSpPr>
          <p:spPr bwMode="auto">
            <a:xfrm flipH="1">
              <a:off x="1008" y="2064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15" name="Line 19"/>
            <p:cNvSpPr>
              <a:spLocks noChangeShapeType="1"/>
            </p:cNvSpPr>
            <p:nvPr/>
          </p:nvSpPr>
          <p:spPr bwMode="auto">
            <a:xfrm flipH="1">
              <a:off x="1008" y="2304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16" name="Line 20"/>
            <p:cNvSpPr>
              <a:spLocks noChangeShapeType="1"/>
            </p:cNvSpPr>
            <p:nvPr/>
          </p:nvSpPr>
          <p:spPr bwMode="auto">
            <a:xfrm flipH="1">
              <a:off x="1008" y="2544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18" name="Line 22"/>
            <p:cNvSpPr>
              <a:spLocks noChangeShapeType="1"/>
            </p:cNvSpPr>
            <p:nvPr/>
          </p:nvSpPr>
          <p:spPr bwMode="auto">
            <a:xfrm flipH="1">
              <a:off x="1968" y="912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19" name="Line 23"/>
            <p:cNvSpPr>
              <a:spLocks noChangeShapeType="1"/>
            </p:cNvSpPr>
            <p:nvPr/>
          </p:nvSpPr>
          <p:spPr bwMode="auto">
            <a:xfrm flipH="1">
              <a:off x="1968" y="1152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20" name="Line 24"/>
            <p:cNvSpPr>
              <a:spLocks noChangeShapeType="1"/>
            </p:cNvSpPr>
            <p:nvPr/>
          </p:nvSpPr>
          <p:spPr bwMode="auto">
            <a:xfrm flipH="1">
              <a:off x="1968" y="1392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21" name="Line 25"/>
            <p:cNvSpPr>
              <a:spLocks noChangeShapeType="1"/>
            </p:cNvSpPr>
            <p:nvPr/>
          </p:nvSpPr>
          <p:spPr bwMode="auto">
            <a:xfrm flipH="1">
              <a:off x="1968" y="1632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22" name="Line 26"/>
            <p:cNvSpPr>
              <a:spLocks noChangeShapeType="1"/>
            </p:cNvSpPr>
            <p:nvPr/>
          </p:nvSpPr>
          <p:spPr bwMode="auto">
            <a:xfrm flipH="1">
              <a:off x="1968" y="1872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23" name="Line 27"/>
            <p:cNvSpPr>
              <a:spLocks noChangeShapeType="1"/>
            </p:cNvSpPr>
            <p:nvPr/>
          </p:nvSpPr>
          <p:spPr bwMode="auto">
            <a:xfrm flipH="1">
              <a:off x="1968" y="2112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24" name="Line 28"/>
            <p:cNvSpPr>
              <a:spLocks noChangeShapeType="1"/>
            </p:cNvSpPr>
            <p:nvPr/>
          </p:nvSpPr>
          <p:spPr bwMode="auto">
            <a:xfrm flipH="1">
              <a:off x="1968" y="2352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25" name="Line 29"/>
            <p:cNvSpPr>
              <a:spLocks noChangeShapeType="1"/>
            </p:cNvSpPr>
            <p:nvPr/>
          </p:nvSpPr>
          <p:spPr bwMode="auto">
            <a:xfrm flipH="1">
              <a:off x="1968" y="2592"/>
              <a:ext cx="384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27" name="Line 31"/>
            <p:cNvSpPr>
              <a:spLocks noChangeShapeType="1"/>
            </p:cNvSpPr>
            <p:nvPr/>
          </p:nvSpPr>
          <p:spPr bwMode="auto">
            <a:xfrm flipH="1">
              <a:off x="1200" y="10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28" name="Line 32"/>
            <p:cNvSpPr>
              <a:spLocks noChangeShapeType="1"/>
            </p:cNvSpPr>
            <p:nvPr/>
          </p:nvSpPr>
          <p:spPr bwMode="auto">
            <a:xfrm flipH="1">
              <a:off x="1200" y="124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29" name="Line 33"/>
            <p:cNvSpPr>
              <a:spLocks noChangeShapeType="1"/>
            </p:cNvSpPr>
            <p:nvPr/>
          </p:nvSpPr>
          <p:spPr bwMode="auto">
            <a:xfrm flipH="1">
              <a:off x="1200" y="148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30" name="Line 34"/>
            <p:cNvSpPr>
              <a:spLocks noChangeShapeType="1"/>
            </p:cNvSpPr>
            <p:nvPr/>
          </p:nvSpPr>
          <p:spPr bwMode="auto">
            <a:xfrm flipH="1">
              <a:off x="1200" y="172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31" name="Line 35"/>
            <p:cNvSpPr>
              <a:spLocks noChangeShapeType="1"/>
            </p:cNvSpPr>
            <p:nvPr/>
          </p:nvSpPr>
          <p:spPr bwMode="auto">
            <a:xfrm flipH="1">
              <a:off x="1200" y="196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32" name="Line 36"/>
            <p:cNvSpPr>
              <a:spLocks noChangeShapeType="1"/>
            </p:cNvSpPr>
            <p:nvPr/>
          </p:nvSpPr>
          <p:spPr bwMode="auto">
            <a:xfrm flipH="1">
              <a:off x="1200" y="220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33" name="Line 37"/>
            <p:cNvSpPr>
              <a:spLocks noChangeShapeType="1"/>
            </p:cNvSpPr>
            <p:nvPr/>
          </p:nvSpPr>
          <p:spPr bwMode="auto">
            <a:xfrm flipH="1">
              <a:off x="1200" y="244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34" name="Line 38"/>
            <p:cNvSpPr>
              <a:spLocks noChangeShapeType="1"/>
            </p:cNvSpPr>
            <p:nvPr/>
          </p:nvSpPr>
          <p:spPr bwMode="auto">
            <a:xfrm flipH="1">
              <a:off x="1200" y="2688"/>
              <a:ext cx="192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1337" name="Line 41"/>
            <p:cNvSpPr>
              <a:spLocks noChangeShapeType="1"/>
            </p:cNvSpPr>
            <p:nvPr/>
          </p:nvSpPr>
          <p:spPr bwMode="auto">
            <a:xfrm>
              <a:off x="1200" y="1008"/>
              <a:ext cx="0" cy="1872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11341" name="Group 45"/>
            <p:cNvGrpSpPr>
              <a:grpSpLocks/>
            </p:cNvGrpSpPr>
            <p:nvPr/>
          </p:nvGrpSpPr>
          <p:grpSpPr bwMode="auto">
            <a:xfrm>
              <a:off x="1152" y="1200"/>
              <a:ext cx="96" cy="96"/>
              <a:chOff x="2880" y="2064"/>
              <a:chExt cx="96" cy="96"/>
            </a:xfrm>
          </p:grpSpPr>
          <p:sp>
            <p:nvSpPr>
              <p:cNvPr id="311339" name="Rectangle 43"/>
              <p:cNvSpPr>
                <a:spLocks noChangeArrowheads="1"/>
              </p:cNvSpPr>
              <p:nvPr/>
            </p:nvSpPr>
            <p:spPr bwMode="auto">
              <a:xfrm>
                <a:off x="2880" y="2064"/>
                <a:ext cx="96" cy="9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1340" name="Oval 44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11342" name="Group 46"/>
            <p:cNvGrpSpPr>
              <a:grpSpLocks/>
            </p:cNvGrpSpPr>
            <p:nvPr/>
          </p:nvGrpSpPr>
          <p:grpSpPr bwMode="auto">
            <a:xfrm>
              <a:off x="1152" y="1440"/>
              <a:ext cx="96" cy="96"/>
              <a:chOff x="2880" y="2064"/>
              <a:chExt cx="96" cy="96"/>
            </a:xfrm>
          </p:grpSpPr>
          <p:sp>
            <p:nvSpPr>
              <p:cNvPr id="311343" name="Rectangle 47"/>
              <p:cNvSpPr>
                <a:spLocks noChangeArrowheads="1"/>
              </p:cNvSpPr>
              <p:nvPr/>
            </p:nvSpPr>
            <p:spPr bwMode="auto">
              <a:xfrm>
                <a:off x="2880" y="2064"/>
                <a:ext cx="96" cy="9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1344" name="Oval 48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11345" name="Group 49"/>
            <p:cNvGrpSpPr>
              <a:grpSpLocks/>
            </p:cNvGrpSpPr>
            <p:nvPr/>
          </p:nvGrpSpPr>
          <p:grpSpPr bwMode="auto">
            <a:xfrm>
              <a:off x="1152" y="1680"/>
              <a:ext cx="96" cy="96"/>
              <a:chOff x="2880" y="2064"/>
              <a:chExt cx="96" cy="96"/>
            </a:xfrm>
          </p:grpSpPr>
          <p:sp>
            <p:nvSpPr>
              <p:cNvPr id="311346" name="Rectangle 50"/>
              <p:cNvSpPr>
                <a:spLocks noChangeArrowheads="1"/>
              </p:cNvSpPr>
              <p:nvPr/>
            </p:nvSpPr>
            <p:spPr bwMode="auto">
              <a:xfrm>
                <a:off x="2880" y="2064"/>
                <a:ext cx="96" cy="9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1347" name="Oval 51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11348" name="Group 52"/>
            <p:cNvGrpSpPr>
              <a:grpSpLocks/>
            </p:cNvGrpSpPr>
            <p:nvPr/>
          </p:nvGrpSpPr>
          <p:grpSpPr bwMode="auto">
            <a:xfrm>
              <a:off x="1152" y="1920"/>
              <a:ext cx="96" cy="96"/>
              <a:chOff x="2880" y="2064"/>
              <a:chExt cx="96" cy="96"/>
            </a:xfrm>
          </p:grpSpPr>
          <p:sp>
            <p:nvSpPr>
              <p:cNvPr id="311349" name="Rectangle 53"/>
              <p:cNvSpPr>
                <a:spLocks noChangeArrowheads="1"/>
              </p:cNvSpPr>
              <p:nvPr/>
            </p:nvSpPr>
            <p:spPr bwMode="auto">
              <a:xfrm>
                <a:off x="2880" y="2064"/>
                <a:ext cx="96" cy="9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1350" name="Oval 54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11351" name="Group 55"/>
            <p:cNvGrpSpPr>
              <a:grpSpLocks/>
            </p:cNvGrpSpPr>
            <p:nvPr/>
          </p:nvGrpSpPr>
          <p:grpSpPr bwMode="auto">
            <a:xfrm>
              <a:off x="1152" y="2160"/>
              <a:ext cx="96" cy="96"/>
              <a:chOff x="2880" y="2064"/>
              <a:chExt cx="96" cy="96"/>
            </a:xfrm>
          </p:grpSpPr>
          <p:sp>
            <p:nvSpPr>
              <p:cNvPr id="311352" name="Rectangle 56"/>
              <p:cNvSpPr>
                <a:spLocks noChangeArrowheads="1"/>
              </p:cNvSpPr>
              <p:nvPr/>
            </p:nvSpPr>
            <p:spPr bwMode="auto">
              <a:xfrm>
                <a:off x="2880" y="2064"/>
                <a:ext cx="96" cy="9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1353" name="Oval 57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11354" name="Group 58"/>
            <p:cNvGrpSpPr>
              <a:grpSpLocks/>
            </p:cNvGrpSpPr>
            <p:nvPr/>
          </p:nvGrpSpPr>
          <p:grpSpPr bwMode="auto">
            <a:xfrm>
              <a:off x="1152" y="2400"/>
              <a:ext cx="96" cy="96"/>
              <a:chOff x="2880" y="2064"/>
              <a:chExt cx="96" cy="96"/>
            </a:xfrm>
          </p:grpSpPr>
          <p:sp>
            <p:nvSpPr>
              <p:cNvPr id="311355" name="Rectangle 59"/>
              <p:cNvSpPr>
                <a:spLocks noChangeArrowheads="1"/>
              </p:cNvSpPr>
              <p:nvPr/>
            </p:nvSpPr>
            <p:spPr bwMode="auto">
              <a:xfrm>
                <a:off x="2880" y="2064"/>
                <a:ext cx="96" cy="9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1356" name="Oval 60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11357" name="Group 61"/>
            <p:cNvGrpSpPr>
              <a:grpSpLocks/>
            </p:cNvGrpSpPr>
            <p:nvPr/>
          </p:nvGrpSpPr>
          <p:grpSpPr bwMode="auto">
            <a:xfrm>
              <a:off x="1152" y="2640"/>
              <a:ext cx="96" cy="96"/>
              <a:chOff x="2880" y="2064"/>
              <a:chExt cx="96" cy="96"/>
            </a:xfrm>
          </p:grpSpPr>
          <p:sp>
            <p:nvSpPr>
              <p:cNvPr id="311358" name="Rectangle 62"/>
              <p:cNvSpPr>
                <a:spLocks noChangeArrowheads="1"/>
              </p:cNvSpPr>
              <p:nvPr/>
            </p:nvSpPr>
            <p:spPr bwMode="auto">
              <a:xfrm>
                <a:off x="2880" y="2064"/>
                <a:ext cx="96" cy="9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1359" name="Oval 63"/>
              <p:cNvSpPr>
                <a:spLocks noChangeArrowheads="1"/>
              </p:cNvSpPr>
              <p:nvPr/>
            </p:nvSpPr>
            <p:spPr bwMode="auto">
              <a:xfrm>
                <a:off x="2904" y="208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11366" name="Text Box 70"/>
            <p:cNvSpPr txBox="1">
              <a:spLocks noChangeArrowheads="1"/>
            </p:cNvSpPr>
            <p:nvPr/>
          </p:nvSpPr>
          <p:spPr bwMode="auto">
            <a:xfrm>
              <a:off x="1392" y="816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11367" name="Text Box 71"/>
            <p:cNvSpPr txBox="1">
              <a:spLocks noChangeArrowheads="1"/>
            </p:cNvSpPr>
            <p:nvPr/>
          </p:nvSpPr>
          <p:spPr bwMode="auto">
            <a:xfrm>
              <a:off x="1392" y="912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11368" name="Text Box 72"/>
            <p:cNvSpPr txBox="1">
              <a:spLocks noChangeArrowheads="1"/>
            </p:cNvSpPr>
            <p:nvPr/>
          </p:nvSpPr>
          <p:spPr bwMode="auto">
            <a:xfrm>
              <a:off x="1728" y="864"/>
              <a:ext cx="192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11369" name="Text Box 73"/>
            <p:cNvSpPr txBox="1">
              <a:spLocks noChangeArrowheads="1"/>
            </p:cNvSpPr>
            <p:nvPr/>
          </p:nvSpPr>
          <p:spPr bwMode="auto">
            <a:xfrm>
              <a:off x="1392" y="1056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11370" name="Text Box 74"/>
            <p:cNvSpPr txBox="1">
              <a:spLocks noChangeArrowheads="1"/>
            </p:cNvSpPr>
            <p:nvPr/>
          </p:nvSpPr>
          <p:spPr bwMode="auto">
            <a:xfrm>
              <a:off x="1392" y="1152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11371" name="Text Box 75"/>
            <p:cNvSpPr txBox="1">
              <a:spLocks noChangeArrowheads="1"/>
            </p:cNvSpPr>
            <p:nvPr/>
          </p:nvSpPr>
          <p:spPr bwMode="auto">
            <a:xfrm>
              <a:off x="1728" y="1104"/>
              <a:ext cx="192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11372" name="Text Box 76"/>
            <p:cNvSpPr txBox="1">
              <a:spLocks noChangeArrowheads="1"/>
            </p:cNvSpPr>
            <p:nvPr/>
          </p:nvSpPr>
          <p:spPr bwMode="auto">
            <a:xfrm>
              <a:off x="1392" y="1296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11373" name="Text Box 77"/>
            <p:cNvSpPr txBox="1">
              <a:spLocks noChangeArrowheads="1"/>
            </p:cNvSpPr>
            <p:nvPr/>
          </p:nvSpPr>
          <p:spPr bwMode="auto">
            <a:xfrm>
              <a:off x="1392" y="1392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11374" name="Text Box 78"/>
            <p:cNvSpPr txBox="1">
              <a:spLocks noChangeArrowheads="1"/>
            </p:cNvSpPr>
            <p:nvPr/>
          </p:nvSpPr>
          <p:spPr bwMode="auto">
            <a:xfrm>
              <a:off x="1728" y="1344"/>
              <a:ext cx="192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11375" name="Text Box 79"/>
            <p:cNvSpPr txBox="1">
              <a:spLocks noChangeArrowheads="1"/>
            </p:cNvSpPr>
            <p:nvPr/>
          </p:nvSpPr>
          <p:spPr bwMode="auto">
            <a:xfrm>
              <a:off x="1392" y="1536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11376" name="Text Box 80"/>
            <p:cNvSpPr txBox="1">
              <a:spLocks noChangeArrowheads="1"/>
            </p:cNvSpPr>
            <p:nvPr/>
          </p:nvSpPr>
          <p:spPr bwMode="auto">
            <a:xfrm>
              <a:off x="1392" y="1632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11377" name="Text Box 81"/>
            <p:cNvSpPr txBox="1">
              <a:spLocks noChangeArrowheads="1"/>
            </p:cNvSpPr>
            <p:nvPr/>
          </p:nvSpPr>
          <p:spPr bwMode="auto">
            <a:xfrm>
              <a:off x="1728" y="1584"/>
              <a:ext cx="192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11378" name="Text Box 82"/>
            <p:cNvSpPr txBox="1">
              <a:spLocks noChangeArrowheads="1"/>
            </p:cNvSpPr>
            <p:nvPr/>
          </p:nvSpPr>
          <p:spPr bwMode="auto">
            <a:xfrm>
              <a:off x="1392" y="1776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11379" name="Text Box 83"/>
            <p:cNvSpPr txBox="1">
              <a:spLocks noChangeArrowheads="1"/>
            </p:cNvSpPr>
            <p:nvPr/>
          </p:nvSpPr>
          <p:spPr bwMode="auto">
            <a:xfrm>
              <a:off x="1392" y="1872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11380" name="Text Box 84"/>
            <p:cNvSpPr txBox="1">
              <a:spLocks noChangeArrowheads="1"/>
            </p:cNvSpPr>
            <p:nvPr/>
          </p:nvSpPr>
          <p:spPr bwMode="auto">
            <a:xfrm>
              <a:off x="1728" y="1824"/>
              <a:ext cx="192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11381" name="Text Box 85"/>
            <p:cNvSpPr txBox="1">
              <a:spLocks noChangeArrowheads="1"/>
            </p:cNvSpPr>
            <p:nvPr/>
          </p:nvSpPr>
          <p:spPr bwMode="auto">
            <a:xfrm>
              <a:off x="1392" y="2016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11382" name="Text Box 86"/>
            <p:cNvSpPr txBox="1">
              <a:spLocks noChangeArrowheads="1"/>
            </p:cNvSpPr>
            <p:nvPr/>
          </p:nvSpPr>
          <p:spPr bwMode="auto">
            <a:xfrm>
              <a:off x="1392" y="2112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11383" name="Text Box 87"/>
            <p:cNvSpPr txBox="1">
              <a:spLocks noChangeArrowheads="1"/>
            </p:cNvSpPr>
            <p:nvPr/>
          </p:nvSpPr>
          <p:spPr bwMode="auto">
            <a:xfrm>
              <a:off x="1728" y="2064"/>
              <a:ext cx="192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11384" name="Text Box 88"/>
            <p:cNvSpPr txBox="1">
              <a:spLocks noChangeArrowheads="1"/>
            </p:cNvSpPr>
            <p:nvPr/>
          </p:nvSpPr>
          <p:spPr bwMode="auto">
            <a:xfrm>
              <a:off x="1392" y="2256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11385" name="Text Box 89"/>
            <p:cNvSpPr txBox="1">
              <a:spLocks noChangeArrowheads="1"/>
            </p:cNvSpPr>
            <p:nvPr/>
          </p:nvSpPr>
          <p:spPr bwMode="auto">
            <a:xfrm>
              <a:off x="1392" y="2352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11386" name="Text Box 90"/>
            <p:cNvSpPr txBox="1">
              <a:spLocks noChangeArrowheads="1"/>
            </p:cNvSpPr>
            <p:nvPr/>
          </p:nvSpPr>
          <p:spPr bwMode="auto">
            <a:xfrm>
              <a:off x="1728" y="2304"/>
              <a:ext cx="192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11387" name="Text Box 91"/>
            <p:cNvSpPr txBox="1">
              <a:spLocks noChangeArrowheads="1"/>
            </p:cNvSpPr>
            <p:nvPr/>
          </p:nvSpPr>
          <p:spPr bwMode="auto">
            <a:xfrm>
              <a:off x="1392" y="2496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11388" name="Text Box 92"/>
            <p:cNvSpPr txBox="1">
              <a:spLocks noChangeArrowheads="1"/>
            </p:cNvSpPr>
            <p:nvPr/>
          </p:nvSpPr>
          <p:spPr bwMode="auto">
            <a:xfrm>
              <a:off x="1392" y="2592"/>
              <a:ext cx="144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11389" name="Text Box 93"/>
            <p:cNvSpPr txBox="1">
              <a:spLocks noChangeArrowheads="1"/>
            </p:cNvSpPr>
            <p:nvPr/>
          </p:nvSpPr>
          <p:spPr bwMode="auto">
            <a:xfrm>
              <a:off x="1728" y="2544"/>
              <a:ext cx="192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11391" name="Text Box 95"/>
            <p:cNvSpPr txBox="1">
              <a:spLocks noChangeArrowheads="1"/>
            </p:cNvSpPr>
            <p:nvPr/>
          </p:nvSpPr>
          <p:spPr bwMode="auto">
            <a:xfrm>
              <a:off x="720" y="768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11392" name="Text Box 96"/>
            <p:cNvSpPr txBox="1">
              <a:spLocks noChangeArrowheads="1"/>
            </p:cNvSpPr>
            <p:nvPr/>
          </p:nvSpPr>
          <p:spPr bwMode="auto">
            <a:xfrm>
              <a:off x="720" y="1008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11393" name="Text Box 97"/>
            <p:cNvSpPr txBox="1">
              <a:spLocks noChangeArrowheads="1"/>
            </p:cNvSpPr>
            <p:nvPr/>
          </p:nvSpPr>
          <p:spPr bwMode="auto">
            <a:xfrm>
              <a:off x="720" y="1248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11394" name="Text Box 98"/>
            <p:cNvSpPr txBox="1">
              <a:spLocks noChangeArrowheads="1"/>
            </p:cNvSpPr>
            <p:nvPr/>
          </p:nvSpPr>
          <p:spPr bwMode="auto">
            <a:xfrm>
              <a:off x="720" y="1488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11395" name="Text Box 99"/>
            <p:cNvSpPr txBox="1">
              <a:spLocks noChangeArrowheads="1"/>
            </p:cNvSpPr>
            <p:nvPr/>
          </p:nvSpPr>
          <p:spPr bwMode="auto">
            <a:xfrm>
              <a:off x="720" y="1728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11396" name="Text Box 100"/>
            <p:cNvSpPr txBox="1">
              <a:spLocks noChangeArrowheads="1"/>
            </p:cNvSpPr>
            <p:nvPr/>
          </p:nvSpPr>
          <p:spPr bwMode="auto">
            <a:xfrm>
              <a:off x="720" y="1968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11397" name="Text Box 101"/>
            <p:cNvSpPr txBox="1">
              <a:spLocks noChangeArrowheads="1"/>
            </p:cNvSpPr>
            <p:nvPr/>
          </p:nvSpPr>
          <p:spPr bwMode="auto">
            <a:xfrm>
              <a:off x="720" y="2208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11398" name="Text Box 102"/>
            <p:cNvSpPr txBox="1">
              <a:spLocks noChangeArrowheads="1"/>
            </p:cNvSpPr>
            <p:nvPr/>
          </p:nvSpPr>
          <p:spPr bwMode="auto">
            <a:xfrm>
              <a:off x="720" y="2448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11399" name="Text Box 103"/>
            <p:cNvSpPr txBox="1">
              <a:spLocks noChangeArrowheads="1"/>
            </p:cNvSpPr>
            <p:nvPr/>
          </p:nvSpPr>
          <p:spPr bwMode="auto">
            <a:xfrm>
              <a:off x="2352" y="816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11400" name="Text Box 104"/>
            <p:cNvSpPr txBox="1">
              <a:spLocks noChangeArrowheads="1"/>
            </p:cNvSpPr>
            <p:nvPr/>
          </p:nvSpPr>
          <p:spPr bwMode="auto">
            <a:xfrm>
              <a:off x="2352" y="1056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11401" name="Text Box 105"/>
            <p:cNvSpPr txBox="1">
              <a:spLocks noChangeArrowheads="1"/>
            </p:cNvSpPr>
            <p:nvPr/>
          </p:nvSpPr>
          <p:spPr bwMode="auto">
            <a:xfrm>
              <a:off x="2352" y="1296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11402" name="Text Box 106"/>
            <p:cNvSpPr txBox="1">
              <a:spLocks noChangeArrowheads="1"/>
            </p:cNvSpPr>
            <p:nvPr/>
          </p:nvSpPr>
          <p:spPr bwMode="auto">
            <a:xfrm>
              <a:off x="2352" y="1536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11403" name="Text Box 107"/>
            <p:cNvSpPr txBox="1">
              <a:spLocks noChangeArrowheads="1"/>
            </p:cNvSpPr>
            <p:nvPr/>
          </p:nvSpPr>
          <p:spPr bwMode="auto">
            <a:xfrm>
              <a:off x="2352" y="1776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11404" name="Text Box 108"/>
            <p:cNvSpPr txBox="1">
              <a:spLocks noChangeArrowheads="1"/>
            </p:cNvSpPr>
            <p:nvPr/>
          </p:nvSpPr>
          <p:spPr bwMode="auto">
            <a:xfrm>
              <a:off x="2352" y="2016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11405" name="Text Box 109"/>
            <p:cNvSpPr txBox="1">
              <a:spLocks noChangeArrowheads="1"/>
            </p:cNvSpPr>
            <p:nvPr/>
          </p:nvSpPr>
          <p:spPr bwMode="auto">
            <a:xfrm>
              <a:off x="2352" y="2256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11406" name="Text Box 110"/>
            <p:cNvSpPr txBox="1">
              <a:spLocks noChangeArrowheads="1"/>
            </p:cNvSpPr>
            <p:nvPr/>
          </p:nvSpPr>
          <p:spPr bwMode="auto">
            <a:xfrm>
              <a:off x="2352" y="2496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11411" name="Text Box 115"/>
            <p:cNvSpPr txBox="1">
              <a:spLocks noChangeArrowheads="1"/>
            </p:cNvSpPr>
            <p:nvPr/>
          </p:nvSpPr>
          <p:spPr bwMode="auto">
            <a:xfrm>
              <a:off x="960" y="2880"/>
              <a:ext cx="450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Clock</a:t>
              </a:r>
            </a:p>
          </p:txBody>
        </p:sp>
      </p:grpSp>
      <p:sp>
        <p:nvSpPr>
          <p:cNvPr id="311413" name="Text Box 117"/>
          <p:cNvSpPr txBox="1">
            <a:spLocks noChangeArrowheads="1"/>
          </p:cNvSpPr>
          <p:nvPr/>
        </p:nvSpPr>
        <p:spPr bwMode="auto">
          <a:xfrm>
            <a:off x="3124200" y="914400"/>
            <a:ext cx="11080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4023209940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file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3124200"/>
            <a:ext cx="8294687" cy="3308350"/>
          </a:xfrm>
        </p:spPr>
        <p:txBody>
          <a:bodyPr/>
          <a:lstStyle/>
          <a:p>
            <a:pPr lvl="1"/>
            <a:r>
              <a:rPr lang="en-US" dirty="0"/>
              <a:t>Register file</a:t>
            </a:r>
          </a:p>
          <a:p>
            <a:pPr lvl="2"/>
            <a:r>
              <a:rPr lang="en-US" dirty="0"/>
              <a:t>Holds values of program registers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%</a:t>
            </a:r>
            <a:r>
              <a:rPr lang="en-US" dirty="0" err="1">
                <a:latin typeface="Courier New" pitchFamily="49" charset="0"/>
              </a:rPr>
              <a:t>rax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%</a:t>
            </a:r>
            <a:r>
              <a:rPr lang="en-US" dirty="0" err="1">
                <a:latin typeface="Courier New" pitchFamily="49" charset="0"/>
              </a:rPr>
              <a:t>rsp</a:t>
            </a:r>
            <a:r>
              <a:rPr lang="en-US" dirty="0"/>
              <a:t>, etc.</a:t>
            </a:r>
          </a:p>
          <a:p>
            <a:pPr lvl="2"/>
            <a:r>
              <a:rPr lang="en-US" dirty="0"/>
              <a:t>Register identifier serves as address</a:t>
            </a:r>
          </a:p>
          <a:p>
            <a:pPr lvl="3"/>
            <a:r>
              <a:rPr lang="en-US" dirty="0"/>
              <a:t>ID 15 (0xF) implies no read or write performed</a:t>
            </a:r>
          </a:p>
          <a:p>
            <a:pPr lvl="1"/>
            <a:r>
              <a:rPr lang="en-US" dirty="0"/>
              <a:t>Multiple Ports</a:t>
            </a:r>
          </a:p>
          <a:p>
            <a:pPr lvl="2"/>
            <a:r>
              <a:rPr lang="en-US" dirty="0"/>
              <a:t>Can read and/or write multiple registers</a:t>
            </a:r>
          </a:p>
          <a:p>
            <a:pPr lvl="2"/>
            <a:endParaRPr lang="en-US" dirty="0"/>
          </a:p>
        </p:txBody>
      </p:sp>
      <p:grpSp>
        <p:nvGrpSpPr>
          <p:cNvPr id="316440" name="Group 24"/>
          <p:cNvGrpSpPr>
            <a:grpSpLocks/>
          </p:cNvGrpSpPr>
          <p:nvPr/>
        </p:nvGrpSpPr>
        <p:grpSpPr bwMode="auto">
          <a:xfrm>
            <a:off x="2209800" y="990600"/>
            <a:ext cx="4618038" cy="2189163"/>
            <a:chOff x="1389" y="672"/>
            <a:chExt cx="2909" cy="1379"/>
          </a:xfrm>
        </p:grpSpPr>
        <p:sp>
          <p:nvSpPr>
            <p:cNvPr id="316420" name="Rectangle 4"/>
            <p:cNvSpPr>
              <a:spLocks noChangeArrowheads="1"/>
            </p:cNvSpPr>
            <p:nvPr/>
          </p:nvSpPr>
          <p:spPr bwMode="auto">
            <a:xfrm>
              <a:off x="2448" y="720"/>
              <a:ext cx="960" cy="96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Register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file</a:t>
              </a:r>
            </a:p>
          </p:txBody>
        </p:sp>
        <p:sp>
          <p:nvSpPr>
            <p:cNvPr id="316421" name="Text Box 5"/>
            <p:cNvSpPr txBox="1">
              <a:spLocks noChangeArrowheads="1"/>
            </p:cNvSpPr>
            <p:nvPr/>
          </p:nvSpPr>
          <p:spPr bwMode="auto">
            <a:xfrm>
              <a:off x="2448" y="864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16422" name="Text Box 6"/>
            <p:cNvSpPr txBox="1">
              <a:spLocks noChangeArrowheads="1"/>
            </p:cNvSpPr>
            <p:nvPr/>
          </p:nvSpPr>
          <p:spPr bwMode="auto">
            <a:xfrm>
              <a:off x="2448" y="1392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16423" name="Text Box 7"/>
            <p:cNvSpPr txBox="1">
              <a:spLocks noChangeArrowheads="1"/>
            </p:cNvSpPr>
            <p:nvPr/>
          </p:nvSpPr>
          <p:spPr bwMode="auto">
            <a:xfrm>
              <a:off x="3216" y="1104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W</a:t>
              </a:r>
            </a:p>
          </p:txBody>
        </p:sp>
        <p:sp>
          <p:nvSpPr>
            <p:cNvPr id="316424" name="Oval 8"/>
            <p:cNvSpPr>
              <a:spLocks noChangeArrowheads="1"/>
            </p:cNvSpPr>
            <p:nvPr/>
          </p:nvSpPr>
          <p:spPr bwMode="auto">
            <a:xfrm>
              <a:off x="3408" y="1104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dstW</a:t>
              </a:r>
            </a:p>
          </p:txBody>
        </p:sp>
        <p:sp>
          <p:nvSpPr>
            <p:cNvPr id="316425" name="Oval 9"/>
            <p:cNvSpPr>
              <a:spLocks noChangeArrowheads="1"/>
            </p:cNvSpPr>
            <p:nvPr/>
          </p:nvSpPr>
          <p:spPr bwMode="auto">
            <a:xfrm>
              <a:off x="2160" y="864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srcA</a:t>
              </a:r>
            </a:p>
          </p:txBody>
        </p:sp>
        <p:sp>
          <p:nvSpPr>
            <p:cNvPr id="316426" name="Line 10"/>
            <p:cNvSpPr>
              <a:spLocks noChangeShapeType="1"/>
            </p:cNvSpPr>
            <p:nvPr/>
          </p:nvSpPr>
          <p:spPr bwMode="auto">
            <a:xfrm rot="16200000" flipV="1">
              <a:off x="2304" y="7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27" name="Line 11"/>
            <p:cNvSpPr>
              <a:spLocks noChangeShapeType="1"/>
            </p:cNvSpPr>
            <p:nvPr/>
          </p:nvSpPr>
          <p:spPr bwMode="auto">
            <a:xfrm rot="5400000" flipH="1" flipV="1">
              <a:off x="2303" y="913"/>
              <a:ext cx="0" cy="2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28" name="Line 12"/>
            <p:cNvSpPr>
              <a:spLocks noChangeShapeType="1"/>
            </p:cNvSpPr>
            <p:nvPr/>
          </p:nvSpPr>
          <p:spPr bwMode="auto">
            <a:xfrm rot="16200000" flipV="1">
              <a:off x="2304" y="1248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29" name="Line 13"/>
            <p:cNvSpPr>
              <a:spLocks noChangeShapeType="1"/>
            </p:cNvSpPr>
            <p:nvPr/>
          </p:nvSpPr>
          <p:spPr bwMode="auto">
            <a:xfrm rot="5400000" flipH="1" flipV="1">
              <a:off x="2303" y="1441"/>
              <a:ext cx="0" cy="2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30" name="Line 14"/>
            <p:cNvSpPr>
              <a:spLocks noChangeShapeType="1"/>
            </p:cNvSpPr>
            <p:nvPr/>
          </p:nvSpPr>
          <p:spPr bwMode="auto">
            <a:xfrm rot="16200000" flipV="1">
              <a:off x="3552" y="96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31" name="Line 15"/>
            <p:cNvSpPr>
              <a:spLocks noChangeShapeType="1"/>
            </p:cNvSpPr>
            <p:nvPr/>
          </p:nvSpPr>
          <p:spPr bwMode="auto">
            <a:xfrm rot="16200000" flipV="1">
              <a:off x="3551" y="1153"/>
              <a:ext cx="0" cy="2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32" name="Oval 16"/>
            <p:cNvSpPr>
              <a:spLocks noChangeArrowheads="1"/>
            </p:cNvSpPr>
            <p:nvPr/>
          </p:nvSpPr>
          <p:spPr bwMode="auto">
            <a:xfrm>
              <a:off x="2160" y="672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valA</a:t>
              </a:r>
            </a:p>
          </p:txBody>
        </p:sp>
        <p:sp>
          <p:nvSpPr>
            <p:cNvPr id="316433" name="Oval 17"/>
            <p:cNvSpPr>
              <a:spLocks noChangeArrowheads="1"/>
            </p:cNvSpPr>
            <p:nvPr/>
          </p:nvSpPr>
          <p:spPr bwMode="auto">
            <a:xfrm>
              <a:off x="2160" y="1392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srcB</a:t>
              </a:r>
            </a:p>
          </p:txBody>
        </p:sp>
        <p:sp>
          <p:nvSpPr>
            <p:cNvPr id="316434" name="Oval 18"/>
            <p:cNvSpPr>
              <a:spLocks noChangeArrowheads="1"/>
            </p:cNvSpPr>
            <p:nvPr/>
          </p:nvSpPr>
          <p:spPr bwMode="auto">
            <a:xfrm>
              <a:off x="2160" y="1200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valB</a:t>
              </a:r>
            </a:p>
          </p:txBody>
        </p:sp>
        <p:sp>
          <p:nvSpPr>
            <p:cNvPr id="316435" name="Oval 19"/>
            <p:cNvSpPr>
              <a:spLocks noChangeArrowheads="1"/>
            </p:cNvSpPr>
            <p:nvPr/>
          </p:nvSpPr>
          <p:spPr bwMode="auto">
            <a:xfrm>
              <a:off x="3408" y="912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noProof="0" dirty="0" err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valW</a:t>
              </a:r>
              <a:endParaRPr kumimoji="0" lang="en-US" sz="900" b="0" i="0" u="none" strike="noStrike" kern="1200" cap="none" spc="0" normalizeH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36" name="Text Box 20"/>
            <p:cNvSpPr txBox="1">
              <a:spLocks noChangeArrowheads="1"/>
            </p:cNvSpPr>
            <p:nvPr/>
          </p:nvSpPr>
          <p:spPr bwMode="auto">
            <a:xfrm>
              <a:off x="1389" y="1104"/>
              <a:ext cx="771" cy="19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Read ports</a:t>
              </a:r>
            </a:p>
          </p:txBody>
        </p:sp>
        <p:sp>
          <p:nvSpPr>
            <p:cNvPr id="316437" name="Text Box 21"/>
            <p:cNvSpPr txBox="1">
              <a:spLocks noChangeArrowheads="1"/>
            </p:cNvSpPr>
            <p:nvPr/>
          </p:nvSpPr>
          <p:spPr bwMode="auto">
            <a:xfrm>
              <a:off x="3696" y="1104"/>
              <a:ext cx="602" cy="19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Write port</a:t>
              </a:r>
            </a:p>
          </p:txBody>
        </p:sp>
        <p:sp>
          <p:nvSpPr>
            <p:cNvPr id="316438" name="Line 22"/>
            <p:cNvSpPr>
              <a:spLocks noChangeShapeType="1"/>
            </p:cNvSpPr>
            <p:nvPr/>
          </p:nvSpPr>
          <p:spPr bwMode="auto">
            <a:xfrm flipH="1" flipV="1">
              <a:off x="3216" y="1680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39" name="Rectangle 23"/>
            <p:cNvSpPr>
              <a:spLocks noChangeArrowheads="1"/>
            </p:cNvSpPr>
            <p:nvPr/>
          </p:nvSpPr>
          <p:spPr bwMode="auto">
            <a:xfrm>
              <a:off x="3024" y="1872"/>
              <a:ext cx="338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Clock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3970248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C0938-B07C-773F-0FF9-AB77F0C8F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F797D596-F990-61C1-0DF8-5E2104149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is the same</a:t>
            </a:r>
          </a:p>
        </p:txBody>
      </p:sp>
      <p:grpSp>
        <p:nvGrpSpPr>
          <p:cNvPr id="316440" name="Group 24">
            <a:extLst>
              <a:ext uri="{FF2B5EF4-FFF2-40B4-BE49-F238E27FC236}">
                <a16:creationId xmlns:a16="http://schemas.microsoft.com/office/drawing/2014/main" id="{621870D1-1A97-A5FB-BC06-ED76F716D99D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990600"/>
            <a:ext cx="3205163" cy="2189163"/>
            <a:chOff x="1389" y="672"/>
            <a:chExt cx="2019" cy="1379"/>
          </a:xfrm>
        </p:grpSpPr>
        <p:sp>
          <p:nvSpPr>
            <p:cNvPr id="316420" name="Rectangle 4">
              <a:extLst>
                <a:ext uri="{FF2B5EF4-FFF2-40B4-BE49-F238E27FC236}">
                  <a16:creationId xmlns:a16="http://schemas.microsoft.com/office/drawing/2014/main" id="{2A496809-8BE5-EFB7-9604-DB36918D1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720"/>
              <a:ext cx="960" cy="96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dirty="0">
                  <a:solidFill>
                    <a:srgbClr val="000066"/>
                  </a:solidFill>
                </a:rPr>
                <a:t>Memory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21" name="Text Box 5">
              <a:extLst>
                <a:ext uri="{FF2B5EF4-FFF2-40B4-BE49-F238E27FC236}">
                  <a16:creationId xmlns:a16="http://schemas.microsoft.com/office/drawing/2014/main" id="{4496AD8C-DA54-D625-AB1B-7500EA0C2B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864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16422" name="Text Box 6">
              <a:extLst>
                <a:ext uri="{FF2B5EF4-FFF2-40B4-BE49-F238E27FC236}">
                  <a16:creationId xmlns:a16="http://schemas.microsoft.com/office/drawing/2014/main" id="{50772CEF-66F9-EEEC-EECB-B8B9FDC207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1392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16423" name="Text Box 7">
              <a:extLst>
                <a:ext uri="{FF2B5EF4-FFF2-40B4-BE49-F238E27FC236}">
                  <a16:creationId xmlns:a16="http://schemas.microsoft.com/office/drawing/2014/main" id="{48A556D1-CB7B-39C4-6F9D-0E2C5E2D31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104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W</a:t>
              </a:r>
            </a:p>
          </p:txBody>
        </p:sp>
        <p:sp>
          <p:nvSpPr>
            <p:cNvPr id="316425" name="Oval 9">
              <a:extLst>
                <a:ext uri="{FF2B5EF4-FFF2-40B4-BE49-F238E27FC236}">
                  <a16:creationId xmlns:a16="http://schemas.microsoft.com/office/drawing/2014/main" id="{E62B7A2D-3216-C2DC-E179-890F2DC9D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864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addrA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26" name="Line 10">
              <a:extLst>
                <a:ext uri="{FF2B5EF4-FFF2-40B4-BE49-F238E27FC236}">
                  <a16:creationId xmlns:a16="http://schemas.microsoft.com/office/drawing/2014/main" id="{F7CB3241-D560-6B39-B6B5-C57C04746BB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2304" y="7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27" name="Line 11">
              <a:extLst>
                <a:ext uri="{FF2B5EF4-FFF2-40B4-BE49-F238E27FC236}">
                  <a16:creationId xmlns:a16="http://schemas.microsoft.com/office/drawing/2014/main" id="{4B1C4931-D734-91C3-BF92-30DB2EA0114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2303" y="913"/>
              <a:ext cx="0" cy="2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28" name="Line 12">
              <a:extLst>
                <a:ext uri="{FF2B5EF4-FFF2-40B4-BE49-F238E27FC236}">
                  <a16:creationId xmlns:a16="http://schemas.microsoft.com/office/drawing/2014/main" id="{F62F934F-4195-9814-E160-F66C4454F2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 flipV="1">
              <a:off x="2304" y="1248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29" name="Line 13">
              <a:extLst>
                <a:ext uri="{FF2B5EF4-FFF2-40B4-BE49-F238E27FC236}">
                  <a16:creationId xmlns:a16="http://schemas.microsoft.com/office/drawing/2014/main" id="{EFC0300C-52F6-1E91-7AD2-E39DD7D41F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 flipV="1">
              <a:off x="2303" y="1441"/>
              <a:ext cx="0" cy="2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32" name="Oval 16">
              <a:extLst>
                <a:ext uri="{FF2B5EF4-FFF2-40B4-BE49-F238E27FC236}">
                  <a16:creationId xmlns:a16="http://schemas.microsoft.com/office/drawing/2014/main" id="{7008D807-50F7-B36E-4E0B-A39FEB91E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672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valA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33" name="Oval 17">
              <a:extLst>
                <a:ext uri="{FF2B5EF4-FFF2-40B4-BE49-F238E27FC236}">
                  <a16:creationId xmlns:a16="http://schemas.microsoft.com/office/drawing/2014/main" id="{9DBFC3B1-7E2D-D330-3C0D-216852F29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392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addrB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34" name="Oval 18">
              <a:extLst>
                <a:ext uri="{FF2B5EF4-FFF2-40B4-BE49-F238E27FC236}">
                  <a16:creationId xmlns:a16="http://schemas.microsoft.com/office/drawing/2014/main" id="{E93D7290-1F4B-CEFE-6D1C-9786F6D1D1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200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valB</a:t>
              </a:r>
            </a:p>
          </p:txBody>
        </p:sp>
        <p:sp>
          <p:nvSpPr>
            <p:cNvPr id="316436" name="Text Box 20">
              <a:extLst>
                <a:ext uri="{FF2B5EF4-FFF2-40B4-BE49-F238E27FC236}">
                  <a16:creationId xmlns:a16="http://schemas.microsoft.com/office/drawing/2014/main" id="{1937DA8A-CAD4-E646-81C9-AC29E64088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9" y="1104"/>
              <a:ext cx="771" cy="19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Ports</a:t>
              </a:r>
            </a:p>
          </p:txBody>
        </p:sp>
        <p:sp>
          <p:nvSpPr>
            <p:cNvPr id="316438" name="Line 22">
              <a:extLst>
                <a:ext uri="{FF2B5EF4-FFF2-40B4-BE49-F238E27FC236}">
                  <a16:creationId xmlns:a16="http://schemas.microsoft.com/office/drawing/2014/main" id="{96DFD810-6934-860F-59C5-08A836F9AC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6" y="1680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6439" name="Rectangle 23">
              <a:extLst>
                <a:ext uri="{FF2B5EF4-FFF2-40B4-BE49-F238E27FC236}">
                  <a16:creationId xmlns:a16="http://schemas.microsoft.com/office/drawing/2014/main" id="{A89ED764-5940-EB92-8927-51D57C58B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872"/>
              <a:ext cx="338" cy="17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Clock</a:t>
              </a:r>
            </a:p>
          </p:txBody>
        </p:sp>
      </p:grpSp>
      <p:sp>
        <p:nvSpPr>
          <p:cNvPr id="3" name="Oval 8">
            <a:extLst>
              <a:ext uri="{FF2B5EF4-FFF2-40B4-BE49-F238E27FC236}">
                <a16:creationId xmlns:a16="http://schemas.microsoft.com/office/drawing/2014/main" id="{36046634-2F28-0F5C-6AAD-38A806152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0050" y="1676400"/>
            <a:ext cx="457200" cy="3810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addrW</a:t>
            </a:r>
            <a:endParaRPr kumimoji="0" lang="en-US" sz="900" b="0" i="0" u="none" strike="noStrike" kern="1200" cap="none" spc="0" normalizeH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5" name="Line 14">
            <a:extLst>
              <a:ext uri="{FF2B5EF4-FFF2-40B4-BE49-F238E27FC236}">
                <a16:creationId xmlns:a16="http://schemas.microsoft.com/office/drawing/2014/main" id="{9BF75DFD-5BAA-E304-D162-3D90362FA3D9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643563" y="14478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sm" len="sm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7" name="Line 15">
            <a:extLst>
              <a:ext uri="{FF2B5EF4-FFF2-40B4-BE49-F238E27FC236}">
                <a16:creationId xmlns:a16="http://schemas.microsoft.com/office/drawing/2014/main" id="{820C6182-DCA8-3723-318F-B777EC5BD0DC}"/>
              </a:ext>
            </a:extLst>
          </p:cNvPr>
          <p:cNvSpPr>
            <a:spLocks noChangeShapeType="1"/>
          </p:cNvSpPr>
          <p:nvPr/>
        </p:nvSpPr>
        <p:spPr bwMode="auto">
          <a:xfrm rot="16200000" flipV="1">
            <a:off x="5641975" y="1754188"/>
            <a:ext cx="0" cy="454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sm" len="sm"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9" name="Oval 19">
            <a:extLst>
              <a:ext uri="{FF2B5EF4-FFF2-40B4-BE49-F238E27FC236}">
                <a16:creationId xmlns:a16="http://schemas.microsoft.com/office/drawing/2014/main" id="{6B43286D-7D12-9680-B986-00DDDBBD3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4963" y="1371600"/>
            <a:ext cx="457200" cy="3810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noProof="0" dirty="0" err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valW</a:t>
            </a:r>
            <a:endParaRPr kumimoji="0" lang="en-US" sz="900" b="0" i="0" u="none" strike="noStrike" kern="1200" cap="none" spc="0" normalizeH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11" name="Text Box 21">
            <a:extLst>
              <a:ext uri="{FF2B5EF4-FFF2-40B4-BE49-F238E27FC236}">
                <a16:creationId xmlns:a16="http://schemas.microsoft.com/office/drawing/2014/main" id="{DF8CA019-C9B6-538E-4FB2-5FDF97675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2163" y="1676400"/>
            <a:ext cx="955675" cy="304800"/>
          </a:xfrm>
          <a:prstGeom prst="rect">
            <a:avLst/>
          </a:prstGeom>
          <a:noFill/>
          <a:ln w="28575">
            <a:noFill/>
            <a:miter lim="800000"/>
            <a:headEnd/>
            <a:tailEnd type="none" w="sm" len="sm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Write port</a:t>
            </a:r>
          </a:p>
        </p:txBody>
      </p:sp>
    </p:spTree>
    <p:extLst>
      <p:ext uri="{BB962C8B-B14F-4D97-AF65-F5344CB8AC3E}">
        <p14:creationId xmlns:p14="http://schemas.microsoft.com/office/powerpoint/2010/main" val="783635794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F574E0D-D14A-27DF-58C8-23B704F83D67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6600" dirty="0"/>
              <a:t>Timing</a:t>
            </a:r>
          </a:p>
        </p:txBody>
      </p:sp>
    </p:spTree>
    <p:extLst>
      <p:ext uri="{BB962C8B-B14F-4D97-AF65-F5344CB8AC3E}">
        <p14:creationId xmlns:p14="http://schemas.microsoft.com/office/powerpoint/2010/main" val="3791780128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Computing with Logic Gates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3200400"/>
            <a:ext cx="8294687" cy="1219200"/>
          </a:xfrm>
        </p:spPr>
        <p:txBody>
          <a:bodyPr/>
          <a:lstStyle/>
          <a:p>
            <a:pPr lvl="1"/>
            <a:r>
              <a:rPr lang="en-US"/>
              <a:t>Outputs are Boolean functions of inputs</a:t>
            </a:r>
          </a:p>
          <a:p>
            <a:pPr lvl="1"/>
            <a:r>
              <a:rPr lang="en-US"/>
              <a:t>Respond continuously to changes in inputs</a:t>
            </a:r>
          </a:p>
          <a:p>
            <a:pPr lvl="2"/>
            <a:r>
              <a:rPr lang="en-US"/>
              <a:t>With some, small delay</a:t>
            </a:r>
          </a:p>
          <a:p>
            <a:pPr lvl="1"/>
            <a:endParaRPr lang="en-US"/>
          </a:p>
        </p:txBody>
      </p:sp>
      <p:pic>
        <p:nvPicPr>
          <p:cNvPr id="295973" name="Picture 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43000"/>
            <a:ext cx="7283450" cy="1795463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</p:pic>
      <p:sp>
        <p:nvSpPr>
          <p:cNvPr id="295977" name="Rectangle 41"/>
          <p:cNvSpPr>
            <a:spLocks noChangeArrowheads="1"/>
          </p:cNvSpPr>
          <p:nvPr/>
        </p:nvSpPr>
        <p:spPr bwMode="auto">
          <a:xfrm>
            <a:off x="1752600" y="4970463"/>
            <a:ext cx="5105400" cy="339725"/>
          </a:xfrm>
          <a:prstGeom prst="rect">
            <a:avLst/>
          </a:prstGeom>
          <a:solidFill>
            <a:srgbClr val="FFFF66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ourier New" pitchFamily="49" charset="0"/>
              <a:ea typeface="+mn-ea"/>
              <a:cs typeface="+mn-cs"/>
            </a:endParaRPr>
          </a:p>
        </p:txBody>
      </p:sp>
      <p:sp>
        <p:nvSpPr>
          <p:cNvPr id="295978" name="Rectangle 42"/>
          <p:cNvSpPr>
            <a:spLocks noChangeArrowheads="1"/>
          </p:cNvSpPr>
          <p:nvPr/>
        </p:nvSpPr>
        <p:spPr bwMode="auto">
          <a:xfrm>
            <a:off x="1752600" y="5894388"/>
            <a:ext cx="5105400" cy="339725"/>
          </a:xfrm>
          <a:prstGeom prst="rect">
            <a:avLst/>
          </a:prstGeom>
          <a:solidFill>
            <a:srgbClr val="FFFF66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ourier New" pitchFamily="49" charset="0"/>
              <a:ea typeface="+mn-ea"/>
              <a:cs typeface="+mn-cs"/>
            </a:endParaRPr>
          </a:p>
        </p:txBody>
      </p:sp>
      <p:sp>
        <p:nvSpPr>
          <p:cNvPr id="295979" name="Line 43"/>
          <p:cNvSpPr>
            <a:spLocks noChangeShapeType="1"/>
          </p:cNvSpPr>
          <p:nvPr/>
        </p:nvSpPr>
        <p:spPr bwMode="auto">
          <a:xfrm flipV="1">
            <a:off x="1752600" y="4959350"/>
            <a:ext cx="0" cy="1295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5980" name="Line 44"/>
          <p:cNvSpPr>
            <a:spLocks noChangeShapeType="1"/>
          </p:cNvSpPr>
          <p:nvPr/>
        </p:nvSpPr>
        <p:spPr bwMode="auto">
          <a:xfrm flipV="1">
            <a:off x="1752600" y="6254750"/>
            <a:ext cx="51054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5981" name="Text Box 45"/>
          <p:cNvSpPr txBox="1">
            <a:spLocks noChangeArrowheads="1"/>
          </p:cNvSpPr>
          <p:nvPr/>
        </p:nvSpPr>
        <p:spPr bwMode="auto">
          <a:xfrm>
            <a:off x="838200" y="5416550"/>
            <a:ext cx="9175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Voltage</a:t>
            </a:r>
          </a:p>
        </p:txBody>
      </p:sp>
      <p:sp>
        <p:nvSpPr>
          <p:cNvPr id="295982" name="Text Box 46"/>
          <p:cNvSpPr txBox="1">
            <a:spLocks noChangeArrowheads="1"/>
          </p:cNvSpPr>
          <p:nvPr/>
        </p:nvSpPr>
        <p:spPr bwMode="auto">
          <a:xfrm>
            <a:off x="3727450" y="6330950"/>
            <a:ext cx="6254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Time</a:t>
            </a:r>
          </a:p>
        </p:txBody>
      </p:sp>
      <p:sp>
        <p:nvSpPr>
          <p:cNvPr id="295996" name="Freeform 60"/>
          <p:cNvSpPr>
            <a:spLocks/>
          </p:cNvSpPr>
          <p:nvPr/>
        </p:nvSpPr>
        <p:spPr bwMode="auto">
          <a:xfrm>
            <a:off x="1752600" y="5105400"/>
            <a:ext cx="5105400" cy="990600"/>
          </a:xfrm>
          <a:custGeom>
            <a:avLst/>
            <a:gdLst/>
            <a:ahLst/>
            <a:cxnLst>
              <a:cxn ang="0">
                <a:pos x="0" y="624"/>
              </a:cxn>
              <a:cxn ang="0">
                <a:pos x="912" y="624"/>
              </a:cxn>
              <a:cxn ang="0">
                <a:pos x="1008" y="0"/>
              </a:cxn>
              <a:cxn ang="0">
                <a:pos x="2448" y="0"/>
              </a:cxn>
              <a:cxn ang="0">
                <a:pos x="2592" y="624"/>
              </a:cxn>
              <a:cxn ang="0">
                <a:pos x="3216" y="624"/>
              </a:cxn>
            </a:cxnLst>
            <a:rect l="0" t="0" r="r" b="b"/>
            <a:pathLst>
              <a:path w="3216" h="624">
                <a:moveTo>
                  <a:pt x="0" y="624"/>
                </a:moveTo>
                <a:lnTo>
                  <a:pt x="912" y="624"/>
                </a:lnTo>
                <a:lnTo>
                  <a:pt x="1008" y="0"/>
                </a:lnTo>
                <a:lnTo>
                  <a:pt x="2448" y="0"/>
                </a:lnTo>
                <a:lnTo>
                  <a:pt x="2592" y="624"/>
                </a:lnTo>
                <a:lnTo>
                  <a:pt x="3216" y="624"/>
                </a:lnTo>
              </a:path>
            </a:pathLst>
          </a:custGeom>
          <a:noFill/>
          <a:ln w="28575" cap="rnd" cmpd="sng">
            <a:solidFill>
              <a:srgbClr val="FF0002"/>
            </a:solidFill>
            <a:prstDash val="sysDot"/>
            <a:round/>
            <a:headEnd type="none" w="med" len="med"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5997" name="Text Box 61"/>
          <p:cNvSpPr txBox="1">
            <a:spLocks noChangeArrowheads="1"/>
          </p:cNvSpPr>
          <p:nvPr/>
        </p:nvSpPr>
        <p:spPr bwMode="auto">
          <a:xfrm>
            <a:off x="7239000" y="5638800"/>
            <a:ext cx="401638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295998" name="Freeform 62"/>
          <p:cNvSpPr>
            <a:spLocks/>
          </p:cNvSpPr>
          <p:nvPr/>
        </p:nvSpPr>
        <p:spPr bwMode="auto">
          <a:xfrm>
            <a:off x="1752600" y="5029200"/>
            <a:ext cx="5105400" cy="990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0" y="0"/>
              </a:cxn>
              <a:cxn ang="0">
                <a:pos x="624" y="624"/>
              </a:cxn>
              <a:cxn ang="0">
                <a:pos x="1440" y="624"/>
              </a:cxn>
              <a:cxn ang="0">
                <a:pos x="1488" y="96"/>
              </a:cxn>
              <a:cxn ang="0">
                <a:pos x="2160" y="96"/>
              </a:cxn>
              <a:cxn ang="0">
                <a:pos x="3216" y="96"/>
              </a:cxn>
            </a:cxnLst>
            <a:rect l="0" t="0" r="r" b="b"/>
            <a:pathLst>
              <a:path w="3216" h="624">
                <a:moveTo>
                  <a:pt x="0" y="0"/>
                </a:moveTo>
                <a:lnTo>
                  <a:pt x="480" y="0"/>
                </a:lnTo>
                <a:lnTo>
                  <a:pt x="624" y="624"/>
                </a:lnTo>
                <a:lnTo>
                  <a:pt x="1440" y="624"/>
                </a:lnTo>
                <a:lnTo>
                  <a:pt x="1488" y="96"/>
                </a:lnTo>
                <a:lnTo>
                  <a:pt x="2160" y="96"/>
                </a:lnTo>
                <a:lnTo>
                  <a:pt x="3216" y="96"/>
                </a:lnTo>
              </a:path>
            </a:pathLst>
          </a:custGeom>
          <a:noFill/>
          <a:ln w="28575" cap="flat" cmpd="sng">
            <a:solidFill>
              <a:srgbClr val="00CC66"/>
            </a:solidFill>
            <a:prstDash val="sysDot"/>
            <a:round/>
            <a:headEnd type="none" w="med" len="med"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5999" name="Text Box 63"/>
          <p:cNvSpPr txBox="1">
            <a:spLocks noChangeArrowheads="1"/>
          </p:cNvSpPr>
          <p:nvPr/>
        </p:nvSpPr>
        <p:spPr bwMode="auto">
          <a:xfrm>
            <a:off x="7162800" y="4724400"/>
            <a:ext cx="401638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296002" name="Line 66"/>
          <p:cNvSpPr>
            <a:spLocks noChangeShapeType="1"/>
          </p:cNvSpPr>
          <p:nvPr/>
        </p:nvSpPr>
        <p:spPr bwMode="auto">
          <a:xfrm flipH="1">
            <a:off x="6629400" y="4953000"/>
            <a:ext cx="533400" cy="2286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6003" name="Line 67"/>
          <p:cNvSpPr>
            <a:spLocks noChangeShapeType="1"/>
          </p:cNvSpPr>
          <p:nvPr/>
        </p:nvSpPr>
        <p:spPr bwMode="auto">
          <a:xfrm flipH="1">
            <a:off x="6705600" y="5867400"/>
            <a:ext cx="533400" cy="2286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 type="triangl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grpSp>
        <p:nvGrpSpPr>
          <p:cNvPr id="296010" name="Group 74"/>
          <p:cNvGrpSpPr>
            <a:grpSpLocks/>
          </p:cNvGrpSpPr>
          <p:nvPr/>
        </p:nvGrpSpPr>
        <p:grpSpPr bwMode="auto">
          <a:xfrm>
            <a:off x="1752600" y="4495800"/>
            <a:ext cx="6172200" cy="1676400"/>
            <a:chOff x="1104" y="2832"/>
            <a:chExt cx="3888" cy="1056"/>
          </a:xfrm>
        </p:grpSpPr>
        <p:sp>
          <p:nvSpPr>
            <p:cNvPr id="296001" name="Freeform 65"/>
            <p:cNvSpPr>
              <a:spLocks/>
            </p:cNvSpPr>
            <p:nvPr/>
          </p:nvSpPr>
          <p:spPr bwMode="auto">
            <a:xfrm>
              <a:off x="1104" y="3168"/>
              <a:ext cx="3216" cy="720"/>
            </a:xfrm>
            <a:custGeom>
              <a:avLst/>
              <a:gdLst/>
              <a:ahLst/>
              <a:cxnLst>
                <a:cxn ang="0">
                  <a:pos x="0" y="720"/>
                </a:cxn>
                <a:cxn ang="0">
                  <a:pos x="1584" y="720"/>
                </a:cxn>
                <a:cxn ang="0">
                  <a:pos x="1680" y="0"/>
                </a:cxn>
                <a:cxn ang="0">
                  <a:pos x="2688" y="0"/>
                </a:cxn>
                <a:cxn ang="0">
                  <a:pos x="2784" y="720"/>
                </a:cxn>
                <a:cxn ang="0">
                  <a:pos x="3216" y="720"/>
                </a:cxn>
              </a:cxnLst>
              <a:rect l="0" t="0" r="r" b="b"/>
              <a:pathLst>
                <a:path w="3216" h="720">
                  <a:moveTo>
                    <a:pt x="0" y="720"/>
                  </a:moveTo>
                  <a:lnTo>
                    <a:pt x="1584" y="720"/>
                  </a:lnTo>
                  <a:lnTo>
                    <a:pt x="1680" y="0"/>
                  </a:lnTo>
                  <a:lnTo>
                    <a:pt x="2688" y="0"/>
                  </a:lnTo>
                  <a:lnTo>
                    <a:pt x="2784" y="720"/>
                  </a:lnTo>
                  <a:lnTo>
                    <a:pt x="3216" y="720"/>
                  </a:ln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6004" name="Line 68"/>
            <p:cNvSpPr>
              <a:spLocks noChangeShapeType="1"/>
            </p:cNvSpPr>
            <p:nvPr/>
          </p:nvSpPr>
          <p:spPr bwMode="auto">
            <a:xfrm flipH="1">
              <a:off x="3696" y="2976"/>
              <a:ext cx="48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6005" name="Text Box 69"/>
            <p:cNvSpPr txBox="1">
              <a:spLocks noChangeArrowheads="1"/>
            </p:cNvSpPr>
            <p:nvPr/>
          </p:nvSpPr>
          <p:spPr bwMode="auto">
            <a:xfrm>
              <a:off x="4176" y="2832"/>
              <a:ext cx="816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&amp;&amp;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 b</a:t>
              </a:r>
            </a:p>
          </p:txBody>
        </p:sp>
      </p:grpSp>
      <p:sp>
        <p:nvSpPr>
          <p:cNvPr id="296006" name="Line 70"/>
          <p:cNvSpPr>
            <a:spLocks noChangeShapeType="1"/>
          </p:cNvSpPr>
          <p:nvPr/>
        </p:nvSpPr>
        <p:spPr bwMode="auto">
          <a:xfrm>
            <a:off x="4038600" y="4648200"/>
            <a:ext cx="3048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6007" name="Line 71"/>
          <p:cNvSpPr>
            <a:spLocks noChangeShapeType="1"/>
          </p:cNvSpPr>
          <p:nvPr/>
        </p:nvSpPr>
        <p:spPr bwMode="auto">
          <a:xfrm>
            <a:off x="5791200" y="4648200"/>
            <a:ext cx="3048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296008" name="Text Box 72"/>
          <p:cNvSpPr txBox="1">
            <a:spLocks noChangeArrowheads="1"/>
          </p:cNvSpPr>
          <p:nvPr/>
        </p:nvSpPr>
        <p:spPr bwMode="auto">
          <a:xfrm>
            <a:off x="3567113" y="4267200"/>
            <a:ext cx="1308100" cy="31273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Rising Delay</a:t>
            </a:r>
          </a:p>
        </p:txBody>
      </p:sp>
      <p:sp>
        <p:nvSpPr>
          <p:cNvPr id="296009" name="Text Box 73"/>
          <p:cNvSpPr txBox="1">
            <a:spLocks noChangeArrowheads="1"/>
          </p:cNvSpPr>
          <p:nvPr/>
        </p:nvSpPr>
        <p:spPr bwMode="auto">
          <a:xfrm>
            <a:off x="5227638" y="4259263"/>
            <a:ext cx="1343025" cy="312737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Falling Delay</a:t>
            </a:r>
          </a:p>
        </p:txBody>
      </p:sp>
    </p:spTree>
    <p:extLst>
      <p:ext uri="{BB962C8B-B14F-4D97-AF65-F5344CB8AC3E}">
        <p14:creationId xmlns:p14="http://schemas.microsoft.com/office/powerpoint/2010/main" val="31432801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Combinational Circuits</a:t>
            </a:r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4495800"/>
            <a:ext cx="8015287" cy="1936750"/>
          </a:xfrm>
        </p:spPr>
        <p:txBody>
          <a:bodyPr/>
          <a:lstStyle/>
          <a:p>
            <a:r>
              <a:rPr lang="en-US" dirty="0"/>
              <a:t>Network of Logic Gates</a:t>
            </a:r>
          </a:p>
          <a:p>
            <a:pPr lvl="1"/>
            <a:r>
              <a:rPr lang="en-US" dirty="0" err="1"/>
              <a:t>Continously</a:t>
            </a:r>
            <a:r>
              <a:rPr lang="en-US" dirty="0"/>
              <a:t> responds to changes on primary inputs</a:t>
            </a:r>
          </a:p>
          <a:p>
            <a:pPr lvl="1"/>
            <a:r>
              <a:rPr lang="en-US" dirty="0"/>
              <a:t>Primary outputs become (after some delay) Boolean functions of primary inputs</a:t>
            </a:r>
          </a:p>
        </p:txBody>
      </p:sp>
      <p:grpSp>
        <p:nvGrpSpPr>
          <p:cNvPr id="297013" name="Group 53"/>
          <p:cNvGrpSpPr>
            <a:grpSpLocks/>
          </p:cNvGrpSpPr>
          <p:nvPr/>
        </p:nvGrpSpPr>
        <p:grpSpPr bwMode="auto">
          <a:xfrm>
            <a:off x="1295400" y="1143000"/>
            <a:ext cx="6477000" cy="3048000"/>
            <a:chOff x="816" y="720"/>
            <a:chExt cx="4080" cy="1920"/>
          </a:xfrm>
        </p:grpSpPr>
        <p:sp>
          <p:nvSpPr>
            <p:cNvPr id="296964" name="Rectangle 4"/>
            <p:cNvSpPr>
              <a:spLocks noChangeArrowheads="1"/>
            </p:cNvSpPr>
            <p:nvPr/>
          </p:nvSpPr>
          <p:spPr bwMode="auto">
            <a:xfrm>
              <a:off x="2064" y="960"/>
              <a:ext cx="1584" cy="1680"/>
            </a:xfrm>
            <a:prstGeom prst="rect">
              <a:avLst/>
            </a:prstGeom>
            <a:solidFill>
              <a:srgbClr val="FCFEB9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pic>
          <p:nvPicPr>
            <p:cNvPr id="296984" name="Picture 2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52" y="1104"/>
              <a:ext cx="390" cy="19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</p:pic>
        <p:pic>
          <p:nvPicPr>
            <p:cNvPr id="296986" name="Picture 2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56" y="2304"/>
              <a:ext cx="307" cy="15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</p:pic>
        <p:pic>
          <p:nvPicPr>
            <p:cNvPr id="296987" name="Picture 2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36" y="2112"/>
              <a:ext cx="390" cy="19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</p:pic>
        <p:pic>
          <p:nvPicPr>
            <p:cNvPr id="296988" name="Picture 2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20" y="1488"/>
              <a:ext cx="390" cy="19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</p:pic>
        <p:pic>
          <p:nvPicPr>
            <p:cNvPr id="296989" name="Picture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56" y="1536"/>
              <a:ext cx="351" cy="19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</p:pic>
        <p:pic>
          <p:nvPicPr>
            <p:cNvPr id="296990" name="Picture 3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92" y="1824"/>
              <a:ext cx="351" cy="19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</p:pic>
        <p:pic>
          <p:nvPicPr>
            <p:cNvPr id="296991" name="Picture 3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68" y="1968"/>
              <a:ext cx="307" cy="15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</p:pic>
        <p:pic>
          <p:nvPicPr>
            <p:cNvPr id="296992" name="Picture 3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72" y="1152"/>
              <a:ext cx="307" cy="15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</p:pic>
        <p:sp>
          <p:nvSpPr>
            <p:cNvPr id="296994" name="Line 34"/>
            <p:cNvSpPr>
              <a:spLocks noChangeShapeType="1"/>
            </p:cNvSpPr>
            <p:nvPr/>
          </p:nvSpPr>
          <p:spPr bwMode="auto">
            <a:xfrm>
              <a:off x="1536" y="1104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6995" name="Line 35"/>
            <p:cNvSpPr>
              <a:spLocks noChangeShapeType="1"/>
            </p:cNvSpPr>
            <p:nvPr/>
          </p:nvSpPr>
          <p:spPr bwMode="auto">
            <a:xfrm>
              <a:off x="1536" y="1296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6996" name="Line 36"/>
            <p:cNvSpPr>
              <a:spLocks noChangeShapeType="1"/>
            </p:cNvSpPr>
            <p:nvPr/>
          </p:nvSpPr>
          <p:spPr bwMode="auto">
            <a:xfrm>
              <a:off x="1536" y="1488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6997" name="Line 37"/>
            <p:cNvSpPr>
              <a:spLocks noChangeShapeType="1"/>
            </p:cNvSpPr>
            <p:nvPr/>
          </p:nvSpPr>
          <p:spPr bwMode="auto">
            <a:xfrm>
              <a:off x="1536" y="1680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6998" name="Line 38"/>
            <p:cNvSpPr>
              <a:spLocks noChangeShapeType="1"/>
            </p:cNvSpPr>
            <p:nvPr/>
          </p:nvSpPr>
          <p:spPr bwMode="auto">
            <a:xfrm>
              <a:off x="1536" y="1872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6999" name="Line 39"/>
            <p:cNvSpPr>
              <a:spLocks noChangeShapeType="1"/>
            </p:cNvSpPr>
            <p:nvPr/>
          </p:nvSpPr>
          <p:spPr bwMode="auto">
            <a:xfrm>
              <a:off x="1536" y="2064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00" name="Line 40"/>
            <p:cNvSpPr>
              <a:spLocks noChangeShapeType="1"/>
            </p:cNvSpPr>
            <p:nvPr/>
          </p:nvSpPr>
          <p:spPr bwMode="auto">
            <a:xfrm>
              <a:off x="1536" y="2256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01" name="Line 41"/>
            <p:cNvSpPr>
              <a:spLocks noChangeShapeType="1"/>
            </p:cNvSpPr>
            <p:nvPr/>
          </p:nvSpPr>
          <p:spPr bwMode="auto">
            <a:xfrm>
              <a:off x="1536" y="2448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02" name="Line 42"/>
            <p:cNvSpPr>
              <a:spLocks noChangeShapeType="1"/>
            </p:cNvSpPr>
            <p:nvPr/>
          </p:nvSpPr>
          <p:spPr bwMode="auto">
            <a:xfrm>
              <a:off x="3648" y="1104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03" name="Line 43"/>
            <p:cNvSpPr>
              <a:spLocks noChangeShapeType="1"/>
            </p:cNvSpPr>
            <p:nvPr/>
          </p:nvSpPr>
          <p:spPr bwMode="auto">
            <a:xfrm>
              <a:off x="3648" y="1296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04" name="Line 44"/>
            <p:cNvSpPr>
              <a:spLocks noChangeShapeType="1"/>
            </p:cNvSpPr>
            <p:nvPr/>
          </p:nvSpPr>
          <p:spPr bwMode="auto">
            <a:xfrm>
              <a:off x="3648" y="1488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05" name="Line 45"/>
            <p:cNvSpPr>
              <a:spLocks noChangeShapeType="1"/>
            </p:cNvSpPr>
            <p:nvPr/>
          </p:nvSpPr>
          <p:spPr bwMode="auto">
            <a:xfrm>
              <a:off x="3648" y="1680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06" name="Line 46"/>
            <p:cNvSpPr>
              <a:spLocks noChangeShapeType="1"/>
            </p:cNvSpPr>
            <p:nvPr/>
          </p:nvSpPr>
          <p:spPr bwMode="auto">
            <a:xfrm>
              <a:off x="3648" y="1872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07" name="Line 47"/>
            <p:cNvSpPr>
              <a:spLocks noChangeShapeType="1"/>
            </p:cNvSpPr>
            <p:nvPr/>
          </p:nvSpPr>
          <p:spPr bwMode="auto">
            <a:xfrm>
              <a:off x="3648" y="2064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08" name="Line 48"/>
            <p:cNvSpPr>
              <a:spLocks noChangeShapeType="1"/>
            </p:cNvSpPr>
            <p:nvPr/>
          </p:nvSpPr>
          <p:spPr bwMode="auto">
            <a:xfrm>
              <a:off x="3648" y="2256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09" name="Line 49"/>
            <p:cNvSpPr>
              <a:spLocks noChangeShapeType="1"/>
            </p:cNvSpPr>
            <p:nvPr/>
          </p:nvSpPr>
          <p:spPr bwMode="auto">
            <a:xfrm>
              <a:off x="3648" y="2448"/>
              <a:ext cx="528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010" name="Text Box 50"/>
            <p:cNvSpPr txBox="1">
              <a:spLocks noChangeArrowheads="1"/>
            </p:cNvSpPr>
            <p:nvPr/>
          </p:nvSpPr>
          <p:spPr bwMode="auto">
            <a:xfrm>
              <a:off x="2525" y="720"/>
              <a:ext cx="632" cy="21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Network</a:t>
              </a:r>
            </a:p>
          </p:txBody>
        </p:sp>
        <p:sp>
          <p:nvSpPr>
            <p:cNvPr id="297011" name="Text Box 51"/>
            <p:cNvSpPr txBox="1">
              <a:spLocks noChangeArrowheads="1"/>
            </p:cNvSpPr>
            <p:nvPr/>
          </p:nvSpPr>
          <p:spPr bwMode="auto">
            <a:xfrm>
              <a:off x="816" y="1536"/>
              <a:ext cx="594" cy="37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Primary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Inputs</a:t>
              </a:r>
            </a:p>
          </p:txBody>
        </p:sp>
        <p:sp>
          <p:nvSpPr>
            <p:cNvPr id="297012" name="Text Box 52"/>
            <p:cNvSpPr txBox="1">
              <a:spLocks noChangeArrowheads="1"/>
            </p:cNvSpPr>
            <p:nvPr/>
          </p:nvSpPr>
          <p:spPr bwMode="auto">
            <a:xfrm>
              <a:off x="4286" y="1536"/>
              <a:ext cx="610" cy="37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Primary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Outputs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6490496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Register Operation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3886200"/>
            <a:ext cx="8294687" cy="2546350"/>
          </a:xfrm>
        </p:spPr>
        <p:txBody>
          <a:bodyPr/>
          <a:lstStyle/>
          <a:p>
            <a:pPr lvl="1"/>
            <a:r>
              <a:rPr lang="en-US" dirty="0"/>
              <a:t>Stores data bits</a:t>
            </a:r>
          </a:p>
          <a:p>
            <a:pPr lvl="1"/>
            <a:r>
              <a:rPr lang="en-US" dirty="0"/>
              <a:t>Acts as barrier between input and output</a:t>
            </a:r>
          </a:p>
          <a:p>
            <a:pPr lvl="1"/>
            <a:r>
              <a:rPr lang="en-US" dirty="0"/>
              <a:t>As clock rises, loads input</a:t>
            </a:r>
          </a:p>
        </p:txBody>
      </p:sp>
      <p:sp>
        <p:nvSpPr>
          <p:cNvPr id="312327" name="Rectangle 7"/>
          <p:cNvSpPr>
            <a:spLocks noChangeArrowheads="1"/>
          </p:cNvSpPr>
          <p:nvPr/>
        </p:nvSpPr>
        <p:spPr bwMode="auto">
          <a:xfrm>
            <a:off x="1366838" y="1524000"/>
            <a:ext cx="109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State = x</a:t>
            </a:r>
          </a:p>
        </p:txBody>
      </p:sp>
      <p:grpSp>
        <p:nvGrpSpPr>
          <p:cNvPr id="312341" name="Group 21"/>
          <p:cNvGrpSpPr>
            <a:grpSpLocks/>
          </p:cNvGrpSpPr>
          <p:nvPr/>
        </p:nvGrpSpPr>
        <p:grpSpPr bwMode="auto">
          <a:xfrm>
            <a:off x="3495675" y="1905000"/>
            <a:ext cx="1909763" cy="1143000"/>
            <a:chOff x="2202" y="1200"/>
            <a:chExt cx="1203" cy="720"/>
          </a:xfrm>
        </p:grpSpPr>
        <p:grpSp>
          <p:nvGrpSpPr>
            <p:cNvPr id="312328" name="Group 8"/>
            <p:cNvGrpSpPr>
              <a:grpSpLocks/>
            </p:cNvGrpSpPr>
            <p:nvPr/>
          </p:nvGrpSpPr>
          <p:grpSpPr bwMode="auto">
            <a:xfrm>
              <a:off x="2541" y="1200"/>
              <a:ext cx="864" cy="720"/>
              <a:chOff x="2832" y="912"/>
              <a:chExt cx="864" cy="720"/>
            </a:xfrm>
          </p:grpSpPr>
          <p:sp>
            <p:nvSpPr>
              <p:cNvPr id="312329" name="Freeform 9"/>
              <p:cNvSpPr>
                <a:spLocks/>
              </p:cNvSpPr>
              <p:nvPr/>
            </p:nvSpPr>
            <p:spPr bwMode="auto">
              <a:xfrm>
                <a:off x="3024" y="1344"/>
                <a:ext cx="432" cy="288"/>
              </a:xfrm>
              <a:custGeom>
                <a:avLst/>
                <a:gdLst/>
                <a:ahLst/>
                <a:cxnLst>
                  <a:cxn ang="0">
                    <a:pos x="0" y="288"/>
                  </a:cxn>
                  <a:cxn ang="0">
                    <a:pos x="240" y="288"/>
                  </a:cxn>
                  <a:cxn ang="0">
                    <a:pos x="240" y="0"/>
                  </a:cxn>
                  <a:cxn ang="0">
                    <a:pos x="432" y="0"/>
                  </a:cxn>
                </a:cxnLst>
                <a:rect l="0" t="0" r="r" b="b"/>
                <a:pathLst>
                  <a:path w="432" h="288">
                    <a:moveTo>
                      <a:pt x="0" y="288"/>
                    </a:moveTo>
                    <a:lnTo>
                      <a:pt x="240" y="288"/>
                    </a:lnTo>
                    <a:lnTo>
                      <a:pt x="240" y="0"/>
                    </a:lnTo>
                    <a:lnTo>
                      <a:pt x="43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2330" name="Rectangle 10"/>
              <p:cNvSpPr>
                <a:spLocks noChangeArrowheads="1"/>
              </p:cNvSpPr>
              <p:nvPr/>
            </p:nvSpPr>
            <p:spPr bwMode="auto">
              <a:xfrm>
                <a:off x="2832" y="912"/>
                <a:ext cx="86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Rising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clock</a:t>
                </a:r>
              </a:p>
            </p:txBody>
          </p:sp>
        </p:grpSp>
        <p:sp>
          <p:nvSpPr>
            <p:cNvPr id="312331" name="Rectangle 11"/>
            <p:cNvSpPr>
              <a:spLocks noChangeArrowheads="1"/>
            </p:cNvSpPr>
            <p:nvPr/>
          </p:nvSpPr>
          <p:spPr bwMode="auto">
            <a:xfrm>
              <a:off x="2202" y="1324"/>
              <a:ext cx="38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Wingdings 3" pitchFamily="18" charset="2"/>
                  <a:ea typeface="+mn-ea"/>
                  <a:cs typeface="+mn-cs"/>
                  <a:sym typeface="Wingdings 3" pitchFamily="18" charset="2"/>
                </a:rPr>
                <a:t></a:t>
              </a:r>
            </a:p>
          </p:txBody>
        </p:sp>
      </p:grpSp>
      <p:sp>
        <p:nvSpPr>
          <p:cNvPr id="312333" name="Rectangle 13"/>
          <p:cNvSpPr>
            <a:spLocks noChangeArrowheads="1"/>
          </p:cNvSpPr>
          <p:nvPr/>
        </p:nvSpPr>
        <p:spPr bwMode="auto">
          <a:xfrm>
            <a:off x="2103438" y="2057400"/>
            <a:ext cx="1244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Output = x</a:t>
            </a:r>
          </a:p>
        </p:txBody>
      </p:sp>
      <p:sp>
        <p:nvSpPr>
          <p:cNvPr id="312334" name="Rectangle 14"/>
          <p:cNvSpPr>
            <a:spLocks noChangeArrowheads="1"/>
          </p:cNvSpPr>
          <p:nvPr/>
        </p:nvSpPr>
        <p:spPr bwMode="auto">
          <a:xfrm>
            <a:off x="762000" y="2057400"/>
            <a:ext cx="1062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Input = y</a:t>
            </a:r>
          </a:p>
        </p:txBody>
      </p:sp>
      <p:sp>
        <p:nvSpPr>
          <p:cNvPr id="312337" name="AutoShape 17"/>
          <p:cNvSpPr>
            <a:spLocks noChangeArrowheads="1"/>
          </p:cNvSpPr>
          <p:nvPr/>
        </p:nvSpPr>
        <p:spPr bwMode="auto">
          <a:xfrm>
            <a:off x="1366838" y="2514600"/>
            <a:ext cx="457200" cy="228600"/>
          </a:xfrm>
          <a:prstGeom prst="rightArrow">
            <a:avLst>
              <a:gd name="adj1" fmla="val 16667"/>
              <a:gd name="adj2" fmla="val 66667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12338" name="AutoShape 18"/>
          <p:cNvSpPr>
            <a:spLocks noChangeArrowheads="1"/>
          </p:cNvSpPr>
          <p:nvPr/>
        </p:nvSpPr>
        <p:spPr bwMode="auto">
          <a:xfrm>
            <a:off x="2052638" y="2514600"/>
            <a:ext cx="457200" cy="228600"/>
          </a:xfrm>
          <a:prstGeom prst="rightArrow">
            <a:avLst>
              <a:gd name="adj1" fmla="val 16667"/>
              <a:gd name="adj2" fmla="val 6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12325" name="Rectangle 5"/>
          <p:cNvSpPr>
            <a:spLocks noChangeArrowheads="1"/>
          </p:cNvSpPr>
          <p:nvPr/>
        </p:nvSpPr>
        <p:spPr bwMode="auto">
          <a:xfrm>
            <a:off x="1824038" y="1981200"/>
            <a:ext cx="228600" cy="1295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x</a:t>
            </a:r>
          </a:p>
        </p:txBody>
      </p:sp>
      <p:grpSp>
        <p:nvGrpSpPr>
          <p:cNvPr id="312343" name="Group 23"/>
          <p:cNvGrpSpPr>
            <a:grpSpLocks/>
          </p:cNvGrpSpPr>
          <p:nvPr/>
        </p:nvGrpSpPr>
        <p:grpSpPr bwMode="auto">
          <a:xfrm>
            <a:off x="5400675" y="1524000"/>
            <a:ext cx="2743200" cy="1752600"/>
            <a:chOff x="3402" y="960"/>
            <a:chExt cx="1728" cy="1104"/>
          </a:xfrm>
        </p:grpSpPr>
        <p:sp>
          <p:nvSpPr>
            <p:cNvPr id="312332" name="Rectangle 12"/>
            <p:cNvSpPr>
              <a:spLocks noChangeArrowheads="1"/>
            </p:cNvSpPr>
            <p:nvPr/>
          </p:nvSpPr>
          <p:spPr bwMode="auto">
            <a:xfrm>
              <a:off x="3402" y="1324"/>
              <a:ext cx="38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Wingdings 3" pitchFamily="18" charset="2"/>
                  <a:ea typeface="+mn-ea"/>
                  <a:cs typeface="+mn-cs"/>
                  <a:sym typeface="Wingdings 3" pitchFamily="18" charset="2"/>
                </a:rPr>
                <a:t></a:t>
              </a:r>
            </a:p>
          </p:txBody>
        </p:sp>
        <p:grpSp>
          <p:nvGrpSpPr>
            <p:cNvPr id="312342" name="Group 22"/>
            <p:cNvGrpSpPr>
              <a:grpSpLocks/>
            </p:cNvGrpSpPr>
            <p:nvPr/>
          </p:nvGrpSpPr>
          <p:grpSpPr bwMode="auto">
            <a:xfrm>
              <a:off x="3885" y="960"/>
              <a:ext cx="1245" cy="1104"/>
              <a:chOff x="3885" y="960"/>
              <a:chExt cx="1245" cy="1104"/>
            </a:xfrm>
          </p:grpSpPr>
          <p:sp>
            <p:nvSpPr>
              <p:cNvPr id="312335" name="Rectangle 15"/>
              <p:cNvSpPr>
                <a:spLocks noChangeArrowheads="1"/>
              </p:cNvSpPr>
              <p:nvPr/>
            </p:nvSpPr>
            <p:spPr bwMode="auto">
              <a:xfrm>
                <a:off x="3885" y="960"/>
                <a:ext cx="68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State = y</a:t>
                </a:r>
              </a:p>
            </p:txBody>
          </p:sp>
          <p:sp>
            <p:nvSpPr>
              <p:cNvPr id="312336" name="Rectangle 16"/>
              <p:cNvSpPr>
                <a:spLocks noChangeArrowheads="1"/>
              </p:cNvSpPr>
              <p:nvPr/>
            </p:nvSpPr>
            <p:spPr bwMode="auto">
              <a:xfrm>
                <a:off x="4349" y="1296"/>
                <a:ext cx="78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Output = y</a:t>
                </a:r>
              </a:p>
            </p:txBody>
          </p:sp>
          <p:sp>
            <p:nvSpPr>
              <p:cNvPr id="312339" name="AutoShape 19"/>
              <p:cNvSpPr>
                <a:spLocks noChangeArrowheads="1"/>
              </p:cNvSpPr>
              <p:nvPr/>
            </p:nvSpPr>
            <p:spPr bwMode="auto">
              <a:xfrm>
                <a:off x="3885" y="1584"/>
                <a:ext cx="288" cy="144"/>
              </a:xfrm>
              <a:prstGeom prst="rightArrow">
                <a:avLst>
                  <a:gd name="adj1" fmla="val 16667"/>
                  <a:gd name="adj2" fmla="val 66667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2340" name="AutoShape 20"/>
              <p:cNvSpPr>
                <a:spLocks noChangeArrowheads="1"/>
              </p:cNvSpPr>
              <p:nvPr/>
            </p:nvSpPr>
            <p:spPr bwMode="auto">
              <a:xfrm>
                <a:off x="4317" y="1584"/>
                <a:ext cx="288" cy="144"/>
              </a:xfrm>
              <a:prstGeom prst="rightArrow">
                <a:avLst>
                  <a:gd name="adj1" fmla="val 16667"/>
                  <a:gd name="adj2" fmla="val 66667"/>
                </a:avLst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2326" name="Rectangle 6"/>
              <p:cNvSpPr>
                <a:spLocks noChangeArrowheads="1"/>
              </p:cNvSpPr>
              <p:nvPr/>
            </p:nvSpPr>
            <p:spPr bwMode="auto">
              <a:xfrm>
                <a:off x="4173" y="1248"/>
                <a:ext cx="144" cy="816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24124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Register File Timing</a:t>
            </a: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33800" y="1219200"/>
            <a:ext cx="4851400" cy="2362200"/>
          </a:xfrm>
        </p:spPr>
        <p:txBody>
          <a:bodyPr/>
          <a:lstStyle/>
          <a:p>
            <a:r>
              <a:rPr lang="en-US" sz="2000" dirty="0"/>
              <a:t>Reading</a:t>
            </a:r>
          </a:p>
          <a:p>
            <a:pPr lvl="1"/>
            <a:r>
              <a:rPr lang="en-US" sz="1800" dirty="0"/>
              <a:t>Like combinational logic</a:t>
            </a:r>
          </a:p>
          <a:p>
            <a:pPr lvl="1"/>
            <a:r>
              <a:rPr lang="en-US" sz="1800" dirty="0"/>
              <a:t>Output data generated based on input address</a:t>
            </a:r>
          </a:p>
          <a:p>
            <a:pPr lvl="2"/>
            <a:r>
              <a:rPr lang="en-US" sz="1600" dirty="0"/>
              <a:t>After some delay</a:t>
            </a:r>
          </a:p>
          <a:p>
            <a:r>
              <a:rPr lang="en-US" sz="2000" dirty="0"/>
              <a:t>Writing</a:t>
            </a:r>
          </a:p>
          <a:p>
            <a:pPr lvl="1"/>
            <a:r>
              <a:rPr lang="en-US" sz="1800" dirty="0"/>
              <a:t>Update only as clock rises</a:t>
            </a:r>
          </a:p>
        </p:txBody>
      </p:sp>
      <p:grpSp>
        <p:nvGrpSpPr>
          <p:cNvPr id="317466" name="Group 26"/>
          <p:cNvGrpSpPr>
            <a:grpSpLocks/>
          </p:cNvGrpSpPr>
          <p:nvPr/>
        </p:nvGrpSpPr>
        <p:grpSpPr bwMode="auto">
          <a:xfrm>
            <a:off x="990600" y="1371600"/>
            <a:ext cx="1981200" cy="1600200"/>
            <a:chOff x="771" y="1488"/>
            <a:chExt cx="1248" cy="1008"/>
          </a:xfrm>
        </p:grpSpPr>
        <p:sp>
          <p:nvSpPr>
            <p:cNvPr id="317445" name="Rectangle 5"/>
            <p:cNvSpPr>
              <a:spLocks noChangeArrowheads="1"/>
            </p:cNvSpPr>
            <p:nvPr/>
          </p:nvSpPr>
          <p:spPr bwMode="auto">
            <a:xfrm>
              <a:off x="1059" y="1536"/>
              <a:ext cx="960" cy="96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Register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file</a:t>
              </a:r>
            </a:p>
          </p:txBody>
        </p:sp>
        <p:sp>
          <p:nvSpPr>
            <p:cNvPr id="317446" name="Text Box 6"/>
            <p:cNvSpPr txBox="1">
              <a:spLocks noChangeArrowheads="1"/>
            </p:cNvSpPr>
            <p:nvPr/>
          </p:nvSpPr>
          <p:spPr bwMode="auto">
            <a:xfrm>
              <a:off x="1059" y="1680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17447" name="Text Box 7"/>
            <p:cNvSpPr txBox="1">
              <a:spLocks noChangeArrowheads="1"/>
            </p:cNvSpPr>
            <p:nvPr/>
          </p:nvSpPr>
          <p:spPr bwMode="auto">
            <a:xfrm>
              <a:off x="1059" y="2208"/>
              <a:ext cx="1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17450" name="Oval 10"/>
            <p:cNvSpPr>
              <a:spLocks noChangeArrowheads="1"/>
            </p:cNvSpPr>
            <p:nvPr/>
          </p:nvSpPr>
          <p:spPr bwMode="auto">
            <a:xfrm>
              <a:off x="771" y="1680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srcA</a:t>
              </a:r>
            </a:p>
          </p:txBody>
        </p:sp>
        <p:sp>
          <p:nvSpPr>
            <p:cNvPr id="317451" name="Line 11"/>
            <p:cNvSpPr>
              <a:spLocks noChangeShapeType="1"/>
            </p:cNvSpPr>
            <p:nvPr/>
          </p:nvSpPr>
          <p:spPr bwMode="auto">
            <a:xfrm rot="16200000" flipV="1">
              <a:off x="915" y="1536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7452" name="Line 12"/>
            <p:cNvSpPr>
              <a:spLocks noChangeShapeType="1"/>
            </p:cNvSpPr>
            <p:nvPr/>
          </p:nvSpPr>
          <p:spPr bwMode="auto">
            <a:xfrm rot="5400000" flipH="1" flipV="1">
              <a:off x="914" y="1729"/>
              <a:ext cx="0" cy="2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7453" name="Line 13"/>
            <p:cNvSpPr>
              <a:spLocks noChangeShapeType="1"/>
            </p:cNvSpPr>
            <p:nvPr/>
          </p:nvSpPr>
          <p:spPr bwMode="auto">
            <a:xfrm rot="16200000" flipV="1">
              <a:off x="915" y="2064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7454" name="Line 14"/>
            <p:cNvSpPr>
              <a:spLocks noChangeShapeType="1"/>
            </p:cNvSpPr>
            <p:nvPr/>
          </p:nvSpPr>
          <p:spPr bwMode="auto">
            <a:xfrm rot="5400000" flipH="1" flipV="1">
              <a:off x="914" y="2257"/>
              <a:ext cx="0" cy="2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7457" name="Oval 17"/>
            <p:cNvSpPr>
              <a:spLocks noChangeArrowheads="1"/>
            </p:cNvSpPr>
            <p:nvPr/>
          </p:nvSpPr>
          <p:spPr bwMode="auto">
            <a:xfrm>
              <a:off x="771" y="1488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valA</a:t>
              </a:r>
            </a:p>
          </p:txBody>
        </p:sp>
        <p:sp>
          <p:nvSpPr>
            <p:cNvPr id="317458" name="Oval 18"/>
            <p:cNvSpPr>
              <a:spLocks noChangeArrowheads="1"/>
            </p:cNvSpPr>
            <p:nvPr/>
          </p:nvSpPr>
          <p:spPr bwMode="auto">
            <a:xfrm>
              <a:off x="771" y="2208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srcB</a:t>
              </a:r>
            </a:p>
          </p:txBody>
        </p:sp>
        <p:sp>
          <p:nvSpPr>
            <p:cNvPr id="317459" name="Oval 19"/>
            <p:cNvSpPr>
              <a:spLocks noChangeArrowheads="1"/>
            </p:cNvSpPr>
            <p:nvPr/>
          </p:nvSpPr>
          <p:spPr bwMode="auto">
            <a:xfrm>
              <a:off x="771" y="2016"/>
              <a:ext cx="288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valB</a:t>
              </a:r>
            </a:p>
          </p:txBody>
        </p:sp>
      </p:grpSp>
      <p:grpSp>
        <p:nvGrpSpPr>
          <p:cNvPr id="317528" name="Group 88"/>
          <p:cNvGrpSpPr>
            <a:grpSpLocks/>
          </p:cNvGrpSpPr>
          <p:nvPr/>
        </p:nvGrpSpPr>
        <p:grpSpPr bwMode="auto">
          <a:xfrm>
            <a:off x="1066800" y="4191000"/>
            <a:ext cx="2433638" cy="2112963"/>
            <a:chOff x="672" y="2640"/>
            <a:chExt cx="1533" cy="1331"/>
          </a:xfrm>
        </p:grpSpPr>
        <p:sp>
          <p:nvSpPr>
            <p:cNvPr id="317494" name="Text Box 54"/>
            <p:cNvSpPr txBox="1">
              <a:spLocks noChangeArrowheads="1"/>
            </p:cNvSpPr>
            <p:nvPr/>
          </p:nvSpPr>
          <p:spPr bwMode="auto">
            <a:xfrm>
              <a:off x="1944" y="2906"/>
              <a:ext cx="261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317495" name="Text Box 55"/>
            <p:cNvSpPr txBox="1">
              <a:spLocks noChangeArrowheads="1"/>
            </p:cNvSpPr>
            <p:nvPr/>
          </p:nvSpPr>
          <p:spPr bwMode="auto">
            <a:xfrm>
              <a:off x="1944" y="3098"/>
              <a:ext cx="261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317525" name="Group 85"/>
            <p:cNvGrpSpPr>
              <a:grpSpLocks/>
            </p:cNvGrpSpPr>
            <p:nvPr/>
          </p:nvGrpSpPr>
          <p:grpSpPr bwMode="auto">
            <a:xfrm>
              <a:off x="672" y="2640"/>
              <a:ext cx="1248" cy="1331"/>
              <a:chOff x="672" y="2640"/>
              <a:chExt cx="1248" cy="1331"/>
            </a:xfrm>
          </p:grpSpPr>
          <p:grpSp>
            <p:nvGrpSpPr>
              <p:cNvPr id="317492" name="Group 52"/>
              <p:cNvGrpSpPr>
                <a:grpSpLocks/>
              </p:cNvGrpSpPr>
              <p:nvPr/>
            </p:nvGrpSpPr>
            <p:grpSpPr bwMode="auto">
              <a:xfrm>
                <a:off x="672" y="2640"/>
                <a:ext cx="1248" cy="1331"/>
                <a:chOff x="3219" y="768"/>
                <a:chExt cx="1248" cy="1331"/>
              </a:xfrm>
            </p:grpSpPr>
            <p:sp>
              <p:nvSpPr>
                <p:cNvPr id="317472" name="Rectangle 32"/>
                <p:cNvSpPr>
                  <a:spLocks noChangeArrowheads="1"/>
                </p:cNvSpPr>
                <p:nvPr/>
              </p:nvSpPr>
              <p:spPr bwMode="auto">
                <a:xfrm>
                  <a:off x="3219" y="768"/>
                  <a:ext cx="960" cy="960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 lIns="91430" tIns="45715" rIns="91430" bIns="45715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Register</a:t>
                  </a: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file</a:t>
                  </a:r>
                </a:p>
              </p:txBody>
            </p:sp>
            <p:sp>
              <p:nvSpPr>
                <p:cNvPr id="31747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3987" y="1152"/>
                  <a:ext cx="19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W</a:t>
                  </a:r>
                </a:p>
              </p:txBody>
            </p:sp>
            <p:sp>
              <p:nvSpPr>
                <p:cNvPr id="317476" name="Oval 36"/>
                <p:cNvSpPr>
                  <a:spLocks noChangeArrowheads="1"/>
                </p:cNvSpPr>
                <p:nvPr/>
              </p:nvSpPr>
              <p:spPr bwMode="auto">
                <a:xfrm>
                  <a:off x="4179" y="1152"/>
                  <a:ext cx="288" cy="240"/>
                </a:xfrm>
                <a:prstGeom prst="ellips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91430" tIns="45715" rIns="91430" bIns="45715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dstW</a:t>
                  </a:r>
                </a:p>
              </p:txBody>
            </p:sp>
            <p:sp>
              <p:nvSpPr>
                <p:cNvPr id="317482" name="Line 42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4323" y="1008"/>
                  <a:ext cx="0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ffectLst/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7483" name="Line 43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4322" y="1201"/>
                  <a:ext cx="0" cy="28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ffectLst/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7487" name="Oval 47"/>
                <p:cNvSpPr>
                  <a:spLocks noChangeArrowheads="1"/>
                </p:cNvSpPr>
                <p:nvPr/>
              </p:nvSpPr>
              <p:spPr bwMode="auto">
                <a:xfrm>
                  <a:off x="4179" y="960"/>
                  <a:ext cx="288" cy="240"/>
                </a:xfrm>
                <a:prstGeom prst="ellips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91430" tIns="45715" rIns="91430" bIns="45715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valW</a:t>
                  </a:r>
                </a:p>
              </p:txBody>
            </p:sp>
            <p:sp>
              <p:nvSpPr>
                <p:cNvPr id="317490" name="Line 50"/>
                <p:cNvSpPr>
                  <a:spLocks noChangeShapeType="1"/>
                </p:cNvSpPr>
                <p:nvPr/>
              </p:nvSpPr>
              <p:spPr bwMode="auto">
                <a:xfrm flipH="1" flipV="1">
                  <a:off x="3987" y="1728"/>
                  <a:ext cx="0" cy="19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ffectLst/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7491" name="Rectangle 51"/>
                <p:cNvSpPr>
                  <a:spLocks noChangeArrowheads="1"/>
                </p:cNvSpPr>
                <p:nvPr/>
              </p:nvSpPr>
              <p:spPr bwMode="auto">
                <a:xfrm>
                  <a:off x="3795" y="1920"/>
                  <a:ext cx="338" cy="179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 type="none" w="sm" len="sm"/>
                </a:ln>
                <a:effectLst/>
              </p:spPr>
              <p:txBody>
                <a:bodyPr wrap="none" lIns="45720" rIns="45720"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Clock</a:t>
                  </a:r>
                </a:p>
              </p:txBody>
            </p:sp>
          </p:grpSp>
          <p:sp>
            <p:nvSpPr>
              <p:cNvPr id="317493" name="Rectangle 53"/>
              <p:cNvSpPr>
                <a:spLocks noChangeArrowheads="1"/>
              </p:cNvSpPr>
              <p:nvPr/>
            </p:nvSpPr>
            <p:spPr bwMode="auto">
              <a:xfrm>
                <a:off x="1055" y="2679"/>
                <a:ext cx="334" cy="20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8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x</a:t>
                </a:r>
              </a:p>
            </p:txBody>
          </p:sp>
          <p:sp>
            <p:nvSpPr>
              <p:cNvPr id="317496" name="Rectangle 56"/>
              <p:cNvSpPr>
                <a:spLocks noChangeArrowheads="1"/>
              </p:cNvSpPr>
              <p:nvPr/>
            </p:nvSpPr>
            <p:spPr bwMode="auto">
              <a:xfrm>
                <a:off x="909" y="2688"/>
                <a:ext cx="138" cy="2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8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2</a:t>
                </a:r>
              </a:p>
            </p:txBody>
          </p:sp>
        </p:grpSp>
      </p:grpSp>
      <p:grpSp>
        <p:nvGrpSpPr>
          <p:cNvPr id="317526" name="Group 86"/>
          <p:cNvGrpSpPr>
            <a:grpSpLocks/>
          </p:cNvGrpSpPr>
          <p:nvPr/>
        </p:nvGrpSpPr>
        <p:grpSpPr bwMode="auto">
          <a:xfrm>
            <a:off x="3352800" y="4572000"/>
            <a:ext cx="1909763" cy="1143000"/>
            <a:chOff x="2112" y="2880"/>
            <a:chExt cx="1203" cy="720"/>
          </a:xfrm>
        </p:grpSpPr>
        <p:sp>
          <p:nvSpPr>
            <p:cNvPr id="317499" name="Freeform 59"/>
            <p:cNvSpPr>
              <a:spLocks/>
            </p:cNvSpPr>
            <p:nvPr/>
          </p:nvSpPr>
          <p:spPr bwMode="auto">
            <a:xfrm>
              <a:off x="2643" y="3312"/>
              <a:ext cx="432" cy="288"/>
            </a:xfrm>
            <a:custGeom>
              <a:avLst/>
              <a:gdLst/>
              <a:ahLst/>
              <a:cxnLst>
                <a:cxn ang="0">
                  <a:pos x="0" y="288"/>
                </a:cxn>
                <a:cxn ang="0">
                  <a:pos x="240" y="288"/>
                </a:cxn>
                <a:cxn ang="0">
                  <a:pos x="240" y="0"/>
                </a:cxn>
                <a:cxn ang="0">
                  <a:pos x="432" y="0"/>
                </a:cxn>
              </a:cxnLst>
              <a:rect l="0" t="0" r="r" b="b"/>
              <a:pathLst>
                <a:path w="432" h="288">
                  <a:moveTo>
                    <a:pt x="0" y="288"/>
                  </a:moveTo>
                  <a:lnTo>
                    <a:pt x="240" y="288"/>
                  </a:lnTo>
                  <a:lnTo>
                    <a:pt x="240" y="0"/>
                  </a:lnTo>
                  <a:lnTo>
                    <a:pt x="43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7500" name="Rectangle 60"/>
            <p:cNvSpPr>
              <a:spLocks noChangeArrowheads="1"/>
            </p:cNvSpPr>
            <p:nvPr/>
          </p:nvSpPr>
          <p:spPr bwMode="auto">
            <a:xfrm>
              <a:off x="2451" y="2880"/>
              <a:ext cx="86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Rising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clock</a:t>
              </a:r>
            </a:p>
          </p:txBody>
        </p:sp>
        <p:sp>
          <p:nvSpPr>
            <p:cNvPr id="317501" name="Rectangle 61"/>
            <p:cNvSpPr>
              <a:spLocks noChangeArrowheads="1"/>
            </p:cNvSpPr>
            <p:nvPr/>
          </p:nvSpPr>
          <p:spPr bwMode="auto">
            <a:xfrm>
              <a:off x="2112" y="3004"/>
              <a:ext cx="38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Wingdings 3" pitchFamily="18" charset="2"/>
                  <a:ea typeface="+mn-ea"/>
                  <a:cs typeface="+mn-cs"/>
                  <a:sym typeface="Wingdings 3" pitchFamily="18" charset="2"/>
                </a:rPr>
                <a:t></a:t>
              </a:r>
            </a:p>
          </p:txBody>
        </p:sp>
      </p:grpSp>
      <p:grpSp>
        <p:nvGrpSpPr>
          <p:cNvPr id="317527" name="Group 87"/>
          <p:cNvGrpSpPr>
            <a:grpSpLocks/>
          </p:cNvGrpSpPr>
          <p:nvPr/>
        </p:nvGrpSpPr>
        <p:grpSpPr bwMode="auto">
          <a:xfrm>
            <a:off x="5257800" y="4343400"/>
            <a:ext cx="3424238" cy="2112963"/>
            <a:chOff x="3312" y="2736"/>
            <a:chExt cx="2157" cy="1331"/>
          </a:xfrm>
        </p:grpSpPr>
        <p:sp>
          <p:nvSpPr>
            <p:cNvPr id="317502" name="Rectangle 62"/>
            <p:cNvSpPr>
              <a:spLocks noChangeArrowheads="1"/>
            </p:cNvSpPr>
            <p:nvPr/>
          </p:nvSpPr>
          <p:spPr bwMode="auto">
            <a:xfrm>
              <a:off x="3312" y="3004"/>
              <a:ext cx="38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Wingdings 3" pitchFamily="18" charset="2"/>
                  <a:ea typeface="+mn-ea"/>
                  <a:cs typeface="+mn-cs"/>
                  <a:sym typeface="Wingdings 3" pitchFamily="18" charset="2"/>
                </a:rPr>
                <a:t></a:t>
              </a:r>
            </a:p>
          </p:txBody>
        </p:sp>
        <p:grpSp>
          <p:nvGrpSpPr>
            <p:cNvPr id="317503" name="Group 63"/>
            <p:cNvGrpSpPr>
              <a:grpSpLocks/>
            </p:cNvGrpSpPr>
            <p:nvPr/>
          </p:nvGrpSpPr>
          <p:grpSpPr bwMode="auto">
            <a:xfrm>
              <a:off x="3936" y="2736"/>
              <a:ext cx="1533" cy="1331"/>
              <a:chOff x="3219" y="768"/>
              <a:chExt cx="1533" cy="1331"/>
            </a:xfrm>
          </p:grpSpPr>
          <p:grpSp>
            <p:nvGrpSpPr>
              <p:cNvPr id="317504" name="Group 64"/>
              <p:cNvGrpSpPr>
                <a:grpSpLocks/>
              </p:cNvGrpSpPr>
              <p:nvPr/>
            </p:nvGrpSpPr>
            <p:grpSpPr bwMode="auto">
              <a:xfrm>
                <a:off x="3219" y="768"/>
                <a:ext cx="1248" cy="1331"/>
                <a:chOff x="3219" y="768"/>
                <a:chExt cx="1248" cy="1331"/>
              </a:xfrm>
            </p:grpSpPr>
            <p:sp>
              <p:nvSpPr>
                <p:cNvPr id="317505" name="Rectangle 65"/>
                <p:cNvSpPr>
                  <a:spLocks noChangeArrowheads="1"/>
                </p:cNvSpPr>
                <p:nvPr/>
              </p:nvSpPr>
              <p:spPr bwMode="auto">
                <a:xfrm>
                  <a:off x="3219" y="768"/>
                  <a:ext cx="960" cy="960"/>
                </a:xfrm>
                <a:prstGeom prst="rect">
                  <a:avLst/>
                </a:prstGeom>
                <a:solidFill>
                  <a:srgbClr val="CC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 lIns="91430" tIns="45715" rIns="91430" bIns="45715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Register</a:t>
                  </a:r>
                </a:p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file</a:t>
                  </a:r>
                </a:p>
              </p:txBody>
            </p:sp>
            <p:sp>
              <p:nvSpPr>
                <p:cNvPr id="317506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3987" y="1152"/>
                  <a:ext cx="19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W</a:t>
                  </a:r>
                </a:p>
              </p:txBody>
            </p:sp>
            <p:sp>
              <p:nvSpPr>
                <p:cNvPr id="317507" name="Oval 67"/>
                <p:cNvSpPr>
                  <a:spLocks noChangeArrowheads="1"/>
                </p:cNvSpPr>
                <p:nvPr/>
              </p:nvSpPr>
              <p:spPr bwMode="auto">
                <a:xfrm>
                  <a:off x="4179" y="1152"/>
                  <a:ext cx="288" cy="240"/>
                </a:xfrm>
                <a:prstGeom prst="ellips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91430" tIns="45715" rIns="91430" bIns="45715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dstW</a:t>
                  </a:r>
                </a:p>
              </p:txBody>
            </p:sp>
            <p:sp>
              <p:nvSpPr>
                <p:cNvPr id="317508" name="Line 68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4323" y="1008"/>
                  <a:ext cx="0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ffectLst/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7509" name="Line 69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4322" y="1201"/>
                  <a:ext cx="0" cy="28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ffectLst/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7510" name="Oval 70"/>
                <p:cNvSpPr>
                  <a:spLocks noChangeArrowheads="1"/>
                </p:cNvSpPr>
                <p:nvPr/>
              </p:nvSpPr>
              <p:spPr bwMode="auto">
                <a:xfrm>
                  <a:off x="4179" y="960"/>
                  <a:ext cx="288" cy="240"/>
                </a:xfrm>
                <a:prstGeom prst="ellips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lIns="91430" tIns="45715" rIns="91430" bIns="45715" anchor="ctr"/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9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valW</a:t>
                  </a:r>
                </a:p>
              </p:txBody>
            </p:sp>
            <p:sp>
              <p:nvSpPr>
                <p:cNvPr id="317511" name="Line 71"/>
                <p:cNvSpPr>
                  <a:spLocks noChangeShapeType="1"/>
                </p:cNvSpPr>
                <p:nvPr/>
              </p:nvSpPr>
              <p:spPr bwMode="auto">
                <a:xfrm flipH="1" flipV="1">
                  <a:off x="3987" y="1728"/>
                  <a:ext cx="0" cy="19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sm"/>
                </a:ln>
                <a:effectLst/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17512" name="Rectangle 72"/>
                <p:cNvSpPr>
                  <a:spLocks noChangeArrowheads="1"/>
                </p:cNvSpPr>
                <p:nvPr/>
              </p:nvSpPr>
              <p:spPr bwMode="auto">
                <a:xfrm>
                  <a:off x="3795" y="1920"/>
                  <a:ext cx="338" cy="179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 type="none" w="sm" len="sm"/>
                </a:ln>
                <a:effectLst/>
              </p:spPr>
              <p:txBody>
                <a:bodyPr wrap="none" lIns="45720" rIns="45720"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rPr>
                    <a:t>Clock</a:t>
                  </a:r>
                </a:p>
              </p:txBody>
            </p:sp>
          </p:grpSp>
          <p:sp>
            <p:nvSpPr>
              <p:cNvPr id="317513" name="Rectangle 73"/>
              <p:cNvSpPr>
                <a:spLocks noChangeArrowheads="1"/>
              </p:cNvSpPr>
              <p:nvPr/>
            </p:nvSpPr>
            <p:spPr bwMode="auto">
              <a:xfrm>
                <a:off x="3602" y="807"/>
                <a:ext cx="334" cy="20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8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y</a:t>
                </a:r>
              </a:p>
            </p:txBody>
          </p:sp>
          <p:sp>
            <p:nvSpPr>
              <p:cNvPr id="317514" name="Text Box 74"/>
              <p:cNvSpPr txBox="1">
                <a:spLocks noChangeArrowheads="1"/>
              </p:cNvSpPr>
              <p:nvPr/>
            </p:nvSpPr>
            <p:spPr bwMode="auto">
              <a:xfrm>
                <a:off x="4491" y="1034"/>
                <a:ext cx="261" cy="2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7515" name="Text Box 75"/>
              <p:cNvSpPr txBox="1">
                <a:spLocks noChangeArrowheads="1"/>
              </p:cNvSpPr>
              <p:nvPr/>
            </p:nvSpPr>
            <p:spPr bwMode="auto">
              <a:xfrm>
                <a:off x="4491" y="1226"/>
                <a:ext cx="261" cy="2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7516" name="Rectangle 76"/>
              <p:cNvSpPr>
                <a:spLocks noChangeArrowheads="1"/>
              </p:cNvSpPr>
              <p:nvPr/>
            </p:nvSpPr>
            <p:spPr bwMode="auto">
              <a:xfrm>
                <a:off x="3456" y="816"/>
                <a:ext cx="138" cy="2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800000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2</a:t>
                </a:r>
              </a:p>
            </p:txBody>
          </p:sp>
        </p:grpSp>
      </p:grpSp>
      <p:sp>
        <p:nvSpPr>
          <p:cNvPr id="317518" name="Rectangle 78"/>
          <p:cNvSpPr>
            <a:spLocks noChangeArrowheads="1"/>
          </p:cNvSpPr>
          <p:nvPr/>
        </p:nvSpPr>
        <p:spPr bwMode="auto">
          <a:xfrm>
            <a:off x="1981200" y="1524000"/>
            <a:ext cx="530225" cy="3317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none" lIns="45720" rIns="45720" anchor="ctr"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x</a:t>
            </a:r>
          </a:p>
        </p:txBody>
      </p:sp>
      <p:sp>
        <p:nvSpPr>
          <p:cNvPr id="317519" name="Rectangle 79"/>
          <p:cNvSpPr>
            <a:spLocks noChangeArrowheads="1"/>
          </p:cNvSpPr>
          <p:nvPr/>
        </p:nvSpPr>
        <p:spPr bwMode="auto">
          <a:xfrm>
            <a:off x="1749425" y="1538288"/>
            <a:ext cx="2190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2</a:t>
            </a:r>
          </a:p>
        </p:txBody>
      </p:sp>
      <p:grpSp>
        <p:nvGrpSpPr>
          <p:cNvPr id="317524" name="Group 84"/>
          <p:cNvGrpSpPr>
            <a:grpSpLocks/>
          </p:cNvGrpSpPr>
          <p:nvPr/>
        </p:nvGrpSpPr>
        <p:grpSpPr bwMode="auto">
          <a:xfrm>
            <a:off x="609600" y="2209800"/>
            <a:ext cx="1117600" cy="828675"/>
            <a:chOff x="384" y="1392"/>
            <a:chExt cx="704" cy="522"/>
          </a:xfrm>
        </p:grpSpPr>
        <p:sp>
          <p:nvSpPr>
            <p:cNvPr id="317469" name="Freeform 29"/>
            <p:cNvSpPr>
              <a:spLocks/>
            </p:cNvSpPr>
            <p:nvPr/>
          </p:nvSpPr>
          <p:spPr bwMode="auto">
            <a:xfrm>
              <a:off x="528" y="1488"/>
              <a:ext cx="560" cy="426"/>
            </a:xfrm>
            <a:custGeom>
              <a:avLst/>
              <a:gdLst/>
              <a:ahLst/>
              <a:cxnLst>
                <a:cxn ang="0">
                  <a:pos x="120" y="426"/>
                </a:cxn>
                <a:cxn ang="0">
                  <a:pos x="384" y="360"/>
                </a:cxn>
                <a:cxn ang="0">
                  <a:pos x="456" y="336"/>
                </a:cxn>
                <a:cxn ang="0">
                  <a:pos x="492" y="324"/>
                </a:cxn>
                <a:cxn ang="0">
                  <a:pos x="546" y="288"/>
                </a:cxn>
                <a:cxn ang="0">
                  <a:pos x="558" y="252"/>
                </a:cxn>
                <a:cxn ang="0">
                  <a:pos x="456" y="150"/>
                </a:cxn>
                <a:cxn ang="0">
                  <a:pos x="384" y="114"/>
                </a:cxn>
                <a:cxn ang="0">
                  <a:pos x="318" y="96"/>
                </a:cxn>
                <a:cxn ang="0">
                  <a:pos x="156" y="48"/>
                </a:cxn>
                <a:cxn ang="0">
                  <a:pos x="0" y="0"/>
                </a:cxn>
              </a:cxnLst>
              <a:rect l="0" t="0" r="r" b="b"/>
              <a:pathLst>
                <a:path w="560" h="426">
                  <a:moveTo>
                    <a:pt x="120" y="426"/>
                  </a:moveTo>
                  <a:cubicBezTo>
                    <a:pt x="208" y="416"/>
                    <a:pt x="299" y="383"/>
                    <a:pt x="384" y="360"/>
                  </a:cubicBezTo>
                  <a:cubicBezTo>
                    <a:pt x="408" y="353"/>
                    <a:pt x="432" y="344"/>
                    <a:pt x="456" y="336"/>
                  </a:cubicBezTo>
                  <a:cubicBezTo>
                    <a:pt x="468" y="332"/>
                    <a:pt x="492" y="324"/>
                    <a:pt x="492" y="324"/>
                  </a:cubicBezTo>
                  <a:cubicBezTo>
                    <a:pt x="510" y="306"/>
                    <a:pt x="525" y="302"/>
                    <a:pt x="546" y="288"/>
                  </a:cubicBezTo>
                  <a:cubicBezTo>
                    <a:pt x="550" y="276"/>
                    <a:pt x="560" y="264"/>
                    <a:pt x="558" y="252"/>
                  </a:cubicBezTo>
                  <a:cubicBezTo>
                    <a:pt x="543" y="177"/>
                    <a:pt x="514" y="179"/>
                    <a:pt x="456" y="150"/>
                  </a:cubicBezTo>
                  <a:cubicBezTo>
                    <a:pt x="432" y="138"/>
                    <a:pt x="408" y="125"/>
                    <a:pt x="384" y="114"/>
                  </a:cubicBezTo>
                  <a:cubicBezTo>
                    <a:pt x="351" y="99"/>
                    <a:pt x="350" y="104"/>
                    <a:pt x="318" y="96"/>
                  </a:cubicBezTo>
                  <a:cubicBezTo>
                    <a:pt x="264" y="82"/>
                    <a:pt x="209" y="66"/>
                    <a:pt x="156" y="48"/>
                  </a:cubicBezTo>
                  <a:cubicBezTo>
                    <a:pt x="115" y="34"/>
                    <a:pt x="28" y="28"/>
                    <a:pt x="0" y="0"/>
                  </a:cubicBezTo>
                </a:path>
              </a:pathLst>
            </a:custGeom>
            <a:noFill/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7521" name="Rectangle 81"/>
            <p:cNvSpPr>
              <a:spLocks noChangeArrowheads="1"/>
            </p:cNvSpPr>
            <p:nvPr/>
          </p:nvSpPr>
          <p:spPr bwMode="auto">
            <a:xfrm>
              <a:off x="384" y="1392"/>
              <a:ext cx="129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</a:p>
          </p:txBody>
        </p:sp>
      </p:grpSp>
      <p:grpSp>
        <p:nvGrpSpPr>
          <p:cNvPr id="317523" name="Group 83"/>
          <p:cNvGrpSpPr>
            <a:grpSpLocks/>
          </p:cNvGrpSpPr>
          <p:nvPr/>
        </p:nvGrpSpPr>
        <p:grpSpPr bwMode="auto">
          <a:xfrm>
            <a:off x="685800" y="2362200"/>
            <a:ext cx="1041400" cy="873125"/>
            <a:chOff x="432" y="1488"/>
            <a:chExt cx="656" cy="550"/>
          </a:xfrm>
        </p:grpSpPr>
        <p:sp>
          <p:nvSpPr>
            <p:cNvPr id="317520" name="Rectangle 80"/>
            <p:cNvSpPr>
              <a:spLocks noChangeArrowheads="1"/>
            </p:cNvSpPr>
            <p:nvPr/>
          </p:nvSpPr>
          <p:spPr bwMode="auto">
            <a:xfrm>
              <a:off x="432" y="1824"/>
              <a:ext cx="13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17522" name="Freeform 82"/>
            <p:cNvSpPr>
              <a:spLocks/>
            </p:cNvSpPr>
            <p:nvPr/>
          </p:nvSpPr>
          <p:spPr bwMode="auto">
            <a:xfrm>
              <a:off x="528" y="1488"/>
              <a:ext cx="560" cy="426"/>
            </a:xfrm>
            <a:custGeom>
              <a:avLst/>
              <a:gdLst/>
              <a:ahLst/>
              <a:cxnLst>
                <a:cxn ang="0">
                  <a:pos x="120" y="426"/>
                </a:cxn>
                <a:cxn ang="0">
                  <a:pos x="384" y="360"/>
                </a:cxn>
                <a:cxn ang="0">
                  <a:pos x="456" y="336"/>
                </a:cxn>
                <a:cxn ang="0">
                  <a:pos x="492" y="324"/>
                </a:cxn>
                <a:cxn ang="0">
                  <a:pos x="546" y="288"/>
                </a:cxn>
                <a:cxn ang="0">
                  <a:pos x="558" y="252"/>
                </a:cxn>
                <a:cxn ang="0">
                  <a:pos x="456" y="150"/>
                </a:cxn>
                <a:cxn ang="0">
                  <a:pos x="384" y="114"/>
                </a:cxn>
                <a:cxn ang="0">
                  <a:pos x="318" y="96"/>
                </a:cxn>
                <a:cxn ang="0">
                  <a:pos x="156" y="48"/>
                </a:cxn>
                <a:cxn ang="0">
                  <a:pos x="0" y="0"/>
                </a:cxn>
              </a:cxnLst>
              <a:rect l="0" t="0" r="r" b="b"/>
              <a:pathLst>
                <a:path w="560" h="426">
                  <a:moveTo>
                    <a:pt x="120" y="426"/>
                  </a:moveTo>
                  <a:cubicBezTo>
                    <a:pt x="208" y="416"/>
                    <a:pt x="299" y="383"/>
                    <a:pt x="384" y="360"/>
                  </a:cubicBezTo>
                  <a:cubicBezTo>
                    <a:pt x="408" y="353"/>
                    <a:pt x="432" y="344"/>
                    <a:pt x="456" y="336"/>
                  </a:cubicBezTo>
                  <a:cubicBezTo>
                    <a:pt x="468" y="332"/>
                    <a:pt x="492" y="324"/>
                    <a:pt x="492" y="324"/>
                  </a:cubicBezTo>
                  <a:cubicBezTo>
                    <a:pt x="510" y="306"/>
                    <a:pt x="525" y="302"/>
                    <a:pt x="546" y="288"/>
                  </a:cubicBezTo>
                  <a:cubicBezTo>
                    <a:pt x="550" y="276"/>
                    <a:pt x="560" y="264"/>
                    <a:pt x="558" y="252"/>
                  </a:cubicBezTo>
                  <a:cubicBezTo>
                    <a:pt x="543" y="177"/>
                    <a:pt x="514" y="179"/>
                    <a:pt x="456" y="150"/>
                  </a:cubicBezTo>
                  <a:cubicBezTo>
                    <a:pt x="432" y="138"/>
                    <a:pt x="408" y="125"/>
                    <a:pt x="384" y="114"/>
                  </a:cubicBezTo>
                  <a:cubicBezTo>
                    <a:pt x="351" y="99"/>
                    <a:pt x="350" y="104"/>
                    <a:pt x="318" y="96"/>
                  </a:cubicBezTo>
                  <a:cubicBezTo>
                    <a:pt x="264" y="82"/>
                    <a:pt x="209" y="66"/>
                    <a:pt x="156" y="48"/>
                  </a:cubicBezTo>
                  <a:cubicBezTo>
                    <a:pt x="115" y="34"/>
                    <a:pt x="28" y="28"/>
                    <a:pt x="0" y="0"/>
                  </a:cubicBezTo>
                </a:path>
              </a:pathLst>
            </a:custGeom>
            <a:noFill/>
            <a:ln w="38100" cap="flat" cmpd="sng">
              <a:solidFill>
                <a:srgbClr val="FF3300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88647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Machine Example</a:t>
            </a:r>
          </a:p>
        </p:txBody>
      </p:sp>
      <p:sp>
        <p:nvSpPr>
          <p:cNvPr id="313427" name="Rectangle 83"/>
          <p:cNvSpPr>
            <a:spLocks noGrp="1" noChangeArrowheads="1"/>
          </p:cNvSpPr>
          <p:nvPr>
            <p:ph type="body" idx="1"/>
          </p:nvPr>
        </p:nvSpPr>
        <p:spPr>
          <a:xfrm>
            <a:off x="5562600" y="1600200"/>
            <a:ext cx="3022600" cy="2590800"/>
          </a:xfrm>
        </p:spPr>
        <p:txBody>
          <a:bodyPr/>
          <a:lstStyle/>
          <a:p>
            <a:pPr lvl="1"/>
            <a:r>
              <a:rPr lang="en-US"/>
              <a:t>Accumulator circuit</a:t>
            </a:r>
          </a:p>
          <a:p>
            <a:pPr lvl="1"/>
            <a:r>
              <a:rPr lang="en-US"/>
              <a:t>Load or accumulate on each cycle</a:t>
            </a:r>
          </a:p>
        </p:txBody>
      </p:sp>
      <p:grpSp>
        <p:nvGrpSpPr>
          <p:cNvPr id="313386" name="Group 42"/>
          <p:cNvGrpSpPr>
            <a:grpSpLocks/>
          </p:cNvGrpSpPr>
          <p:nvPr/>
        </p:nvGrpSpPr>
        <p:grpSpPr bwMode="auto">
          <a:xfrm>
            <a:off x="1219200" y="1066800"/>
            <a:ext cx="4540250" cy="2913063"/>
            <a:chOff x="192" y="1008"/>
            <a:chExt cx="2860" cy="1835"/>
          </a:xfrm>
        </p:grpSpPr>
        <p:sp>
          <p:nvSpPr>
            <p:cNvPr id="313383" name="Rectangle 39"/>
            <p:cNvSpPr>
              <a:spLocks noChangeArrowheads="1"/>
            </p:cNvSpPr>
            <p:nvPr/>
          </p:nvSpPr>
          <p:spPr bwMode="auto">
            <a:xfrm>
              <a:off x="816" y="1104"/>
              <a:ext cx="1344" cy="1440"/>
            </a:xfrm>
            <a:prstGeom prst="rect">
              <a:avLst/>
            </a:prstGeom>
            <a:solidFill>
              <a:srgbClr val="FFFF99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Comb. Logic</a:t>
              </a:r>
            </a:p>
          </p:txBody>
        </p:sp>
        <p:sp>
          <p:nvSpPr>
            <p:cNvPr id="313358" name="Line 14"/>
            <p:cNvSpPr>
              <a:spLocks noChangeShapeType="1"/>
            </p:cNvSpPr>
            <p:nvPr/>
          </p:nvSpPr>
          <p:spPr bwMode="auto">
            <a:xfrm rot="5400000" flipV="1">
              <a:off x="2688" y="1872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59" name="Line 15"/>
            <p:cNvSpPr>
              <a:spLocks noChangeShapeType="1"/>
            </p:cNvSpPr>
            <p:nvPr/>
          </p:nvSpPr>
          <p:spPr bwMode="auto">
            <a:xfrm rot="5400000">
              <a:off x="1200" y="153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13360" name="Group 16"/>
            <p:cNvGrpSpPr>
              <a:grpSpLocks/>
            </p:cNvGrpSpPr>
            <p:nvPr/>
          </p:nvGrpSpPr>
          <p:grpSpPr bwMode="auto">
            <a:xfrm>
              <a:off x="1152" y="1536"/>
              <a:ext cx="288" cy="816"/>
              <a:chOff x="3984" y="2832"/>
              <a:chExt cx="288" cy="816"/>
            </a:xfrm>
          </p:grpSpPr>
          <p:sp>
            <p:nvSpPr>
              <p:cNvPr id="313361" name="Freeform 17"/>
              <p:cNvSpPr>
                <a:spLocks/>
              </p:cNvSpPr>
              <p:nvPr/>
            </p:nvSpPr>
            <p:spPr bwMode="auto">
              <a:xfrm>
                <a:off x="3984" y="2832"/>
                <a:ext cx="288" cy="8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8" y="192"/>
                  </a:cxn>
                  <a:cxn ang="0">
                    <a:pos x="288" y="624"/>
                  </a:cxn>
                  <a:cxn ang="0">
                    <a:pos x="0" y="816"/>
                  </a:cxn>
                  <a:cxn ang="0">
                    <a:pos x="0" y="0"/>
                  </a:cxn>
                </a:cxnLst>
                <a:rect l="0" t="0" r="r" b="b"/>
                <a:pathLst>
                  <a:path w="288" h="816">
                    <a:moveTo>
                      <a:pt x="0" y="0"/>
                    </a:moveTo>
                    <a:lnTo>
                      <a:pt x="288" y="192"/>
                    </a:lnTo>
                    <a:lnTo>
                      <a:pt x="288" y="624"/>
                    </a:lnTo>
                    <a:lnTo>
                      <a:pt x="0" y="8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FF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13362" name="Text Box 18"/>
              <p:cNvSpPr txBox="1">
                <a:spLocks noChangeArrowheads="1"/>
              </p:cNvSpPr>
              <p:nvPr/>
            </p:nvSpPr>
            <p:spPr bwMode="auto">
              <a:xfrm>
                <a:off x="4032" y="2976"/>
                <a:ext cx="240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A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L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U</a:t>
                </a:r>
              </a:p>
            </p:txBody>
          </p:sp>
        </p:grpSp>
        <p:sp>
          <p:nvSpPr>
            <p:cNvPr id="313363" name="Line 19"/>
            <p:cNvSpPr>
              <a:spLocks noChangeShapeType="1"/>
            </p:cNvSpPr>
            <p:nvPr/>
          </p:nvSpPr>
          <p:spPr bwMode="auto">
            <a:xfrm rot="5400000" flipV="1">
              <a:off x="1152" y="1920"/>
              <a:ext cx="0" cy="9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64" name="Line 20"/>
            <p:cNvSpPr>
              <a:spLocks noChangeShapeType="1"/>
            </p:cNvSpPr>
            <p:nvPr/>
          </p:nvSpPr>
          <p:spPr bwMode="auto">
            <a:xfrm rot="5400000" flipV="1">
              <a:off x="1536" y="182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68" name="Rectangle 24"/>
            <p:cNvSpPr>
              <a:spLocks noChangeArrowheads="1"/>
            </p:cNvSpPr>
            <p:nvPr/>
          </p:nvSpPr>
          <p:spPr bwMode="auto">
            <a:xfrm>
              <a:off x="1200" y="1248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13375" name="Line 31"/>
            <p:cNvSpPr>
              <a:spLocks noChangeShapeType="1"/>
            </p:cNvSpPr>
            <p:nvPr/>
          </p:nvSpPr>
          <p:spPr bwMode="auto">
            <a:xfrm>
              <a:off x="2016" y="2112"/>
              <a:ext cx="2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76" name="Rectangle 32"/>
            <p:cNvSpPr>
              <a:spLocks noChangeArrowheads="1"/>
            </p:cNvSpPr>
            <p:nvPr/>
          </p:nvSpPr>
          <p:spPr bwMode="auto">
            <a:xfrm>
              <a:off x="2688" y="1856"/>
              <a:ext cx="3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</a:p>
          </p:txBody>
        </p:sp>
        <p:sp>
          <p:nvSpPr>
            <p:cNvPr id="313377" name="Freeform 33"/>
            <p:cNvSpPr>
              <a:spLocks/>
            </p:cNvSpPr>
            <p:nvPr/>
          </p:nvSpPr>
          <p:spPr bwMode="auto">
            <a:xfrm flipV="1">
              <a:off x="672" y="2496"/>
              <a:ext cx="1152" cy="144"/>
            </a:xfrm>
            <a:custGeom>
              <a:avLst/>
              <a:gdLst/>
              <a:ahLst/>
              <a:cxnLst>
                <a:cxn ang="0">
                  <a:pos x="432" y="144"/>
                </a:cxn>
                <a:cxn ang="0">
                  <a:pos x="432" y="0"/>
                </a:cxn>
                <a:cxn ang="0">
                  <a:pos x="0" y="0"/>
                </a:cxn>
              </a:cxnLst>
              <a:rect l="0" t="0" r="r" b="b"/>
              <a:pathLst>
                <a:path w="432" h="144">
                  <a:moveTo>
                    <a:pt x="432" y="144"/>
                  </a:moveTo>
                  <a:lnTo>
                    <a:pt x="432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78" name="AutoShape 34"/>
            <p:cNvSpPr>
              <a:spLocks noChangeArrowheads="1"/>
            </p:cNvSpPr>
            <p:nvPr/>
          </p:nvSpPr>
          <p:spPr bwMode="auto">
            <a:xfrm>
              <a:off x="1632" y="1824"/>
              <a:ext cx="423" cy="672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MUX</a:t>
              </a:r>
            </a:p>
          </p:txBody>
        </p:sp>
        <p:sp>
          <p:nvSpPr>
            <p:cNvPr id="313380" name="Freeform 36"/>
            <p:cNvSpPr>
              <a:spLocks/>
            </p:cNvSpPr>
            <p:nvPr/>
          </p:nvSpPr>
          <p:spPr bwMode="auto">
            <a:xfrm>
              <a:off x="960" y="2208"/>
              <a:ext cx="192" cy="192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0" y="0"/>
                </a:cxn>
                <a:cxn ang="0">
                  <a:pos x="192" y="0"/>
                </a:cxn>
              </a:cxnLst>
              <a:rect l="0" t="0" r="r" b="b"/>
              <a:pathLst>
                <a:path w="192" h="192">
                  <a:moveTo>
                    <a:pt x="0" y="192"/>
                  </a:moveTo>
                  <a:lnTo>
                    <a:pt x="0" y="0"/>
                  </a:lnTo>
                  <a:lnTo>
                    <a:pt x="192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70" name="Rectangle 26"/>
            <p:cNvSpPr>
              <a:spLocks noChangeArrowheads="1"/>
            </p:cNvSpPr>
            <p:nvPr/>
          </p:nvSpPr>
          <p:spPr bwMode="auto">
            <a:xfrm>
              <a:off x="1632" y="1824"/>
              <a:ext cx="2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13381" name="Rectangle 37"/>
            <p:cNvSpPr>
              <a:spLocks noChangeArrowheads="1"/>
            </p:cNvSpPr>
            <p:nvPr/>
          </p:nvSpPr>
          <p:spPr bwMode="auto">
            <a:xfrm>
              <a:off x="1632" y="2304"/>
              <a:ext cx="2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13349" name="Rectangle 5"/>
            <p:cNvSpPr>
              <a:spLocks noChangeArrowheads="1"/>
            </p:cNvSpPr>
            <p:nvPr/>
          </p:nvSpPr>
          <p:spPr bwMode="auto">
            <a:xfrm>
              <a:off x="2304" y="1680"/>
              <a:ext cx="144" cy="816"/>
            </a:xfrm>
            <a:prstGeom prst="rect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54" name="Line 10"/>
            <p:cNvSpPr>
              <a:spLocks noChangeShapeType="1"/>
            </p:cNvSpPr>
            <p:nvPr/>
          </p:nvSpPr>
          <p:spPr bwMode="auto">
            <a:xfrm>
              <a:off x="2352" y="2496"/>
              <a:ext cx="0" cy="144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55" name="Text Box 11"/>
            <p:cNvSpPr txBox="1">
              <a:spLocks noChangeArrowheads="1"/>
            </p:cNvSpPr>
            <p:nvPr/>
          </p:nvSpPr>
          <p:spPr bwMode="auto">
            <a:xfrm>
              <a:off x="2112" y="2629"/>
              <a:ext cx="450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Clock</a:t>
              </a:r>
            </a:p>
          </p:txBody>
        </p:sp>
        <p:sp>
          <p:nvSpPr>
            <p:cNvPr id="313382" name="Freeform 38"/>
            <p:cNvSpPr>
              <a:spLocks/>
            </p:cNvSpPr>
            <p:nvPr/>
          </p:nvSpPr>
          <p:spPr bwMode="auto">
            <a:xfrm>
              <a:off x="960" y="1008"/>
              <a:ext cx="1680" cy="1104"/>
            </a:xfrm>
            <a:custGeom>
              <a:avLst/>
              <a:gdLst/>
              <a:ahLst/>
              <a:cxnLst>
                <a:cxn ang="0">
                  <a:pos x="1488" y="1104"/>
                </a:cxn>
                <a:cxn ang="0">
                  <a:pos x="1680" y="1104"/>
                </a:cxn>
                <a:cxn ang="0">
                  <a:pos x="1680" y="0"/>
                </a:cxn>
                <a:cxn ang="0">
                  <a:pos x="0" y="0"/>
                </a:cxn>
                <a:cxn ang="0">
                  <a:pos x="0" y="672"/>
                </a:cxn>
                <a:cxn ang="0">
                  <a:pos x="192" y="672"/>
                </a:cxn>
              </a:cxnLst>
              <a:rect l="0" t="0" r="r" b="b"/>
              <a:pathLst>
                <a:path w="1680" h="1104">
                  <a:moveTo>
                    <a:pt x="1488" y="1104"/>
                  </a:moveTo>
                  <a:lnTo>
                    <a:pt x="1680" y="1104"/>
                  </a:lnTo>
                  <a:lnTo>
                    <a:pt x="1680" y="0"/>
                  </a:lnTo>
                  <a:lnTo>
                    <a:pt x="0" y="0"/>
                  </a:lnTo>
                  <a:lnTo>
                    <a:pt x="0" y="672"/>
                  </a:lnTo>
                  <a:lnTo>
                    <a:pt x="192" y="672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84" name="Rectangle 40"/>
            <p:cNvSpPr>
              <a:spLocks noChangeArrowheads="1"/>
            </p:cNvSpPr>
            <p:nvPr/>
          </p:nvSpPr>
          <p:spPr bwMode="auto">
            <a:xfrm>
              <a:off x="192" y="2256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In</a:t>
              </a:r>
            </a:p>
          </p:txBody>
        </p:sp>
        <p:sp>
          <p:nvSpPr>
            <p:cNvPr id="313385" name="Rectangle 41"/>
            <p:cNvSpPr>
              <a:spLocks noChangeArrowheads="1"/>
            </p:cNvSpPr>
            <p:nvPr/>
          </p:nvSpPr>
          <p:spPr bwMode="auto">
            <a:xfrm>
              <a:off x="192" y="2505"/>
              <a:ext cx="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Load</a:t>
              </a:r>
            </a:p>
          </p:txBody>
        </p:sp>
      </p:grpSp>
      <p:grpSp>
        <p:nvGrpSpPr>
          <p:cNvPr id="313426" name="Group 82"/>
          <p:cNvGrpSpPr>
            <a:grpSpLocks/>
          </p:cNvGrpSpPr>
          <p:nvPr/>
        </p:nvGrpSpPr>
        <p:grpSpPr bwMode="auto">
          <a:xfrm>
            <a:off x="1371600" y="4419600"/>
            <a:ext cx="5638800" cy="1981200"/>
            <a:chOff x="1440" y="2592"/>
            <a:chExt cx="3552" cy="1248"/>
          </a:xfrm>
        </p:grpSpPr>
        <p:sp>
          <p:nvSpPr>
            <p:cNvPr id="313387" name="Freeform 43"/>
            <p:cNvSpPr>
              <a:spLocks/>
            </p:cNvSpPr>
            <p:nvPr/>
          </p:nvSpPr>
          <p:spPr bwMode="auto">
            <a:xfrm>
              <a:off x="1968" y="2640"/>
              <a:ext cx="720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144" y="144"/>
                </a:cxn>
                <a:cxn ang="0">
                  <a:pos x="144" y="0"/>
                </a:cxn>
                <a:cxn ang="0">
                  <a:pos x="384" y="0"/>
                </a:cxn>
                <a:cxn ang="0">
                  <a:pos x="384" y="144"/>
                </a:cxn>
                <a:cxn ang="0">
                  <a:pos x="576" y="144"/>
                </a:cxn>
                <a:cxn ang="0">
                  <a:pos x="624" y="144"/>
                </a:cxn>
                <a:cxn ang="0">
                  <a:pos x="624" y="0"/>
                </a:cxn>
                <a:cxn ang="0">
                  <a:pos x="720" y="0"/>
                </a:cxn>
              </a:cxnLst>
              <a:rect l="0" t="0" r="r" b="b"/>
              <a:pathLst>
                <a:path w="720" h="144">
                  <a:moveTo>
                    <a:pt x="0" y="144"/>
                  </a:moveTo>
                  <a:lnTo>
                    <a:pt x="144" y="144"/>
                  </a:lnTo>
                  <a:lnTo>
                    <a:pt x="144" y="0"/>
                  </a:lnTo>
                  <a:lnTo>
                    <a:pt x="384" y="0"/>
                  </a:lnTo>
                  <a:lnTo>
                    <a:pt x="384" y="144"/>
                  </a:lnTo>
                  <a:lnTo>
                    <a:pt x="576" y="144"/>
                  </a:lnTo>
                  <a:lnTo>
                    <a:pt x="624" y="144"/>
                  </a:lnTo>
                  <a:lnTo>
                    <a:pt x="624" y="0"/>
                  </a:lnTo>
                  <a:lnTo>
                    <a:pt x="72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88" name="Freeform 44"/>
            <p:cNvSpPr>
              <a:spLocks/>
            </p:cNvSpPr>
            <p:nvPr/>
          </p:nvSpPr>
          <p:spPr bwMode="auto">
            <a:xfrm>
              <a:off x="2448" y="2640"/>
              <a:ext cx="720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144" y="144"/>
                </a:cxn>
                <a:cxn ang="0">
                  <a:pos x="144" y="0"/>
                </a:cxn>
                <a:cxn ang="0">
                  <a:pos x="384" y="0"/>
                </a:cxn>
                <a:cxn ang="0">
                  <a:pos x="384" y="144"/>
                </a:cxn>
                <a:cxn ang="0">
                  <a:pos x="576" y="144"/>
                </a:cxn>
                <a:cxn ang="0">
                  <a:pos x="624" y="144"/>
                </a:cxn>
                <a:cxn ang="0">
                  <a:pos x="624" y="0"/>
                </a:cxn>
                <a:cxn ang="0">
                  <a:pos x="720" y="0"/>
                </a:cxn>
              </a:cxnLst>
              <a:rect l="0" t="0" r="r" b="b"/>
              <a:pathLst>
                <a:path w="720" h="144">
                  <a:moveTo>
                    <a:pt x="0" y="144"/>
                  </a:moveTo>
                  <a:lnTo>
                    <a:pt x="144" y="144"/>
                  </a:lnTo>
                  <a:lnTo>
                    <a:pt x="144" y="0"/>
                  </a:lnTo>
                  <a:lnTo>
                    <a:pt x="384" y="0"/>
                  </a:lnTo>
                  <a:lnTo>
                    <a:pt x="384" y="144"/>
                  </a:lnTo>
                  <a:lnTo>
                    <a:pt x="576" y="144"/>
                  </a:lnTo>
                  <a:lnTo>
                    <a:pt x="624" y="144"/>
                  </a:lnTo>
                  <a:lnTo>
                    <a:pt x="624" y="0"/>
                  </a:lnTo>
                  <a:lnTo>
                    <a:pt x="72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89" name="Freeform 45"/>
            <p:cNvSpPr>
              <a:spLocks/>
            </p:cNvSpPr>
            <p:nvPr/>
          </p:nvSpPr>
          <p:spPr bwMode="auto">
            <a:xfrm>
              <a:off x="2928" y="2640"/>
              <a:ext cx="720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144" y="144"/>
                </a:cxn>
                <a:cxn ang="0">
                  <a:pos x="144" y="0"/>
                </a:cxn>
                <a:cxn ang="0">
                  <a:pos x="384" y="0"/>
                </a:cxn>
                <a:cxn ang="0">
                  <a:pos x="384" y="144"/>
                </a:cxn>
                <a:cxn ang="0">
                  <a:pos x="576" y="144"/>
                </a:cxn>
                <a:cxn ang="0">
                  <a:pos x="624" y="144"/>
                </a:cxn>
                <a:cxn ang="0">
                  <a:pos x="624" y="0"/>
                </a:cxn>
                <a:cxn ang="0">
                  <a:pos x="720" y="0"/>
                </a:cxn>
              </a:cxnLst>
              <a:rect l="0" t="0" r="r" b="b"/>
              <a:pathLst>
                <a:path w="720" h="144">
                  <a:moveTo>
                    <a:pt x="0" y="144"/>
                  </a:moveTo>
                  <a:lnTo>
                    <a:pt x="144" y="144"/>
                  </a:lnTo>
                  <a:lnTo>
                    <a:pt x="144" y="0"/>
                  </a:lnTo>
                  <a:lnTo>
                    <a:pt x="384" y="0"/>
                  </a:lnTo>
                  <a:lnTo>
                    <a:pt x="384" y="144"/>
                  </a:lnTo>
                  <a:lnTo>
                    <a:pt x="576" y="144"/>
                  </a:lnTo>
                  <a:lnTo>
                    <a:pt x="624" y="144"/>
                  </a:lnTo>
                  <a:lnTo>
                    <a:pt x="624" y="0"/>
                  </a:lnTo>
                  <a:lnTo>
                    <a:pt x="72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90" name="Freeform 46"/>
            <p:cNvSpPr>
              <a:spLocks/>
            </p:cNvSpPr>
            <p:nvPr/>
          </p:nvSpPr>
          <p:spPr bwMode="auto">
            <a:xfrm>
              <a:off x="3408" y="2640"/>
              <a:ext cx="720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144" y="144"/>
                </a:cxn>
                <a:cxn ang="0">
                  <a:pos x="144" y="0"/>
                </a:cxn>
                <a:cxn ang="0">
                  <a:pos x="384" y="0"/>
                </a:cxn>
                <a:cxn ang="0">
                  <a:pos x="384" y="144"/>
                </a:cxn>
                <a:cxn ang="0">
                  <a:pos x="576" y="144"/>
                </a:cxn>
                <a:cxn ang="0">
                  <a:pos x="624" y="144"/>
                </a:cxn>
                <a:cxn ang="0">
                  <a:pos x="624" y="0"/>
                </a:cxn>
                <a:cxn ang="0">
                  <a:pos x="720" y="0"/>
                </a:cxn>
              </a:cxnLst>
              <a:rect l="0" t="0" r="r" b="b"/>
              <a:pathLst>
                <a:path w="720" h="144">
                  <a:moveTo>
                    <a:pt x="0" y="144"/>
                  </a:moveTo>
                  <a:lnTo>
                    <a:pt x="144" y="144"/>
                  </a:lnTo>
                  <a:lnTo>
                    <a:pt x="144" y="0"/>
                  </a:lnTo>
                  <a:lnTo>
                    <a:pt x="384" y="0"/>
                  </a:lnTo>
                  <a:lnTo>
                    <a:pt x="384" y="144"/>
                  </a:lnTo>
                  <a:lnTo>
                    <a:pt x="576" y="144"/>
                  </a:lnTo>
                  <a:lnTo>
                    <a:pt x="624" y="144"/>
                  </a:lnTo>
                  <a:lnTo>
                    <a:pt x="624" y="0"/>
                  </a:lnTo>
                  <a:lnTo>
                    <a:pt x="72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91" name="Freeform 47"/>
            <p:cNvSpPr>
              <a:spLocks/>
            </p:cNvSpPr>
            <p:nvPr/>
          </p:nvSpPr>
          <p:spPr bwMode="auto">
            <a:xfrm>
              <a:off x="3888" y="2640"/>
              <a:ext cx="720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144" y="144"/>
                </a:cxn>
                <a:cxn ang="0">
                  <a:pos x="144" y="0"/>
                </a:cxn>
                <a:cxn ang="0">
                  <a:pos x="384" y="0"/>
                </a:cxn>
                <a:cxn ang="0">
                  <a:pos x="384" y="144"/>
                </a:cxn>
                <a:cxn ang="0">
                  <a:pos x="576" y="144"/>
                </a:cxn>
                <a:cxn ang="0">
                  <a:pos x="624" y="144"/>
                </a:cxn>
                <a:cxn ang="0">
                  <a:pos x="624" y="0"/>
                </a:cxn>
                <a:cxn ang="0">
                  <a:pos x="720" y="0"/>
                </a:cxn>
              </a:cxnLst>
              <a:rect l="0" t="0" r="r" b="b"/>
              <a:pathLst>
                <a:path w="720" h="144">
                  <a:moveTo>
                    <a:pt x="0" y="144"/>
                  </a:moveTo>
                  <a:lnTo>
                    <a:pt x="144" y="144"/>
                  </a:lnTo>
                  <a:lnTo>
                    <a:pt x="144" y="0"/>
                  </a:lnTo>
                  <a:lnTo>
                    <a:pt x="384" y="0"/>
                  </a:lnTo>
                  <a:lnTo>
                    <a:pt x="384" y="144"/>
                  </a:lnTo>
                  <a:lnTo>
                    <a:pt x="576" y="144"/>
                  </a:lnTo>
                  <a:lnTo>
                    <a:pt x="624" y="144"/>
                  </a:lnTo>
                  <a:lnTo>
                    <a:pt x="624" y="0"/>
                  </a:lnTo>
                  <a:lnTo>
                    <a:pt x="72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93" name="Freeform 49"/>
            <p:cNvSpPr>
              <a:spLocks/>
            </p:cNvSpPr>
            <p:nvPr/>
          </p:nvSpPr>
          <p:spPr bwMode="auto">
            <a:xfrm>
              <a:off x="1968" y="2928"/>
              <a:ext cx="2646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88" y="0"/>
                </a:cxn>
                <a:cxn ang="0">
                  <a:pos x="288" y="144"/>
                </a:cxn>
                <a:cxn ang="0">
                  <a:pos x="1488" y="144"/>
                </a:cxn>
                <a:cxn ang="0">
                  <a:pos x="1488" y="0"/>
                </a:cxn>
                <a:cxn ang="0">
                  <a:pos x="1680" y="0"/>
                </a:cxn>
                <a:cxn ang="0">
                  <a:pos x="1680" y="144"/>
                </a:cxn>
                <a:cxn ang="0">
                  <a:pos x="2646" y="140"/>
                </a:cxn>
              </a:cxnLst>
              <a:rect l="0" t="0" r="r" b="b"/>
              <a:pathLst>
                <a:path w="2646" h="144">
                  <a:moveTo>
                    <a:pt x="0" y="0"/>
                  </a:moveTo>
                  <a:lnTo>
                    <a:pt x="288" y="0"/>
                  </a:lnTo>
                  <a:lnTo>
                    <a:pt x="288" y="144"/>
                  </a:lnTo>
                  <a:lnTo>
                    <a:pt x="1488" y="144"/>
                  </a:lnTo>
                  <a:lnTo>
                    <a:pt x="1488" y="0"/>
                  </a:lnTo>
                  <a:lnTo>
                    <a:pt x="1680" y="0"/>
                  </a:lnTo>
                  <a:lnTo>
                    <a:pt x="1680" y="144"/>
                  </a:lnTo>
                  <a:lnTo>
                    <a:pt x="2646" y="14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396" name="Rectangle 52"/>
            <p:cNvSpPr>
              <a:spLocks noChangeArrowheads="1"/>
            </p:cNvSpPr>
            <p:nvPr/>
          </p:nvSpPr>
          <p:spPr bwMode="auto">
            <a:xfrm>
              <a:off x="1968" y="3216"/>
              <a:ext cx="480" cy="192"/>
            </a:xfrm>
            <a:prstGeom prst="rect">
              <a:avLst/>
            </a:prstGeom>
            <a:solidFill>
              <a:srgbClr val="FFCCCC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13397" name="Rectangle 53"/>
            <p:cNvSpPr>
              <a:spLocks noChangeArrowheads="1"/>
            </p:cNvSpPr>
            <p:nvPr/>
          </p:nvSpPr>
          <p:spPr bwMode="auto">
            <a:xfrm>
              <a:off x="2448" y="3216"/>
              <a:ext cx="480" cy="192"/>
            </a:xfrm>
            <a:prstGeom prst="rect">
              <a:avLst/>
            </a:prstGeom>
            <a:solidFill>
              <a:srgbClr val="FFCCCC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13398" name="Rectangle 54"/>
            <p:cNvSpPr>
              <a:spLocks noChangeArrowheads="1"/>
            </p:cNvSpPr>
            <p:nvPr/>
          </p:nvSpPr>
          <p:spPr bwMode="auto">
            <a:xfrm>
              <a:off x="2928" y="3216"/>
              <a:ext cx="480" cy="192"/>
            </a:xfrm>
            <a:prstGeom prst="rect">
              <a:avLst/>
            </a:prstGeom>
            <a:solidFill>
              <a:srgbClr val="FFCCCC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13399" name="Rectangle 55"/>
            <p:cNvSpPr>
              <a:spLocks noChangeArrowheads="1"/>
            </p:cNvSpPr>
            <p:nvPr/>
          </p:nvSpPr>
          <p:spPr bwMode="auto">
            <a:xfrm>
              <a:off x="3408" y="3216"/>
              <a:ext cx="480" cy="192"/>
            </a:xfrm>
            <a:prstGeom prst="rect">
              <a:avLst/>
            </a:prstGeom>
            <a:solidFill>
              <a:srgbClr val="FFCCCC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13400" name="Rectangle 56"/>
            <p:cNvSpPr>
              <a:spLocks noChangeArrowheads="1"/>
            </p:cNvSpPr>
            <p:nvPr/>
          </p:nvSpPr>
          <p:spPr bwMode="auto">
            <a:xfrm>
              <a:off x="3888" y="3216"/>
              <a:ext cx="480" cy="192"/>
            </a:xfrm>
            <a:prstGeom prst="rect">
              <a:avLst/>
            </a:prstGeom>
            <a:solidFill>
              <a:srgbClr val="FFCCCC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13401" name="Rectangle 57"/>
            <p:cNvSpPr>
              <a:spLocks noChangeArrowheads="1"/>
            </p:cNvSpPr>
            <p:nvPr/>
          </p:nvSpPr>
          <p:spPr bwMode="auto">
            <a:xfrm>
              <a:off x="4368" y="3216"/>
              <a:ext cx="480" cy="192"/>
            </a:xfrm>
            <a:prstGeom prst="rect">
              <a:avLst/>
            </a:prstGeom>
            <a:solidFill>
              <a:srgbClr val="FFCCCC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13402" name="Rectangle 58"/>
            <p:cNvSpPr>
              <a:spLocks noChangeArrowheads="1"/>
            </p:cNvSpPr>
            <p:nvPr/>
          </p:nvSpPr>
          <p:spPr bwMode="auto">
            <a:xfrm>
              <a:off x="2112" y="3552"/>
              <a:ext cx="480" cy="192"/>
            </a:xfrm>
            <a:prstGeom prst="rect">
              <a:avLst/>
            </a:prstGeom>
            <a:solidFill>
              <a:srgbClr val="CCFF99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13403" name="Rectangle 59"/>
            <p:cNvSpPr>
              <a:spLocks noChangeArrowheads="1"/>
            </p:cNvSpPr>
            <p:nvPr/>
          </p:nvSpPr>
          <p:spPr bwMode="auto">
            <a:xfrm>
              <a:off x="2592" y="3552"/>
              <a:ext cx="480" cy="192"/>
            </a:xfrm>
            <a:prstGeom prst="rect">
              <a:avLst/>
            </a:prstGeom>
            <a:solidFill>
              <a:srgbClr val="CCFF99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+x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13404" name="Rectangle 60"/>
            <p:cNvSpPr>
              <a:spLocks noChangeArrowheads="1"/>
            </p:cNvSpPr>
            <p:nvPr/>
          </p:nvSpPr>
          <p:spPr bwMode="auto">
            <a:xfrm>
              <a:off x="3072" y="3552"/>
              <a:ext cx="480" cy="192"/>
            </a:xfrm>
            <a:prstGeom prst="rect">
              <a:avLst/>
            </a:prstGeom>
            <a:solidFill>
              <a:srgbClr val="CCFF99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+x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+x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13405" name="Rectangle 61"/>
            <p:cNvSpPr>
              <a:spLocks noChangeArrowheads="1"/>
            </p:cNvSpPr>
            <p:nvPr/>
          </p:nvSpPr>
          <p:spPr bwMode="auto">
            <a:xfrm>
              <a:off x="3552" y="3552"/>
              <a:ext cx="480" cy="192"/>
            </a:xfrm>
            <a:prstGeom prst="rect">
              <a:avLst/>
            </a:prstGeom>
            <a:solidFill>
              <a:srgbClr val="CCFF99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13406" name="Rectangle 62"/>
            <p:cNvSpPr>
              <a:spLocks noChangeArrowheads="1"/>
            </p:cNvSpPr>
            <p:nvPr/>
          </p:nvSpPr>
          <p:spPr bwMode="auto">
            <a:xfrm>
              <a:off x="4032" y="3552"/>
              <a:ext cx="480" cy="192"/>
            </a:xfrm>
            <a:prstGeom prst="rect">
              <a:avLst/>
            </a:prstGeom>
            <a:solidFill>
              <a:srgbClr val="CCFF99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3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+x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13407" name="Rectangle 63"/>
            <p:cNvSpPr>
              <a:spLocks noChangeArrowheads="1"/>
            </p:cNvSpPr>
            <p:nvPr/>
          </p:nvSpPr>
          <p:spPr bwMode="auto">
            <a:xfrm>
              <a:off x="4512" y="3552"/>
              <a:ext cx="480" cy="192"/>
            </a:xfrm>
            <a:prstGeom prst="rect">
              <a:avLst/>
            </a:prstGeom>
            <a:solidFill>
              <a:srgbClr val="CCFF99"/>
            </a:solidFill>
            <a:ln w="12700">
              <a:solidFill>
                <a:schemeClr val="tx1"/>
              </a:solidFill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3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+x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4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+x</a:t>
              </a:r>
              <a:r>
                <a:rPr kumimoji="0" lang="en-US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13416" name="Rectangle 72"/>
            <p:cNvSpPr>
              <a:spLocks noChangeArrowheads="1"/>
            </p:cNvSpPr>
            <p:nvPr/>
          </p:nvSpPr>
          <p:spPr bwMode="auto">
            <a:xfrm>
              <a:off x="1440" y="2606"/>
              <a:ext cx="528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Clock</a:t>
              </a:r>
            </a:p>
          </p:txBody>
        </p:sp>
        <p:sp>
          <p:nvSpPr>
            <p:cNvPr id="313417" name="Rectangle 73"/>
            <p:cNvSpPr>
              <a:spLocks noChangeArrowheads="1"/>
            </p:cNvSpPr>
            <p:nvPr/>
          </p:nvSpPr>
          <p:spPr bwMode="auto">
            <a:xfrm>
              <a:off x="1440" y="2923"/>
              <a:ext cx="528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Load</a:t>
              </a:r>
            </a:p>
          </p:txBody>
        </p:sp>
        <p:sp>
          <p:nvSpPr>
            <p:cNvPr id="313418" name="Rectangle 74"/>
            <p:cNvSpPr>
              <a:spLocks noChangeArrowheads="1"/>
            </p:cNvSpPr>
            <p:nvPr/>
          </p:nvSpPr>
          <p:spPr bwMode="auto">
            <a:xfrm>
              <a:off x="1440" y="3240"/>
              <a:ext cx="528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In</a:t>
              </a:r>
            </a:p>
          </p:txBody>
        </p:sp>
        <p:sp>
          <p:nvSpPr>
            <p:cNvPr id="313419" name="Rectangle 75"/>
            <p:cNvSpPr>
              <a:spLocks noChangeArrowheads="1"/>
            </p:cNvSpPr>
            <p:nvPr/>
          </p:nvSpPr>
          <p:spPr bwMode="auto">
            <a:xfrm>
              <a:off x="1440" y="3557"/>
              <a:ext cx="528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</a:p>
          </p:txBody>
        </p:sp>
        <p:sp>
          <p:nvSpPr>
            <p:cNvPr id="313420" name="Line 76"/>
            <p:cNvSpPr>
              <a:spLocks noChangeShapeType="1"/>
            </p:cNvSpPr>
            <p:nvPr/>
          </p:nvSpPr>
          <p:spPr bwMode="auto">
            <a:xfrm>
              <a:off x="2112" y="2592"/>
              <a:ext cx="0" cy="1248"/>
            </a:xfrm>
            <a:prstGeom prst="line">
              <a:avLst/>
            </a:prstGeom>
            <a:noFill/>
            <a:ln w="19050" cap="rnd">
              <a:solidFill>
                <a:srgbClr val="FF3300"/>
              </a:solidFill>
              <a:prstDash val="sysDot"/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421" name="Line 77"/>
            <p:cNvSpPr>
              <a:spLocks noChangeShapeType="1"/>
            </p:cNvSpPr>
            <p:nvPr/>
          </p:nvSpPr>
          <p:spPr bwMode="auto">
            <a:xfrm>
              <a:off x="2592" y="2592"/>
              <a:ext cx="0" cy="1248"/>
            </a:xfrm>
            <a:prstGeom prst="line">
              <a:avLst/>
            </a:prstGeom>
            <a:noFill/>
            <a:ln w="19050" cap="rnd">
              <a:solidFill>
                <a:srgbClr val="FF3300"/>
              </a:solidFill>
              <a:prstDash val="sysDot"/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422" name="Line 78"/>
            <p:cNvSpPr>
              <a:spLocks noChangeShapeType="1"/>
            </p:cNvSpPr>
            <p:nvPr/>
          </p:nvSpPr>
          <p:spPr bwMode="auto">
            <a:xfrm>
              <a:off x="3072" y="2592"/>
              <a:ext cx="0" cy="1248"/>
            </a:xfrm>
            <a:prstGeom prst="line">
              <a:avLst/>
            </a:prstGeom>
            <a:noFill/>
            <a:ln w="19050" cap="rnd">
              <a:solidFill>
                <a:srgbClr val="FF3300"/>
              </a:solidFill>
              <a:prstDash val="sysDot"/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423" name="Line 79"/>
            <p:cNvSpPr>
              <a:spLocks noChangeShapeType="1"/>
            </p:cNvSpPr>
            <p:nvPr/>
          </p:nvSpPr>
          <p:spPr bwMode="auto">
            <a:xfrm>
              <a:off x="3552" y="2592"/>
              <a:ext cx="0" cy="1248"/>
            </a:xfrm>
            <a:prstGeom prst="line">
              <a:avLst/>
            </a:prstGeom>
            <a:noFill/>
            <a:ln w="19050" cap="rnd">
              <a:solidFill>
                <a:srgbClr val="FF3300"/>
              </a:solidFill>
              <a:prstDash val="sysDot"/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424" name="Line 80"/>
            <p:cNvSpPr>
              <a:spLocks noChangeShapeType="1"/>
            </p:cNvSpPr>
            <p:nvPr/>
          </p:nvSpPr>
          <p:spPr bwMode="auto">
            <a:xfrm>
              <a:off x="4032" y="2592"/>
              <a:ext cx="0" cy="1248"/>
            </a:xfrm>
            <a:prstGeom prst="line">
              <a:avLst/>
            </a:prstGeom>
            <a:noFill/>
            <a:ln w="19050" cap="rnd">
              <a:solidFill>
                <a:srgbClr val="FF3300"/>
              </a:solidFill>
              <a:prstDash val="sysDot"/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13425" name="Line 81"/>
            <p:cNvSpPr>
              <a:spLocks noChangeShapeType="1"/>
            </p:cNvSpPr>
            <p:nvPr/>
          </p:nvSpPr>
          <p:spPr bwMode="auto">
            <a:xfrm>
              <a:off x="4512" y="2592"/>
              <a:ext cx="0" cy="1248"/>
            </a:xfrm>
            <a:prstGeom prst="line">
              <a:avLst/>
            </a:prstGeom>
            <a:noFill/>
            <a:ln w="19050" cap="rnd">
              <a:solidFill>
                <a:srgbClr val="FF3300"/>
              </a:solidFill>
              <a:prstDash val="sysDot"/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7573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Hardware Control Language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Simplified hardware description language, similar to C</a:t>
            </a:r>
          </a:p>
          <a:p>
            <a:r>
              <a:rPr lang="en-US" dirty="0"/>
              <a:t>Data Types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bool</a:t>
            </a:r>
            <a:r>
              <a:rPr lang="en-US" dirty="0"/>
              <a:t>:</a:t>
            </a:r>
          </a:p>
          <a:p>
            <a:pPr lvl="2"/>
            <a:r>
              <a:rPr lang="en-US" dirty="0">
                <a:latin typeface="Courier New" pitchFamily="49" charset="0"/>
              </a:rPr>
              <a:t>a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c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latin typeface="Courier New" pitchFamily="49" charset="0"/>
              </a:rPr>
              <a:t>int</a:t>
            </a:r>
            <a:r>
              <a:rPr lang="en-US" dirty="0"/>
              <a:t>:</a:t>
            </a:r>
          </a:p>
          <a:p>
            <a:pPr lvl="2"/>
            <a:r>
              <a:rPr lang="en-US" dirty="0">
                <a:latin typeface="Courier New" pitchFamily="49" charset="0"/>
              </a:rPr>
              <a:t>A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B</a:t>
            </a:r>
            <a:r>
              <a:rPr lang="en-US" dirty="0"/>
              <a:t>, </a:t>
            </a:r>
            <a:r>
              <a:rPr lang="en-US" dirty="0">
                <a:latin typeface="Courier New" pitchFamily="49" charset="0"/>
              </a:rPr>
              <a:t>C</a:t>
            </a:r>
            <a:r>
              <a:rPr lang="en-US" dirty="0"/>
              <a:t>, …</a:t>
            </a:r>
          </a:p>
          <a:p>
            <a:pPr lvl="2"/>
            <a:r>
              <a:rPr lang="en-US" dirty="0"/>
              <a:t>Does not specify word size---bytes, 64-bit words, …</a:t>
            </a:r>
          </a:p>
          <a:p>
            <a:r>
              <a:rPr lang="en-US" dirty="0"/>
              <a:t>Statements</a:t>
            </a:r>
          </a:p>
          <a:p>
            <a:pPr lvl="1"/>
            <a:r>
              <a:rPr lang="en-US" dirty="0"/>
              <a:t> </a:t>
            </a:r>
            <a:r>
              <a:rPr lang="en-US" sz="1800" dirty="0" err="1">
                <a:solidFill>
                  <a:schemeClr val="folHlink"/>
                </a:solidFill>
                <a:latin typeface="Courier New" pitchFamily="49" charset="0"/>
              </a:rPr>
              <a:t>bool</a:t>
            </a:r>
            <a:r>
              <a:rPr lang="en-US" sz="1800" dirty="0">
                <a:solidFill>
                  <a:schemeClr val="folHlink"/>
                </a:solidFill>
                <a:latin typeface="Courier New" pitchFamily="49" charset="0"/>
              </a:rPr>
              <a:t> a = </a:t>
            </a:r>
            <a:r>
              <a:rPr lang="en-US" sz="1800" i="1" dirty="0" err="1">
                <a:solidFill>
                  <a:schemeClr val="folHlink"/>
                </a:solidFill>
                <a:latin typeface="Courier New" pitchFamily="49" charset="0"/>
              </a:rPr>
              <a:t>bool-expr</a:t>
            </a:r>
            <a:r>
              <a:rPr lang="en-US" sz="1800" i="1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800" dirty="0">
                <a:solidFill>
                  <a:schemeClr val="folHlink"/>
                </a:solidFill>
                <a:latin typeface="Courier New" pitchFamily="49" charset="0"/>
              </a:rPr>
              <a:t>;</a:t>
            </a:r>
          </a:p>
          <a:p>
            <a:pPr lvl="1"/>
            <a:r>
              <a:rPr lang="en-US" dirty="0"/>
              <a:t> </a:t>
            </a:r>
            <a:r>
              <a:rPr lang="en-US" sz="1800" dirty="0" err="1">
                <a:solidFill>
                  <a:schemeClr val="folHlink"/>
                </a:solidFill>
                <a:latin typeface="Courier New" pitchFamily="49" charset="0"/>
              </a:rPr>
              <a:t>int</a:t>
            </a:r>
            <a:r>
              <a:rPr lang="en-US" sz="1800" dirty="0">
                <a:solidFill>
                  <a:schemeClr val="folHlink"/>
                </a:solidFill>
                <a:latin typeface="Courier New" pitchFamily="49" charset="0"/>
              </a:rPr>
              <a:t> A = </a:t>
            </a:r>
            <a:r>
              <a:rPr lang="en-US" sz="1800" i="1" dirty="0" err="1">
                <a:solidFill>
                  <a:schemeClr val="folHlink"/>
                </a:solidFill>
                <a:latin typeface="Courier New" pitchFamily="49" charset="0"/>
              </a:rPr>
              <a:t>int-expr</a:t>
            </a:r>
            <a:r>
              <a:rPr lang="en-US" sz="1800" i="1" dirty="0">
                <a:solidFill>
                  <a:schemeClr val="folHlink"/>
                </a:solidFill>
                <a:latin typeface="Courier New" pitchFamily="49" charset="0"/>
              </a:rPr>
              <a:t> </a:t>
            </a:r>
            <a:r>
              <a:rPr lang="en-US" sz="1800" dirty="0">
                <a:solidFill>
                  <a:schemeClr val="folHlink"/>
                </a:solidFill>
                <a:latin typeface="Courier New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365118207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HCL Operations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/>
              <a:t>Classify by type of value returned</a:t>
            </a:r>
          </a:p>
          <a:p>
            <a:r>
              <a:rPr lang="en-US"/>
              <a:t>Boolean Expressions</a:t>
            </a:r>
          </a:p>
          <a:p>
            <a:pPr lvl="1"/>
            <a:r>
              <a:rPr lang="en-US"/>
              <a:t>Logic Operations</a:t>
            </a:r>
          </a:p>
          <a:p>
            <a:pPr lvl="2"/>
            <a:r>
              <a:rPr lang="en-US"/>
              <a:t> </a:t>
            </a:r>
            <a:r>
              <a:rPr lang="en-US">
                <a:latin typeface="Courier New" pitchFamily="49" charset="0"/>
              </a:rPr>
              <a:t>a &amp;&amp; b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a || b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!a</a:t>
            </a:r>
          </a:p>
          <a:p>
            <a:pPr lvl="1"/>
            <a:r>
              <a:rPr lang="en-US"/>
              <a:t>Word Comparisons</a:t>
            </a:r>
          </a:p>
          <a:p>
            <a:pPr lvl="2"/>
            <a:r>
              <a:rPr lang="en-US">
                <a:latin typeface="Courier New" pitchFamily="49" charset="0"/>
              </a:rPr>
              <a:t>A == B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A != B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A &lt; B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A &lt;= B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A &gt;= B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A &gt; B</a:t>
            </a:r>
          </a:p>
          <a:p>
            <a:pPr lvl="1"/>
            <a:r>
              <a:rPr lang="en-US"/>
              <a:t>Set Membership</a:t>
            </a:r>
          </a:p>
          <a:p>
            <a:pPr lvl="2"/>
            <a:r>
              <a:rPr lang="en-US"/>
              <a:t> </a:t>
            </a:r>
            <a:r>
              <a:rPr lang="en-US">
                <a:latin typeface="Courier New" pitchFamily="49" charset="0"/>
              </a:rPr>
              <a:t>A in { B, C, D }</a:t>
            </a:r>
          </a:p>
          <a:p>
            <a:pPr lvl="3"/>
            <a:r>
              <a:rPr lang="en-US"/>
              <a:t>Same as </a:t>
            </a:r>
            <a:r>
              <a:rPr lang="en-US">
                <a:latin typeface="Courier New" pitchFamily="49" charset="0"/>
              </a:rPr>
              <a:t>A == B || A == C || A == D</a:t>
            </a:r>
          </a:p>
          <a:p>
            <a:r>
              <a:rPr lang="en-US"/>
              <a:t>Word Expressions</a:t>
            </a:r>
          </a:p>
          <a:p>
            <a:pPr lvl="1"/>
            <a:r>
              <a:rPr lang="en-US"/>
              <a:t>Case expressions</a:t>
            </a:r>
          </a:p>
          <a:p>
            <a:pPr lvl="2"/>
            <a:r>
              <a:rPr lang="en-US"/>
              <a:t> </a:t>
            </a:r>
            <a:r>
              <a:rPr lang="en-US">
                <a:latin typeface="Courier New" pitchFamily="49" charset="0"/>
              </a:rPr>
              <a:t>[ a : A; b : B; c : C ]</a:t>
            </a:r>
          </a:p>
          <a:p>
            <a:pPr lvl="2"/>
            <a:r>
              <a:rPr lang="en-US"/>
              <a:t>Evaluate test expressions </a:t>
            </a:r>
            <a:r>
              <a:rPr lang="en-US">
                <a:latin typeface="Courier New" pitchFamily="49" charset="0"/>
              </a:rPr>
              <a:t>a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b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c</a:t>
            </a:r>
            <a:r>
              <a:rPr lang="en-US"/>
              <a:t>, … in sequence</a:t>
            </a:r>
          </a:p>
          <a:p>
            <a:pPr lvl="2"/>
            <a:r>
              <a:rPr lang="en-US"/>
              <a:t>Return word expression </a:t>
            </a:r>
            <a:r>
              <a:rPr lang="en-US">
                <a:latin typeface="Courier New" pitchFamily="49" charset="0"/>
              </a:rPr>
              <a:t>A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B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C</a:t>
            </a:r>
            <a:r>
              <a:rPr lang="en-US"/>
              <a:t>, … for first successful test</a:t>
            </a:r>
          </a:p>
        </p:txBody>
      </p:sp>
    </p:spTree>
    <p:extLst>
      <p:ext uri="{BB962C8B-B14F-4D97-AF65-F5344CB8AC3E}">
        <p14:creationId xmlns:p14="http://schemas.microsoft.com/office/powerpoint/2010/main" val="261222054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980C0-F9D1-F4D7-CAF2-8C3CEC944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4683BB0E-A14C-639A-0C04-23E01F8790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 Equality</a:t>
            </a:r>
          </a:p>
        </p:txBody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320F2AFF-E996-E82B-DF77-5A03EE17BC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0513" y="3581400"/>
            <a:ext cx="8294687" cy="1720848"/>
          </a:xfrm>
        </p:spPr>
        <p:txBody>
          <a:bodyPr/>
          <a:lstStyle/>
          <a:p>
            <a:pPr lvl="1"/>
            <a:r>
              <a:rPr lang="en-US" dirty="0"/>
              <a:t>Generate 1 if a and b are equal</a:t>
            </a:r>
          </a:p>
          <a:p>
            <a:r>
              <a:rPr lang="en-US" dirty="0"/>
              <a:t>Hardware Control Language (HCL)</a:t>
            </a:r>
          </a:p>
          <a:p>
            <a:pPr lvl="1"/>
            <a:r>
              <a:rPr lang="en-US" dirty="0"/>
              <a:t>Very simple hardware description language, similar to C </a:t>
            </a:r>
          </a:p>
          <a:p>
            <a:pPr lvl="1"/>
            <a:r>
              <a:rPr lang="en-US" dirty="0"/>
              <a:t>We’ll use it to describe control logic for processors</a:t>
            </a:r>
          </a:p>
        </p:txBody>
      </p:sp>
      <p:grpSp>
        <p:nvGrpSpPr>
          <p:cNvPr id="298027" name="Group 43">
            <a:extLst>
              <a:ext uri="{FF2B5EF4-FFF2-40B4-BE49-F238E27FC236}">
                <a16:creationId xmlns:a16="http://schemas.microsoft.com/office/drawing/2014/main" id="{6ED997C0-E0B2-E901-2AF1-8603317B2C98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219200"/>
            <a:ext cx="4254500" cy="1981200"/>
            <a:chOff x="386" y="960"/>
            <a:chExt cx="2680" cy="1248"/>
          </a:xfrm>
        </p:grpSpPr>
        <p:sp>
          <p:nvSpPr>
            <p:cNvPr id="297988" name="Rectangle 4">
              <a:extLst>
                <a:ext uri="{FF2B5EF4-FFF2-40B4-BE49-F238E27FC236}">
                  <a16:creationId xmlns:a16="http://schemas.microsoft.com/office/drawing/2014/main" id="{2ABEED9D-6692-7085-B037-1AAEBFDE2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960"/>
              <a:ext cx="1776" cy="124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Bit equal</a:t>
              </a:r>
            </a:p>
          </p:txBody>
        </p:sp>
        <p:sp>
          <p:nvSpPr>
            <p:cNvPr id="297989" name="Freeform 5">
              <a:extLst>
                <a:ext uri="{FF2B5EF4-FFF2-40B4-BE49-F238E27FC236}">
                  <a16:creationId xmlns:a16="http://schemas.microsoft.com/office/drawing/2014/main" id="{397924AA-C199-52AE-F463-582D2A800B76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777" y="1344"/>
              <a:ext cx="336" cy="192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0" name="Freeform 6">
              <a:extLst>
                <a:ext uri="{FF2B5EF4-FFF2-40B4-BE49-F238E27FC236}">
                  <a16:creationId xmlns:a16="http://schemas.microsoft.com/office/drawing/2014/main" id="{70183379-C47D-AF88-58D7-373AF6C9D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" y="1728"/>
              <a:ext cx="336" cy="192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1" name="Line 7">
              <a:extLst>
                <a:ext uri="{FF2B5EF4-FFF2-40B4-BE49-F238E27FC236}">
                  <a16:creationId xmlns:a16="http://schemas.microsoft.com/office/drawing/2014/main" id="{19A00843-0BFB-BF4F-E4C3-DB329158C8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2" y="1628"/>
              <a:ext cx="247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2" name="Freeform 8">
              <a:extLst>
                <a:ext uri="{FF2B5EF4-FFF2-40B4-BE49-F238E27FC236}">
                  <a16:creationId xmlns:a16="http://schemas.microsoft.com/office/drawing/2014/main" id="{BC488966-3C8C-AA02-2483-894CD9068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5" y="1488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3" name="Freeform 9">
              <a:extLst>
                <a:ext uri="{FF2B5EF4-FFF2-40B4-BE49-F238E27FC236}">
                  <a16:creationId xmlns:a16="http://schemas.microsoft.com/office/drawing/2014/main" id="{81BCFF79-B360-A079-2F40-52C486125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5" y="1488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4" name="Line 10">
              <a:extLst>
                <a:ext uri="{FF2B5EF4-FFF2-40B4-BE49-F238E27FC236}">
                  <a16:creationId xmlns:a16="http://schemas.microsoft.com/office/drawing/2014/main" id="{541164D8-CD9F-0226-20A3-B723A0B028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1202" y="1776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5" name="Freeform 11">
              <a:extLst>
                <a:ext uri="{FF2B5EF4-FFF2-40B4-BE49-F238E27FC236}">
                  <a16:creationId xmlns:a16="http://schemas.microsoft.com/office/drawing/2014/main" id="{C5CC608F-122E-37F6-ECEB-B53D0A601E4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" y="1541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6" name="Freeform 12">
              <a:extLst>
                <a:ext uri="{FF2B5EF4-FFF2-40B4-BE49-F238E27FC236}">
                  <a16:creationId xmlns:a16="http://schemas.microsoft.com/office/drawing/2014/main" id="{B22E1748-C78E-CF49-03E0-3D8F8E4BD7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" y="1539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7" name="Freeform 13">
              <a:extLst>
                <a:ext uri="{FF2B5EF4-FFF2-40B4-BE49-F238E27FC236}">
                  <a16:creationId xmlns:a16="http://schemas.microsoft.com/office/drawing/2014/main" id="{22B0668F-6CD0-6F42-CB23-C90B970F4A2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221" y="1730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8" name="Freeform 14">
              <a:extLst>
                <a:ext uri="{FF2B5EF4-FFF2-40B4-BE49-F238E27FC236}">
                  <a16:creationId xmlns:a16="http://schemas.microsoft.com/office/drawing/2014/main" id="{3183C392-D4D3-8F46-B66D-CCD1B49F70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221" y="1730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7999" name="Line 15">
              <a:extLst>
                <a:ext uri="{FF2B5EF4-FFF2-40B4-BE49-F238E27FC236}">
                  <a16:creationId xmlns:a16="http://schemas.microsoft.com/office/drawing/2014/main" id="{4820C3B0-47CE-FD21-5811-76C0AC9C3BC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1202" y="1487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0" name="Line 16">
              <a:extLst>
                <a:ext uri="{FF2B5EF4-FFF2-40B4-BE49-F238E27FC236}">
                  <a16:creationId xmlns:a16="http://schemas.microsoft.com/office/drawing/2014/main" id="{0B72BB69-4F68-CBC7-07E2-223A22C676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" y="1248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1" name="Line 17">
              <a:extLst>
                <a:ext uri="{FF2B5EF4-FFF2-40B4-BE49-F238E27FC236}">
                  <a16:creationId xmlns:a16="http://schemas.microsoft.com/office/drawing/2014/main" id="{092A8536-A079-EA18-B267-ED8A03100E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" y="1248"/>
              <a:ext cx="8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2" name="Freeform 18">
              <a:extLst>
                <a:ext uri="{FF2B5EF4-FFF2-40B4-BE49-F238E27FC236}">
                  <a16:creationId xmlns:a16="http://schemas.microsoft.com/office/drawing/2014/main" id="{83AC1B4B-08D2-31EE-1103-4824B18C7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120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3" name="Freeform 19">
              <a:extLst>
                <a:ext uri="{FF2B5EF4-FFF2-40B4-BE49-F238E27FC236}">
                  <a16:creationId xmlns:a16="http://schemas.microsoft.com/office/drawing/2014/main" id="{E7B41B8E-1821-98DF-29ED-EA1407409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120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4" name="Text Box 20">
              <a:extLst>
                <a:ext uri="{FF2B5EF4-FFF2-40B4-BE49-F238E27FC236}">
                  <a16:creationId xmlns:a16="http://schemas.microsoft.com/office/drawing/2014/main" id="{8258347E-BA03-C974-40BD-3BF695ADC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" y="1104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endParaRPr kumimoji="0" lang="en-US" sz="1600" b="0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5" name="Line 21">
              <a:extLst>
                <a:ext uri="{FF2B5EF4-FFF2-40B4-BE49-F238E27FC236}">
                  <a16:creationId xmlns:a16="http://schemas.microsoft.com/office/drawing/2014/main" id="{209044B2-5659-7335-5AAA-29B44E0E67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9" y="1440"/>
              <a:ext cx="38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6" name="Line 22">
              <a:extLst>
                <a:ext uri="{FF2B5EF4-FFF2-40B4-BE49-F238E27FC236}">
                  <a16:creationId xmlns:a16="http://schemas.microsoft.com/office/drawing/2014/main" id="{CC7FF078-462F-1D5F-E712-B64C8D8EEE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8" y="2009"/>
              <a:ext cx="815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7" name="Freeform 23">
              <a:extLst>
                <a:ext uri="{FF2B5EF4-FFF2-40B4-BE49-F238E27FC236}">
                  <a16:creationId xmlns:a16="http://schemas.microsoft.com/office/drawing/2014/main" id="{309583B5-52E1-098C-9593-6C6D6D4B0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" y="177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8" name="Freeform 24">
              <a:extLst>
                <a:ext uri="{FF2B5EF4-FFF2-40B4-BE49-F238E27FC236}">
                  <a16:creationId xmlns:a16="http://schemas.microsoft.com/office/drawing/2014/main" id="{E7320162-F797-084D-5404-26F4F59CF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" y="177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09" name="Text Box 25">
              <a:extLst>
                <a:ext uri="{FF2B5EF4-FFF2-40B4-BE49-F238E27FC236}">
                  <a16:creationId xmlns:a16="http://schemas.microsoft.com/office/drawing/2014/main" id="{72EF9E08-AA97-5216-67F4-0CD0F74351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" y="1900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endParaRPr kumimoji="0" lang="en-US" sz="1600" b="0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10" name="Line 26">
              <a:extLst>
                <a:ext uri="{FF2B5EF4-FFF2-40B4-BE49-F238E27FC236}">
                  <a16:creationId xmlns:a16="http://schemas.microsoft.com/office/drawing/2014/main" id="{E5D09484-04AF-7091-FF5E-84709249208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721" y="1728"/>
              <a:ext cx="5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11" name="Rectangle 27">
              <a:extLst>
                <a:ext uri="{FF2B5EF4-FFF2-40B4-BE49-F238E27FC236}">
                  <a16:creationId xmlns:a16="http://schemas.microsoft.com/office/drawing/2014/main" id="{5776B006-DDFA-B5C2-925B-508480DFFF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1536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</a:p>
          </p:txBody>
        </p:sp>
        <p:grpSp>
          <p:nvGrpSpPr>
            <p:cNvPr id="298012" name="Group 28">
              <a:extLst>
                <a:ext uri="{FF2B5EF4-FFF2-40B4-BE49-F238E27FC236}">
                  <a16:creationId xmlns:a16="http://schemas.microsoft.com/office/drawing/2014/main" id="{E93B2562-8A0F-D64A-9FBF-75E9AAC4166D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1109" y="1820"/>
              <a:ext cx="184" cy="383"/>
              <a:chOff x="912" y="1776"/>
              <a:chExt cx="184" cy="383"/>
            </a:xfrm>
          </p:grpSpPr>
          <p:sp>
            <p:nvSpPr>
              <p:cNvPr id="298013" name="Line 29">
                <a:extLst>
                  <a:ext uri="{FF2B5EF4-FFF2-40B4-BE49-F238E27FC236}">
                    <a16:creationId xmlns:a16="http://schemas.microsoft.com/office/drawing/2014/main" id="{3EF3C67F-F294-19A5-97BC-F1A2E2C5CA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 flipV="1">
                <a:off x="961" y="1823"/>
                <a:ext cx="95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14" name="Freeform 30">
                <a:extLst>
                  <a:ext uri="{FF2B5EF4-FFF2-40B4-BE49-F238E27FC236}">
                    <a16:creationId xmlns:a16="http://schemas.microsoft.com/office/drawing/2014/main" id="{C609BC9A-E28B-2C59-FBF0-32BD255E8BA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909" y="1877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15" name="Freeform 31">
                <a:extLst>
                  <a:ext uri="{FF2B5EF4-FFF2-40B4-BE49-F238E27FC236}">
                    <a16:creationId xmlns:a16="http://schemas.microsoft.com/office/drawing/2014/main" id="{5D04E413-7145-2CBA-26AA-858A818203F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909" y="1877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16" name="Freeform 32">
                <a:extLst>
                  <a:ext uri="{FF2B5EF4-FFF2-40B4-BE49-F238E27FC236}">
                    <a16:creationId xmlns:a16="http://schemas.microsoft.com/office/drawing/2014/main" id="{DC757884-B93B-7B3D-08C9-AACB8B244FD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980" y="1823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17" name="Freeform 33">
                <a:extLst>
                  <a:ext uri="{FF2B5EF4-FFF2-40B4-BE49-F238E27FC236}">
                    <a16:creationId xmlns:a16="http://schemas.microsoft.com/office/drawing/2014/main" id="{EECBC852-40B6-B10F-FB1B-742705128D7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 flipV="1">
                <a:off x="980" y="1823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18" name="Line 34">
                <a:extLst>
                  <a:ext uri="{FF2B5EF4-FFF2-40B4-BE49-F238E27FC236}">
                    <a16:creationId xmlns:a16="http://schemas.microsoft.com/office/drawing/2014/main" id="{606A15AB-6519-1AF0-93A0-2CA3149361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6200000" flipV="1">
                <a:off x="961" y="2111"/>
                <a:ext cx="95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98019" name="Line 35">
              <a:extLst>
                <a:ext uri="{FF2B5EF4-FFF2-40B4-BE49-F238E27FC236}">
                  <a16:creationId xmlns:a16="http://schemas.microsoft.com/office/drawing/2014/main" id="{2F0D2642-67C2-6964-C0E4-0C0CCEAEA8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9" y="1824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8020" name="Line 36">
              <a:extLst>
                <a:ext uri="{FF2B5EF4-FFF2-40B4-BE49-F238E27FC236}">
                  <a16:creationId xmlns:a16="http://schemas.microsoft.com/office/drawing/2014/main" id="{91EDE606-3271-CDD3-4725-27A9CD277F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1153" y="1344"/>
              <a:ext cx="19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298021" name="Group 37">
              <a:extLst>
                <a:ext uri="{FF2B5EF4-FFF2-40B4-BE49-F238E27FC236}">
                  <a16:creationId xmlns:a16="http://schemas.microsoft.com/office/drawing/2014/main" id="{41F76A01-6A87-51D4-889B-86FEA150AA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1" y="1200"/>
              <a:ext cx="96" cy="96"/>
              <a:chOff x="240" y="4176"/>
              <a:chExt cx="192" cy="192"/>
            </a:xfrm>
          </p:grpSpPr>
          <p:sp>
            <p:nvSpPr>
              <p:cNvPr id="298022" name="Oval 38">
                <a:extLst>
                  <a:ext uri="{FF2B5EF4-FFF2-40B4-BE49-F238E27FC236}">
                    <a16:creationId xmlns:a16="http://schemas.microsoft.com/office/drawing/2014/main" id="{A1E825FE-A2AC-49F2-37BC-0BFDAB7DBD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23" name="Rectangle 39">
                <a:extLst>
                  <a:ext uri="{FF2B5EF4-FFF2-40B4-BE49-F238E27FC236}">
                    <a16:creationId xmlns:a16="http://schemas.microsoft.com/office/drawing/2014/main" id="{E694AE10-6A55-D86F-902C-6196477E8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98024" name="Group 40">
              <a:extLst>
                <a:ext uri="{FF2B5EF4-FFF2-40B4-BE49-F238E27FC236}">
                  <a16:creationId xmlns:a16="http://schemas.microsoft.com/office/drawing/2014/main" id="{250D76F6-6488-ACBE-27BE-F8CDDE5561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1" y="1968"/>
              <a:ext cx="96" cy="96"/>
              <a:chOff x="240" y="4176"/>
              <a:chExt cx="192" cy="192"/>
            </a:xfrm>
          </p:grpSpPr>
          <p:sp>
            <p:nvSpPr>
              <p:cNvPr id="298025" name="Oval 41">
                <a:extLst>
                  <a:ext uri="{FF2B5EF4-FFF2-40B4-BE49-F238E27FC236}">
                    <a16:creationId xmlns:a16="http://schemas.microsoft.com/office/drawing/2014/main" id="{7ED19958-122D-B4EC-A913-BE940D7EBA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98026" name="Rectangle 42">
                <a:extLst>
                  <a:ext uri="{FF2B5EF4-FFF2-40B4-BE49-F238E27FC236}">
                    <a16:creationId xmlns:a16="http://schemas.microsoft.com/office/drawing/2014/main" id="{1022609F-F965-2CFB-7AA0-89EB36B52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8028" name="Text Box 44">
            <a:extLst>
              <a:ext uri="{FF2B5EF4-FFF2-40B4-BE49-F238E27FC236}">
                <a16:creationId xmlns:a16="http://schemas.microsoft.com/office/drawing/2014/main" id="{D53F1EF6-6BE4-76FC-A0F1-BABA967AB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3898" y="2362200"/>
            <a:ext cx="3814506" cy="348557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bool out = (a&amp;&amp;b)||(!a&amp;&amp;!b)</a:t>
            </a:r>
          </a:p>
        </p:txBody>
      </p:sp>
      <p:sp>
        <p:nvSpPr>
          <p:cNvPr id="298029" name="Text Box 45">
            <a:extLst>
              <a:ext uri="{FF2B5EF4-FFF2-40B4-BE49-F238E27FC236}">
                <a16:creationId xmlns:a16="http://schemas.microsoft.com/office/drawing/2014/main" id="{C8C464E3-35B8-4804-633B-F0DA3B14E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8313" y="1811338"/>
            <a:ext cx="18573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HCL Expression</a:t>
            </a:r>
          </a:p>
        </p:txBody>
      </p:sp>
    </p:spTree>
    <p:extLst>
      <p:ext uri="{BB962C8B-B14F-4D97-AF65-F5344CB8AC3E}">
        <p14:creationId xmlns:p14="http://schemas.microsoft.com/office/powerpoint/2010/main" val="1657910714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83C0F-BDCE-BDB0-E68B-2F8717E13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>
            <a:extLst>
              <a:ext uri="{FF2B5EF4-FFF2-40B4-BE49-F238E27FC236}">
                <a16:creationId xmlns:a16="http://schemas.microsoft.com/office/drawing/2014/main" id="{B9D87F04-24C9-7FFC-AB65-46D687EA3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Bit-Level Multiplexor</a:t>
            </a:r>
          </a:p>
        </p:txBody>
      </p:sp>
      <p:sp>
        <p:nvSpPr>
          <p:cNvPr id="300035" name="Rectangle 3">
            <a:extLst>
              <a:ext uri="{FF2B5EF4-FFF2-40B4-BE49-F238E27FC236}">
                <a16:creationId xmlns:a16="http://schemas.microsoft.com/office/drawing/2014/main" id="{DD78CDF7-6B6F-5522-44BA-A6A3FB8DE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0513" y="4343400"/>
            <a:ext cx="8294687" cy="2089150"/>
          </a:xfrm>
        </p:spPr>
        <p:txBody>
          <a:bodyPr/>
          <a:lstStyle/>
          <a:p>
            <a:pPr lvl="1"/>
            <a:r>
              <a:rPr lang="en-US" dirty="0"/>
              <a:t>Output a when s=1, b when s=0</a:t>
            </a:r>
          </a:p>
        </p:txBody>
      </p:sp>
      <p:sp>
        <p:nvSpPr>
          <p:cNvPr id="300036" name="Rectangle 4">
            <a:extLst>
              <a:ext uri="{FF2B5EF4-FFF2-40B4-BE49-F238E27FC236}">
                <a16:creationId xmlns:a16="http://schemas.microsoft.com/office/drawing/2014/main" id="{1044FA39-7CA8-B457-E0C5-373FDB22D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600200"/>
            <a:ext cx="2819400" cy="21336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Bit MUX</a:t>
            </a:r>
          </a:p>
        </p:txBody>
      </p:sp>
      <p:sp>
        <p:nvSpPr>
          <p:cNvPr id="300037" name="Freeform 5">
            <a:extLst>
              <a:ext uri="{FF2B5EF4-FFF2-40B4-BE49-F238E27FC236}">
                <a16:creationId xmlns:a16="http://schemas.microsoft.com/office/drawing/2014/main" id="{07178FFC-F936-8CD3-FA73-B0CFF797F007}"/>
              </a:ext>
            </a:extLst>
          </p:cNvPr>
          <p:cNvSpPr>
            <a:spLocks/>
          </p:cNvSpPr>
          <p:nvPr/>
        </p:nvSpPr>
        <p:spPr bwMode="auto">
          <a:xfrm flipV="1">
            <a:off x="2819400" y="2667000"/>
            <a:ext cx="533400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144" y="96"/>
              </a:cxn>
              <a:cxn ang="0">
                <a:pos x="144" y="0"/>
              </a:cxn>
              <a:cxn ang="0">
                <a:pos x="336" y="0"/>
              </a:cxn>
            </a:cxnLst>
            <a:rect l="0" t="0" r="r" b="b"/>
            <a:pathLst>
              <a:path w="336" h="96">
                <a:moveTo>
                  <a:pt x="0" y="96"/>
                </a:moveTo>
                <a:lnTo>
                  <a:pt x="144" y="96"/>
                </a:lnTo>
                <a:lnTo>
                  <a:pt x="144" y="0"/>
                </a:lnTo>
                <a:lnTo>
                  <a:pt x="336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38" name="Freeform 6">
            <a:extLst>
              <a:ext uri="{FF2B5EF4-FFF2-40B4-BE49-F238E27FC236}">
                <a16:creationId xmlns:a16="http://schemas.microsoft.com/office/drawing/2014/main" id="{4F4CEDB6-B924-72E8-1D73-86C26844549D}"/>
              </a:ext>
            </a:extLst>
          </p:cNvPr>
          <p:cNvSpPr>
            <a:spLocks/>
          </p:cNvSpPr>
          <p:nvPr/>
        </p:nvSpPr>
        <p:spPr bwMode="auto">
          <a:xfrm>
            <a:off x="2819400" y="3124200"/>
            <a:ext cx="533400" cy="152400"/>
          </a:xfrm>
          <a:custGeom>
            <a:avLst/>
            <a:gdLst/>
            <a:ahLst/>
            <a:cxnLst>
              <a:cxn ang="0">
                <a:pos x="0" y="96"/>
              </a:cxn>
              <a:cxn ang="0">
                <a:pos x="144" y="96"/>
              </a:cxn>
              <a:cxn ang="0">
                <a:pos x="144" y="0"/>
              </a:cxn>
              <a:cxn ang="0">
                <a:pos x="336" y="0"/>
              </a:cxn>
            </a:cxnLst>
            <a:rect l="0" t="0" r="r" b="b"/>
            <a:pathLst>
              <a:path w="336" h="96">
                <a:moveTo>
                  <a:pt x="0" y="96"/>
                </a:moveTo>
                <a:lnTo>
                  <a:pt x="144" y="96"/>
                </a:lnTo>
                <a:lnTo>
                  <a:pt x="144" y="0"/>
                </a:lnTo>
                <a:lnTo>
                  <a:pt x="336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39" name="Line 7">
            <a:extLst>
              <a:ext uri="{FF2B5EF4-FFF2-40B4-BE49-F238E27FC236}">
                <a16:creationId xmlns:a16="http://schemas.microsoft.com/office/drawing/2014/main" id="{E034FF56-70BB-759B-E606-57CBF5709C4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75088" y="2965450"/>
            <a:ext cx="392112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40" name="Freeform 8">
            <a:extLst>
              <a:ext uri="{FF2B5EF4-FFF2-40B4-BE49-F238E27FC236}">
                <a16:creationId xmlns:a16="http://schemas.microsoft.com/office/drawing/2014/main" id="{3EBEF541-9F7C-0DE4-7D86-7D42E6C3ACAB}"/>
              </a:ext>
            </a:extLst>
          </p:cNvPr>
          <p:cNvSpPr>
            <a:spLocks/>
          </p:cNvSpPr>
          <p:nvPr/>
        </p:nvSpPr>
        <p:spPr bwMode="auto">
          <a:xfrm>
            <a:off x="3273425" y="2743200"/>
            <a:ext cx="650875" cy="439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190" y="0"/>
              </a:cxn>
              <a:cxn ang="0">
                <a:pos x="227" y="3"/>
              </a:cxn>
              <a:cxn ang="0">
                <a:pos x="262" y="11"/>
              </a:cxn>
              <a:cxn ang="0">
                <a:pos x="292" y="22"/>
              </a:cxn>
              <a:cxn ang="0">
                <a:pos x="322" y="40"/>
              </a:cxn>
              <a:cxn ang="0">
                <a:pos x="372" y="81"/>
              </a:cxn>
              <a:cxn ang="0">
                <a:pos x="410" y="140"/>
              </a:cxn>
              <a:cxn ang="0">
                <a:pos x="410" y="140"/>
              </a:cxn>
              <a:cxn ang="0">
                <a:pos x="372" y="195"/>
              </a:cxn>
              <a:cxn ang="0">
                <a:pos x="322" y="240"/>
              </a:cxn>
              <a:cxn ang="0">
                <a:pos x="292" y="254"/>
              </a:cxn>
              <a:cxn ang="0">
                <a:pos x="262" y="266"/>
              </a:cxn>
              <a:cxn ang="0">
                <a:pos x="227" y="273"/>
              </a:cxn>
              <a:cxn ang="0">
                <a:pos x="190" y="277"/>
              </a:cxn>
              <a:cxn ang="0">
                <a:pos x="19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22" y="247"/>
              </a:cxn>
              <a:cxn ang="0">
                <a:pos x="38" y="214"/>
              </a:cxn>
              <a:cxn ang="0">
                <a:pos x="45" y="177"/>
              </a:cxn>
              <a:cxn ang="0">
                <a:pos x="49" y="140"/>
              </a:cxn>
              <a:cxn ang="0">
                <a:pos x="49" y="140"/>
              </a:cxn>
              <a:cxn ang="0">
                <a:pos x="45" y="99"/>
              </a:cxn>
              <a:cxn ang="0">
                <a:pos x="38" y="66"/>
              </a:cxn>
              <a:cxn ang="0">
                <a:pos x="22" y="3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10" h="277">
                <a:moveTo>
                  <a:pt x="0" y="0"/>
                </a:moveTo>
                <a:lnTo>
                  <a:pt x="190" y="0"/>
                </a:lnTo>
                <a:lnTo>
                  <a:pt x="190" y="0"/>
                </a:lnTo>
                <a:lnTo>
                  <a:pt x="227" y="3"/>
                </a:lnTo>
                <a:lnTo>
                  <a:pt x="262" y="11"/>
                </a:lnTo>
                <a:lnTo>
                  <a:pt x="292" y="22"/>
                </a:lnTo>
                <a:lnTo>
                  <a:pt x="322" y="40"/>
                </a:lnTo>
                <a:lnTo>
                  <a:pt x="372" y="81"/>
                </a:lnTo>
                <a:lnTo>
                  <a:pt x="410" y="140"/>
                </a:lnTo>
                <a:lnTo>
                  <a:pt x="410" y="140"/>
                </a:lnTo>
                <a:lnTo>
                  <a:pt x="372" y="195"/>
                </a:lnTo>
                <a:lnTo>
                  <a:pt x="322" y="240"/>
                </a:lnTo>
                <a:lnTo>
                  <a:pt x="292" y="254"/>
                </a:lnTo>
                <a:lnTo>
                  <a:pt x="262" y="266"/>
                </a:lnTo>
                <a:lnTo>
                  <a:pt x="227" y="273"/>
                </a:lnTo>
                <a:lnTo>
                  <a:pt x="190" y="277"/>
                </a:lnTo>
                <a:lnTo>
                  <a:pt x="19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22" y="247"/>
                </a:lnTo>
                <a:lnTo>
                  <a:pt x="38" y="214"/>
                </a:lnTo>
                <a:lnTo>
                  <a:pt x="45" y="177"/>
                </a:lnTo>
                <a:lnTo>
                  <a:pt x="49" y="140"/>
                </a:lnTo>
                <a:lnTo>
                  <a:pt x="49" y="140"/>
                </a:lnTo>
                <a:lnTo>
                  <a:pt x="45" y="99"/>
                </a:lnTo>
                <a:lnTo>
                  <a:pt x="38" y="66"/>
                </a:lnTo>
                <a:lnTo>
                  <a:pt x="22" y="3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41" name="Freeform 9">
            <a:extLst>
              <a:ext uri="{FF2B5EF4-FFF2-40B4-BE49-F238E27FC236}">
                <a16:creationId xmlns:a16="http://schemas.microsoft.com/office/drawing/2014/main" id="{82E9686E-288B-F816-D97B-74E2D786FAAD}"/>
              </a:ext>
            </a:extLst>
          </p:cNvPr>
          <p:cNvSpPr>
            <a:spLocks/>
          </p:cNvSpPr>
          <p:nvPr/>
        </p:nvSpPr>
        <p:spPr bwMode="auto">
          <a:xfrm>
            <a:off x="3273425" y="2743200"/>
            <a:ext cx="650875" cy="439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190" y="0"/>
              </a:cxn>
              <a:cxn ang="0">
                <a:pos x="227" y="3"/>
              </a:cxn>
              <a:cxn ang="0">
                <a:pos x="262" y="11"/>
              </a:cxn>
              <a:cxn ang="0">
                <a:pos x="292" y="22"/>
              </a:cxn>
              <a:cxn ang="0">
                <a:pos x="322" y="40"/>
              </a:cxn>
              <a:cxn ang="0">
                <a:pos x="372" y="81"/>
              </a:cxn>
              <a:cxn ang="0">
                <a:pos x="410" y="140"/>
              </a:cxn>
              <a:cxn ang="0">
                <a:pos x="410" y="140"/>
              </a:cxn>
              <a:cxn ang="0">
                <a:pos x="372" y="195"/>
              </a:cxn>
              <a:cxn ang="0">
                <a:pos x="322" y="240"/>
              </a:cxn>
              <a:cxn ang="0">
                <a:pos x="292" y="254"/>
              </a:cxn>
              <a:cxn ang="0">
                <a:pos x="262" y="266"/>
              </a:cxn>
              <a:cxn ang="0">
                <a:pos x="227" y="273"/>
              </a:cxn>
              <a:cxn ang="0">
                <a:pos x="190" y="277"/>
              </a:cxn>
              <a:cxn ang="0">
                <a:pos x="19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22" y="247"/>
              </a:cxn>
              <a:cxn ang="0">
                <a:pos x="38" y="214"/>
              </a:cxn>
              <a:cxn ang="0">
                <a:pos x="45" y="177"/>
              </a:cxn>
              <a:cxn ang="0">
                <a:pos x="49" y="140"/>
              </a:cxn>
              <a:cxn ang="0">
                <a:pos x="49" y="140"/>
              </a:cxn>
              <a:cxn ang="0">
                <a:pos x="45" y="99"/>
              </a:cxn>
              <a:cxn ang="0">
                <a:pos x="38" y="66"/>
              </a:cxn>
              <a:cxn ang="0">
                <a:pos x="22" y="3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10" h="277">
                <a:moveTo>
                  <a:pt x="0" y="0"/>
                </a:moveTo>
                <a:lnTo>
                  <a:pt x="190" y="0"/>
                </a:lnTo>
                <a:lnTo>
                  <a:pt x="190" y="0"/>
                </a:lnTo>
                <a:lnTo>
                  <a:pt x="227" y="3"/>
                </a:lnTo>
                <a:lnTo>
                  <a:pt x="262" y="11"/>
                </a:lnTo>
                <a:lnTo>
                  <a:pt x="292" y="22"/>
                </a:lnTo>
                <a:lnTo>
                  <a:pt x="322" y="40"/>
                </a:lnTo>
                <a:lnTo>
                  <a:pt x="372" y="81"/>
                </a:lnTo>
                <a:lnTo>
                  <a:pt x="410" y="140"/>
                </a:lnTo>
                <a:lnTo>
                  <a:pt x="410" y="140"/>
                </a:lnTo>
                <a:lnTo>
                  <a:pt x="372" y="195"/>
                </a:lnTo>
                <a:lnTo>
                  <a:pt x="322" y="240"/>
                </a:lnTo>
                <a:lnTo>
                  <a:pt x="292" y="254"/>
                </a:lnTo>
                <a:lnTo>
                  <a:pt x="262" y="266"/>
                </a:lnTo>
                <a:lnTo>
                  <a:pt x="227" y="273"/>
                </a:lnTo>
                <a:lnTo>
                  <a:pt x="190" y="277"/>
                </a:lnTo>
                <a:lnTo>
                  <a:pt x="19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22" y="247"/>
                </a:lnTo>
                <a:lnTo>
                  <a:pt x="38" y="214"/>
                </a:lnTo>
                <a:lnTo>
                  <a:pt x="45" y="177"/>
                </a:lnTo>
                <a:lnTo>
                  <a:pt x="49" y="140"/>
                </a:lnTo>
                <a:lnTo>
                  <a:pt x="49" y="140"/>
                </a:lnTo>
                <a:lnTo>
                  <a:pt x="45" y="99"/>
                </a:lnTo>
                <a:lnTo>
                  <a:pt x="38" y="66"/>
                </a:lnTo>
                <a:lnTo>
                  <a:pt x="22" y="3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grpSp>
        <p:nvGrpSpPr>
          <p:cNvPr id="300042" name="Group 10">
            <a:extLst>
              <a:ext uri="{FF2B5EF4-FFF2-40B4-BE49-F238E27FC236}">
                <a16:creationId xmlns:a16="http://schemas.microsoft.com/office/drawing/2014/main" id="{A489E09C-C337-D855-A783-0EC0DA49E183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1752600"/>
            <a:ext cx="292100" cy="609600"/>
            <a:chOff x="960" y="1055"/>
            <a:chExt cx="184" cy="384"/>
          </a:xfrm>
        </p:grpSpPr>
        <p:sp>
          <p:nvSpPr>
            <p:cNvPr id="300043" name="Line 11">
              <a:extLst>
                <a:ext uri="{FF2B5EF4-FFF2-40B4-BE49-F238E27FC236}">
                  <a16:creationId xmlns:a16="http://schemas.microsoft.com/office/drawing/2014/main" id="{45C7DDA1-9910-088A-BBF1-15468FC7A1F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1009" y="1391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44" name="Freeform 12">
              <a:extLst>
                <a:ext uri="{FF2B5EF4-FFF2-40B4-BE49-F238E27FC236}">
                  <a16:creationId xmlns:a16="http://schemas.microsoft.com/office/drawing/2014/main" id="{1C215BC5-5FEB-02DC-D9AA-D7A952DEC62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7" y="1154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45" name="Freeform 13">
              <a:extLst>
                <a:ext uri="{FF2B5EF4-FFF2-40B4-BE49-F238E27FC236}">
                  <a16:creationId xmlns:a16="http://schemas.microsoft.com/office/drawing/2014/main" id="{B959B6F0-F148-BAC7-102E-39F691B6D28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7" y="1154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46" name="Freeform 14">
              <a:extLst>
                <a:ext uri="{FF2B5EF4-FFF2-40B4-BE49-F238E27FC236}">
                  <a16:creationId xmlns:a16="http://schemas.microsoft.com/office/drawing/2014/main" id="{A4FBC1B4-9665-2E70-257D-EA3E199251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8" y="1345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47" name="Freeform 15">
              <a:extLst>
                <a:ext uri="{FF2B5EF4-FFF2-40B4-BE49-F238E27FC236}">
                  <a16:creationId xmlns:a16="http://schemas.microsoft.com/office/drawing/2014/main" id="{8D2372FF-350A-D25D-FD2A-3A45B209B8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8" y="1345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48" name="Line 16">
              <a:extLst>
                <a:ext uri="{FF2B5EF4-FFF2-40B4-BE49-F238E27FC236}">
                  <a16:creationId xmlns:a16="http://schemas.microsoft.com/office/drawing/2014/main" id="{73981427-E2C7-82EB-8C9C-907DB5D525F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1002" y="1102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sp>
        <p:nvSpPr>
          <p:cNvPr id="300049" name="Line 17">
            <a:extLst>
              <a:ext uri="{FF2B5EF4-FFF2-40B4-BE49-F238E27FC236}">
                <a16:creationId xmlns:a16="http://schemas.microsoft.com/office/drawing/2014/main" id="{ED4CD05D-F288-1861-AF10-F6DA36DE33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14600"/>
            <a:ext cx="1508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0" name="Line 18">
            <a:extLst>
              <a:ext uri="{FF2B5EF4-FFF2-40B4-BE49-F238E27FC236}">
                <a16:creationId xmlns:a16="http://schemas.microsoft.com/office/drawing/2014/main" id="{BE61CE06-1C8E-69F3-AB2E-F656C4AAD9C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819400"/>
            <a:ext cx="12938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1" name="Freeform 19">
            <a:extLst>
              <a:ext uri="{FF2B5EF4-FFF2-40B4-BE49-F238E27FC236}">
                <a16:creationId xmlns:a16="http://schemas.microsoft.com/office/drawing/2014/main" id="{2124E22C-4B71-BB86-4DA7-B2FED95C1841}"/>
              </a:ext>
            </a:extLst>
          </p:cNvPr>
          <p:cNvSpPr>
            <a:spLocks/>
          </p:cNvSpPr>
          <p:nvPr/>
        </p:nvSpPr>
        <p:spPr bwMode="auto">
          <a:xfrm>
            <a:off x="2208213" y="2438400"/>
            <a:ext cx="606425" cy="439738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2" name="Freeform 20">
            <a:extLst>
              <a:ext uri="{FF2B5EF4-FFF2-40B4-BE49-F238E27FC236}">
                <a16:creationId xmlns:a16="http://schemas.microsoft.com/office/drawing/2014/main" id="{FC89322C-B1D5-5915-F238-7563D31ED9BC}"/>
              </a:ext>
            </a:extLst>
          </p:cNvPr>
          <p:cNvSpPr>
            <a:spLocks/>
          </p:cNvSpPr>
          <p:nvPr/>
        </p:nvSpPr>
        <p:spPr bwMode="auto">
          <a:xfrm>
            <a:off x="2208213" y="2438400"/>
            <a:ext cx="606425" cy="439738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3" name="Text Box 21">
            <a:extLst>
              <a:ext uri="{FF2B5EF4-FFF2-40B4-BE49-F238E27FC236}">
                <a16:creationId xmlns:a16="http://schemas.microsoft.com/office/drawing/2014/main" id="{ED608EE5-A0C3-5D97-C585-03E2BD363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590800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b</a:t>
            </a:r>
            <a:endParaRPr kumimoji="0" lang="en-US" sz="1600" b="0" i="0" u="none" strike="noStrike" kern="1200" cap="none" spc="0" normalizeH="0" baseline="-2500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4" name="Text Box 22">
            <a:extLst>
              <a:ext uri="{FF2B5EF4-FFF2-40B4-BE49-F238E27FC236}">
                <a16:creationId xmlns:a16="http://schemas.microsoft.com/office/drawing/2014/main" id="{C8F7D11E-1968-283F-A7D5-269070DEF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002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</a:t>
            </a:r>
          </a:p>
        </p:txBody>
      </p:sp>
      <p:sp>
        <p:nvSpPr>
          <p:cNvPr id="300055" name="Line 23">
            <a:extLst>
              <a:ext uri="{FF2B5EF4-FFF2-40B4-BE49-F238E27FC236}">
                <a16:creationId xmlns:a16="http://schemas.microsoft.com/office/drawing/2014/main" id="{5CFCDCB7-0D7E-57CC-DCCA-614E638C0D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124200"/>
            <a:ext cx="1508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6" name="Line 24">
            <a:extLst>
              <a:ext uri="{FF2B5EF4-FFF2-40B4-BE49-F238E27FC236}">
                <a16:creationId xmlns:a16="http://schemas.microsoft.com/office/drawing/2014/main" id="{CA73BC96-F300-6743-520E-6BD78EE078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4400" y="3417888"/>
            <a:ext cx="1293813" cy="111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7" name="Freeform 25">
            <a:extLst>
              <a:ext uri="{FF2B5EF4-FFF2-40B4-BE49-F238E27FC236}">
                <a16:creationId xmlns:a16="http://schemas.microsoft.com/office/drawing/2014/main" id="{F2C0D530-F1DA-7FAC-341B-BEEFD50718A1}"/>
              </a:ext>
            </a:extLst>
          </p:cNvPr>
          <p:cNvSpPr>
            <a:spLocks/>
          </p:cNvSpPr>
          <p:nvPr/>
        </p:nvSpPr>
        <p:spPr bwMode="auto">
          <a:xfrm>
            <a:off x="2208213" y="3048000"/>
            <a:ext cx="606425" cy="439738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8" name="Freeform 26">
            <a:extLst>
              <a:ext uri="{FF2B5EF4-FFF2-40B4-BE49-F238E27FC236}">
                <a16:creationId xmlns:a16="http://schemas.microsoft.com/office/drawing/2014/main" id="{7C67EEA9-ABC7-4DFB-F7BD-7F1AC1825DC8}"/>
              </a:ext>
            </a:extLst>
          </p:cNvPr>
          <p:cNvSpPr>
            <a:spLocks/>
          </p:cNvSpPr>
          <p:nvPr/>
        </p:nvSpPr>
        <p:spPr bwMode="auto">
          <a:xfrm>
            <a:off x="2208213" y="3048000"/>
            <a:ext cx="606425" cy="439738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59" name="Text Box 27">
            <a:extLst>
              <a:ext uri="{FF2B5EF4-FFF2-40B4-BE49-F238E27FC236}">
                <a16:creationId xmlns:a16="http://schemas.microsoft.com/office/drawing/2014/main" id="{3289228D-0535-EFC9-80EE-02B86E64D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244850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a</a:t>
            </a:r>
            <a:endParaRPr kumimoji="0" lang="en-US" sz="1600" b="0" i="0" u="none" strike="noStrike" kern="1200" cap="none" spc="0" normalizeH="0" baseline="-2500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60" name="Freeform 28">
            <a:extLst>
              <a:ext uri="{FF2B5EF4-FFF2-40B4-BE49-F238E27FC236}">
                <a16:creationId xmlns:a16="http://schemas.microsoft.com/office/drawing/2014/main" id="{817818A4-FF37-2ADF-59D5-4A4A827CB1AC}"/>
              </a:ext>
            </a:extLst>
          </p:cNvPr>
          <p:cNvSpPr>
            <a:spLocks/>
          </p:cNvSpPr>
          <p:nvPr/>
        </p:nvSpPr>
        <p:spPr bwMode="auto">
          <a:xfrm>
            <a:off x="1524000" y="1752600"/>
            <a:ext cx="533400" cy="1371600"/>
          </a:xfrm>
          <a:custGeom>
            <a:avLst/>
            <a:gdLst/>
            <a:ahLst/>
            <a:cxnLst>
              <a:cxn ang="0">
                <a:pos x="336" y="1056"/>
              </a:cxn>
              <a:cxn ang="0">
                <a:pos x="0" y="1056"/>
              </a:cxn>
              <a:cxn ang="0">
                <a:pos x="0" y="0"/>
              </a:cxn>
            </a:cxnLst>
            <a:rect l="0" t="0" r="r" b="b"/>
            <a:pathLst>
              <a:path w="336" h="1056">
                <a:moveTo>
                  <a:pt x="336" y="1056"/>
                </a:moveTo>
                <a:lnTo>
                  <a:pt x="0" y="1056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61" name="Line 29">
            <a:extLst>
              <a:ext uri="{FF2B5EF4-FFF2-40B4-BE49-F238E27FC236}">
                <a16:creationId xmlns:a16="http://schemas.microsoft.com/office/drawing/2014/main" id="{12FA1D8D-8588-1321-B2BF-8FEB6255F2E3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1752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62" name="Freeform 30">
            <a:extLst>
              <a:ext uri="{FF2B5EF4-FFF2-40B4-BE49-F238E27FC236}">
                <a16:creationId xmlns:a16="http://schemas.microsoft.com/office/drawing/2014/main" id="{F24B02EA-A542-4CDC-81F9-BF9CD20344A3}"/>
              </a:ext>
            </a:extLst>
          </p:cNvPr>
          <p:cNvSpPr>
            <a:spLocks/>
          </p:cNvSpPr>
          <p:nvPr/>
        </p:nvSpPr>
        <p:spPr bwMode="auto">
          <a:xfrm>
            <a:off x="1905000" y="2362200"/>
            <a:ext cx="152400" cy="152400"/>
          </a:xfrm>
          <a:custGeom>
            <a:avLst/>
            <a:gdLst/>
            <a:ahLst/>
            <a:cxnLst>
              <a:cxn ang="0">
                <a:pos x="336" y="1056"/>
              </a:cxn>
              <a:cxn ang="0">
                <a:pos x="0" y="1056"/>
              </a:cxn>
              <a:cxn ang="0">
                <a:pos x="0" y="0"/>
              </a:cxn>
            </a:cxnLst>
            <a:rect l="0" t="0" r="r" b="b"/>
            <a:pathLst>
              <a:path w="336" h="1056">
                <a:moveTo>
                  <a:pt x="336" y="1056"/>
                </a:moveTo>
                <a:lnTo>
                  <a:pt x="0" y="1056"/>
                </a:ln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0063" name="Rectangle 31">
            <a:extLst>
              <a:ext uri="{FF2B5EF4-FFF2-40B4-BE49-F238E27FC236}">
                <a16:creationId xmlns:a16="http://schemas.microsoft.com/office/drawing/2014/main" id="{2382623C-7C4D-B117-9998-21D45B24A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819400"/>
            <a:ext cx="600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out</a:t>
            </a:r>
          </a:p>
        </p:txBody>
      </p:sp>
      <p:grpSp>
        <p:nvGrpSpPr>
          <p:cNvPr id="300064" name="Group 32">
            <a:extLst>
              <a:ext uri="{FF2B5EF4-FFF2-40B4-BE49-F238E27FC236}">
                <a16:creationId xmlns:a16="http://schemas.microsoft.com/office/drawing/2014/main" id="{A43AE4E1-B03C-F004-A09D-4E780B75BC41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1676400"/>
            <a:ext cx="152400" cy="152400"/>
            <a:chOff x="240" y="4176"/>
            <a:chExt cx="192" cy="192"/>
          </a:xfrm>
        </p:grpSpPr>
        <p:sp>
          <p:nvSpPr>
            <p:cNvPr id="300065" name="Oval 33">
              <a:extLst>
                <a:ext uri="{FF2B5EF4-FFF2-40B4-BE49-F238E27FC236}">
                  <a16:creationId xmlns:a16="http://schemas.microsoft.com/office/drawing/2014/main" id="{9211DD0B-3516-4A54-CBB3-2CA7B68C6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422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0066" name="Rectangle 34">
              <a:extLst>
                <a:ext uri="{FF2B5EF4-FFF2-40B4-BE49-F238E27FC236}">
                  <a16:creationId xmlns:a16="http://schemas.microsoft.com/office/drawing/2014/main" id="{569491D2-8142-70E6-3CBF-215A68EAA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4176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sp>
        <p:nvSpPr>
          <p:cNvPr id="300067" name="Text Box 35">
            <a:extLst>
              <a:ext uri="{FF2B5EF4-FFF2-40B4-BE49-F238E27FC236}">
                <a16:creationId xmlns:a16="http://schemas.microsoft.com/office/drawing/2014/main" id="{872D27DD-184A-0CE8-D5CF-61B1189B0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0288" y="2362200"/>
            <a:ext cx="364172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bool out = (s&amp;&amp;a)||(!s&amp;&amp;b)</a:t>
            </a:r>
          </a:p>
        </p:txBody>
      </p:sp>
      <p:sp>
        <p:nvSpPr>
          <p:cNvPr id="300068" name="Text Box 36">
            <a:extLst>
              <a:ext uri="{FF2B5EF4-FFF2-40B4-BE49-F238E27FC236}">
                <a16:creationId xmlns:a16="http://schemas.microsoft.com/office/drawing/2014/main" id="{9F129FB0-FBB1-B49E-F3BE-6D7C313F22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8313" y="1811338"/>
            <a:ext cx="18573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HCL Expression</a:t>
            </a:r>
          </a:p>
        </p:txBody>
      </p:sp>
    </p:spTree>
    <p:extLst>
      <p:ext uri="{BB962C8B-B14F-4D97-AF65-F5344CB8AC3E}">
        <p14:creationId xmlns:p14="http://schemas.microsoft.com/office/powerpoint/2010/main" val="301404849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98128-5466-80DE-950E-67711DFE1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F4597CDE-57AE-C968-05AD-39A064AE37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Word Equality</a:t>
            </a:r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F8F6A751-5C06-1A6E-BBDD-E8DAD5ECF2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0" y="4495800"/>
            <a:ext cx="4775200" cy="1936750"/>
          </a:xfrm>
        </p:spPr>
        <p:txBody>
          <a:bodyPr/>
          <a:lstStyle/>
          <a:p>
            <a:pPr lvl="1"/>
            <a:r>
              <a:rPr lang="en-US" dirty="0"/>
              <a:t>64-bit word size</a:t>
            </a:r>
          </a:p>
        </p:txBody>
      </p:sp>
      <p:grpSp>
        <p:nvGrpSpPr>
          <p:cNvPr id="299012" name="Group 4">
            <a:extLst>
              <a:ext uri="{FF2B5EF4-FFF2-40B4-BE49-F238E27FC236}">
                <a16:creationId xmlns:a16="http://schemas.microsoft.com/office/drawing/2014/main" id="{1A44DF23-4DD2-18AE-D959-F364C2FB8FC3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1524000"/>
            <a:ext cx="4564063" cy="4146550"/>
            <a:chOff x="1055" y="384"/>
            <a:chExt cx="2875" cy="2612"/>
          </a:xfrm>
        </p:grpSpPr>
        <p:sp>
          <p:nvSpPr>
            <p:cNvPr id="299013" name="Freeform 5">
              <a:extLst>
                <a:ext uri="{FF2B5EF4-FFF2-40B4-BE49-F238E27FC236}">
                  <a16:creationId xmlns:a16="http://schemas.microsoft.com/office/drawing/2014/main" id="{7E1B4FBA-8B44-2A36-51BA-A8E84C8DC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1776"/>
              <a:ext cx="864" cy="960"/>
            </a:xfrm>
            <a:custGeom>
              <a:avLst/>
              <a:gdLst/>
              <a:ahLst/>
              <a:cxnLst>
                <a:cxn ang="0">
                  <a:pos x="0" y="960"/>
                </a:cxn>
                <a:cxn ang="0">
                  <a:pos x="672" y="960"/>
                </a:cxn>
                <a:cxn ang="0">
                  <a:pos x="672" y="0"/>
                </a:cxn>
                <a:cxn ang="0">
                  <a:pos x="864" y="0"/>
                </a:cxn>
              </a:cxnLst>
              <a:rect l="0" t="0" r="r" b="b"/>
              <a:pathLst>
                <a:path w="864" h="960">
                  <a:moveTo>
                    <a:pt x="0" y="960"/>
                  </a:moveTo>
                  <a:lnTo>
                    <a:pt x="672" y="960"/>
                  </a:lnTo>
                  <a:lnTo>
                    <a:pt x="672" y="0"/>
                  </a:lnTo>
                  <a:lnTo>
                    <a:pt x="864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14" name="Text Box 6">
              <a:extLst>
                <a:ext uri="{FF2B5EF4-FFF2-40B4-BE49-F238E27FC236}">
                  <a16:creationId xmlns:a16="http://schemas.microsoft.com/office/drawing/2014/main" id="{8C1E0E48-F377-C65C-09F2-77280AFB47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5" y="384"/>
              <a:ext cx="28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299015" name="Rectangle 7">
              <a:extLst>
                <a:ext uri="{FF2B5EF4-FFF2-40B4-BE49-F238E27FC236}">
                  <a16:creationId xmlns:a16="http://schemas.microsoft.com/office/drawing/2014/main" id="{9EEB5E9D-629A-9BC1-8376-1B919ACC3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84"/>
              <a:ext cx="624" cy="48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Bit equal</a:t>
              </a:r>
            </a:p>
          </p:txBody>
        </p:sp>
        <p:sp>
          <p:nvSpPr>
            <p:cNvPr id="299016" name="Line 8">
              <a:extLst>
                <a:ext uri="{FF2B5EF4-FFF2-40B4-BE49-F238E27FC236}">
                  <a16:creationId xmlns:a16="http://schemas.microsoft.com/office/drawing/2014/main" id="{8FFA06F6-0197-D2A6-A611-2E713CA576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480"/>
              <a:ext cx="19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17" name="Line 9">
              <a:extLst>
                <a:ext uri="{FF2B5EF4-FFF2-40B4-BE49-F238E27FC236}">
                  <a16:creationId xmlns:a16="http://schemas.microsoft.com/office/drawing/2014/main" id="{C4F6BFFF-5C6A-1E62-23BF-8DCF6A7A8D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768"/>
              <a:ext cx="19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18" name="Text Box 10">
              <a:extLst>
                <a:ext uri="{FF2B5EF4-FFF2-40B4-BE49-F238E27FC236}">
                  <a16:creationId xmlns:a16="http://schemas.microsoft.com/office/drawing/2014/main" id="{430D2668-E085-9155-496E-E37A748DCA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5" y="672"/>
              <a:ext cx="28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299019" name="Rectangle 11">
              <a:extLst>
                <a:ext uri="{FF2B5EF4-FFF2-40B4-BE49-F238E27FC236}">
                  <a16:creationId xmlns:a16="http://schemas.microsoft.com/office/drawing/2014/main" id="{06D942EE-50E7-A263-3B9E-BBB9D3BDD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384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299020" name="Text Box 12">
              <a:extLst>
                <a:ext uri="{FF2B5EF4-FFF2-40B4-BE49-F238E27FC236}">
                  <a16:creationId xmlns:a16="http://schemas.microsoft.com/office/drawing/2014/main" id="{9440B801-E0D3-9D8E-7E8C-D90377E777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7" y="864"/>
              <a:ext cx="28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299021" name="Rectangle 13">
              <a:extLst>
                <a:ext uri="{FF2B5EF4-FFF2-40B4-BE49-F238E27FC236}">
                  <a16:creationId xmlns:a16="http://schemas.microsoft.com/office/drawing/2014/main" id="{E9140110-4BEB-07A5-76C8-68BF3FCE1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864"/>
              <a:ext cx="624" cy="48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Bit equal</a:t>
              </a:r>
            </a:p>
          </p:txBody>
        </p:sp>
        <p:sp>
          <p:nvSpPr>
            <p:cNvPr id="299022" name="Line 14">
              <a:extLst>
                <a:ext uri="{FF2B5EF4-FFF2-40B4-BE49-F238E27FC236}">
                  <a16:creationId xmlns:a16="http://schemas.microsoft.com/office/drawing/2014/main" id="{6248E820-8A0E-409F-A797-9A6CE37848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960"/>
              <a:ext cx="19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23" name="Line 15">
              <a:extLst>
                <a:ext uri="{FF2B5EF4-FFF2-40B4-BE49-F238E27FC236}">
                  <a16:creationId xmlns:a16="http://schemas.microsoft.com/office/drawing/2014/main" id="{22A3065B-062C-46FB-9DBC-79FB1E5FCD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1248"/>
              <a:ext cx="19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24" name="Text Box 16">
              <a:extLst>
                <a:ext uri="{FF2B5EF4-FFF2-40B4-BE49-F238E27FC236}">
                  <a16:creationId xmlns:a16="http://schemas.microsoft.com/office/drawing/2014/main" id="{33DAD3B4-C79B-6D34-5EBA-3B2E52EE8A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7" y="1152"/>
              <a:ext cx="28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299025" name="Rectangle 17">
              <a:extLst>
                <a:ext uri="{FF2B5EF4-FFF2-40B4-BE49-F238E27FC236}">
                  <a16:creationId xmlns:a16="http://schemas.microsoft.com/office/drawing/2014/main" id="{1543A5A1-AC33-8E3F-9159-82219BA43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0" y="864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299026" name="Text Box 18">
              <a:extLst>
                <a:ext uri="{FF2B5EF4-FFF2-40B4-BE49-F238E27FC236}">
                  <a16:creationId xmlns:a16="http://schemas.microsoft.com/office/drawing/2014/main" id="{4DFA9000-51E9-6440-DC34-56209293C2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5" y="2016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9027" name="Rectangle 19">
              <a:extLst>
                <a:ext uri="{FF2B5EF4-FFF2-40B4-BE49-F238E27FC236}">
                  <a16:creationId xmlns:a16="http://schemas.microsoft.com/office/drawing/2014/main" id="{0576BE63-F86D-BEE0-B072-4C0C68A4E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2016"/>
              <a:ext cx="624" cy="48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Bit equal</a:t>
              </a:r>
            </a:p>
          </p:txBody>
        </p:sp>
        <p:sp>
          <p:nvSpPr>
            <p:cNvPr id="299028" name="Line 20">
              <a:extLst>
                <a:ext uri="{FF2B5EF4-FFF2-40B4-BE49-F238E27FC236}">
                  <a16:creationId xmlns:a16="http://schemas.microsoft.com/office/drawing/2014/main" id="{DC977220-8B84-4C5E-8E67-DCE5BDD5DB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2112"/>
              <a:ext cx="19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29" name="Line 21">
              <a:extLst>
                <a:ext uri="{FF2B5EF4-FFF2-40B4-BE49-F238E27FC236}">
                  <a16:creationId xmlns:a16="http://schemas.microsoft.com/office/drawing/2014/main" id="{6D517278-6E3B-3112-B976-7DF36E1180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2400"/>
              <a:ext cx="19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30" name="Text Box 22">
              <a:extLst>
                <a:ext uri="{FF2B5EF4-FFF2-40B4-BE49-F238E27FC236}">
                  <a16:creationId xmlns:a16="http://schemas.microsoft.com/office/drawing/2014/main" id="{BEE0F791-BA20-2DEC-2258-273B2140FE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5" y="2304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9031" name="Rectangle 23">
              <a:extLst>
                <a:ext uri="{FF2B5EF4-FFF2-40B4-BE49-F238E27FC236}">
                  <a16:creationId xmlns:a16="http://schemas.microsoft.com/office/drawing/2014/main" id="{6DEAC84A-4153-CF51-C46E-4009B679A5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0" y="2016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9032" name="Text Box 24">
              <a:extLst>
                <a:ext uri="{FF2B5EF4-FFF2-40B4-BE49-F238E27FC236}">
                  <a16:creationId xmlns:a16="http://schemas.microsoft.com/office/drawing/2014/main" id="{F4480532-2DE1-C719-F58E-687D5467FB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5" y="2496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9033" name="Rectangle 25">
              <a:extLst>
                <a:ext uri="{FF2B5EF4-FFF2-40B4-BE49-F238E27FC236}">
                  <a16:creationId xmlns:a16="http://schemas.microsoft.com/office/drawing/2014/main" id="{EEFB827A-9D29-DB72-5E77-A0B101A19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2496"/>
              <a:ext cx="624" cy="48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Bit equal</a:t>
              </a:r>
            </a:p>
          </p:txBody>
        </p:sp>
        <p:sp>
          <p:nvSpPr>
            <p:cNvPr id="299034" name="Line 26">
              <a:extLst>
                <a:ext uri="{FF2B5EF4-FFF2-40B4-BE49-F238E27FC236}">
                  <a16:creationId xmlns:a16="http://schemas.microsoft.com/office/drawing/2014/main" id="{06AD9D49-5FDC-9DD3-844F-2B72F4FBFD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2592"/>
              <a:ext cx="19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35" name="Line 27">
              <a:extLst>
                <a:ext uri="{FF2B5EF4-FFF2-40B4-BE49-F238E27FC236}">
                  <a16:creationId xmlns:a16="http://schemas.microsoft.com/office/drawing/2014/main" id="{4836FCE6-87B6-6EA0-99DD-7377F9BD3E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44" y="2880"/>
              <a:ext cx="19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36" name="Text Box 28">
              <a:extLst>
                <a:ext uri="{FF2B5EF4-FFF2-40B4-BE49-F238E27FC236}">
                  <a16:creationId xmlns:a16="http://schemas.microsoft.com/office/drawing/2014/main" id="{52F63AA6-280B-0902-4D00-613E00CFF2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5" y="2784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9037" name="Rectangle 29">
              <a:extLst>
                <a:ext uri="{FF2B5EF4-FFF2-40B4-BE49-F238E27FC236}">
                  <a16:creationId xmlns:a16="http://schemas.microsoft.com/office/drawing/2014/main" id="{CB2D1803-4D9B-4F7F-26EA-D29C588C0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0" y="2496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grpSp>
          <p:nvGrpSpPr>
            <p:cNvPr id="299038" name="Group 30">
              <a:extLst>
                <a:ext uri="{FF2B5EF4-FFF2-40B4-BE49-F238E27FC236}">
                  <a16:creationId xmlns:a16="http://schemas.microsoft.com/office/drawing/2014/main" id="{37569B94-2470-CEEB-5CED-7619051E34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6" y="1488"/>
              <a:ext cx="96" cy="384"/>
              <a:chOff x="1776" y="1440"/>
              <a:chExt cx="96" cy="384"/>
            </a:xfrm>
          </p:grpSpPr>
          <p:grpSp>
            <p:nvGrpSpPr>
              <p:cNvPr id="299039" name="Group 31">
                <a:extLst>
                  <a:ext uri="{FF2B5EF4-FFF2-40B4-BE49-F238E27FC236}">
                    <a16:creationId xmlns:a16="http://schemas.microsoft.com/office/drawing/2014/main" id="{D40E79C2-574D-B2A0-8E89-468A88B075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440"/>
                <a:ext cx="96" cy="96"/>
                <a:chOff x="240" y="4176"/>
                <a:chExt cx="192" cy="192"/>
              </a:xfrm>
            </p:grpSpPr>
            <p:sp>
              <p:nvSpPr>
                <p:cNvPr id="299040" name="Oval 32">
                  <a:extLst>
                    <a:ext uri="{FF2B5EF4-FFF2-40B4-BE49-F238E27FC236}">
                      <a16:creationId xmlns:a16="http://schemas.microsoft.com/office/drawing/2014/main" id="{FFEF3CE2-3B34-03F9-369C-23C6474324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41" name="Rectangle 33">
                  <a:extLst>
                    <a:ext uri="{FF2B5EF4-FFF2-40B4-BE49-F238E27FC236}">
                      <a16:creationId xmlns:a16="http://schemas.microsoft.com/office/drawing/2014/main" id="{AADE4985-19D0-42D4-B772-7FF0842898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9042" name="Group 34">
                <a:extLst>
                  <a:ext uri="{FF2B5EF4-FFF2-40B4-BE49-F238E27FC236}">
                    <a16:creationId xmlns:a16="http://schemas.microsoft.com/office/drawing/2014/main" id="{8CC10861-FF89-7F2D-0E0B-D5DDD2DE80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584"/>
                <a:ext cx="96" cy="96"/>
                <a:chOff x="240" y="4176"/>
                <a:chExt cx="192" cy="192"/>
              </a:xfrm>
            </p:grpSpPr>
            <p:sp>
              <p:nvSpPr>
                <p:cNvPr id="299043" name="Oval 35">
                  <a:extLst>
                    <a:ext uri="{FF2B5EF4-FFF2-40B4-BE49-F238E27FC236}">
                      <a16:creationId xmlns:a16="http://schemas.microsoft.com/office/drawing/2014/main" id="{4B9819A4-BE57-7C93-BC9D-906FC07BD5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44" name="Rectangle 36">
                  <a:extLst>
                    <a:ext uri="{FF2B5EF4-FFF2-40B4-BE49-F238E27FC236}">
                      <a16:creationId xmlns:a16="http://schemas.microsoft.com/office/drawing/2014/main" id="{FB9745FE-39BD-B095-BF9B-8BA63D4A91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9045" name="Group 37">
                <a:extLst>
                  <a:ext uri="{FF2B5EF4-FFF2-40B4-BE49-F238E27FC236}">
                    <a16:creationId xmlns:a16="http://schemas.microsoft.com/office/drawing/2014/main" id="{DCB76D99-6228-1658-2421-8F1D664CC0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728"/>
                <a:ext cx="96" cy="96"/>
                <a:chOff x="240" y="4176"/>
                <a:chExt cx="192" cy="192"/>
              </a:xfrm>
            </p:grpSpPr>
            <p:sp>
              <p:nvSpPr>
                <p:cNvPr id="299046" name="Oval 38">
                  <a:extLst>
                    <a:ext uri="{FF2B5EF4-FFF2-40B4-BE49-F238E27FC236}">
                      <a16:creationId xmlns:a16="http://schemas.microsoft.com/office/drawing/2014/main" id="{0D0636DD-A8F1-D6D3-7A71-D9BC2929F5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47" name="Rectangle 39">
                  <a:extLst>
                    <a:ext uri="{FF2B5EF4-FFF2-40B4-BE49-F238E27FC236}">
                      <a16:creationId xmlns:a16="http://schemas.microsoft.com/office/drawing/2014/main" id="{6BCFE62B-4DD2-AD4B-AB90-1F7C83D1D5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99048" name="Line 40">
              <a:extLst>
                <a:ext uri="{FF2B5EF4-FFF2-40B4-BE49-F238E27FC236}">
                  <a16:creationId xmlns:a16="http://schemas.microsoft.com/office/drawing/2014/main" id="{302987C8-6604-304D-416D-62C9DE991E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9" y="1676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49" name="Freeform 41">
              <a:extLst>
                <a:ext uri="{FF2B5EF4-FFF2-40B4-BE49-F238E27FC236}">
                  <a16:creationId xmlns:a16="http://schemas.microsoft.com/office/drawing/2014/main" id="{7888EB04-6174-2D1F-1428-E1B7F995F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" y="153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50" name="Freeform 42">
              <a:extLst>
                <a:ext uri="{FF2B5EF4-FFF2-40B4-BE49-F238E27FC236}">
                  <a16:creationId xmlns:a16="http://schemas.microsoft.com/office/drawing/2014/main" id="{04C596B2-E8C9-44DB-0808-C27D13CC5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7" y="153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51" name="Freeform 43">
              <a:extLst>
                <a:ext uri="{FF2B5EF4-FFF2-40B4-BE49-F238E27FC236}">
                  <a16:creationId xmlns:a16="http://schemas.microsoft.com/office/drawing/2014/main" id="{237C9EED-B8AE-A9FB-A9F9-46D55AE91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0" y="624"/>
              <a:ext cx="528" cy="9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32" y="0"/>
                </a:cxn>
                <a:cxn ang="0">
                  <a:pos x="432" y="960"/>
                </a:cxn>
                <a:cxn ang="0">
                  <a:pos x="528" y="960"/>
                </a:cxn>
              </a:cxnLst>
              <a:rect l="0" t="0" r="r" b="b"/>
              <a:pathLst>
                <a:path w="528" h="960">
                  <a:moveTo>
                    <a:pt x="0" y="0"/>
                  </a:moveTo>
                  <a:lnTo>
                    <a:pt x="432" y="0"/>
                  </a:lnTo>
                  <a:lnTo>
                    <a:pt x="432" y="960"/>
                  </a:lnTo>
                  <a:lnTo>
                    <a:pt x="528" y="96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52" name="Freeform 44">
              <a:extLst>
                <a:ext uri="{FF2B5EF4-FFF2-40B4-BE49-F238E27FC236}">
                  <a16:creationId xmlns:a16="http://schemas.microsoft.com/office/drawing/2014/main" id="{F9BD62BF-C836-7704-F8E9-E72B9140C51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160" y="624"/>
              <a:ext cx="864" cy="960"/>
            </a:xfrm>
            <a:custGeom>
              <a:avLst/>
              <a:gdLst/>
              <a:ahLst/>
              <a:cxnLst>
                <a:cxn ang="0">
                  <a:pos x="0" y="960"/>
                </a:cxn>
                <a:cxn ang="0">
                  <a:pos x="672" y="960"/>
                </a:cxn>
                <a:cxn ang="0">
                  <a:pos x="672" y="0"/>
                </a:cxn>
                <a:cxn ang="0">
                  <a:pos x="864" y="0"/>
                </a:cxn>
              </a:cxnLst>
              <a:rect l="0" t="0" r="r" b="b"/>
              <a:pathLst>
                <a:path w="864" h="960">
                  <a:moveTo>
                    <a:pt x="0" y="960"/>
                  </a:moveTo>
                  <a:lnTo>
                    <a:pt x="672" y="960"/>
                  </a:lnTo>
                  <a:lnTo>
                    <a:pt x="672" y="0"/>
                  </a:lnTo>
                  <a:lnTo>
                    <a:pt x="864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53" name="Freeform 45">
              <a:extLst>
                <a:ext uri="{FF2B5EF4-FFF2-40B4-BE49-F238E27FC236}">
                  <a16:creationId xmlns:a16="http://schemas.microsoft.com/office/drawing/2014/main" id="{8308ABCC-A162-D0AE-4F0D-DB69BC6E5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1104"/>
              <a:ext cx="864" cy="5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" y="0"/>
                </a:cxn>
                <a:cxn ang="0">
                  <a:pos x="576" y="528"/>
                </a:cxn>
                <a:cxn ang="0">
                  <a:pos x="864" y="528"/>
                </a:cxn>
              </a:cxnLst>
              <a:rect l="0" t="0" r="r" b="b"/>
              <a:pathLst>
                <a:path w="864" h="528">
                  <a:moveTo>
                    <a:pt x="0" y="0"/>
                  </a:moveTo>
                  <a:lnTo>
                    <a:pt x="576" y="0"/>
                  </a:lnTo>
                  <a:lnTo>
                    <a:pt x="576" y="528"/>
                  </a:lnTo>
                  <a:lnTo>
                    <a:pt x="864" y="52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54" name="Freeform 46">
              <a:extLst>
                <a:ext uri="{FF2B5EF4-FFF2-40B4-BE49-F238E27FC236}">
                  <a16:creationId xmlns:a16="http://schemas.microsoft.com/office/drawing/2014/main" id="{688D5161-4EBB-9488-215F-C8A0AC3AE96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160" y="1728"/>
              <a:ext cx="864" cy="5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" y="0"/>
                </a:cxn>
                <a:cxn ang="0">
                  <a:pos x="576" y="528"/>
                </a:cxn>
                <a:cxn ang="0">
                  <a:pos x="864" y="528"/>
                </a:cxn>
              </a:cxnLst>
              <a:rect l="0" t="0" r="r" b="b"/>
              <a:pathLst>
                <a:path w="864" h="528">
                  <a:moveTo>
                    <a:pt x="0" y="0"/>
                  </a:moveTo>
                  <a:lnTo>
                    <a:pt x="576" y="0"/>
                  </a:lnTo>
                  <a:lnTo>
                    <a:pt x="576" y="528"/>
                  </a:lnTo>
                  <a:lnTo>
                    <a:pt x="864" y="52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299055" name="Group 47">
              <a:extLst>
                <a:ext uri="{FF2B5EF4-FFF2-40B4-BE49-F238E27FC236}">
                  <a16:creationId xmlns:a16="http://schemas.microsoft.com/office/drawing/2014/main" id="{8F6FC68A-64B0-15DC-09C6-A0AFFC93A7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4" y="1488"/>
              <a:ext cx="96" cy="384"/>
              <a:chOff x="1776" y="1440"/>
              <a:chExt cx="96" cy="384"/>
            </a:xfrm>
          </p:grpSpPr>
          <p:grpSp>
            <p:nvGrpSpPr>
              <p:cNvPr id="299056" name="Group 48">
                <a:extLst>
                  <a:ext uri="{FF2B5EF4-FFF2-40B4-BE49-F238E27FC236}">
                    <a16:creationId xmlns:a16="http://schemas.microsoft.com/office/drawing/2014/main" id="{B236006B-D02C-251C-C593-C68F1E1EEF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440"/>
                <a:ext cx="96" cy="96"/>
                <a:chOff x="240" y="4176"/>
                <a:chExt cx="192" cy="192"/>
              </a:xfrm>
            </p:grpSpPr>
            <p:sp>
              <p:nvSpPr>
                <p:cNvPr id="299057" name="Oval 49">
                  <a:extLst>
                    <a:ext uri="{FF2B5EF4-FFF2-40B4-BE49-F238E27FC236}">
                      <a16:creationId xmlns:a16="http://schemas.microsoft.com/office/drawing/2014/main" id="{9D400E3B-DCA9-C053-9D5A-1D2308DEDE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58" name="Rectangle 50">
                  <a:extLst>
                    <a:ext uri="{FF2B5EF4-FFF2-40B4-BE49-F238E27FC236}">
                      <a16:creationId xmlns:a16="http://schemas.microsoft.com/office/drawing/2014/main" id="{54C76B59-5468-82FF-463B-F5DD77A9CA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9059" name="Group 51">
                <a:extLst>
                  <a:ext uri="{FF2B5EF4-FFF2-40B4-BE49-F238E27FC236}">
                    <a16:creationId xmlns:a16="http://schemas.microsoft.com/office/drawing/2014/main" id="{52ED4D28-B90E-B19F-8394-E5B75311DE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584"/>
                <a:ext cx="96" cy="96"/>
                <a:chOff x="240" y="4176"/>
                <a:chExt cx="192" cy="192"/>
              </a:xfrm>
            </p:grpSpPr>
            <p:sp>
              <p:nvSpPr>
                <p:cNvPr id="299060" name="Oval 52">
                  <a:extLst>
                    <a:ext uri="{FF2B5EF4-FFF2-40B4-BE49-F238E27FC236}">
                      <a16:creationId xmlns:a16="http://schemas.microsoft.com/office/drawing/2014/main" id="{A89839DA-E392-39E9-7E1F-612588F6C1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61" name="Rectangle 53">
                  <a:extLst>
                    <a:ext uri="{FF2B5EF4-FFF2-40B4-BE49-F238E27FC236}">
                      <a16:creationId xmlns:a16="http://schemas.microsoft.com/office/drawing/2014/main" id="{1A9A11A5-CA2F-328C-0D1E-443407E463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9062" name="Group 54">
                <a:extLst>
                  <a:ext uri="{FF2B5EF4-FFF2-40B4-BE49-F238E27FC236}">
                    <a16:creationId xmlns:a16="http://schemas.microsoft.com/office/drawing/2014/main" id="{76A516D3-7BA6-D4EC-0D0C-A7D20568F0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728"/>
                <a:ext cx="96" cy="96"/>
                <a:chOff x="240" y="4176"/>
                <a:chExt cx="192" cy="192"/>
              </a:xfrm>
            </p:grpSpPr>
            <p:sp>
              <p:nvSpPr>
                <p:cNvPr id="299063" name="Oval 55">
                  <a:extLst>
                    <a:ext uri="{FF2B5EF4-FFF2-40B4-BE49-F238E27FC236}">
                      <a16:creationId xmlns:a16="http://schemas.microsoft.com/office/drawing/2014/main" id="{A9A18F33-40CF-0BD4-B09A-17AF272C8B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99064" name="Rectangle 56">
                  <a:extLst>
                    <a:ext uri="{FF2B5EF4-FFF2-40B4-BE49-F238E27FC236}">
                      <a16:creationId xmlns:a16="http://schemas.microsoft.com/office/drawing/2014/main" id="{A0F28914-540A-5432-BD6E-EA581F203C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99065" name="Rectangle 57">
              <a:extLst>
                <a:ext uri="{FF2B5EF4-FFF2-40B4-BE49-F238E27FC236}">
                  <a16:creationId xmlns:a16="http://schemas.microsoft.com/office/drawing/2014/main" id="{6F853EFA-64A6-0D9C-CD7E-8D144A56C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84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  <a:endParaRPr kumimoji="0" lang="en-US" sz="1600" b="0" i="0" u="none" strike="noStrike" kern="1200" cap="none" spc="0" normalizeH="0" baseline="-2500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99066" name="Group 58">
            <a:extLst>
              <a:ext uri="{FF2B5EF4-FFF2-40B4-BE49-F238E27FC236}">
                <a16:creationId xmlns:a16="http://schemas.microsoft.com/office/drawing/2014/main" id="{7B5416FE-9E47-08DD-E5B2-DAB10E5E9756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524000"/>
            <a:ext cx="2613025" cy="1028700"/>
            <a:chOff x="3926" y="1800"/>
            <a:chExt cx="1646" cy="648"/>
          </a:xfrm>
        </p:grpSpPr>
        <p:sp>
          <p:nvSpPr>
            <p:cNvPr id="299067" name="Rectangle 59">
              <a:extLst>
                <a:ext uri="{FF2B5EF4-FFF2-40B4-BE49-F238E27FC236}">
                  <a16:creationId xmlns:a16="http://schemas.microsoft.com/office/drawing/2014/main" id="{34BADC34-A395-47CE-AF57-C6937B1BC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1824"/>
              <a:ext cx="720" cy="576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lIns="91430" tIns="45715" rIns="91430" bIns="45715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=</a:t>
              </a:r>
            </a:p>
          </p:txBody>
        </p:sp>
        <p:sp>
          <p:nvSpPr>
            <p:cNvPr id="299068" name="Line 60">
              <a:extLst>
                <a:ext uri="{FF2B5EF4-FFF2-40B4-BE49-F238E27FC236}">
                  <a16:creationId xmlns:a16="http://schemas.microsoft.com/office/drawing/2014/main" id="{B6FA2171-0509-E44A-B1F9-A3D479B369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1920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69" name="Line 61">
              <a:extLst>
                <a:ext uri="{FF2B5EF4-FFF2-40B4-BE49-F238E27FC236}">
                  <a16:creationId xmlns:a16="http://schemas.microsoft.com/office/drawing/2014/main" id="{9A0CAC0A-DD8A-40BE-3813-0993E6DBFF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8" y="2304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70" name="Line 62">
              <a:extLst>
                <a:ext uri="{FF2B5EF4-FFF2-40B4-BE49-F238E27FC236}">
                  <a16:creationId xmlns:a16="http://schemas.microsoft.com/office/drawing/2014/main" id="{D8E1C93A-5F79-CEDD-3A31-3A63F5477A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6" y="2112"/>
              <a:ext cx="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9071" name="Text Box 63">
              <a:extLst>
                <a:ext uri="{FF2B5EF4-FFF2-40B4-BE49-F238E27FC236}">
                  <a16:creationId xmlns:a16="http://schemas.microsoft.com/office/drawing/2014/main" id="{5AFA6384-41F4-4D08-8D45-75BE716AFD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6" y="1800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99072" name="Text Box 64">
              <a:extLst>
                <a:ext uri="{FF2B5EF4-FFF2-40B4-BE49-F238E27FC236}">
                  <a16:creationId xmlns:a16="http://schemas.microsoft.com/office/drawing/2014/main" id="{937B0C16-FE91-88D1-B8BB-8DAA548AAD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2217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99073" name="Text Box 65">
              <a:extLst>
                <a:ext uri="{FF2B5EF4-FFF2-40B4-BE49-F238E27FC236}">
                  <a16:creationId xmlns:a16="http://schemas.microsoft.com/office/drawing/2014/main" id="{B4166A31-4286-9057-EBD2-889B1EEEDF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0" y="1872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Eq</a:t>
              </a:r>
            </a:p>
          </p:txBody>
        </p:sp>
      </p:grpSp>
      <p:sp>
        <p:nvSpPr>
          <p:cNvPr id="299074" name="Text Box 66">
            <a:extLst>
              <a:ext uri="{FF2B5EF4-FFF2-40B4-BE49-F238E27FC236}">
                <a16:creationId xmlns:a16="http://schemas.microsoft.com/office/drawing/2014/main" id="{F371D038-0034-FBDE-50DA-AECAEDFB3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050" y="1049338"/>
            <a:ext cx="30607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Word-Level Representation</a:t>
            </a:r>
          </a:p>
        </p:txBody>
      </p:sp>
      <p:sp>
        <p:nvSpPr>
          <p:cNvPr id="299075" name="Text Box 67">
            <a:extLst>
              <a:ext uri="{FF2B5EF4-FFF2-40B4-BE49-F238E27FC236}">
                <a16:creationId xmlns:a16="http://schemas.microsoft.com/office/drawing/2014/main" id="{F146172D-135D-CBDF-577B-76552A3B0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3688" y="3429000"/>
            <a:ext cx="254952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bool Eq = (A == B)</a:t>
            </a:r>
          </a:p>
        </p:txBody>
      </p:sp>
      <p:sp>
        <p:nvSpPr>
          <p:cNvPr id="299076" name="Text Box 68">
            <a:extLst>
              <a:ext uri="{FF2B5EF4-FFF2-40B4-BE49-F238E27FC236}">
                <a16:creationId xmlns:a16="http://schemas.microsoft.com/office/drawing/2014/main" id="{F207C9D9-9244-9E77-DCD0-68A2545D9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363" y="2971800"/>
            <a:ext cx="22891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HCL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3913080719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476EF-7EEA-066B-0F31-838FDBF55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08B33F06-9A87-D071-F450-5EE8FC8B04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7038" y="128587"/>
            <a:ext cx="8704262" cy="779463"/>
          </a:xfrm>
        </p:spPr>
        <p:txBody>
          <a:bodyPr/>
          <a:lstStyle/>
          <a:p>
            <a:r>
              <a:rPr lang="en-US" dirty="0"/>
              <a:t>Word Multiplexor</a:t>
            </a:r>
          </a:p>
        </p:txBody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id="{A0E3B0A6-9C42-1CA9-A5F3-B1619EC09E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0" y="4191000"/>
            <a:ext cx="4775200" cy="1936750"/>
          </a:xfrm>
        </p:spPr>
        <p:txBody>
          <a:bodyPr/>
          <a:lstStyle/>
          <a:p>
            <a:pPr lvl="1"/>
            <a:r>
              <a:rPr lang="en-US" dirty="0"/>
              <a:t>Select input word A or B depending on control signal s</a:t>
            </a:r>
          </a:p>
        </p:txBody>
      </p:sp>
      <p:sp>
        <p:nvSpPr>
          <p:cNvPr id="301122" name="Text Box 66">
            <a:extLst>
              <a:ext uri="{FF2B5EF4-FFF2-40B4-BE49-F238E27FC236}">
                <a16:creationId xmlns:a16="http://schemas.microsoft.com/office/drawing/2014/main" id="{FFB5F4E9-402B-6083-CCFF-E67AFD1CB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050" y="609600"/>
            <a:ext cx="30607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Word-Level Representation</a:t>
            </a:r>
          </a:p>
        </p:txBody>
      </p:sp>
      <p:sp>
        <p:nvSpPr>
          <p:cNvPr id="301124" name="Text Box 68">
            <a:extLst>
              <a:ext uri="{FF2B5EF4-FFF2-40B4-BE49-F238E27FC236}">
                <a16:creationId xmlns:a16="http://schemas.microsoft.com/office/drawing/2014/main" id="{33408B81-0008-C0D0-3F7E-0CAC03DCD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7363" y="2532063"/>
            <a:ext cx="22891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HCL Representation</a:t>
            </a:r>
          </a:p>
        </p:txBody>
      </p:sp>
      <p:grpSp>
        <p:nvGrpSpPr>
          <p:cNvPr id="301125" name="Group 69">
            <a:extLst>
              <a:ext uri="{FF2B5EF4-FFF2-40B4-BE49-F238E27FC236}">
                <a16:creationId xmlns:a16="http://schemas.microsoft.com/office/drawing/2014/main" id="{FF6D2F08-312A-D46D-F4C6-8786A557C7E8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685800"/>
            <a:ext cx="4573588" cy="5715000"/>
            <a:chOff x="335" y="720"/>
            <a:chExt cx="2881" cy="3600"/>
          </a:xfrm>
        </p:grpSpPr>
        <p:sp>
          <p:nvSpPr>
            <p:cNvPr id="301126" name="Rectangle 70">
              <a:extLst>
                <a:ext uri="{FF2B5EF4-FFF2-40B4-BE49-F238E27FC236}">
                  <a16:creationId xmlns:a16="http://schemas.microsoft.com/office/drawing/2014/main" id="{91A3077A-E07E-015F-8B1B-4A9852DAB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248"/>
              <a:ext cx="1776" cy="76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27" name="Freeform 71">
              <a:extLst>
                <a:ext uri="{FF2B5EF4-FFF2-40B4-BE49-F238E27FC236}">
                  <a16:creationId xmlns:a16="http://schemas.microsoft.com/office/drawing/2014/main" id="{8B37FBF7-78C1-CD05-570C-63F61258B71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824" y="1440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28" name="Freeform 72">
              <a:extLst>
                <a:ext uri="{FF2B5EF4-FFF2-40B4-BE49-F238E27FC236}">
                  <a16:creationId xmlns:a16="http://schemas.microsoft.com/office/drawing/2014/main" id="{C4F4FA69-619C-E3D8-B156-E7035C28B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1728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29" name="Line 73">
              <a:extLst>
                <a:ext uri="{FF2B5EF4-FFF2-40B4-BE49-F238E27FC236}">
                  <a16:creationId xmlns:a16="http://schemas.microsoft.com/office/drawing/2014/main" id="{39625F2B-6DAE-A188-F2CD-79470AFE0A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9" y="1628"/>
              <a:ext cx="247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30" name="Freeform 74">
              <a:extLst>
                <a:ext uri="{FF2B5EF4-FFF2-40B4-BE49-F238E27FC236}">
                  <a16:creationId xmlns:a16="http://schemas.microsoft.com/office/drawing/2014/main" id="{7C4F8EB4-4966-1117-DB32-8F6047A8A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1488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31" name="Freeform 75">
              <a:extLst>
                <a:ext uri="{FF2B5EF4-FFF2-40B4-BE49-F238E27FC236}">
                  <a16:creationId xmlns:a16="http://schemas.microsoft.com/office/drawing/2014/main" id="{7B8874A6-26B3-7E70-90F8-678A9DF9B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1488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1132" name="Group 76">
              <a:extLst>
                <a:ext uri="{FF2B5EF4-FFF2-40B4-BE49-F238E27FC236}">
                  <a16:creationId xmlns:a16="http://schemas.microsoft.com/office/drawing/2014/main" id="{D06AF5E5-0019-0D60-21AA-82C747605C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864"/>
              <a:ext cx="184" cy="384"/>
              <a:chOff x="960" y="1055"/>
              <a:chExt cx="184" cy="384"/>
            </a:xfrm>
          </p:grpSpPr>
          <p:sp>
            <p:nvSpPr>
              <p:cNvPr id="301133" name="Line 77">
                <a:extLst>
                  <a:ext uri="{FF2B5EF4-FFF2-40B4-BE49-F238E27FC236}">
                    <a16:creationId xmlns:a16="http://schemas.microsoft.com/office/drawing/2014/main" id="{E2CACCB9-FACF-EEBC-DAB9-5B9F6B3AA9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009" y="1391"/>
                <a:ext cx="95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4" name="Freeform 78">
                <a:extLst>
                  <a:ext uri="{FF2B5EF4-FFF2-40B4-BE49-F238E27FC236}">
                    <a16:creationId xmlns:a16="http://schemas.microsoft.com/office/drawing/2014/main" id="{215E924D-7FC5-17F1-02D5-B8E08553202A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957" y="1154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5" name="Freeform 79">
                <a:extLst>
                  <a:ext uri="{FF2B5EF4-FFF2-40B4-BE49-F238E27FC236}">
                    <a16:creationId xmlns:a16="http://schemas.microsoft.com/office/drawing/2014/main" id="{A80238E0-A00A-1BC1-8C4C-8D5C99CB2D31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957" y="1154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6" name="Freeform 80">
                <a:extLst>
                  <a:ext uri="{FF2B5EF4-FFF2-40B4-BE49-F238E27FC236}">
                    <a16:creationId xmlns:a16="http://schemas.microsoft.com/office/drawing/2014/main" id="{C210B62D-59DF-6999-784C-27602C8E2347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028" y="1345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7" name="Freeform 81">
                <a:extLst>
                  <a:ext uri="{FF2B5EF4-FFF2-40B4-BE49-F238E27FC236}">
                    <a16:creationId xmlns:a16="http://schemas.microsoft.com/office/drawing/2014/main" id="{C50F038D-8899-E992-6C2F-7A55D51266B3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028" y="1345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FFFF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8" name="Line 82">
                <a:extLst>
                  <a:ext uri="{FF2B5EF4-FFF2-40B4-BE49-F238E27FC236}">
                    <a16:creationId xmlns:a16="http://schemas.microsoft.com/office/drawing/2014/main" id="{2F56232D-5C8B-ECA4-ED9E-9A25F7733A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1002" y="1102"/>
                <a:ext cx="95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1139" name="Line 83">
              <a:extLst>
                <a:ext uri="{FF2B5EF4-FFF2-40B4-BE49-F238E27FC236}">
                  <a16:creationId xmlns:a16="http://schemas.microsoft.com/office/drawing/2014/main" id="{82ED30E3-04CB-A8CA-407D-C08F352B5D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1344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0" name="Line 84">
              <a:extLst>
                <a:ext uri="{FF2B5EF4-FFF2-40B4-BE49-F238E27FC236}">
                  <a16:creationId xmlns:a16="http://schemas.microsoft.com/office/drawing/2014/main" id="{66ADED2C-B83C-FADF-0312-D0F418EF97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1536"/>
              <a:ext cx="8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1" name="Freeform 85">
              <a:extLst>
                <a:ext uri="{FF2B5EF4-FFF2-40B4-BE49-F238E27FC236}">
                  <a16:creationId xmlns:a16="http://schemas.microsoft.com/office/drawing/2014/main" id="{73EAD7E5-786B-0DAE-6801-A7A9422C0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129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2" name="Freeform 86">
              <a:extLst>
                <a:ext uri="{FF2B5EF4-FFF2-40B4-BE49-F238E27FC236}">
                  <a16:creationId xmlns:a16="http://schemas.microsoft.com/office/drawing/2014/main" id="{5CE0012A-6653-F8F9-43CB-07B8B282F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129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3" name="Text Box 87">
              <a:extLst>
                <a:ext uri="{FF2B5EF4-FFF2-40B4-BE49-F238E27FC236}">
                  <a16:creationId xmlns:a16="http://schemas.microsoft.com/office/drawing/2014/main" id="{FBF1C43F-2415-3837-37B0-D90CFC190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" y="1392"/>
              <a:ext cx="28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301144" name="Text Box 88">
              <a:extLst>
                <a:ext uri="{FF2B5EF4-FFF2-40B4-BE49-F238E27FC236}">
                  <a16:creationId xmlns:a16="http://schemas.microsoft.com/office/drawing/2014/main" id="{56BB1850-5194-83CB-6019-04FBF4F685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720"/>
              <a:ext cx="1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301145" name="Line 89">
              <a:extLst>
                <a:ext uri="{FF2B5EF4-FFF2-40B4-BE49-F238E27FC236}">
                  <a16:creationId xmlns:a16="http://schemas.microsoft.com/office/drawing/2014/main" id="{C897CA85-1F52-9321-71A6-77EFAD071D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1728"/>
              <a:ext cx="43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6" name="Line 90">
              <a:extLst>
                <a:ext uri="{FF2B5EF4-FFF2-40B4-BE49-F238E27FC236}">
                  <a16:creationId xmlns:a16="http://schemas.microsoft.com/office/drawing/2014/main" id="{A29DF4CF-3949-2553-E7C9-94C5C60BC7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1920"/>
              <a:ext cx="81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7" name="Freeform 91">
              <a:extLst>
                <a:ext uri="{FF2B5EF4-FFF2-40B4-BE49-F238E27FC236}">
                  <a16:creationId xmlns:a16="http://schemas.microsoft.com/office/drawing/2014/main" id="{9DCB4880-5C07-9E69-4E6F-6C70262E1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168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8" name="Freeform 92">
              <a:extLst>
                <a:ext uri="{FF2B5EF4-FFF2-40B4-BE49-F238E27FC236}">
                  <a16:creationId xmlns:a16="http://schemas.microsoft.com/office/drawing/2014/main" id="{AE1EE975-90CB-9960-0A9C-B394CDDDF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168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49" name="Text Box 93">
              <a:extLst>
                <a:ext uri="{FF2B5EF4-FFF2-40B4-BE49-F238E27FC236}">
                  <a16:creationId xmlns:a16="http://schemas.microsoft.com/office/drawing/2014/main" id="{E0544FBE-316A-8AA5-75CF-CB6ED70D6A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" y="1804"/>
              <a:ext cx="28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301150" name="Line 94">
              <a:extLst>
                <a:ext uri="{FF2B5EF4-FFF2-40B4-BE49-F238E27FC236}">
                  <a16:creationId xmlns:a16="http://schemas.microsoft.com/office/drawing/2014/main" id="{0635022A-0AA0-130B-C4AB-19FC7F22F2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864"/>
              <a:ext cx="6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1" name="Freeform 95">
              <a:extLst>
                <a:ext uri="{FF2B5EF4-FFF2-40B4-BE49-F238E27FC236}">
                  <a16:creationId xmlns:a16="http://schemas.microsoft.com/office/drawing/2014/main" id="{57BCEA69-C4B2-0095-D5BE-6208ADBDA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1248"/>
              <a:ext cx="96" cy="96"/>
            </a:xfrm>
            <a:custGeom>
              <a:avLst/>
              <a:gdLst/>
              <a:ahLst/>
              <a:cxnLst>
                <a:cxn ang="0">
                  <a:pos x="336" y="1056"/>
                </a:cxn>
                <a:cxn ang="0">
                  <a:pos x="0" y="1056"/>
                </a:cxn>
                <a:cxn ang="0">
                  <a:pos x="0" y="0"/>
                </a:cxn>
              </a:cxnLst>
              <a:rect l="0" t="0" r="r" b="b"/>
              <a:pathLst>
                <a:path w="336" h="1056">
                  <a:moveTo>
                    <a:pt x="336" y="1056"/>
                  </a:moveTo>
                  <a:lnTo>
                    <a:pt x="0" y="1056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2" name="Rectangle 96">
              <a:extLst>
                <a:ext uri="{FF2B5EF4-FFF2-40B4-BE49-F238E27FC236}">
                  <a16:creationId xmlns:a16="http://schemas.microsoft.com/office/drawing/2014/main" id="{7FF81AE4-FB2D-D132-D34B-124A452B1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1536"/>
              <a:ext cx="4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63</a:t>
              </a:r>
            </a:p>
          </p:txBody>
        </p:sp>
        <p:sp>
          <p:nvSpPr>
            <p:cNvPr id="301153" name="Rectangle 97">
              <a:extLst>
                <a:ext uri="{FF2B5EF4-FFF2-40B4-BE49-F238E27FC236}">
                  <a16:creationId xmlns:a16="http://schemas.microsoft.com/office/drawing/2014/main" id="{4D272BC4-3CF9-852F-B101-FBE4E3FAE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2016"/>
              <a:ext cx="1776" cy="76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4" name="Freeform 98">
              <a:extLst>
                <a:ext uri="{FF2B5EF4-FFF2-40B4-BE49-F238E27FC236}">
                  <a16:creationId xmlns:a16="http://schemas.microsoft.com/office/drawing/2014/main" id="{D1C5B34D-FE8B-0381-E776-7405147881F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824" y="2208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5" name="Freeform 99">
              <a:extLst>
                <a:ext uri="{FF2B5EF4-FFF2-40B4-BE49-F238E27FC236}">
                  <a16:creationId xmlns:a16="http://schemas.microsoft.com/office/drawing/2014/main" id="{C690FC4F-9942-BBE9-9D8D-CCE0D43BC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2496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6" name="Line 100">
              <a:extLst>
                <a:ext uri="{FF2B5EF4-FFF2-40B4-BE49-F238E27FC236}">
                  <a16:creationId xmlns:a16="http://schemas.microsoft.com/office/drawing/2014/main" id="{81B6ED82-01E1-3ED8-F165-17338BE0CE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9" y="2396"/>
              <a:ext cx="247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7" name="Freeform 101">
              <a:extLst>
                <a:ext uri="{FF2B5EF4-FFF2-40B4-BE49-F238E27FC236}">
                  <a16:creationId xmlns:a16="http://schemas.microsoft.com/office/drawing/2014/main" id="{31F97F9B-A35F-95BE-5CCF-D9DDF6AFE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2256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8" name="Freeform 102">
              <a:extLst>
                <a:ext uri="{FF2B5EF4-FFF2-40B4-BE49-F238E27FC236}">
                  <a16:creationId xmlns:a16="http://schemas.microsoft.com/office/drawing/2014/main" id="{DA6FC52D-94CF-9299-8246-5B2D066CA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2256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59" name="Line 103">
              <a:extLst>
                <a:ext uri="{FF2B5EF4-FFF2-40B4-BE49-F238E27FC236}">
                  <a16:creationId xmlns:a16="http://schemas.microsoft.com/office/drawing/2014/main" id="{BD684C03-7B76-51AB-92FD-141B71981C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2112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0" name="Line 104">
              <a:extLst>
                <a:ext uri="{FF2B5EF4-FFF2-40B4-BE49-F238E27FC236}">
                  <a16:creationId xmlns:a16="http://schemas.microsoft.com/office/drawing/2014/main" id="{28B7977E-31A7-9437-6D62-8A98FD6C17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304"/>
              <a:ext cx="8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1" name="Freeform 105">
              <a:extLst>
                <a:ext uri="{FF2B5EF4-FFF2-40B4-BE49-F238E27FC236}">
                  <a16:creationId xmlns:a16="http://schemas.microsoft.com/office/drawing/2014/main" id="{910B9225-0BF2-1AD3-3CCF-9D0B1E80D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2064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2" name="Freeform 106">
              <a:extLst>
                <a:ext uri="{FF2B5EF4-FFF2-40B4-BE49-F238E27FC236}">
                  <a16:creationId xmlns:a16="http://schemas.microsoft.com/office/drawing/2014/main" id="{70DB321D-26E6-C7E3-C7C6-B124A89B1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2064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3" name="Text Box 107">
              <a:extLst>
                <a:ext uri="{FF2B5EF4-FFF2-40B4-BE49-F238E27FC236}">
                  <a16:creationId xmlns:a16="http://schemas.microsoft.com/office/drawing/2014/main" id="{8AF53780-B370-4A4C-1F47-0F370C361A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" y="2160"/>
              <a:ext cx="28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301164" name="Line 108">
              <a:extLst>
                <a:ext uri="{FF2B5EF4-FFF2-40B4-BE49-F238E27FC236}">
                  <a16:creationId xmlns:a16="http://schemas.microsoft.com/office/drawing/2014/main" id="{776B6E1D-1CFA-E05E-1D50-BE8A9FE731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96"/>
              <a:ext cx="43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5" name="Line 109">
              <a:extLst>
                <a:ext uri="{FF2B5EF4-FFF2-40B4-BE49-F238E27FC236}">
                  <a16:creationId xmlns:a16="http://schemas.microsoft.com/office/drawing/2014/main" id="{734AD7A1-E384-21FF-23FB-B12901EB2C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2688"/>
              <a:ext cx="81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6" name="Freeform 110">
              <a:extLst>
                <a:ext uri="{FF2B5EF4-FFF2-40B4-BE49-F238E27FC236}">
                  <a16:creationId xmlns:a16="http://schemas.microsoft.com/office/drawing/2014/main" id="{3ACCAA1A-6611-C98E-CD78-BD41C79C4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2448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7" name="Freeform 111">
              <a:extLst>
                <a:ext uri="{FF2B5EF4-FFF2-40B4-BE49-F238E27FC236}">
                  <a16:creationId xmlns:a16="http://schemas.microsoft.com/office/drawing/2014/main" id="{F9265126-48EA-803A-84FD-3AE14CC4D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2448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68" name="Text Box 112">
              <a:extLst>
                <a:ext uri="{FF2B5EF4-FFF2-40B4-BE49-F238E27FC236}">
                  <a16:creationId xmlns:a16="http://schemas.microsoft.com/office/drawing/2014/main" id="{03A9F75A-3496-BA2C-E807-0378BA548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" y="2572"/>
              <a:ext cx="28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301169" name="Freeform 113">
              <a:extLst>
                <a:ext uri="{FF2B5EF4-FFF2-40B4-BE49-F238E27FC236}">
                  <a16:creationId xmlns:a16="http://schemas.microsoft.com/office/drawing/2014/main" id="{0F7B7B11-DD3B-528F-2DB2-379CD728B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2016"/>
              <a:ext cx="96" cy="96"/>
            </a:xfrm>
            <a:custGeom>
              <a:avLst/>
              <a:gdLst/>
              <a:ahLst/>
              <a:cxnLst>
                <a:cxn ang="0">
                  <a:pos x="336" y="1056"/>
                </a:cxn>
                <a:cxn ang="0">
                  <a:pos x="0" y="1056"/>
                </a:cxn>
                <a:cxn ang="0">
                  <a:pos x="0" y="0"/>
                </a:cxn>
              </a:cxnLst>
              <a:rect l="0" t="0" r="r" b="b"/>
              <a:pathLst>
                <a:path w="336" h="1056">
                  <a:moveTo>
                    <a:pt x="336" y="1056"/>
                  </a:moveTo>
                  <a:lnTo>
                    <a:pt x="0" y="1056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0" name="Rectangle 114">
              <a:extLst>
                <a:ext uri="{FF2B5EF4-FFF2-40B4-BE49-F238E27FC236}">
                  <a16:creationId xmlns:a16="http://schemas.microsoft.com/office/drawing/2014/main" id="{E223280B-87EC-8AC3-7F58-0D013937E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304"/>
              <a:ext cx="4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  <a:r>
                <a:rPr kumimoji="0" lang="en-US" sz="16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62</a:t>
              </a:r>
            </a:p>
          </p:txBody>
        </p:sp>
        <p:sp>
          <p:nvSpPr>
            <p:cNvPr id="301171" name="Rectangle 115">
              <a:extLst>
                <a:ext uri="{FF2B5EF4-FFF2-40B4-BE49-F238E27FC236}">
                  <a16:creationId xmlns:a16="http://schemas.microsoft.com/office/drawing/2014/main" id="{C47245E9-74FE-6188-8B70-9DA044D6D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3552"/>
              <a:ext cx="1776" cy="768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Ctr="1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2" name="Freeform 116">
              <a:extLst>
                <a:ext uri="{FF2B5EF4-FFF2-40B4-BE49-F238E27FC236}">
                  <a16:creationId xmlns:a16="http://schemas.microsoft.com/office/drawing/2014/main" id="{FB2305B3-4533-77A0-4A7C-627C6472381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824" y="3744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3" name="Freeform 117">
              <a:extLst>
                <a:ext uri="{FF2B5EF4-FFF2-40B4-BE49-F238E27FC236}">
                  <a16:creationId xmlns:a16="http://schemas.microsoft.com/office/drawing/2014/main" id="{1347CF35-992B-4043-36B9-09EF23C5F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4032"/>
              <a:ext cx="336" cy="96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4" y="96"/>
                </a:cxn>
                <a:cxn ang="0">
                  <a:pos x="144" y="0"/>
                </a:cxn>
                <a:cxn ang="0">
                  <a:pos x="336" y="0"/>
                </a:cxn>
              </a:cxnLst>
              <a:rect l="0" t="0" r="r" b="b"/>
              <a:pathLst>
                <a:path w="336" h="96">
                  <a:moveTo>
                    <a:pt x="0" y="96"/>
                  </a:moveTo>
                  <a:lnTo>
                    <a:pt x="144" y="96"/>
                  </a:lnTo>
                  <a:lnTo>
                    <a:pt x="144" y="0"/>
                  </a:lnTo>
                  <a:lnTo>
                    <a:pt x="33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4" name="Line 118">
              <a:extLst>
                <a:ext uri="{FF2B5EF4-FFF2-40B4-BE49-F238E27FC236}">
                  <a16:creationId xmlns:a16="http://schemas.microsoft.com/office/drawing/2014/main" id="{153CEA37-FB22-2A55-553F-684834E162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9" y="3932"/>
              <a:ext cx="247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5" name="Freeform 119">
              <a:extLst>
                <a:ext uri="{FF2B5EF4-FFF2-40B4-BE49-F238E27FC236}">
                  <a16:creationId xmlns:a16="http://schemas.microsoft.com/office/drawing/2014/main" id="{C4FC680F-6EB8-401A-814E-3A9F09C1D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3792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6" name="Freeform 120">
              <a:extLst>
                <a:ext uri="{FF2B5EF4-FFF2-40B4-BE49-F238E27FC236}">
                  <a16:creationId xmlns:a16="http://schemas.microsoft.com/office/drawing/2014/main" id="{D35728E8-5C10-3804-89A7-6FEE32D88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3792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7" name="Line 121">
              <a:extLst>
                <a:ext uri="{FF2B5EF4-FFF2-40B4-BE49-F238E27FC236}">
                  <a16:creationId xmlns:a16="http://schemas.microsoft.com/office/drawing/2014/main" id="{355EC7BB-00C4-5035-F0A7-875C9E47FD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3648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8" name="Line 122">
              <a:extLst>
                <a:ext uri="{FF2B5EF4-FFF2-40B4-BE49-F238E27FC236}">
                  <a16:creationId xmlns:a16="http://schemas.microsoft.com/office/drawing/2014/main" id="{DE2E5A2C-9CDD-B612-CAEC-1A477353D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3840"/>
              <a:ext cx="8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79" name="Freeform 123">
              <a:extLst>
                <a:ext uri="{FF2B5EF4-FFF2-40B4-BE49-F238E27FC236}">
                  <a16:creationId xmlns:a16="http://schemas.microsoft.com/office/drawing/2014/main" id="{5F046350-036C-F1F0-0521-8C1860AD0C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360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0" name="Freeform 124">
              <a:extLst>
                <a:ext uri="{FF2B5EF4-FFF2-40B4-BE49-F238E27FC236}">
                  <a16:creationId xmlns:a16="http://schemas.microsoft.com/office/drawing/2014/main" id="{9A49B7F6-D7BC-4587-47E0-3A945E75F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3600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1" name="Text Box 125">
              <a:extLst>
                <a:ext uri="{FF2B5EF4-FFF2-40B4-BE49-F238E27FC236}">
                  <a16:creationId xmlns:a16="http://schemas.microsoft.com/office/drawing/2014/main" id="{32EAA2A3-61AD-A4BB-A874-0105D3A7E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3696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1182" name="Line 126">
              <a:extLst>
                <a:ext uri="{FF2B5EF4-FFF2-40B4-BE49-F238E27FC236}">
                  <a16:creationId xmlns:a16="http://schemas.microsoft.com/office/drawing/2014/main" id="{E3CCFE3D-E51E-6226-4E99-FA10D47DB2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4032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3" name="Line 127">
              <a:extLst>
                <a:ext uri="{FF2B5EF4-FFF2-40B4-BE49-F238E27FC236}">
                  <a16:creationId xmlns:a16="http://schemas.microsoft.com/office/drawing/2014/main" id="{A4B0D2D3-E51C-149F-FDB1-52C6F427C4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4" y="4224"/>
              <a:ext cx="81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4" name="Freeform 128">
              <a:extLst>
                <a:ext uri="{FF2B5EF4-FFF2-40B4-BE49-F238E27FC236}">
                  <a16:creationId xmlns:a16="http://schemas.microsoft.com/office/drawing/2014/main" id="{2181E1A2-53CE-4B2A-7D86-F9C0FAC0D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3984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5" name="Freeform 129">
              <a:extLst>
                <a:ext uri="{FF2B5EF4-FFF2-40B4-BE49-F238E27FC236}">
                  <a16:creationId xmlns:a16="http://schemas.microsoft.com/office/drawing/2014/main" id="{8CA50288-1E59-DDFD-D242-9DA91F09A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9" y="3984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6" name="Text Box 130">
              <a:extLst>
                <a:ext uri="{FF2B5EF4-FFF2-40B4-BE49-F238E27FC236}">
                  <a16:creationId xmlns:a16="http://schemas.microsoft.com/office/drawing/2014/main" id="{E2504EB8-199D-6C61-E978-A3630EF1C9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4108"/>
              <a:ext cx="2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1187" name="Freeform 131">
              <a:extLst>
                <a:ext uri="{FF2B5EF4-FFF2-40B4-BE49-F238E27FC236}">
                  <a16:creationId xmlns:a16="http://schemas.microsoft.com/office/drawing/2014/main" id="{C05B3241-A49B-D64A-0823-967C27BFE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1344"/>
              <a:ext cx="144" cy="2304"/>
            </a:xfrm>
            <a:custGeom>
              <a:avLst/>
              <a:gdLst/>
              <a:ahLst/>
              <a:cxnLst>
                <a:cxn ang="0">
                  <a:pos x="336" y="1056"/>
                </a:cxn>
                <a:cxn ang="0">
                  <a:pos x="0" y="1056"/>
                </a:cxn>
                <a:cxn ang="0">
                  <a:pos x="0" y="0"/>
                </a:cxn>
              </a:cxnLst>
              <a:rect l="0" t="0" r="r" b="b"/>
              <a:pathLst>
                <a:path w="336" h="1056">
                  <a:moveTo>
                    <a:pt x="336" y="1056"/>
                  </a:moveTo>
                  <a:lnTo>
                    <a:pt x="0" y="1056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188" name="Rectangle 132">
              <a:extLst>
                <a:ext uri="{FF2B5EF4-FFF2-40B4-BE49-F238E27FC236}">
                  <a16:creationId xmlns:a16="http://schemas.microsoft.com/office/drawing/2014/main" id="{50BD07A7-EFE8-62B2-B780-8680DAA17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840"/>
              <a:ext cx="4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1189" name="Freeform 133">
              <a:extLst>
                <a:ext uri="{FF2B5EF4-FFF2-40B4-BE49-F238E27FC236}">
                  <a16:creationId xmlns:a16="http://schemas.microsoft.com/office/drawing/2014/main" id="{0DBF1ABC-9CDC-727F-A671-FE461F279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" y="864"/>
              <a:ext cx="336" cy="3168"/>
            </a:xfrm>
            <a:custGeom>
              <a:avLst/>
              <a:gdLst/>
              <a:ahLst/>
              <a:cxnLst>
                <a:cxn ang="0">
                  <a:pos x="336" y="1056"/>
                </a:cxn>
                <a:cxn ang="0">
                  <a:pos x="0" y="1056"/>
                </a:cxn>
                <a:cxn ang="0">
                  <a:pos x="0" y="0"/>
                </a:cxn>
              </a:cxnLst>
              <a:rect l="0" t="0" r="r" b="b"/>
              <a:pathLst>
                <a:path w="336" h="1056">
                  <a:moveTo>
                    <a:pt x="336" y="1056"/>
                  </a:moveTo>
                  <a:lnTo>
                    <a:pt x="0" y="1056"/>
                  </a:ln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1190" name="Group 134">
              <a:extLst>
                <a:ext uri="{FF2B5EF4-FFF2-40B4-BE49-F238E27FC236}">
                  <a16:creationId xmlns:a16="http://schemas.microsoft.com/office/drawing/2014/main" id="{8428944F-40DE-16CA-2506-9BA96FA7FF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1296"/>
              <a:ext cx="96" cy="96"/>
              <a:chOff x="240" y="4176"/>
              <a:chExt cx="192" cy="192"/>
            </a:xfrm>
          </p:grpSpPr>
          <p:sp>
            <p:nvSpPr>
              <p:cNvPr id="301191" name="Oval 135">
                <a:extLst>
                  <a:ext uri="{FF2B5EF4-FFF2-40B4-BE49-F238E27FC236}">
                    <a16:creationId xmlns:a16="http://schemas.microsoft.com/office/drawing/2014/main" id="{1CF8A561-302B-DC75-993F-F7813407C5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92" name="Rectangle 136">
                <a:extLst>
                  <a:ext uri="{FF2B5EF4-FFF2-40B4-BE49-F238E27FC236}">
                    <a16:creationId xmlns:a16="http://schemas.microsoft.com/office/drawing/2014/main" id="{C2493487-2228-E5CC-98D5-A02C73C703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1193" name="Group 137">
              <a:extLst>
                <a:ext uri="{FF2B5EF4-FFF2-40B4-BE49-F238E27FC236}">
                  <a16:creationId xmlns:a16="http://schemas.microsoft.com/office/drawing/2014/main" id="{29F7743B-549C-9410-6186-93083BD474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00" y="2064"/>
              <a:ext cx="96" cy="96"/>
              <a:chOff x="240" y="4176"/>
              <a:chExt cx="192" cy="192"/>
            </a:xfrm>
          </p:grpSpPr>
          <p:sp>
            <p:nvSpPr>
              <p:cNvPr id="301194" name="Oval 138">
                <a:extLst>
                  <a:ext uri="{FF2B5EF4-FFF2-40B4-BE49-F238E27FC236}">
                    <a16:creationId xmlns:a16="http://schemas.microsoft.com/office/drawing/2014/main" id="{A0B3C53F-B5A7-31F7-8C47-2AFC58E941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95" name="Rectangle 139">
                <a:extLst>
                  <a:ext uri="{FF2B5EF4-FFF2-40B4-BE49-F238E27FC236}">
                    <a16:creationId xmlns:a16="http://schemas.microsoft.com/office/drawing/2014/main" id="{78A49A1A-650A-BC51-D893-BE6983F80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1196" name="Group 140">
              <a:extLst>
                <a:ext uri="{FF2B5EF4-FFF2-40B4-BE49-F238E27FC236}">
                  <a16:creationId xmlns:a16="http://schemas.microsoft.com/office/drawing/2014/main" id="{A1023292-0D91-C5C1-E01F-EC9B8773A1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1680"/>
              <a:ext cx="96" cy="96"/>
              <a:chOff x="240" y="4176"/>
              <a:chExt cx="192" cy="192"/>
            </a:xfrm>
          </p:grpSpPr>
          <p:sp>
            <p:nvSpPr>
              <p:cNvPr id="301197" name="Oval 141">
                <a:extLst>
                  <a:ext uri="{FF2B5EF4-FFF2-40B4-BE49-F238E27FC236}">
                    <a16:creationId xmlns:a16="http://schemas.microsoft.com/office/drawing/2014/main" id="{0DAB4D40-64F8-8854-1715-99CAD59BD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98" name="Rectangle 142">
                <a:extLst>
                  <a:ext uri="{FF2B5EF4-FFF2-40B4-BE49-F238E27FC236}">
                    <a16:creationId xmlns:a16="http://schemas.microsoft.com/office/drawing/2014/main" id="{19DD2B6A-6B06-B918-505D-BD6D3D546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1199" name="Group 143">
              <a:extLst>
                <a:ext uri="{FF2B5EF4-FFF2-40B4-BE49-F238E27FC236}">
                  <a16:creationId xmlns:a16="http://schemas.microsoft.com/office/drawing/2014/main" id="{2D2A624E-FD65-FB22-B28E-3183E8440E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2448"/>
              <a:ext cx="96" cy="96"/>
              <a:chOff x="240" y="4176"/>
              <a:chExt cx="192" cy="192"/>
            </a:xfrm>
          </p:grpSpPr>
          <p:sp>
            <p:nvSpPr>
              <p:cNvPr id="301200" name="Oval 144">
                <a:extLst>
                  <a:ext uri="{FF2B5EF4-FFF2-40B4-BE49-F238E27FC236}">
                    <a16:creationId xmlns:a16="http://schemas.microsoft.com/office/drawing/2014/main" id="{89115A9E-24B9-83EF-0300-0DC9347785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201" name="Rectangle 145">
                <a:extLst>
                  <a:ext uri="{FF2B5EF4-FFF2-40B4-BE49-F238E27FC236}">
                    <a16:creationId xmlns:a16="http://schemas.microsoft.com/office/drawing/2014/main" id="{2F235E96-3438-428D-CE29-AED42DDFD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1202" name="Group 146">
              <a:extLst>
                <a:ext uri="{FF2B5EF4-FFF2-40B4-BE49-F238E27FC236}">
                  <a16:creationId xmlns:a16="http://schemas.microsoft.com/office/drawing/2014/main" id="{1EC97779-3A29-E5A7-0912-4DFEBC5B92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4" y="2976"/>
              <a:ext cx="96" cy="384"/>
              <a:chOff x="1584" y="2544"/>
              <a:chExt cx="96" cy="384"/>
            </a:xfrm>
          </p:grpSpPr>
          <p:grpSp>
            <p:nvGrpSpPr>
              <p:cNvPr id="301203" name="Group 147">
                <a:extLst>
                  <a:ext uri="{FF2B5EF4-FFF2-40B4-BE49-F238E27FC236}">
                    <a16:creationId xmlns:a16="http://schemas.microsoft.com/office/drawing/2014/main" id="{C9F75B46-C66A-F396-AA4D-2AEFFFE7C1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84" y="2544"/>
                <a:ext cx="96" cy="96"/>
                <a:chOff x="240" y="4176"/>
                <a:chExt cx="192" cy="192"/>
              </a:xfrm>
            </p:grpSpPr>
            <p:sp>
              <p:nvSpPr>
                <p:cNvPr id="301204" name="Oval 148">
                  <a:extLst>
                    <a:ext uri="{FF2B5EF4-FFF2-40B4-BE49-F238E27FC236}">
                      <a16:creationId xmlns:a16="http://schemas.microsoft.com/office/drawing/2014/main" id="{223C469F-7E9B-6690-D88A-745B2A11D3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1205" name="Rectangle 149">
                  <a:extLst>
                    <a:ext uri="{FF2B5EF4-FFF2-40B4-BE49-F238E27FC236}">
                      <a16:creationId xmlns:a16="http://schemas.microsoft.com/office/drawing/2014/main" id="{311BFABD-FB1B-964A-1522-69BCBDD8C4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1206" name="Group 150">
                <a:extLst>
                  <a:ext uri="{FF2B5EF4-FFF2-40B4-BE49-F238E27FC236}">
                    <a16:creationId xmlns:a16="http://schemas.microsoft.com/office/drawing/2014/main" id="{66D70E27-3D04-8371-4791-B6D3A8DD12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84" y="2688"/>
                <a:ext cx="96" cy="96"/>
                <a:chOff x="240" y="4176"/>
                <a:chExt cx="192" cy="192"/>
              </a:xfrm>
            </p:grpSpPr>
            <p:sp>
              <p:nvSpPr>
                <p:cNvPr id="301207" name="Oval 151">
                  <a:extLst>
                    <a:ext uri="{FF2B5EF4-FFF2-40B4-BE49-F238E27FC236}">
                      <a16:creationId xmlns:a16="http://schemas.microsoft.com/office/drawing/2014/main" id="{6AC1044F-2902-474A-7CC2-34BA5FA4EB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1208" name="Rectangle 152">
                  <a:extLst>
                    <a:ext uri="{FF2B5EF4-FFF2-40B4-BE49-F238E27FC236}">
                      <a16:creationId xmlns:a16="http://schemas.microsoft.com/office/drawing/2014/main" id="{6A09BAA9-B991-7697-7CE1-2393CD3053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1209" name="Group 153">
                <a:extLst>
                  <a:ext uri="{FF2B5EF4-FFF2-40B4-BE49-F238E27FC236}">
                    <a16:creationId xmlns:a16="http://schemas.microsoft.com/office/drawing/2014/main" id="{458951DF-7130-408B-0B6B-F7347866C5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84" y="2832"/>
                <a:ext cx="96" cy="96"/>
                <a:chOff x="240" y="4176"/>
                <a:chExt cx="192" cy="192"/>
              </a:xfrm>
            </p:grpSpPr>
            <p:sp>
              <p:nvSpPr>
                <p:cNvPr id="301210" name="Oval 154">
                  <a:extLst>
                    <a:ext uri="{FF2B5EF4-FFF2-40B4-BE49-F238E27FC236}">
                      <a16:creationId xmlns:a16="http://schemas.microsoft.com/office/drawing/2014/main" id="{0F32B202-8DAA-C2AB-F74E-10ABE4C925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4224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01211" name="Rectangle 155">
                  <a:extLst>
                    <a:ext uri="{FF2B5EF4-FFF2-40B4-BE49-F238E27FC236}">
                      <a16:creationId xmlns:a16="http://schemas.microsoft.com/office/drawing/2014/main" id="{82A14BED-2D09-C541-7849-FB399D2D0A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4176"/>
                  <a:ext cx="192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01212" name="Group 156">
              <a:extLst>
                <a:ext uri="{FF2B5EF4-FFF2-40B4-BE49-F238E27FC236}">
                  <a16:creationId xmlns:a16="http://schemas.microsoft.com/office/drawing/2014/main" id="{201A139F-317D-A8AA-ED86-A94A8046A3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0" y="816"/>
              <a:ext cx="96" cy="96"/>
              <a:chOff x="240" y="4176"/>
              <a:chExt cx="192" cy="192"/>
            </a:xfrm>
          </p:grpSpPr>
          <p:sp>
            <p:nvSpPr>
              <p:cNvPr id="301213" name="Oval 157">
                <a:extLst>
                  <a:ext uri="{FF2B5EF4-FFF2-40B4-BE49-F238E27FC236}">
                    <a16:creationId xmlns:a16="http://schemas.microsoft.com/office/drawing/2014/main" id="{BB8EF1A0-F677-8A8F-9904-2665C0EDF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422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214" name="Rectangle 158">
                <a:extLst>
                  <a:ext uri="{FF2B5EF4-FFF2-40B4-BE49-F238E27FC236}">
                    <a16:creationId xmlns:a16="http://schemas.microsoft.com/office/drawing/2014/main" id="{DBF32E64-EA6D-D10C-1374-1D669842EA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" y="4176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1221" name="Rectangle 165">
            <a:extLst>
              <a:ext uri="{FF2B5EF4-FFF2-40B4-BE49-F238E27FC236}">
                <a16:creationId xmlns:a16="http://schemas.microsoft.com/office/drawing/2014/main" id="{C38DD572-9CCB-95BE-4083-F86D91DF0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892425"/>
            <a:ext cx="16859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int Out = [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s : A;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1 : B;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];</a:t>
            </a:r>
          </a:p>
        </p:txBody>
      </p:sp>
      <p:grpSp>
        <p:nvGrpSpPr>
          <p:cNvPr id="301226" name="Group 170">
            <a:extLst>
              <a:ext uri="{FF2B5EF4-FFF2-40B4-BE49-F238E27FC236}">
                <a16:creationId xmlns:a16="http://schemas.microsoft.com/office/drawing/2014/main" id="{29F8B929-008B-D75B-AA5C-5B31CB5F2885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1084263"/>
            <a:ext cx="2189163" cy="1257300"/>
            <a:chOff x="3504" y="2064"/>
            <a:chExt cx="1379" cy="792"/>
          </a:xfrm>
        </p:grpSpPr>
        <p:sp>
          <p:nvSpPr>
            <p:cNvPr id="301222" name="Rectangle 166">
              <a:extLst>
                <a:ext uri="{FF2B5EF4-FFF2-40B4-BE49-F238E27FC236}">
                  <a16:creationId xmlns:a16="http://schemas.microsoft.com/office/drawing/2014/main" id="{526703D9-5AAB-7FBF-8814-8CF31C591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064"/>
              <a:ext cx="1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301215" name="Line 159">
              <a:extLst>
                <a:ext uri="{FF2B5EF4-FFF2-40B4-BE49-F238E27FC236}">
                  <a16:creationId xmlns:a16="http://schemas.microsoft.com/office/drawing/2014/main" id="{00A0F0B6-0226-13FA-254C-DEF85C43A3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496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216" name="Line 160">
              <a:extLst>
                <a:ext uri="{FF2B5EF4-FFF2-40B4-BE49-F238E27FC236}">
                  <a16:creationId xmlns:a16="http://schemas.microsoft.com/office/drawing/2014/main" id="{A4629B28-6629-02ED-9EB1-AE1EBBC531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736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217" name="Rectangle 161">
              <a:extLst>
                <a:ext uri="{FF2B5EF4-FFF2-40B4-BE49-F238E27FC236}">
                  <a16:creationId xmlns:a16="http://schemas.microsoft.com/office/drawing/2014/main" id="{5FB25A50-2943-E21A-91AB-833273797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380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01218" name="Rectangle 162">
              <a:extLst>
                <a:ext uri="{FF2B5EF4-FFF2-40B4-BE49-F238E27FC236}">
                  <a16:creationId xmlns:a16="http://schemas.microsoft.com/office/drawing/2014/main" id="{D0849F56-27BF-FE9D-F61D-49EE1DC0F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640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01219" name="Line 163">
              <a:extLst>
                <a:ext uri="{FF2B5EF4-FFF2-40B4-BE49-F238E27FC236}">
                  <a16:creationId xmlns:a16="http://schemas.microsoft.com/office/drawing/2014/main" id="{E76913B3-C161-3999-0EC4-8CD683F7C9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2592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220" name="Rectangle 164">
              <a:extLst>
                <a:ext uri="{FF2B5EF4-FFF2-40B4-BE49-F238E27FC236}">
                  <a16:creationId xmlns:a16="http://schemas.microsoft.com/office/drawing/2014/main" id="{86567CA6-CA6E-330E-8719-3659C382B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2486"/>
              <a:ext cx="32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</a:t>
              </a:r>
            </a:p>
          </p:txBody>
        </p:sp>
        <p:sp>
          <p:nvSpPr>
            <p:cNvPr id="301223" name="Freeform 167">
              <a:extLst>
                <a:ext uri="{FF2B5EF4-FFF2-40B4-BE49-F238E27FC236}">
                  <a16:creationId xmlns:a16="http://schemas.microsoft.com/office/drawing/2014/main" id="{435AE33C-58D6-EA79-4AFC-D8123F590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" y="2208"/>
              <a:ext cx="432" cy="144"/>
            </a:xfrm>
            <a:custGeom>
              <a:avLst/>
              <a:gdLst/>
              <a:ahLst/>
              <a:cxnLst>
                <a:cxn ang="0">
                  <a:pos x="432" y="144"/>
                </a:cxn>
                <a:cxn ang="0">
                  <a:pos x="432" y="0"/>
                </a:cxn>
                <a:cxn ang="0">
                  <a:pos x="0" y="0"/>
                </a:cxn>
              </a:cxnLst>
              <a:rect l="0" t="0" r="r" b="b"/>
              <a:pathLst>
                <a:path w="432" h="144">
                  <a:moveTo>
                    <a:pt x="432" y="144"/>
                  </a:moveTo>
                  <a:lnTo>
                    <a:pt x="432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1224" name="AutoShape 168">
              <a:extLst>
                <a:ext uri="{FF2B5EF4-FFF2-40B4-BE49-F238E27FC236}">
                  <a16:creationId xmlns:a16="http://schemas.microsoft.com/office/drawing/2014/main" id="{0DF63C64-F763-1537-251F-810BEAAD93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28"/>
              <a:ext cx="423" cy="528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MUX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8777497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HCL Examples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10200" y="1447800"/>
            <a:ext cx="3873500" cy="2286000"/>
          </a:xfrm>
        </p:spPr>
        <p:txBody>
          <a:bodyPr/>
          <a:lstStyle/>
          <a:p>
            <a:pPr lvl="1"/>
            <a:r>
              <a:rPr lang="en-US" sz="1800" dirty="0"/>
              <a:t>Find minimum of three input words</a:t>
            </a:r>
          </a:p>
        </p:txBody>
      </p:sp>
      <p:grpSp>
        <p:nvGrpSpPr>
          <p:cNvPr id="302095" name="Group 15"/>
          <p:cNvGrpSpPr>
            <a:grpSpLocks/>
          </p:cNvGrpSpPr>
          <p:nvPr/>
        </p:nvGrpSpPr>
        <p:grpSpPr bwMode="auto">
          <a:xfrm>
            <a:off x="381000" y="1828800"/>
            <a:ext cx="2300288" cy="914400"/>
            <a:chOff x="2236" y="1104"/>
            <a:chExt cx="1449" cy="576"/>
          </a:xfrm>
        </p:grpSpPr>
        <p:sp>
          <p:nvSpPr>
            <p:cNvPr id="302084" name="Line 4"/>
            <p:cNvSpPr>
              <a:spLocks noChangeShapeType="1"/>
            </p:cNvSpPr>
            <p:nvPr/>
          </p:nvSpPr>
          <p:spPr bwMode="auto">
            <a:xfrm>
              <a:off x="2428" y="1536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085" name="Rectangle 5"/>
            <p:cNvSpPr>
              <a:spLocks noChangeArrowheads="1"/>
            </p:cNvSpPr>
            <p:nvPr/>
          </p:nvSpPr>
          <p:spPr bwMode="auto">
            <a:xfrm>
              <a:off x="2236" y="1440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02086" name="Line 6"/>
            <p:cNvSpPr>
              <a:spLocks noChangeShapeType="1"/>
            </p:cNvSpPr>
            <p:nvPr/>
          </p:nvSpPr>
          <p:spPr bwMode="auto">
            <a:xfrm>
              <a:off x="3052" y="1392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087" name="Rectangle 7"/>
            <p:cNvSpPr>
              <a:spLocks noChangeArrowheads="1"/>
            </p:cNvSpPr>
            <p:nvPr/>
          </p:nvSpPr>
          <p:spPr bwMode="auto">
            <a:xfrm>
              <a:off x="3292" y="1286"/>
              <a:ext cx="3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Min3</a:t>
              </a:r>
            </a:p>
          </p:txBody>
        </p:sp>
        <p:sp>
          <p:nvSpPr>
            <p:cNvPr id="302088" name="AutoShape 8"/>
            <p:cNvSpPr>
              <a:spLocks noChangeArrowheads="1"/>
            </p:cNvSpPr>
            <p:nvPr/>
          </p:nvSpPr>
          <p:spPr bwMode="auto">
            <a:xfrm>
              <a:off x="2668" y="1104"/>
              <a:ext cx="423" cy="576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MIN3</a:t>
              </a:r>
            </a:p>
          </p:txBody>
        </p:sp>
        <p:sp>
          <p:nvSpPr>
            <p:cNvPr id="302089" name="Line 9"/>
            <p:cNvSpPr>
              <a:spLocks noChangeShapeType="1"/>
            </p:cNvSpPr>
            <p:nvPr/>
          </p:nvSpPr>
          <p:spPr bwMode="auto">
            <a:xfrm>
              <a:off x="2428" y="1392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090" name="Rectangle 10"/>
            <p:cNvSpPr>
              <a:spLocks noChangeArrowheads="1"/>
            </p:cNvSpPr>
            <p:nvPr/>
          </p:nvSpPr>
          <p:spPr bwMode="auto">
            <a:xfrm>
              <a:off x="2236" y="1296"/>
              <a:ext cx="2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02091" name="Line 11"/>
            <p:cNvSpPr>
              <a:spLocks noChangeShapeType="1"/>
            </p:cNvSpPr>
            <p:nvPr/>
          </p:nvSpPr>
          <p:spPr bwMode="auto">
            <a:xfrm>
              <a:off x="2428" y="1248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092" name="Rectangle 12"/>
            <p:cNvSpPr>
              <a:spLocks noChangeArrowheads="1"/>
            </p:cNvSpPr>
            <p:nvPr/>
          </p:nvSpPr>
          <p:spPr bwMode="auto">
            <a:xfrm>
              <a:off x="2236" y="1152"/>
              <a:ext cx="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302094" name="Rectangle 14"/>
          <p:cNvSpPr>
            <a:spLocks noChangeArrowheads="1"/>
          </p:cNvSpPr>
          <p:nvPr/>
        </p:nvSpPr>
        <p:spPr bwMode="auto">
          <a:xfrm>
            <a:off x="2743200" y="1600200"/>
            <a:ext cx="305117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int Min3 = [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A &lt; B &amp;&amp; A &lt; C : A;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B &lt; A &amp;&amp; B &lt; C : B;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1              : C;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];</a:t>
            </a:r>
          </a:p>
        </p:txBody>
      </p:sp>
      <p:grpSp>
        <p:nvGrpSpPr>
          <p:cNvPr id="302117" name="Group 37"/>
          <p:cNvGrpSpPr>
            <a:grpSpLocks/>
          </p:cNvGrpSpPr>
          <p:nvPr/>
        </p:nvGrpSpPr>
        <p:grpSpPr bwMode="auto">
          <a:xfrm>
            <a:off x="304800" y="3810000"/>
            <a:ext cx="2378075" cy="1860550"/>
            <a:chOff x="192" y="2400"/>
            <a:chExt cx="1498" cy="1172"/>
          </a:xfrm>
        </p:grpSpPr>
        <p:sp>
          <p:nvSpPr>
            <p:cNvPr id="302096" name="Line 16"/>
            <p:cNvSpPr>
              <a:spLocks noChangeShapeType="1"/>
            </p:cNvSpPr>
            <p:nvPr/>
          </p:nvSpPr>
          <p:spPr bwMode="auto">
            <a:xfrm>
              <a:off x="432" y="2996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097" name="Line 17"/>
            <p:cNvSpPr>
              <a:spLocks noChangeShapeType="1"/>
            </p:cNvSpPr>
            <p:nvPr/>
          </p:nvSpPr>
          <p:spPr bwMode="auto">
            <a:xfrm>
              <a:off x="432" y="3428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098" name="Rectangle 18"/>
            <p:cNvSpPr>
              <a:spLocks noChangeArrowheads="1"/>
            </p:cNvSpPr>
            <p:nvPr/>
          </p:nvSpPr>
          <p:spPr bwMode="auto">
            <a:xfrm>
              <a:off x="192" y="2880"/>
              <a:ext cx="27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D0</a:t>
              </a:r>
            </a:p>
          </p:txBody>
        </p:sp>
        <p:sp>
          <p:nvSpPr>
            <p:cNvPr id="302099" name="Rectangle 19"/>
            <p:cNvSpPr>
              <a:spLocks noChangeArrowheads="1"/>
            </p:cNvSpPr>
            <p:nvPr/>
          </p:nvSpPr>
          <p:spPr bwMode="auto">
            <a:xfrm>
              <a:off x="192" y="3332"/>
              <a:ext cx="27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D3</a:t>
              </a:r>
            </a:p>
          </p:txBody>
        </p:sp>
        <p:sp>
          <p:nvSpPr>
            <p:cNvPr id="302100" name="Line 20"/>
            <p:cNvSpPr>
              <a:spLocks noChangeShapeType="1"/>
            </p:cNvSpPr>
            <p:nvPr/>
          </p:nvSpPr>
          <p:spPr bwMode="auto">
            <a:xfrm>
              <a:off x="1056" y="3188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101" name="Rectangle 21"/>
            <p:cNvSpPr>
              <a:spLocks noChangeArrowheads="1"/>
            </p:cNvSpPr>
            <p:nvPr/>
          </p:nvSpPr>
          <p:spPr bwMode="auto">
            <a:xfrm>
              <a:off x="1296" y="3082"/>
              <a:ext cx="3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Out4</a:t>
              </a:r>
            </a:p>
          </p:txBody>
        </p:sp>
        <p:sp>
          <p:nvSpPr>
            <p:cNvPr id="302102" name="Rectangle 22"/>
            <p:cNvSpPr>
              <a:spLocks noChangeArrowheads="1"/>
            </p:cNvSpPr>
            <p:nvPr/>
          </p:nvSpPr>
          <p:spPr bwMode="auto">
            <a:xfrm>
              <a:off x="192" y="2564"/>
              <a:ext cx="25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s0</a:t>
              </a:r>
            </a:p>
          </p:txBody>
        </p:sp>
        <p:sp>
          <p:nvSpPr>
            <p:cNvPr id="302103" name="Freeform 23"/>
            <p:cNvSpPr>
              <a:spLocks/>
            </p:cNvSpPr>
            <p:nvPr/>
          </p:nvSpPr>
          <p:spPr bwMode="auto">
            <a:xfrm>
              <a:off x="432" y="2708"/>
              <a:ext cx="432" cy="144"/>
            </a:xfrm>
            <a:custGeom>
              <a:avLst/>
              <a:gdLst/>
              <a:ahLst/>
              <a:cxnLst>
                <a:cxn ang="0">
                  <a:pos x="432" y="144"/>
                </a:cxn>
                <a:cxn ang="0">
                  <a:pos x="432" y="0"/>
                </a:cxn>
                <a:cxn ang="0">
                  <a:pos x="0" y="0"/>
                </a:cxn>
              </a:cxnLst>
              <a:rect l="0" t="0" r="r" b="b"/>
              <a:pathLst>
                <a:path w="432" h="144">
                  <a:moveTo>
                    <a:pt x="432" y="144"/>
                  </a:moveTo>
                  <a:lnTo>
                    <a:pt x="432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104" name="Rectangle 24"/>
            <p:cNvSpPr>
              <a:spLocks noChangeArrowheads="1"/>
            </p:cNvSpPr>
            <p:nvPr/>
          </p:nvSpPr>
          <p:spPr bwMode="auto">
            <a:xfrm>
              <a:off x="192" y="2400"/>
              <a:ext cx="25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s1</a:t>
              </a:r>
            </a:p>
          </p:txBody>
        </p:sp>
        <p:sp>
          <p:nvSpPr>
            <p:cNvPr id="302105" name="Freeform 25"/>
            <p:cNvSpPr>
              <a:spLocks/>
            </p:cNvSpPr>
            <p:nvPr/>
          </p:nvSpPr>
          <p:spPr bwMode="auto">
            <a:xfrm>
              <a:off x="432" y="2516"/>
              <a:ext cx="528" cy="336"/>
            </a:xfrm>
            <a:custGeom>
              <a:avLst/>
              <a:gdLst/>
              <a:ahLst/>
              <a:cxnLst>
                <a:cxn ang="0">
                  <a:pos x="432" y="144"/>
                </a:cxn>
                <a:cxn ang="0">
                  <a:pos x="432" y="0"/>
                </a:cxn>
                <a:cxn ang="0">
                  <a:pos x="0" y="0"/>
                </a:cxn>
              </a:cxnLst>
              <a:rect l="0" t="0" r="r" b="b"/>
              <a:pathLst>
                <a:path w="432" h="144">
                  <a:moveTo>
                    <a:pt x="432" y="144"/>
                  </a:moveTo>
                  <a:lnTo>
                    <a:pt x="432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106" name="AutoShape 26"/>
            <p:cNvSpPr>
              <a:spLocks noChangeArrowheads="1"/>
            </p:cNvSpPr>
            <p:nvPr/>
          </p:nvSpPr>
          <p:spPr bwMode="auto">
            <a:xfrm>
              <a:off x="672" y="2828"/>
              <a:ext cx="423" cy="744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1430" tIns="45715" rIns="91430" bIns="45715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MUX4</a:t>
              </a:r>
            </a:p>
          </p:txBody>
        </p:sp>
        <p:sp>
          <p:nvSpPr>
            <p:cNvPr id="302107" name="Line 27"/>
            <p:cNvSpPr>
              <a:spLocks noChangeShapeType="1"/>
            </p:cNvSpPr>
            <p:nvPr/>
          </p:nvSpPr>
          <p:spPr bwMode="auto">
            <a:xfrm>
              <a:off x="432" y="3284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108" name="Rectangle 28"/>
            <p:cNvSpPr>
              <a:spLocks noChangeArrowheads="1"/>
            </p:cNvSpPr>
            <p:nvPr/>
          </p:nvSpPr>
          <p:spPr bwMode="auto">
            <a:xfrm>
              <a:off x="192" y="3188"/>
              <a:ext cx="27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D2</a:t>
              </a:r>
            </a:p>
          </p:txBody>
        </p:sp>
        <p:sp>
          <p:nvSpPr>
            <p:cNvPr id="302109" name="Line 29"/>
            <p:cNvSpPr>
              <a:spLocks noChangeShapeType="1"/>
            </p:cNvSpPr>
            <p:nvPr/>
          </p:nvSpPr>
          <p:spPr bwMode="auto">
            <a:xfrm>
              <a:off x="432" y="3140"/>
              <a:ext cx="24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2110" name="Rectangle 30"/>
            <p:cNvSpPr>
              <a:spLocks noChangeArrowheads="1"/>
            </p:cNvSpPr>
            <p:nvPr/>
          </p:nvSpPr>
          <p:spPr bwMode="auto">
            <a:xfrm>
              <a:off x="192" y="3044"/>
              <a:ext cx="27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D1</a:t>
              </a:r>
            </a:p>
          </p:txBody>
        </p:sp>
      </p:grpSp>
      <p:sp>
        <p:nvSpPr>
          <p:cNvPr id="302112" name="Rectangle 32"/>
          <p:cNvSpPr>
            <a:spLocks noChangeArrowheads="1"/>
          </p:cNvSpPr>
          <p:nvPr/>
        </p:nvSpPr>
        <p:spPr bwMode="auto">
          <a:xfrm>
            <a:off x="5410200" y="4267200"/>
            <a:ext cx="3505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343" tIns="44379" rIns="90343" bIns="44379"/>
          <a:lstStyle/>
          <a:p>
            <a:pPr marL="742950" marR="0" lvl="1" indent="-244475" algn="l" defTabSz="912813" rtl="0" eaLnBrk="1" fontAlgn="base" latinLnBrk="0" hangingPunct="1">
              <a:lnSpc>
                <a:spcPct val="100000"/>
              </a:lnSpc>
              <a:spcBef>
                <a:spcPct val="25000"/>
              </a:spcBef>
              <a:spcAft>
                <a:spcPct val="0"/>
              </a:spcAft>
              <a:buClr>
                <a:srgbClr val="660033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Select one of 4 inputs based on two control bits</a:t>
            </a:r>
          </a:p>
        </p:txBody>
      </p:sp>
      <p:sp>
        <p:nvSpPr>
          <p:cNvPr id="302113" name="Rectangle 33"/>
          <p:cNvSpPr>
            <a:spLocks noChangeArrowheads="1"/>
          </p:cNvSpPr>
          <p:nvPr/>
        </p:nvSpPr>
        <p:spPr bwMode="auto">
          <a:xfrm>
            <a:off x="2743200" y="4419600"/>
            <a:ext cx="22320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int Out4 = [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!s1&amp;&amp;!s0: D0;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!s1     : D1;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!s0     : D2;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1       : D3;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];</a:t>
            </a:r>
          </a:p>
        </p:txBody>
      </p:sp>
      <p:sp>
        <p:nvSpPr>
          <p:cNvPr id="302114" name="Text Box 34"/>
          <p:cNvSpPr txBox="1">
            <a:spLocks noChangeArrowheads="1"/>
          </p:cNvSpPr>
          <p:nvPr/>
        </p:nvSpPr>
        <p:spPr bwMode="auto">
          <a:xfrm>
            <a:off x="411163" y="1049338"/>
            <a:ext cx="23399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Minimum of 3 Words</a:t>
            </a:r>
          </a:p>
        </p:txBody>
      </p:sp>
      <p:sp>
        <p:nvSpPr>
          <p:cNvPr id="302115" name="Text Box 35"/>
          <p:cNvSpPr txBox="1">
            <a:spLocks noChangeArrowheads="1"/>
          </p:cNvSpPr>
          <p:nvPr/>
        </p:nvSpPr>
        <p:spPr bwMode="auto">
          <a:xfrm>
            <a:off x="403225" y="3394075"/>
            <a:ext cx="20478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4-Way Multiplexor</a:t>
            </a:r>
          </a:p>
        </p:txBody>
      </p:sp>
    </p:spTree>
    <p:extLst>
      <p:ext uri="{BB962C8B-B14F-4D97-AF65-F5344CB8AC3E}">
        <p14:creationId xmlns:p14="http://schemas.microsoft.com/office/powerpoint/2010/main" val="339982933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Computation</a:t>
            </a:r>
          </a:p>
          <a:p>
            <a:pPr lvl="1"/>
            <a:r>
              <a:rPr lang="en-US" dirty="0"/>
              <a:t>Performed by combinational logic</a:t>
            </a:r>
          </a:p>
          <a:p>
            <a:pPr lvl="1"/>
            <a:r>
              <a:rPr lang="en-US" dirty="0"/>
              <a:t>Computes Boolean functions</a:t>
            </a:r>
          </a:p>
          <a:p>
            <a:pPr lvl="1"/>
            <a:r>
              <a:rPr lang="en-US" dirty="0"/>
              <a:t>Continuously reacts to input changes</a:t>
            </a:r>
          </a:p>
          <a:p>
            <a:r>
              <a:rPr lang="en-US" dirty="0"/>
              <a:t>Storage</a:t>
            </a:r>
          </a:p>
          <a:p>
            <a:pPr lvl="1"/>
            <a:r>
              <a:rPr lang="en-US" dirty="0"/>
              <a:t>Registers</a:t>
            </a:r>
          </a:p>
          <a:p>
            <a:pPr lvl="2"/>
            <a:r>
              <a:rPr lang="en-US" dirty="0"/>
              <a:t>Hold single words</a:t>
            </a:r>
          </a:p>
          <a:p>
            <a:pPr lvl="2"/>
            <a:r>
              <a:rPr lang="en-US" dirty="0"/>
              <a:t>Loaded as clock rises</a:t>
            </a:r>
          </a:p>
          <a:p>
            <a:pPr lvl="1"/>
            <a:r>
              <a:rPr lang="en-US" dirty="0"/>
              <a:t>Random-access memories</a:t>
            </a:r>
          </a:p>
          <a:p>
            <a:pPr lvl="2"/>
            <a:r>
              <a:rPr lang="en-US" dirty="0"/>
              <a:t>Hold multiple words</a:t>
            </a:r>
          </a:p>
          <a:p>
            <a:pPr lvl="2"/>
            <a:r>
              <a:rPr lang="en-US" dirty="0"/>
              <a:t>Possible multiple read or write ports</a:t>
            </a:r>
          </a:p>
          <a:p>
            <a:pPr lvl="2"/>
            <a:r>
              <a:rPr lang="en-US" dirty="0"/>
              <a:t>Read word when address input changes</a:t>
            </a:r>
          </a:p>
          <a:p>
            <a:pPr lvl="2"/>
            <a:r>
              <a:rPr lang="en-US" dirty="0"/>
              <a:t>Write word as clock rises</a:t>
            </a:r>
          </a:p>
        </p:txBody>
      </p:sp>
    </p:spTree>
    <p:extLst>
      <p:ext uri="{BB962C8B-B14F-4D97-AF65-F5344CB8AC3E}">
        <p14:creationId xmlns:p14="http://schemas.microsoft.com/office/powerpoint/2010/main" val="2938215874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9E5F3-CE7D-AF05-AC36-A4BC3F6EE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081C7DCE-D1A6-23E2-6D82-6892E50811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Jump Instructions</a:t>
            </a:r>
          </a:p>
        </p:txBody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50003438-3787-7594-72E4-3185C6AF55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0450" y="2279650"/>
            <a:ext cx="6477000" cy="3429000"/>
          </a:xfrm>
        </p:spPr>
        <p:txBody>
          <a:bodyPr/>
          <a:lstStyle/>
          <a:p>
            <a:pPr lvl="1"/>
            <a:r>
              <a:rPr lang="en-US" dirty="0"/>
              <a:t>Refer to generically as “</a:t>
            </a:r>
            <a:r>
              <a:rPr lang="en-US" dirty="0" err="1">
                <a:latin typeface="Courier New" pitchFamily="49" charset="0"/>
              </a:rPr>
              <a:t>jXX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Encodings differ only by “function code” </a:t>
            </a:r>
            <a:r>
              <a:rPr lang="en-US" dirty="0" err="1"/>
              <a:t>fn</a:t>
            </a:r>
            <a:endParaRPr lang="en-US" dirty="0"/>
          </a:p>
          <a:p>
            <a:pPr lvl="1"/>
            <a:r>
              <a:rPr lang="en-US" dirty="0"/>
              <a:t>Based on values of condition codes</a:t>
            </a:r>
          </a:p>
          <a:p>
            <a:pPr lvl="1"/>
            <a:r>
              <a:rPr lang="en-US" dirty="0"/>
              <a:t>Same as x86-64 counterparts</a:t>
            </a:r>
          </a:p>
          <a:p>
            <a:pPr lvl="1"/>
            <a:r>
              <a:rPr lang="en-US" dirty="0"/>
              <a:t>Encode full destination address</a:t>
            </a:r>
          </a:p>
          <a:p>
            <a:pPr lvl="2"/>
            <a:r>
              <a:rPr lang="en-US" dirty="0"/>
              <a:t>Unlike PC-relative addressing seen in x86-64</a:t>
            </a:r>
          </a:p>
        </p:txBody>
      </p:sp>
      <p:sp>
        <p:nvSpPr>
          <p:cNvPr id="271364" name="Rectangle 4">
            <a:extLst>
              <a:ext uri="{FF2B5EF4-FFF2-40B4-BE49-F238E27FC236}">
                <a16:creationId xmlns:a16="http://schemas.microsoft.com/office/drawing/2014/main" id="{ACD373FF-8347-20C5-CD17-B998E6E48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362" y="1219200"/>
            <a:ext cx="6897687" cy="45720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>
            <a:outerShdw dist="35921" dir="2700000" algn="ctr" rotWithShape="0">
              <a:schemeClr val="tx2"/>
            </a:outerShdw>
          </a:effectLst>
        </p:spPr>
        <p:txBody>
          <a:bodyPr wrap="square" lIns="45720" rIns="45720" anchor="ctr">
            <a:spAutoFit/>
          </a:bodyPr>
          <a:lstStyle/>
          <a:p>
            <a:endParaRPr lang="en-US"/>
          </a:p>
        </p:txBody>
      </p:sp>
      <p:sp>
        <p:nvSpPr>
          <p:cNvPr id="271366" name="Rectangle 6">
            <a:extLst>
              <a:ext uri="{FF2B5EF4-FFF2-40B4-BE49-F238E27FC236}">
                <a16:creationId xmlns:a16="http://schemas.microsoft.com/office/drawing/2014/main" id="{9F94FF50-7092-C496-3A92-5927F7620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963" y="1295400"/>
            <a:ext cx="1112838" cy="3048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lnSpc>
                <a:spcPct val="100000"/>
              </a:lnSpc>
            </a:pPr>
            <a:r>
              <a:rPr lang="en-US" sz="1600" dirty="0" err="1">
                <a:solidFill>
                  <a:schemeClr val="folHlink"/>
                </a:solidFill>
                <a:latin typeface="Courier New" pitchFamily="49" charset="0"/>
              </a:rPr>
              <a:t>jXX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dirty="0" err="1">
                <a:solidFill>
                  <a:schemeClr val="folHlink"/>
                </a:solidFill>
              </a:rPr>
              <a:t>Dest</a:t>
            </a:r>
            <a:endParaRPr lang="en-US" sz="1600" dirty="0">
              <a:solidFill>
                <a:schemeClr val="folHlink"/>
              </a:solidFill>
            </a:endParaRPr>
          </a:p>
        </p:txBody>
      </p:sp>
      <p:grpSp>
        <p:nvGrpSpPr>
          <p:cNvPr id="271367" name="Group 7">
            <a:extLst>
              <a:ext uri="{FF2B5EF4-FFF2-40B4-BE49-F238E27FC236}">
                <a16:creationId xmlns:a16="http://schemas.microsoft.com/office/drawing/2014/main" id="{9D199C4F-DEC4-7F13-9FDF-14CB381CEE53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1295400"/>
            <a:ext cx="609600" cy="304800"/>
            <a:chOff x="1296" y="2544"/>
            <a:chExt cx="384" cy="192"/>
          </a:xfrm>
        </p:grpSpPr>
        <p:sp>
          <p:nvSpPr>
            <p:cNvPr id="271368" name="Rectangle 8">
              <a:extLst>
                <a:ext uri="{FF2B5EF4-FFF2-40B4-BE49-F238E27FC236}">
                  <a16:creationId xmlns:a16="http://schemas.microsoft.com/office/drawing/2014/main" id="{11650A71-9D25-B609-B3A2-65F458D968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>
                  <a:solidFill>
                    <a:schemeClr val="folHlink"/>
                  </a:solidFill>
                  <a:latin typeface="Courier New" pitchFamily="49" charset="0"/>
                </a:rPr>
                <a:t>7</a:t>
              </a:r>
            </a:p>
          </p:txBody>
        </p:sp>
        <p:sp>
          <p:nvSpPr>
            <p:cNvPr id="271369" name="Rectangle 9">
              <a:extLst>
                <a:ext uri="{FF2B5EF4-FFF2-40B4-BE49-F238E27FC236}">
                  <a16:creationId xmlns:a16="http://schemas.microsoft.com/office/drawing/2014/main" id="{C70D8F74-50A8-0B6D-948A-D0132F9A6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544"/>
              <a:ext cx="192" cy="1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r>
                <a:rPr lang="en-US" sz="1600" dirty="0" err="1">
                  <a:solidFill>
                    <a:schemeClr val="folHlink"/>
                  </a:solidFill>
                  <a:latin typeface="+mn-lt"/>
                </a:rPr>
                <a:t>fn</a:t>
              </a:r>
              <a:endParaRPr lang="en-US" sz="1600" dirty="0">
                <a:solidFill>
                  <a:schemeClr val="folHlink"/>
                </a:solidFill>
                <a:latin typeface="+mn-lt"/>
              </a:endParaRPr>
            </a:p>
          </p:txBody>
        </p:sp>
        <p:sp>
          <p:nvSpPr>
            <p:cNvPr id="271370" name="Rectangle 10">
              <a:extLst>
                <a:ext uri="{FF2B5EF4-FFF2-40B4-BE49-F238E27FC236}">
                  <a16:creationId xmlns:a16="http://schemas.microsoft.com/office/drawing/2014/main" id="{C4356A72-1723-276E-0DAC-2B1FAD075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544"/>
              <a:ext cx="384" cy="19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lnSpc>
                  <a:spcPct val="100000"/>
                </a:lnSpc>
              </a:pPr>
              <a:endParaRPr lang="en-US" sz="1600">
                <a:solidFill>
                  <a:schemeClr val="folHlink"/>
                </a:solidFill>
                <a:latin typeface="Courier New" pitchFamily="49" charset="0"/>
              </a:endParaRPr>
            </a:p>
          </p:txBody>
        </p:sp>
      </p:grpSp>
      <p:sp>
        <p:nvSpPr>
          <p:cNvPr id="271408" name="Text Box 48">
            <a:extLst>
              <a:ext uri="{FF2B5EF4-FFF2-40B4-BE49-F238E27FC236}">
                <a16:creationId xmlns:a16="http://schemas.microsoft.com/office/drawing/2014/main" id="{960F00ED-8425-1F4F-BBCE-BED0BDACD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14400"/>
            <a:ext cx="2132655" cy="318036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algn="l"/>
            <a:r>
              <a:rPr lang="en-US" sz="1600" dirty="0"/>
              <a:t>Jump (Conditionally)</a:t>
            </a:r>
          </a:p>
        </p:txBody>
      </p:sp>
      <p:sp>
        <p:nvSpPr>
          <p:cNvPr id="271424" name="Rectangle 64">
            <a:extLst>
              <a:ext uri="{FF2B5EF4-FFF2-40B4-BE49-F238E27FC236}">
                <a16:creationId xmlns:a16="http://schemas.microsoft.com/office/drawing/2014/main" id="{177AEBA7-C21E-CA50-002C-C89165FEC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295400"/>
            <a:ext cx="4870450" cy="304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</a:pPr>
            <a:r>
              <a:rPr lang="en-US" sz="1400" b="0"/>
              <a:t>Dest</a:t>
            </a:r>
          </a:p>
        </p:txBody>
      </p:sp>
    </p:spTree>
    <p:extLst>
      <p:ext uri="{BB962C8B-B14F-4D97-AF65-F5344CB8AC3E}">
        <p14:creationId xmlns:p14="http://schemas.microsoft.com/office/powerpoint/2010/main" val="2193567197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Sample Program Structure #1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95400"/>
            <a:ext cx="3327400" cy="5213350"/>
          </a:xfrm>
        </p:spPr>
        <p:txBody>
          <a:bodyPr/>
          <a:lstStyle/>
          <a:p>
            <a:pPr lvl="1"/>
            <a:r>
              <a:rPr lang="en-US" dirty="0"/>
              <a:t>Program starts at address 0</a:t>
            </a:r>
          </a:p>
          <a:p>
            <a:pPr lvl="1"/>
            <a:r>
              <a:rPr lang="en-US" dirty="0"/>
              <a:t>Must set up stack</a:t>
            </a:r>
          </a:p>
          <a:p>
            <a:pPr lvl="1"/>
            <a:r>
              <a:rPr lang="en-US" dirty="0"/>
              <a:t>Must initialize data</a:t>
            </a:r>
          </a:p>
        </p:txBody>
      </p:sp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228600" y="990600"/>
            <a:ext cx="5937250" cy="5078314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>
            <a:spAutoFit/>
          </a:bodyPr>
          <a:lstStyle/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init:	# Initialization	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. . .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call Main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halt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endParaRPr lang="en-US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.align 8 	# Program data	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array: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. . .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endParaRPr lang="en-US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Main:	# Main function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. . .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call </a:t>
            </a:r>
            <a:r>
              <a:rPr lang="en-US" dirty="0" err="1">
                <a:latin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</a:rPr>
              <a:t>   . . .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endParaRPr lang="en-US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 err="1">
                <a:latin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</a:rPr>
              <a:t>:	# Length function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. . .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endParaRPr lang="en-US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.pos 0x100	# Placement of stack</a:t>
            </a:r>
          </a:p>
          <a:p>
            <a:pPr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Stack:	</a:t>
            </a:r>
          </a:p>
        </p:txBody>
      </p:sp>
    </p:spTree>
    <p:extLst>
      <p:ext uri="{BB962C8B-B14F-4D97-AF65-F5344CB8AC3E}">
        <p14:creationId xmlns:p14="http://schemas.microsoft.com/office/powerpoint/2010/main" val="2924607785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Program Structure #2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38800" y="1295400"/>
            <a:ext cx="3327400" cy="5213350"/>
          </a:xfrm>
        </p:spPr>
        <p:txBody>
          <a:bodyPr/>
          <a:lstStyle/>
          <a:p>
            <a:pPr lvl="1"/>
            <a:r>
              <a:rPr lang="en-US" dirty="0"/>
              <a:t>Program starts at address 0</a:t>
            </a:r>
          </a:p>
          <a:p>
            <a:pPr lvl="1"/>
            <a:r>
              <a:rPr lang="en-US" dirty="0"/>
              <a:t>Must set up stack</a:t>
            </a:r>
          </a:p>
          <a:p>
            <a:pPr lvl="1"/>
            <a:r>
              <a:rPr lang="en-US" dirty="0"/>
              <a:t>Must initialize data</a:t>
            </a:r>
          </a:p>
          <a:p>
            <a:pPr lvl="1"/>
            <a:r>
              <a:rPr lang="en-US" dirty="0"/>
              <a:t>Can use symbolic names</a:t>
            </a:r>
          </a:p>
          <a:p>
            <a:pPr lvl="1"/>
            <a:endParaRPr lang="en-US" dirty="0"/>
          </a:p>
        </p:txBody>
      </p:sp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228600" y="990600"/>
            <a:ext cx="5715000" cy="4524316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 err="1">
                <a:latin typeface="Courier New" pitchFamily="49" charset="0"/>
              </a:rPr>
              <a:t>init</a:t>
            </a:r>
            <a:r>
              <a:rPr lang="en-US" dirty="0">
                <a:latin typeface="Courier New" pitchFamily="49" charset="0"/>
              </a:rPr>
              <a:t>: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# Set up stack pointer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dirty="0" err="1">
                <a:latin typeface="Courier New" pitchFamily="49" charset="0"/>
              </a:rPr>
              <a:t>irmovq</a:t>
            </a:r>
            <a:r>
              <a:rPr lang="en-US" dirty="0">
                <a:latin typeface="Courier New" pitchFamily="49" charset="0"/>
              </a:rPr>
              <a:t> Stack, %</a:t>
            </a:r>
            <a:r>
              <a:rPr lang="en-US" dirty="0" err="1">
                <a:latin typeface="Courier New" pitchFamily="49" charset="0"/>
              </a:rPr>
              <a:t>rsp</a:t>
            </a:r>
            <a:endParaRPr lang="en-US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# Execute main program</a:t>
            </a:r>
          </a:p>
          <a:p>
            <a:pPr lvl="1"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call Main</a:t>
            </a:r>
          </a:p>
          <a:p>
            <a:pPr lvl="1"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# Terminate</a:t>
            </a:r>
          </a:p>
          <a:p>
            <a:pPr lvl="1"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halt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endParaRPr lang="en-US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# Array of 4 elements + terminating 0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.align 8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Array: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.quad 0x000d000d000d000d</a:t>
            </a:r>
          </a:p>
          <a:p>
            <a:pPr lvl="1"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.quad 0x00c000c000c000c0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    	.quad 0x0b000b000b000b00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.quad 0xa000a000a000a000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 	.quad 0</a:t>
            </a:r>
          </a:p>
        </p:txBody>
      </p:sp>
    </p:spTree>
    <p:extLst>
      <p:ext uri="{BB962C8B-B14F-4D97-AF65-F5344CB8AC3E}">
        <p14:creationId xmlns:p14="http://schemas.microsoft.com/office/powerpoint/2010/main" val="3555720039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Y86-64 Program Structure #3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7050" y="3803650"/>
            <a:ext cx="8439150" cy="2705100"/>
          </a:xfrm>
        </p:spPr>
        <p:txBody>
          <a:bodyPr/>
          <a:lstStyle/>
          <a:p>
            <a:r>
              <a:rPr lang="en-US" dirty="0"/>
              <a:t>Set up call to </a:t>
            </a:r>
            <a:r>
              <a:rPr lang="en-US" dirty="0" err="1"/>
              <a:t>len</a:t>
            </a:r>
            <a:endParaRPr lang="en-US" dirty="0"/>
          </a:p>
          <a:p>
            <a:pPr lvl="1"/>
            <a:r>
              <a:rPr lang="en-US" dirty="0"/>
              <a:t>Follow x86-64 procedure conventions</a:t>
            </a:r>
          </a:p>
          <a:p>
            <a:pPr lvl="1"/>
            <a:r>
              <a:rPr lang="en-US" dirty="0"/>
              <a:t>Push array address as argument</a:t>
            </a:r>
          </a:p>
        </p:txBody>
      </p:sp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1670050" y="1746250"/>
            <a:ext cx="3651250" cy="1477328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>
            <a:spAutoFit/>
          </a:bodyPr>
          <a:lstStyle/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Main:   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  	</a:t>
            </a:r>
            <a:r>
              <a:rPr lang="en-US" dirty="0" err="1">
                <a:latin typeface="Courier New" pitchFamily="49" charset="0"/>
              </a:rPr>
              <a:t>irmovq</a:t>
            </a:r>
            <a:r>
              <a:rPr lang="en-US" dirty="0">
                <a:latin typeface="Courier New" pitchFamily="49" charset="0"/>
              </a:rPr>
              <a:t> array,%</a:t>
            </a:r>
            <a:r>
              <a:rPr lang="en-US" dirty="0" err="1">
                <a:latin typeface="Courier New" pitchFamily="49" charset="0"/>
              </a:rPr>
              <a:t>rdi</a:t>
            </a:r>
            <a:endParaRPr lang="en-US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	# call </a:t>
            </a:r>
            <a:r>
              <a:rPr lang="en-US" dirty="0" err="1">
                <a:latin typeface="Courier New" pitchFamily="49" charset="0"/>
              </a:rPr>
              <a:t>len</a:t>
            </a:r>
            <a:r>
              <a:rPr lang="en-US" dirty="0">
                <a:latin typeface="Courier New" pitchFamily="49" charset="0"/>
              </a:rPr>
              <a:t>(array)</a:t>
            </a: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    	call </a:t>
            </a:r>
            <a:r>
              <a:rPr lang="en-US" dirty="0" err="1">
                <a:latin typeface="Courier New" pitchFamily="49" charset="0"/>
              </a:rPr>
              <a:t>len</a:t>
            </a:r>
            <a:endParaRPr lang="en-US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741363" algn="l"/>
                <a:tab pos="3028950" algn="l"/>
              </a:tabLst>
            </a:pPr>
            <a:r>
              <a:rPr lang="en-US" dirty="0">
                <a:latin typeface="Courier New" pitchFamily="49" charset="0"/>
              </a:rPr>
              <a:t>   	ret</a:t>
            </a:r>
          </a:p>
        </p:txBody>
      </p:sp>
    </p:spTree>
    <p:extLst>
      <p:ext uri="{BB962C8B-B14F-4D97-AF65-F5344CB8AC3E}">
        <p14:creationId xmlns:p14="http://schemas.microsoft.com/office/powerpoint/2010/main" val="375909048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Assembling Y86-64 Program</a:t>
            </a:r>
          </a:p>
        </p:txBody>
      </p:sp>
      <p:sp>
        <p:nvSpPr>
          <p:cNvPr id="2846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90513" y="1828800"/>
            <a:ext cx="8294687" cy="4603750"/>
          </a:xfrm>
        </p:spPr>
        <p:txBody>
          <a:bodyPr/>
          <a:lstStyle/>
          <a:p>
            <a:pPr lvl="1"/>
            <a:r>
              <a:rPr lang="en-US" dirty="0"/>
              <a:t>Generates “object code” file </a:t>
            </a:r>
            <a:r>
              <a:rPr lang="en-US" sz="1800" dirty="0" err="1">
                <a:latin typeface="Courier New" pitchFamily="49" charset="0"/>
              </a:rPr>
              <a:t>len.yo</a:t>
            </a:r>
            <a:endParaRPr lang="en-US" dirty="0"/>
          </a:p>
          <a:p>
            <a:pPr lvl="2"/>
            <a:r>
              <a:rPr lang="en-US" dirty="0"/>
              <a:t>Actually looks like </a:t>
            </a:r>
            <a:r>
              <a:rPr lang="en-US" dirty="0" err="1"/>
              <a:t>disassembler</a:t>
            </a:r>
            <a:r>
              <a:rPr lang="en-US" dirty="0"/>
              <a:t> output</a:t>
            </a:r>
          </a:p>
        </p:txBody>
      </p:sp>
      <p:sp>
        <p:nvSpPr>
          <p:cNvPr id="284676" name="Text Box 4"/>
          <p:cNvSpPr txBox="1">
            <a:spLocks noChangeArrowheads="1"/>
          </p:cNvSpPr>
          <p:nvPr/>
        </p:nvSpPr>
        <p:spPr bwMode="auto">
          <a:xfrm>
            <a:off x="228600" y="1295400"/>
            <a:ext cx="2971800" cy="369332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lvl="1"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 err="1">
                <a:latin typeface="Courier New" pitchFamily="49" charset="0"/>
              </a:rPr>
              <a:t>unix</a:t>
            </a:r>
            <a:r>
              <a:rPr lang="en-US" dirty="0">
                <a:latin typeface="Courier New" pitchFamily="49" charset="0"/>
              </a:rPr>
              <a:t>&gt; </a:t>
            </a:r>
            <a:r>
              <a:rPr lang="en-US" dirty="0" err="1">
                <a:latin typeface="Courier New" pitchFamily="49" charset="0"/>
              </a:rPr>
              <a:t>yas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len.ys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4677" name="Text Box 5"/>
          <p:cNvSpPr txBox="1">
            <a:spLocks noChangeArrowheads="1"/>
          </p:cNvSpPr>
          <p:nvPr/>
        </p:nvSpPr>
        <p:spPr bwMode="auto">
          <a:xfrm>
            <a:off x="222250" y="2971800"/>
            <a:ext cx="8686800" cy="3323987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wrap="square" lIns="45720" rIns="45720">
            <a:spAutoFit/>
          </a:bodyPr>
          <a:lstStyle/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0x054:                      | len: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0x054: 30f80100000000000000 |   </a:t>
            </a:r>
            <a:r>
              <a:rPr lang="da-DK" sz="1400" dirty="0" err="1">
                <a:latin typeface="Courier New" pitchFamily="49" charset="0"/>
              </a:rPr>
              <a:t>irmovq</a:t>
            </a:r>
            <a:r>
              <a:rPr lang="da-DK" sz="1400" dirty="0">
                <a:latin typeface="Courier New" pitchFamily="49" charset="0"/>
              </a:rPr>
              <a:t> $1, %r8          # </a:t>
            </a:r>
            <a:r>
              <a:rPr lang="da-DK" sz="1400" dirty="0" err="1">
                <a:latin typeface="Courier New" pitchFamily="49" charset="0"/>
              </a:rPr>
              <a:t>Constant</a:t>
            </a:r>
            <a:r>
              <a:rPr lang="da-DK" sz="1400" dirty="0">
                <a:latin typeface="Courier New" pitchFamily="49" charset="0"/>
              </a:rPr>
              <a:t> 1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0x05e: 30f90800000000000000 |   </a:t>
            </a:r>
            <a:r>
              <a:rPr lang="da-DK" sz="1400" dirty="0" err="1">
                <a:latin typeface="Courier New" pitchFamily="49" charset="0"/>
              </a:rPr>
              <a:t>irmovq</a:t>
            </a:r>
            <a:r>
              <a:rPr lang="da-DK" sz="1400" dirty="0">
                <a:latin typeface="Courier New" pitchFamily="49" charset="0"/>
              </a:rPr>
              <a:t> $8, %r9          # </a:t>
            </a:r>
            <a:r>
              <a:rPr lang="da-DK" sz="1400" dirty="0" err="1">
                <a:latin typeface="Courier New" pitchFamily="49" charset="0"/>
              </a:rPr>
              <a:t>Constant</a:t>
            </a:r>
            <a:r>
              <a:rPr lang="da-DK" sz="1400" dirty="0">
                <a:latin typeface="Courier New" pitchFamily="49" charset="0"/>
              </a:rPr>
              <a:t> 8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0x068: 30f00000000000000000 |   </a:t>
            </a:r>
            <a:r>
              <a:rPr lang="da-DK" sz="1400" dirty="0" err="1">
                <a:latin typeface="Courier New" pitchFamily="49" charset="0"/>
              </a:rPr>
              <a:t>irmovq</a:t>
            </a:r>
            <a:r>
              <a:rPr lang="da-DK" sz="1400" dirty="0">
                <a:latin typeface="Courier New" pitchFamily="49" charset="0"/>
              </a:rPr>
              <a:t> $0, %</a:t>
            </a:r>
            <a:r>
              <a:rPr lang="da-DK" sz="1400" dirty="0" err="1">
                <a:latin typeface="Courier New" pitchFamily="49" charset="0"/>
              </a:rPr>
              <a:t>rax</a:t>
            </a:r>
            <a:r>
              <a:rPr lang="da-DK" sz="1400" dirty="0">
                <a:latin typeface="Courier New" pitchFamily="49" charset="0"/>
              </a:rPr>
              <a:t>         # len = 0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0x072: 50270000000000000000 |   </a:t>
            </a:r>
            <a:r>
              <a:rPr lang="da-DK" sz="1400" dirty="0" err="1">
                <a:latin typeface="Courier New" pitchFamily="49" charset="0"/>
              </a:rPr>
              <a:t>mrmovq</a:t>
            </a:r>
            <a:r>
              <a:rPr lang="da-DK" sz="1400" dirty="0">
                <a:latin typeface="Courier New" pitchFamily="49" charset="0"/>
              </a:rPr>
              <a:t> (%</a:t>
            </a:r>
            <a:r>
              <a:rPr lang="da-DK" sz="1400" dirty="0" err="1">
                <a:latin typeface="Courier New" pitchFamily="49" charset="0"/>
              </a:rPr>
              <a:t>rdi</a:t>
            </a:r>
            <a:r>
              <a:rPr lang="da-DK" sz="1400" dirty="0">
                <a:latin typeface="Courier New" pitchFamily="49" charset="0"/>
              </a:rPr>
              <a:t>), %</a:t>
            </a:r>
            <a:r>
              <a:rPr lang="da-DK" sz="1400" dirty="0" err="1">
                <a:latin typeface="Courier New" pitchFamily="49" charset="0"/>
              </a:rPr>
              <a:t>rdx</a:t>
            </a:r>
            <a:r>
              <a:rPr lang="da-DK" sz="1400" dirty="0">
                <a:latin typeface="Courier New" pitchFamily="49" charset="0"/>
              </a:rPr>
              <a:t>     # val = *a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0x07c: 6222                 |   </a:t>
            </a:r>
            <a:r>
              <a:rPr lang="da-DK" sz="1400" dirty="0" err="1">
                <a:latin typeface="Courier New" pitchFamily="49" charset="0"/>
              </a:rPr>
              <a:t>andq</a:t>
            </a:r>
            <a:r>
              <a:rPr lang="da-DK" sz="1400" dirty="0">
                <a:latin typeface="Courier New" pitchFamily="49" charset="0"/>
              </a:rPr>
              <a:t> %</a:t>
            </a:r>
            <a:r>
              <a:rPr lang="da-DK" sz="1400" dirty="0" err="1">
                <a:latin typeface="Courier New" pitchFamily="49" charset="0"/>
              </a:rPr>
              <a:t>rdx</a:t>
            </a:r>
            <a:r>
              <a:rPr lang="da-DK" sz="1400" dirty="0">
                <a:latin typeface="Courier New" pitchFamily="49" charset="0"/>
              </a:rPr>
              <a:t>, %</a:t>
            </a:r>
            <a:r>
              <a:rPr lang="da-DK" sz="1400" dirty="0" err="1">
                <a:latin typeface="Courier New" pitchFamily="49" charset="0"/>
              </a:rPr>
              <a:t>rdx</a:t>
            </a:r>
            <a:r>
              <a:rPr lang="da-DK" sz="1400" dirty="0">
                <a:latin typeface="Courier New" pitchFamily="49" charset="0"/>
              </a:rPr>
              <a:t>         # Test val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0x07e: 73a000000000000000   |   </a:t>
            </a:r>
            <a:r>
              <a:rPr lang="da-DK" sz="1400" dirty="0" err="1">
                <a:latin typeface="Courier New" pitchFamily="49" charset="0"/>
              </a:rPr>
              <a:t>je</a:t>
            </a:r>
            <a:r>
              <a:rPr lang="da-DK" sz="1400" dirty="0">
                <a:latin typeface="Courier New" pitchFamily="49" charset="0"/>
              </a:rPr>
              <a:t> Done                 # If </a:t>
            </a:r>
            <a:r>
              <a:rPr lang="da-DK" sz="1400" dirty="0" err="1">
                <a:latin typeface="Courier New" pitchFamily="49" charset="0"/>
              </a:rPr>
              <a:t>zero</a:t>
            </a:r>
            <a:r>
              <a:rPr lang="da-DK" sz="1400" dirty="0">
                <a:latin typeface="Courier New" pitchFamily="49" charset="0"/>
              </a:rPr>
              <a:t>, </a:t>
            </a:r>
            <a:r>
              <a:rPr lang="da-DK" sz="1400" dirty="0" err="1">
                <a:latin typeface="Courier New" pitchFamily="49" charset="0"/>
              </a:rPr>
              <a:t>goto</a:t>
            </a:r>
            <a:r>
              <a:rPr lang="da-DK" sz="1400" dirty="0">
                <a:latin typeface="Courier New" pitchFamily="49" charset="0"/>
              </a:rPr>
              <a:t> Done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0x087:                      | Loop: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0x087: 6080                 |   </a:t>
            </a:r>
            <a:r>
              <a:rPr lang="da-DK" sz="1400" dirty="0" err="1">
                <a:latin typeface="Courier New" pitchFamily="49" charset="0"/>
              </a:rPr>
              <a:t>addq</a:t>
            </a:r>
            <a:r>
              <a:rPr lang="da-DK" sz="1400" dirty="0">
                <a:latin typeface="Courier New" pitchFamily="49" charset="0"/>
              </a:rPr>
              <a:t> %r8, %</a:t>
            </a:r>
            <a:r>
              <a:rPr lang="da-DK" sz="1400" dirty="0" err="1">
                <a:latin typeface="Courier New" pitchFamily="49" charset="0"/>
              </a:rPr>
              <a:t>rax</a:t>
            </a:r>
            <a:r>
              <a:rPr lang="da-DK" sz="1400" dirty="0">
                <a:latin typeface="Courier New" pitchFamily="49" charset="0"/>
              </a:rPr>
              <a:t>          # len++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0x089: 6097                 |   </a:t>
            </a:r>
            <a:r>
              <a:rPr lang="da-DK" sz="1400" dirty="0" err="1">
                <a:latin typeface="Courier New" pitchFamily="49" charset="0"/>
              </a:rPr>
              <a:t>addq</a:t>
            </a:r>
            <a:r>
              <a:rPr lang="da-DK" sz="1400" dirty="0">
                <a:latin typeface="Courier New" pitchFamily="49" charset="0"/>
              </a:rPr>
              <a:t> %r9, %</a:t>
            </a:r>
            <a:r>
              <a:rPr lang="da-DK" sz="1400" dirty="0" err="1">
                <a:latin typeface="Courier New" pitchFamily="49" charset="0"/>
              </a:rPr>
              <a:t>rdi</a:t>
            </a:r>
            <a:r>
              <a:rPr lang="da-DK" sz="1400" dirty="0">
                <a:latin typeface="Courier New" pitchFamily="49" charset="0"/>
              </a:rPr>
              <a:t>          # a++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0x08b: 50270000000000000000 |   </a:t>
            </a:r>
            <a:r>
              <a:rPr lang="da-DK" sz="1400" dirty="0" err="1">
                <a:latin typeface="Courier New" pitchFamily="49" charset="0"/>
              </a:rPr>
              <a:t>mrmovq</a:t>
            </a:r>
            <a:r>
              <a:rPr lang="da-DK" sz="1400" dirty="0">
                <a:latin typeface="Courier New" pitchFamily="49" charset="0"/>
              </a:rPr>
              <a:t> (%</a:t>
            </a:r>
            <a:r>
              <a:rPr lang="da-DK" sz="1400" dirty="0" err="1">
                <a:latin typeface="Courier New" pitchFamily="49" charset="0"/>
              </a:rPr>
              <a:t>rdi</a:t>
            </a:r>
            <a:r>
              <a:rPr lang="da-DK" sz="1400" dirty="0">
                <a:latin typeface="Courier New" pitchFamily="49" charset="0"/>
              </a:rPr>
              <a:t>), %</a:t>
            </a:r>
            <a:r>
              <a:rPr lang="da-DK" sz="1400" dirty="0" err="1">
                <a:latin typeface="Courier New" pitchFamily="49" charset="0"/>
              </a:rPr>
              <a:t>rdx</a:t>
            </a:r>
            <a:r>
              <a:rPr lang="da-DK" sz="1400" dirty="0">
                <a:latin typeface="Courier New" pitchFamily="49" charset="0"/>
              </a:rPr>
              <a:t>     # val = *a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0x095: 6222                 |   </a:t>
            </a:r>
            <a:r>
              <a:rPr lang="da-DK" sz="1400" dirty="0" err="1">
                <a:latin typeface="Courier New" pitchFamily="49" charset="0"/>
              </a:rPr>
              <a:t>andq</a:t>
            </a:r>
            <a:r>
              <a:rPr lang="da-DK" sz="1400" dirty="0">
                <a:latin typeface="Courier New" pitchFamily="49" charset="0"/>
              </a:rPr>
              <a:t> %</a:t>
            </a:r>
            <a:r>
              <a:rPr lang="da-DK" sz="1400" dirty="0" err="1">
                <a:latin typeface="Courier New" pitchFamily="49" charset="0"/>
              </a:rPr>
              <a:t>rdx</a:t>
            </a:r>
            <a:r>
              <a:rPr lang="da-DK" sz="1400" dirty="0">
                <a:latin typeface="Courier New" pitchFamily="49" charset="0"/>
              </a:rPr>
              <a:t>, %</a:t>
            </a:r>
            <a:r>
              <a:rPr lang="da-DK" sz="1400" dirty="0" err="1">
                <a:latin typeface="Courier New" pitchFamily="49" charset="0"/>
              </a:rPr>
              <a:t>rdx</a:t>
            </a:r>
            <a:r>
              <a:rPr lang="da-DK" sz="1400" dirty="0">
                <a:latin typeface="Courier New" pitchFamily="49" charset="0"/>
              </a:rPr>
              <a:t>         # Test val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0x097: 748700000000000000   |   </a:t>
            </a:r>
            <a:r>
              <a:rPr lang="da-DK" sz="1400" dirty="0" err="1">
                <a:latin typeface="Courier New" pitchFamily="49" charset="0"/>
              </a:rPr>
              <a:t>jne</a:t>
            </a:r>
            <a:r>
              <a:rPr lang="da-DK" sz="1400" dirty="0">
                <a:latin typeface="Courier New" pitchFamily="49" charset="0"/>
              </a:rPr>
              <a:t> Loop                # If !0, </a:t>
            </a:r>
            <a:r>
              <a:rPr lang="da-DK" sz="1400" dirty="0" err="1">
                <a:latin typeface="Courier New" pitchFamily="49" charset="0"/>
              </a:rPr>
              <a:t>goto</a:t>
            </a:r>
            <a:r>
              <a:rPr lang="da-DK" sz="1400" dirty="0">
                <a:latin typeface="Courier New" pitchFamily="49" charset="0"/>
              </a:rPr>
              <a:t> Loop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0x0a0:                      | Done:</a:t>
            </a:r>
          </a:p>
          <a:p>
            <a:pPr marL="0" lvl="1" algn="l">
              <a:lnSpc>
                <a:spcPct val="100000"/>
              </a:lnSpc>
              <a:tabLst>
                <a:tab pos="3028950" algn="l"/>
              </a:tabLst>
            </a:pPr>
            <a:r>
              <a:rPr lang="da-DK" sz="1400" dirty="0">
                <a:latin typeface="Courier New" pitchFamily="49" charset="0"/>
              </a:rPr>
              <a:t>0x0a0: 90                   |   ret</a:t>
            </a:r>
            <a:endParaRPr lang="en-US" sz="40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09126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Simulating Y86-64 Program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3" y="1828800"/>
            <a:ext cx="8294687" cy="4603750"/>
          </a:xfrm>
        </p:spPr>
        <p:txBody>
          <a:bodyPr/>
          <a:lstStyle/>
          <a:p>
            <a:pPr lvl="1"/>
            <a:r>
              <a:rPr lang="en-US"/>
              <a:t>Instruction set simulator</a:t>
            </a:r>
          </a:p>
          <a:p>
            <a:pPr lvl="2"/>
            <a:r>
              <a:rPr lang="en-US"/>
              <a:t>Computes effect of each instruction on processor state</a:t>
            </a:r>
          </a:p>
          <a:p>
            <a:pPr lvl="2"/>
            <a:r>
              <a:rPr lang="en-US"/>
              <a:t>Prints changes in state from original</a:t>
            </a:r>
          </a:p>
        </p:txBody>
      </p:sp>
      <p:sp>
        <p:nvSpPr>
          <p:cNvPr id="285700" name="Text Box 4"/>
          <p:cNvSpPr txBox="1">
            <a:spLocks noChangeArrowheads="1"/>
          </p:cNvSpPr>
          <p:nvPr/>
        </p:nvSpPr>
        <p:spPr bwMode="auto">
          <a:xfrm>
            <a:off x="228600" y="1295400"/>
            <a:ext cx="2971800" cy="369332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lvl="1" algn="l">
              <a:lnSpc>
                <a:spcPct val="100000"/>
              </a:lnSpc>
              <a:tabLst>
                <a:tab pos="400050" algn="l"/>
                <a:tab pos="3028950" algn="l"/>
              </a:tabLst>
            </a:pPr>
            <a:r>
              <a:rPr lang="en-US" dirty="0" err="1">
                <a:latin typeface="Courier New" pitchFamily="49" charset="0"/>
              </a:rPr>
              <a:t>unix</a:t>
            </a:r>
            <a:r>
              <a:rPr lang="en-US" dirty="0">
                <a:latin typeface="Courier New" pitchFamily="49" charset="0"/>
              </a:rPr>
              <a:t>&gt; </a:t>
            </a:r>
            <a:r>
              <a:rPr lang="en-US" dirty="0" err="1">
                <a:latin typeface="Courier New" pitchFamily="49" charset="0"/>
              </a:rPr>
              <a:t>yis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len.yo</a:t>
            </a:r>
            <a:endParaRPr lang="en-US" dirty="0">
              <a:latin typeface="Courier New" pitchFamily="49" charset="0"/>
            </a:endParaRPr>
          </a:p>
        </p:txBody>
      </p:sp>
      <p:sp>
        <p:nvSpPr>
          <p:cNvPr id="285701" name="Text Box 5"/>
          <p:cNvSpPr txBox="1">
            <a:spLocks noChangeArrowheads="1"/>
          </p:cNvSpPr>
          <p:nvPr/>
        </p:nvSpPr>
        <p:spPr bwMode="auto">
          <a:xfrm>
            <a:off x="685800" y="2971800"/>
            <a:ext cx="7696200" cy="2462213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2"/>
            </a:solidFill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r>
              <a:rPr lang="en-US" sz="1400" dirty="0">
                <a:latin typeface="Courier New" pitchFamily="49" charset="0"/>
              </a:rPr>
              <a:t>Stopped in 33 steps at PC = 0x13.  Status 'HLT', CC Z=1 S=0 O=0</a:t>
            </a:r>
          </a:p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r>
              <a:rPr lang="en-US" sz="1400" dirty="0">
                <a:latin typeface="Courier New" pitchFamily="49" charset="0"/>
              </a:rPr>
              <a:t>Changes to registers:</a:t>
            </a:r>
          </a:p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r>
              <a:rPr lang="en-US" sz="1400" dirty="0">
                <a:latin typeface="Courier New" pitchFamily="49" charset="0"/>
              </a:rPr>
              <a:t>%</a:t>
            </a:r>
            <a:r>
              <a:rPr lang="en-US" sz="1400" dirty="0" err="1">
                <a:latin typeface="Courier New" pitchFamily="49" charset="0"/>
              </a:rPr>
              <a:t>rax</a:t>
            </a:r>
            <a:r>
              <a:rPr lang="en-US" sz="1400" dirty="0">
                <a:latin typeface="Courier New" pitchFamily="49" charset="0"/>
              </a:rPr>
              <a:t>:   0x0000000000000000      0x0000000000000004</a:t>
            </a:r>
          </a:p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r>
              <a:rPr lang="en-US" sz="1400" dirty="0">
                <a:latin typeface="Courier New" pitchFamily="49" charset="0"/>
              </a:rPr>
              <a:t>%</a:t>
            </a:r>
            <a:r>
              <a:rPr lang="en-US" sz="1400" dirty="0" err="1">
                <a:latin typeface="Courier New" pitchFamily="49" charset="0"/>
              </a:rPr>
              <a:t>rsp</a:t>
            </a:r>
            <a:r>
              <a:rPr lang="en-US" sz="1400" dirty="0">
                <a:latin typeface="Courier New" pitchFamily="49" charset="0"/>
              </a:rPr>
              <a:t>:   0x0000000000000000      0x0000000000000100</a:t>
            </a:r>
          </a:p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r>
              <a:rPr lang="en-US" sz="1400" dirty="0">
                <a:latin typeface="Courier New" pitchFamily="49" charset="0"/>
              </a:rPr>
              <a:t>%</a:t>
            </a:r>
            <a:r>
              <a:rPr lang="en-US" sz="1400" dirty="0" err="1">
                <a:latin typeface="Courier New" pitchFamily="49" charset="0"/>
              </a:rPr>
              <a:t>rdi</a:t>
            </a:r>
            <a:r>
              <a:rPr lang="en-US" sz="1400" dirty="0">
                <a:latin typeface="Courier New" pitchFamily="49" charset="0"/>
              </a:rPr>
              <a:t>:   0x0000000000000000      0x0000000000000038</a:t>
            </a:r>
          </a:p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r>
              <a:rPr lang="en-US" sz="1400" dirty="0">
                <a:latin typeface="Courier New" pitchFamily="49" charset="0"/>
              </a:rPr>
              <a:t>%r8:    0x0000000000000000      0x0000000000000001</a:t>
            </a:r>
          </a:p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r>
              <a:rPr lang="en-US" sz="1400" dirty="0">
                <a:latin typeface="Courier New" pitchFamily="49" charset="0"/>
              </a:rPr>
              <a:t>%r9:    0x0000000000000000      0x0000000000000008</a:t>
            </a:r>
          </a:p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endParaRPr lang="en-US" sz="1400" dirty="0">
              <a:latin typeface="Courier New" pitchFamily="49" charset="0"/>
            </a:endParaRPr>
          </a:p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r>
              <a:rPr lang="en-US" sz="1400" dirty="0">
                <a:latin typeface="Courier New" pitchFamily="49" charset="0"/>
              </a:rPr>
              <a:t>Changes to memory:</a:t>
            </a:r>
          </a:p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r>
              <a:rPr lang="en-US" sz="1400" dirty="0">
                <a:latin typeface="Courier New" pitchFamily="49" charset="0"/>
              </a:rPr>
              <a:t>0x00f0: 0x0000000000000000      0x0000000000000053</a:t>
            </a:r>
          </a:p>
          <a:p>
            <a:pPr lvl="1" indent="-457200" algn="l">
              <a:lnSpc>
                <a:spcPct val="100000"/>
              </a:lnSpc>
              <a:tabLst>
                <a:tab pos="0" algn="l"/>
                <a:tab pos="3028950" algn="l"/>
              </a:tabLst>
            </a:pPr>
            <a:r>
              <a:rPr lang="en-US" sz="1400" dirty="0">
                <a:latin typeface="Courier New" pitchFamily="49" charset="0"/>
              </a:rPr>
              <a:t>0x00f8: 0x0000000000000000      0x0000000000000013</a:t>
            </a:r>
            <a:endParaRPr lang="en-US" sz="24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879929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CISC Instruction Sets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294688" cy="5213350"/>
          </a:xfrm>
        </p:spPr>
        <p:txBody>
          <a:bodyPr/>
          <a:lstStyle/>
          <a:p>
            <a:pPr lvl="1"/>
            <a:r>
              <a:rPr lang="en-US" dirty="0"/>
              <a:t>Complex Instruction Set Computer</a:t>
            </a:r>
          </a:p>
          <a:p>
            <a:pPr lvl="1"/>
            <a:r>
              <a:rPr lang="en-US" dirty="0"/>
              <a:t>IA32 is example</a:t>
            </a:r>
          </a:p>
          <a:p>
            <a:r>
              <a:rPr lang="en-US" dirty="0"/>
              <a:t>Stack-oriented instruction set</a:t>
            </a:r>
          </a:p>
          <a:p>
            <a:pPr lvl="1"/>
            <a:r>
              <a:rPr lang="en-US" dirty="0"/>
              <a:t>Use stack to pass arguments, save program counter</a:t>
            </a:r>
          </a:p>
          <a:p>
            <a:pPr lvl="1"/>
            <a:r>
              <a:rPr lang="en-US" dirty="0"/>
              <a:t>Explicit push and pop instructions</a:t>
            </a:r>
          </a:p>
          <a:p>
            <a:r>
              <a:rPr lang="en-US" dirty="0"/>
              <a:t>Arithmetic instructions can access memory</a:t>
            </a:r>
          </a:p>
          <a:p>
            <a:pPr lvl="1"/>
            <a:r>
              <a:rPr lang="en-US" dirty="0"/>
              <a:t> </a:t>
            </a:r>
            <a:r>
              <a:rPr lang="en-US" dirty="0" err="1">
                <a:latin typeface="Courier New" pitchFamily="49" charset="0"/>
              </a:rPr>
              <a:t>addq</a:t>
            </a:r>
            <a:r>
              <a:rPr lang="en-US" dirty="0">
                <a:latin typeface="Courier New" pitchFamily="49" charset="0"/>
              </a:rPr>
              <a:t> %</a:t>
            </a:r>
            <a:r>
              <a:rPr lang="en-US" dirty="0" err="1">
                <a:latin typeface="Courier New" pitchFamily="49" charset="0"/>
              </a:rPr>
              <a:t>rax</a:t>
            </a:r>
            <a:r>
              <a:rPr lang="en-US" dirty="0">
                <a:latin typeface="Courier New" pitchFamily="49" charset="0"/>
              </a:rPr>
              <a:t>, 12(%rbx,%rcx,8)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requires memory read and write</a:t>
            </a:r>
          </a:p>
          <a:p>
            <a:pPr lvl="2"/>
            <a:r>
              <a:rPr lang="en-US" dirty="0"/>
              <a:t>Complex address calculation</a:t>
            </a:r>
          </a:p>
          <a:p>
            <a:r>
              <a:rPr lang="en-US" dirty="0"/>
              <a:t>Condition codes</a:t>
            </a:r>
          </a:p>
          <a:p>
            <a:pPr lvl="1"/>
            <a:r>
              <a:rPr lang="en-US" dirty="0"/>
              <a:t>Set as side effect of arithmetic and logical instructions</a:t>
            </a:r>
          </a:p>
          <a:p>
            <a:r>
              <a:rPr lang="en-US" dirty="0"/>
              <a:t>Philosophy</a:t>
            </a:r>
          </a:p>
          <a:p>
            <a:pPr lvl="1"/>
            <a:r>
              <a:rPr lang="en-US" dirty="0"/>
              <a:t>Add instructions to perform “typical” programming tasks</a:t>
            </a:r>
          </a:p>
        </p:txBody>
      </p:sp>
    </p:spTree>
    <p:extLst>
      <p:ext uri="{BB962C8B-B14F-4D97-AF65-F5344CB8AC3E}">
        <p14:creationId xmlns:p14="http://schemas.microsoft.com/office/powerpoint/2010/main" val="3094238959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RISC Instruction Sets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294688" cy="5213350"/>
          </a:xfrm>
        </p:spPr>
        <p:txBody>
          <a:bodyPr/>
          <a:lstStyle/>
          <a:p>
            <a:pPr lvl="1"/>
            <a:r>
              <a:rPr lang="en-US" dirty="0"/>
              <a:t>Reduced Instruction Set Computer</a:t>
            </a:r>
          </a:p>
          <a:p>
            <a:pPr lvl="1"/>
            <a:r>
              <a:rPr lang="en-US" dirty="0"/>
              <a:t>Internal project at IBM, later popularized by Hennessy (Stanford) and Patterson (Berkeley)</a:t>
            </a:r>
          </a:p>
          <a:p>
            <a:r>
              <a:rPr lang="en-US" dirty="0"/>
              <a:t>Fewer, simpler instructions</a:t>
            </a:r>
          </a:p>
          <a:p>
            <a:pPr lvl="1"/>
            <a:r>
              <a:rPr lang="en-US" dirty="0"/>
              <a:t>Might take more to get given task done</a:t>
            </a:r>
          </a:p>
          <a:p>
            <a:pPr lvl="1"/>
            <a:r>
              <a:rPr lang="en-US" dirty="0"/>
              <a:t>Can execute them with small and fast hardware</a:t>
            </a:r>
          </a:p>
          <a:p>
            <a:r>
              <a:rPr lang="en-US" dirty="0"/>
              <a:t>Register-oriented instruction set</a:t>
            </a:r>
          </a:p>
          <a:p>
            <a:pPr lvl="1"/>
            <a:r>
              <a:rPr lang="en-US" dirty="0"/>
              <a:t>Many more (typically 32) registers</a:t>
            </a:r>
          </a:p>
          <a:p>
            <a:pPr lvl="1"/>
            <a:r>
              <a:rPr lang="en-US" dirty="0"/>
              <a:t>Use for arguments, return pointer, temporaries</a:t>
            </a:r>
          </a:p>
          <a:p>
            <a:r>
              <a:rPr lang="en-US" dirty="0"/>
              <a:t>Only load and store instructions can access memory</a:t>
            </a:r>
          </a:p>
          <a:p>
            <a:pPr lvl="1"/>
            <a:r>
              <a:rPr lang="en-US" dirty="0"/>
              <a:t>Similar to Y86-64 </a:t>
            </a:r>
            <a:r>
              <a:rPr lang="en-US" dirty="0" err="1">
                <a:latin typeface="Courier New" pitchFamily="49" charset="0"/>
              </a:rPr>
              <a:t>mrmovq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/>
              <a:t>and </a:t>
            </a:r>
            <a:r>
              <a:rPr lang="en-US" dirty="0" err="1">
                <a:latin typeface="Courier New" pitchFamily="49" charset="0"/>
              </a:rPr>
              <a:t>rmmovq</a:t>
            </a:r>
            <a:endParaRPr lang="en-US" dirty="0">
              <a:latin typeface="Courier New" pitchFamily="49" charset="0"/>
            </a:endParaRPr>
          </a:p>
          <a:p>
            <a:r>
              <a:rPr lang="en-US" dirty="0"/>
              <a:t>No Condition codes</a:t>
            </a:r>
          </a:p>
          <a:p>
            <a:pPr lvl="1"/>
            <a:r>
              <a:rPr lang="en-US" dirty="0"/>
              <a:t>Test instructions return 0/1 in register</a:t>
            </a:r>
          </a:p>
        </p:txBody>
      </p:sp>
    </p:spTree>
    <p:extLst>
      <p:ext uri="{BB962C8B-B14F-4D97-AF65-F5344CB8AC3E}">
        <p14:creationId xmlns:p14="http://schemas.microsoft.com/office/powerpoint/2010/main" val="1380128077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MIPS Registers</a:t>
            </a:r>
          </a:p>
        </p:txBody>
      </p:sp>
      <p:pic>
        <p:nvPicPr>
          <p:cNvPr id="290820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447800"/>
            <a:ext cx="3568700" cy="407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290821" name="Picture 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5700" y="1447800"/>
            <a:ext cx="3568700" cy="407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90516126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MIPS Instruction Examples</a:t>
            </a:r>
          </a:p>
        </p:txBody>
      </p:sp>
      <p:grpSp>
        <p:nvGrpSpPr>
          <p:cNvPr id="287763" name="Group 19"/>
          <p:cNvGrpSpPr>
            <a:grpSpLocks/>
          </p:cNvGrpSpPr>
          <p:nvPr/>
        </p:nvGrpSpPr>
        <p:grpSpPr bwMode="auto">
          <a:xfrm>
            <a:off x="838200" y="5340350"/>
            <a:ext cx="7324725" cy="358775"/>
            <a:chOff x="624" y="2016"/>
            <a:chExt cx="4608" cy="226"/>
          </a:xfrm>
        </p:grpSpPr>
        <p:sp>
          <p:nvSpPr>
            <p:cNvPr id="287764" name="Rectangle 20"/>
            <p:cNvSpPr>
              <a:spLocks noChangeArrowheads="1"/>
            </p:cNvSpPr>
            <p:nvPr/>
          </p:nvSpPr>
          <p:spPr bwMode="auto">
            <a:xfrm>
              <a:off x="624" y="2016"/>
              <a:ext cx="864" cy="226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7112" tIns="47112" rIns="47112" bIns="47112" anchor="ctr"/>
            <a:lstStyle/>
            <a:p>
              <a:pPr defTabSz="915988"/>
              <a:r>
                <a:rPr lang="en-US">
                  <a:latin typeface="Courier New" pitchFamily="49" charset="0"/>
                </a:rPr>
                <a:t>Op</a:t>
              </a:r>
            </a:p>
          </p:txBody>
        </p:sp>
        <p:sp>
          <p:nvSpPr>
            <p:cNvPr id="287765" name="Rectangle 21"/>
            <p:cNvSpPr>
              <a:spLocks noChangeArrowheads="1"/>
            </p:cNvSpPr>
            <p:nvPr/>
          </p:nvSpPr>
          <p:spPr bwMode="auto">
            <a:xfrm>
              <a:off x="1488" y="2016"/>
              <a:ext cx="720" cy="226"/>
            </a:xfrm>
            <a:prstGeom prst="rect">
              <a:avLst/>
            </a:prstGeom>
            <a:solidFill>
              <a:srgbClr val="CC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7112" tIns="47112" rIns="47112" bIns="47112" anchor="ctr"/>
            <a:lstStyle/>
            <a:p>
              <a:pPr defTabSz="915988"/>
              <a:r>
                <a:rPr lang="en-US">
                  <a:solidFill>
                    <a:schemeClr val="tx2"/>
                  </a:solidFill>
                  <a:latin typeface="Courier New" pitchFamily="49" charset="0"/>
                </a:rPr>
                <a:t>Ra</a:t>
              </a:r>
            </a:p>
          </p:txBody>
        </p:sp>
        <p:sp>
          <p:nvSpPr>
            <p:cNvPr id="287766" name="Rectangle 22"/>
            <p:cNvSpPr>
              <a:spLocks noChangeArrowheads="1"/>
            </p:cNvSpPr>
            <p:nvPr/>
          </p:nvSpPr>
          <p:spPr bwMode="auto">
            <a:xfrm>
              <a:off x="2208" y="2016"/>
              <a:ext cx="720" cy="226"/>
            </a:xfrm>
            <a:prstGeom prst="rect">
              <a:avLst/>
            </a:prstGeom>
            <a:solidFill>
              <a:srgbClr val="CC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7112" tIns="47112" rIns="47112" bIns="47112" anchor="ctr"/>
            <a:lstStyle/>
            <a:p>
              <a:pPr defTabSz="915988"/>
              <a:r>
                <a:rPr lang="en-US">
                  <a:solidFill>
                    <a:schemeClr val="tx2"/>
                  </a:solidFill>
                  <a:latin typeface="Courier New" pitchFamily="49" charset="0"/>
                </a:rPr>
                <a:t>Rb</a:t>
              </a:r>
            </a:p>
          </p:txBody>
        </p:sp>
        <p:sp>
          <p:nvSpPr>
            <p:cNvPr id="287767" name="Rectangle 23"/>
            <p:cNvSpPr>
              <a:spLocks noChangeArrowheads="1"/>
            </p:cNvSpPr>
            <p:nvPr/>
          </p:nvSpPr>
          <p:spPr bwMode="auto">
            <a:xfrm>
              <a:off x="2928" y="2016"/>
              <a:ext cx="2304" cy="226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7112" tIns="47112" rIns="47112" bIns="47112" anchor="ctr"/>
            <a:lstStyle/>
            <a:p>
              <a:pPr defTabSz="915988"/>
              <a:r>
                <a:rPr lang="en-US">
                  <a:latin typeface="Courier New" pitchFamily="49" charset="0"/>
                </a:rPr>
                <a:t>Offset</a:t>
              </a:r>
            </a:p>
          </p:txBody>
        </p:sp>
      </p:grpSp>
      <p:grpSp>
        <p:nvGrpSpPr>
          <p:cNvPr id="287772" name="Group 28"/>
          <p:cNvGrpSpPr>
            <a:grpSpLocks/>
          </p:cNvGrpSpPr>
          <p:nvPr/>
        </p:nvGrpSpPr>
        <p:grpSpPr bwMode="auto">
          <a:xfrm>
            <a:off x="828675" y="1143000"/>
            <a:ext cx="7324725" cy="665163"/>
            <a:chOff x="528" y="1488"/>
            <a:chExt cx="4614" cy="419"/>
          </a:xfrm>
        </p:grpSpPr>
        <p:grpSp>
          <p:nvGrpSpPr>
            <p:cNvPr id="287749" name="Group 5"/>
            <p:cNvGrpSpPr>
              <a:grpSpLocks/>
            </p:cNvGrpSpPr>
            <p:nvPr/>
          </p:nvGrpSpPr>
          <p:grpSpPr bwMode="auto">
            <a:xfrm>
              <a:off x="528" y="1680"/>
              <a:ext cx="4614" cy="227"/>
              <a:chOff x="624" y="1440"/>
              <a:chExt cx="4608" cy="226"/>
            </a:xfrm>
          </p:grpSpPr>
          <p:sp>
            <p:nvSpPr>
              <p:cNvPr id="287750" name="Rectangle 6"/>
              <p:cNvSpPr>
                <a:spLocks noChangeArrowheads="1"/>
              </p:cNvSpPr>
              <p:nvPr/>
            </p:nvSpPr>
            <p:spPr bwMode="auto">
              <a:xfrm>
                <a:off x="624" y="1440"/>
                <a:ext cx="864" cy="226"/>
              </a:xfrm>
              <a:prstGeom prst="rect">
                <a:avLst/>
              </a:prstGeom>
              <a:solidFill>
                <a:srgbClr val="FFCCFF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7112" tIns="47112" rIns="47112" bIns="47112" anchor="ctr"/>
              <a:lstStyle/>
              <a:p>
                <a:pPr defTabSz="915988"/>
                <a:r>
                  <a:rPr lang="en-US">
                    <a:latin typeface="Courier New" pitchFamily="49" charset="0"/>
                  </a:rPr>
                  <a:t>Op</a:t>
                </a:r>
              </a:p>
            </p:txBody>
          </p:sp>
          <p:sp>
            <p:nvSpPr>
              <p:cNvPr id="287751" name="Rectangle 7"/>
              <p:cNvSpPr>
                <a:spLocks noChangeArrowheads="1"/>
              </p:cNvSpPr>
              <p:nvPr/>
            </p:nvSpPr>
            <p:spPr bwMode="auto">
              <a:xfrm>
                <a:off x="1488" y="1440"/>
                <a:ext cx="720" cy="226"/>
              </a:xfrm>
              <a:prstGeom prst="rect">
                <a:avLst/>
              </a:prstGeom>
              <a:solidFill>
                <a:srgbClr val="CCFFCC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7112" tIns="47112" rIns="47112" bIns="47112" anchor="ctr"/>
              <a:lstStyle/>
              <a:p>
                <a:pPr defTabSz="915988"/>
                <a:r>
                  <a:rPr lang="en-US">
                    <a:solidFill>
                      <a:schemeClr val="tx2"/>
                    </a:solidFill>
                    <a:latin typeface="Courier New" pitchFamily="49" charset="0"/>
                  </a:rPr>
                  <a:t>Ra</a:t>
                </a:r>
              </a:p>
            </p:txBody>
          </p:sp>
          <p:sp>
            <p:nvSpPr>
              <p:cNvPr id="287752" name="Rectangle 8"/>
              <p:cNvSpPr>
                <a:spLocks noChangeArrowheads="1"/>
              </p:cNvSpPr>
              <p:nvPr/>
            </p:nvSpPr>
            <p:spPr bwMode="auto">
              <a:xfrm>
                <a:off x="2208" y="1440"/>
                <a:ext cx="720" cy="226"/>
              </a:xfrm>
              <a:prstGeom prst="rect">
                <a:avLst/>
              </a:prstGeom>
              <a:solidFill>
                <a:srgbClr val="CCFFCC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7112" tIns="47112" rIns="47112" bIns="47112" anchor="ctr"/>
              <a:lstStyle/>
              <a:p>
                <a:pPr defTabSz="915988"/>
                <a:r>
                  <a:rPr lang="en-US">
                    <a:solidFill>
                      <a:schemeClr val="tx2"/>
                    </a:solidFill>
                    <a:latin typeface="Courier New" pitchFamily="49" charset="0"/>
                  </a:rPr>
                  <a:t>Rb</a:t>
                </a:r>
              </a:p>
            </p:txBody>
          </p:sp>
          <p:sp>
            <p:nvSpPr>
              <p:cNvPr id="287753" name="Rectangle 9"/>
              <p:cNvSpPr>
                <a:spLocks noChangeArrowheads="1"/>
              </p:cNvSpPr>
              <p:nvPr/>
            </p:nvSpPr>
            <p:spPr bwMode="auto">
              <a:xfrm>
                <a:off x="2928" y="1440"/>
                <a:ext cx="720" cy="226"/>
              </a:xfrm>
              <a:prstGeom prst="rect">
                <a:avLst/>
              </a:prstGeom>
              <a:solidFill>
                <a:srgbClr val="CCFFCC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7112" tIns="47112" rIns="47112" bIns="47112" anchor="ctr"/>
              <a:lstStyle/>
              <a:p>
                <a:pPr defTabSz="915988"/>
                <a:r>
                  <a:rPr lang="en-US">
                    <a:solidFill>
                      <a:schemeClr val="tx2"/>
                    </a:solidFill>
                    <a:latin typeface="Courier New" pitchFamily="49" charset="0"/>
                  </a:rPr>
                  <a:t>Rd</a:t>
                </a:r>
              </a:p>
            </p:txBody>
          </p:sp>
          <p:sp>
            <p:nvSpPr>
              <p:cNvPr id="287754" name="Rectangle 10"/>
              <p:cNvSpPr>
                <a:spLocks noChangeArrowheads="1"/>
              </p:cNvSpPr>
              <p:nvPr/>
            </p:nvSpPr>
            <p:spPr bwMode="auto">
              <a:xfrm>
                <a:off x="4368" y="1440"/>
                <a:ext cx="864" cy="226"/>
              </a:xfrm>
              <a:prstGeom prst="rect">
                <a:avLst/>
              </a:prstGeom>
              <a:solidFill>
                <a:srgbClr val="FFCCFF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7112" tIns="47112" rIns="47112" bIns="47112" anchor="ctr"/>
              <a:lstStyle/>
              <a:p>
                <a:pPr defTabSz="915988"/>
                <a:r>
                  <a:rPr lang="en-US">
                    <a:latin typeface="Courier New" pitchFamily="49" charset="0"/>
                  </a:rPr>
                  <a:t>Fn</a:t>
                </a:r>
              </a:p>
            </p:txBody>
          </p:sp>
          <p:sp>
            <p:nvSpPr>
              <p:cNvPr id="287755" name="Rectangle 11"/>
              <p:cNvSpPr>
                <a:spLocks noChangeArrowheads="1"/>
              </p:cNvSpPr>
              <p:nvPr/>
            </p:nvSpPr>
            <p:spPr bwMode="auto">
              <a:xfrm>
                <a:off x="3648" y="1440"/>
                <a:ext cx="720" cy="22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7112" tIns="47112" rIns="47112" bIns="47112" anchor="ctr"/>
              <a:lstStyle/>
              <a:p>
                <a:pPr defTabSz="915988"/>
                <a:r>
                  <a:rPr lang="en-US">
                    <a:latin typeface="Courier New" pitchFamily="49" charset="0"/>
                  </a:rPr>
                  <a:t>00000</a:t>
                </a:r>
              </a:p>
            </p:txBody>
          </p:sp>
        </p:grpSp>
        <p:sp>
          <p:nvSpPr>
            <p:cNvPr id="287768" name="Text Box 24"/>
            <p:cNvSpPr txBox="1">
              <a:spLocks noChangeArrowheads="1"/>
            </p:cNvSpPr>
            <p:nvPr/>
          </p:nvSpPr>
          <p:spPr bwMode="auto">
            <a:xfrm>
              <a:off x="528" y="1488"/>
              <a:ext cx="575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7112" tIns="47112" rIns="47112" bIns="47112" anchor="ctr"/>
            <a:lstStyle/>
            <a:p>
              <a:pPr algn="l" defTabSz="915988"/>
              <a:r>
                <a:rPr lang="en-US"/>
                <a:t>R-R</a:t>
              </a:r>
            </a:p>
          </p:txBody>
        </p:sp>
      </p:grpSp>
      <p:grpSp>
        <p:nvGrpSpPr>
          <p:cNvPr id="287773" name="Group 29"/>
          <p:cNvGrpSpPr>
            <a:grpSpLocks/>
          </p:cNvGrpSpPr>
          <p:nvPr/>
        </p:nvGrpSpPr>
        <p:grpSpPr bwMode="auto">
          <a:xfrm>
            <a:off x="838200" y="2362200"/>
            <a:ext cx="7324725" cy="665163"/>
            <a:chOff x="528" y="2065"/>
            <a:chExt cx="4614" cy="419"/>
          </a:xfrm>
        </p:grpSpPr>
        <p:grpSp>
          <p:nvGrpSpPr>
            <p:cNvPr id="287756" name="Group 12"/>
            <p:cNvGrpSpPr>
              <a:grpSpLocks/>
            </p:cNvGrpSpPr>
            <p:nvPr/>
          </p:nvGrpSpPr>
          <p:grpSpPr bwMode="auto">
            <a:xfrm>
              <a:off x="528" y="2257"/>
              <a:ext cx="4614" cy="227"/>
              <a:chOff x="624" y="2016"/>
              <a:chExt cx="4608" cy="226"/>
            </a:xfrm>
          </p:grpSpPr>
          <p:sp>
            <p:nvSpPr>
              <p:cNvPr id="287757" name="Rectangle 13"/>
              <p:cNvSpPr>
                <a:spLocks noChangeArrowheads="1"/>
              </p:cNvSpPr>
              <p:nvPr/>
            </p:nvSpPr>
            <p:spPr bwMode="auto">
              <a:xfrm>
                <a:off x="624" y="2016"/>
                <a:ext cx="864" cy="226"/>
              </a:xfrm>
              <a:prstGeom prst="rect">
                <a:avLst/>
              </a:prstGeom>
              <a:solidFill>
                <a:srgbClr val="FFCCFF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7112" tIns="47112" rIns="47112" bIns="47112" anchor="ctr"/>
              <a:lstStyle/>
              <a:p>
                <a:pPr defTabSz="915988"/>
                <a:r>
                  <a:rPr lang="en-US">
                    <a:latin typeface="Courier New" pitchFamily="49" charset="0"/>
                  </a:rPr>
                  <a:t>Op</a:t>
                </a:r>
              </a:p>
            </p:txBody>
          </p:sp>
          <p:sp>
            <p:nvSpPr>
              <p:cNvPr id="287758" name="Rectangle 14"/>
              <p:cNvSpPr>
                <a:spLocks noChangeArrowheads="1"/>
              </p:cNvSpPr>
              <p:nvPr/>
            </p:nvSpPr>
            <p:spPr bwMode="auto">
              <a:xfrm>
                <a:off x="1488" y="2016"/>
                <a:ext cx="720" cy="226"/>
              </a:xfrm>
              <a:prstGeom prst="rect">
                <a:avLst/>
              </a:prstGeom>
              <a:solidFill>
                <a:srgbClr val="CCFFCC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7112" tIns="47112" rIns="47112" bIns="47112" anchor="ctr"/>
              <a:lstStyle/>
              <a:p>
                <a:pPr defTabSz="915988"/>
                <a:r>
                  <a:rPr lang="en-US">
                    <a:solidFill>
                      <a:schemeClr val="tx2"/>
                    </a:solidFill>
                    <a:latin typeface="Courier New" pitchFamily="49" charset="0"/>
                  </a:rPr>
                  <a:t>Ra</a:t>
                </a:r>
              </a:p>
            </p:txBody>
          </p:sp>
          <p:sp>
            <p:nvSpPr>
              <p:cNvPr id="287759" name="Rectangle 15"/>
              <p:cNvSpPr>
                <a:spLocks noChangeArrowheads="1"/>
              </p:cNvSpPr>
              <p:nvPr/>
            </p:nvSpPr>
            <p:spPr bwMode="auto">
              <a:xfrm>
                <a:off x="2208" y="2016"/>
                <a:ext cx="720" cy="226"/>
              </a:xfrm>
              <a:prstGeom prst="rect">
                <a:avLst/>
              </a:prstGeom>
              <a:solidFill>
                <a:srgbClr val="CCFFCC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7112" tIns="47112" rIns="47112" bIns="47112" anchor="ctr"/>
              <a:lstStyle/>
              <a:p>
                <a:pPr defTabSz="915988"/>
                <a:r>
                  <a:rPr lang="en-US">
                    <a:solidFill>
                      <a:schemeClr val="tx2"/>
                    </a:solidFill>
                    <a:latin typeface="Courier New" pitchFamily="49" charset="0"/>
                  </a:rPr>
                  <a:t>Rb</a:t>
                </a:r>
              </a:p>
            </p:txBody>
          </p:sp>
          <p:sp>
            <p:nvSpPr>
              <p:cNvPr id="287760" name="Rectangle 16"/>
              <p:cNvSpPr>
                <a:spLocks noChangeArrowheads="1"/>
              </p:cNvSpPr>
              <p:nvPr/>
            </p:nvSpPr>
            <p:spPr bwMode="auto">
              <a:xfrm>
                <a:off x="2928" y="2016"/>
                <a:ext cx="2304" cy="226"/>
              </a:xfrm>
              <a:prstGeom prst="rect">
                <a:avLst/>
              </a:prstGeom>
              <a:solidFill>
                <a:srgbClr val="CCFFFF"/>
              </a:solidFill>
              <a:ln w="19050">
                <a:solidFill>
                  <a:schemeClr val="tx2"/>
                </a:solidFill>
                <a:miter lim="800000"/>
                <a:headEnd/>
                <a:tailEnd type="none" w="sm" len="sm"/>
              </a:ln>
              <a:effectLst/>
            </p:spPr>
            <p:txBody>
              <a:bodyPr lIns="47112" tIns="47112" rIns="47112" bIns="47112" anchor="ctr"/>
              <a:lstStyle/>
              <a:p>
                <a:pPr defTabSz="915988"/>
                <a:r>
                  <a:rPr lang="en-US">
                    <a:latin typeface="Courier New" pitchFamily="49" charset="0"/>
                  </a:rPr>
                  <a:t>Immediate</a:t>
                </a:r>
              </a:p>
            </p:txBody>
          </p:sp>
        </p:grpSp>
        <p:sp>
          <p:nvSpPr>
            <p:cNvPr id="287769" name="Text Box 25"/>
            <p:cNvSpPr txBox="1">
              <a:spLocks noChangeArrowheads="1"/>
            </p:cNvSpPr>
            <p:nvPr/>
          </p:nvSpPr>
          <p:spPr bwMode="auto">
            <a:xfrm>
              <a:off x="528" y="2065"/>
              <a:ext cx="431" cy="21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7112" tIns="47112" rIns="47112" bIns="47112" anchor="ctr"/>
            <a:lstStyle/>
            <a:p>
              <a:pPr algn="l" defTabSz="915988"/>
              <a:r>
                <a:rPr lang="en-US"/>
                <a:t>R-I</a:t>
              </a:r>
            </a:p>
          </p:txBody>
        </p:sp>
      </p:grpSp>
      <p:sp>
        <p:nvSpPr>
          <p:cNvPr id="287770" name="Text Box 26"/>
          <p:cNvSpPr txBox="1">
            <a:spLocks noChangeArrowheads="1"/>
          </p:cNvSpPr>
          <p:nvPr/>
        </p:nvSpPr>
        <p:spPr bwMode="auto">
          <a:xfrm>
            <a:off x="838200" y="5029200"/>
            <a:ext cx="1446213" cy="341313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7112" tIns="47112" rIns="47112" bIns="47112" anchor="ctr"/>
          <a:lstStyle/>
          <a:p>
            <a:pPr algn="l" defTabSz="915988"/>
            <a:r>
              <a:rPr lang="en-US"/>
              <a:t>Load/Store</a:t>
            </a:r>
          </a:p>
        </p:txBody>
      </p:sp>
      <p:sp>
        <p:nvSpPr>
          <p:cNvPr id="287774" name="Text Box 30"/>
          <p:cNvSpPr txBox="1">
            <a:spLocks noChangeArrowheads="1"/>
          </p:cNvSpPr>
          <p:nvPr/>
        </p:nvSpPr>
        <p:spPr bwMode="auto">
          <a:xfrm>
            <a:off x="1143000" y="2057400"/>
            <a:ext cx="71628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Courier New" pitchFamily="49" charset="0"/>
              </a:rPr>
              <a:t>addu $3,$2,$1		# Register add: $3 = $2+$1 </a:t>
            </a:r>
          </a:p>
        </p:txBody>
      </p:sp>
      <p:sp>
        <p:nvSpPr>
          <p:cNvPr id="287775" name="Text Box 31"/>
          <p:cNvSpPr txBox="1">
            <a:spLocks noChangeArrowheads="1"/>
          </p:cNvSpPr>
          <p:nvPr/>
        </p:nvSpPr>
        <p:spPr bwMode="auto">
          <a:xfrm>
            <a:off x="1143000" y="3200400"/>
            <a:ext cx="7086600" cy="72548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Courier New" pitchFamily="49" charset="0"/>
              </a:rPr>
              <a:t>addu $3,$2, 3145	# Immediate add: $3 = $2+3145</a:t>
            </a:r>
          </a:p>
          <a:p>
            <a:pPr algn="l">
              <a:spcBef>
                <a:spcPct val="50000"/>
              </a:spcBef>
            </a:pPr>
            <a:r>
              <a:rPr lang="en-US">
                <a:latin typeface="Courier New" pitchFamily="49" charset="0"/>
              </a:rPr>
              <a:t>sll $3,$2,2		# Shift left: $3 = $2 &lt;&lt; 2</a:t>
            </a:r>
          </a:p>
        </p:txBody>
      </p:sp>
      <p:sp>
        <p:nvSpPr>
          <p:cNvPr id="287776" name="Text Box 32"/>
          <p:cNvSpPr txBox="1">
            <a:spLocks noChangeArrowheads="1"/>
          </p:cNvSpPr>
          <p:nvPr/>
        </p:nvSpPr>
        <p:spPr bwMode="auto">
          <a:xfrm>
            <a:off x="1219200" y="5791200"/>
            <a:ext cx="7086600" cy="725488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Courier New" pitchFamily="49" charset="0"/>
              </a:rPr>
              <a:t>lw $3,16($2)		# Load Word: $3 = M[$2+16]</a:t>
            </a:r>
          </a:p>
          <a:p>
            <a:pPr algn="l">
              <a:spcBef>
                <a:spcPct val="50000"/>
              </a:spcBef>
            </a:pPr>
            <a:r>
              <a:rPr lang="en-US">
                <a:latin typeface="Courier New" pitchFamily="49" charset="0"/>
              </a:rPr>
              <a:t>sw $3,16($2)		# Store Word: M[$2+16] = $3</a:t>
            </a:r>
          </a:p>
        </p:txBody>
      </p:sp>
      <p:grpSp>
        <p:nvGrpSpPr>
          <p:cNvPr id="287777" name="Group 33"/>
          <p:cNvGrpSpPr>
            <a:grpSpLocks/>
          </p:cNvGrpSpPr>
          <p:nvPr/>
        </p:nvGrpSpPr>
        <p:grpSpPr bwMode="auto">
          <a:xfrm>
            <a:off x="838200" y="4213225"/>
            <a:ext cx="7324725" cy="358775"/>
            <a:chOff x="624" y="2016"/>
            <a:chExt cx="4608" cy="226"/>
          </a:xfrm>
        </p:grpSpPr>
        <p:sp>
          <p:nvSpPr>
            <p:cNvPr id="287778" name="Rectangle 34"/>
            <p:cNvSpPr>
              <a:spLocks noChangeArrowheads="1"/>
            </p:cNvSpPr>
            <p:nvPr/>
          </p:nvSpPr>
          <p:spPr bwMode="auto">
            <a:xfrm>
              <a:off x="624" y="2016"/>
              <a:ext cx="864" cy="226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7112" tIns="47112" rIns="47112" bIns="47112" anchor="ctr"/>
            <a:lstStyle/>
            <a:p>
              <a:pPr defTabSz="915988"/>
              <a:r>
                <a:rPr lang="en-US">
                  <a:latin typeface="Courier New" pitchFamily="49" charset="0"/>
                </a:rPr>
                <a:t>Op</a:t>
              </a:r>
            </a:p>
          </p:txBody>
        </p:sp>
        <p:sp>
          <p:nvSpPr>
            <p:cNvPr id="287779" name="Rectangle 35"/>
            <p:cNvSpPr>
              <a:spLocks noChangeArrowheads="1"/>
            </p:cNvSpPr>
            <p:nvPr/>
          </p:nvSpPr>
          <p:spPr bwMode="auto">
            <a:xfrm>
              <a:off x="1488" y="2016"/>
              <a:ext cx="720" cy="226"/>
            </a:xfrm>
            <a:prstGeom prst="rect">
              <a:avLst/>
            </a:prstGeom>
            <a:solidFill>
              <a:srgbClr val="CC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7112" tIns="47112" rIns="47112" bIns="47112" anchor="ctr"/>
            <a:lstStyle/>
            <a:p>
              <a:pPr defTabSz="915988"/>
              <a:r>
                <a:rPr lang="en-US">
                  <a:solidFill>
                    <a:schemeClr val="tx2"/>
                  </a:solidFill>
                  <a:latin typeface="Courier New" pitchFamily="49" charset="0"/>
                </a:rPr>
                <a:t>Ra</a:t>
              </a:r>
            </a:p>
          </p:txBody>
        </p:sp>
        <p:sp>
          <p:nvSpPr>
            <p:cNvPr id="287780" name="Rectangle 36"/>
            <p:cNvSpPr>
              <a:spLocks noChangeArrowheads="1"/>
            </p:cNvSpPr>
            <p:nvPr/>
          </p:nvSpPr>
          <p:spPr bwMode="auto">
            <a:xfrm>
              <a:off x="2208" y="2016"/>
              <a:ext cx="720" cy="226"/>
            </a:xfrm>
            <a:prstGeom prst="rect">
              <a:avLst/>
            </a:prstGeom>
            <a:solidFill>
              <a:srgbClr val="CCFFCC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7112" tIns="47112" rIns="47112" bIns="47112" anchor="ctr"/>
            <a:lstStyle/>
            <a:p>
              <a:pPr defTabSz="915988"/>
              <a:r>
                <a:rPr lang="en-US">
                  <a:solidFill>
                    <a:schemeClr val="tx2"/>
                  </a:solidFill>
                  <a:latin typeface="Courier New" pitchFamily="49" charset="0"/>
                </a:rPr>
                <a:t>Rb</a:t>
              </a:r>
            </a:p>
          </p:txBody>
        </p:sp>
        <p:sp>
          <p:nvSpPr>
            <p:cNvPr id="287781" name="Rectangle 37"/>
            <p:cNvSpPr>
              <a:spLocks noChangeArrowheads="1"/>
            </p:cNvSpPr>
            <p:nvPr/>
          </p:nvSpPr>
          <p:spPr bwMode="auto">
            <a:xfrm>
              <a:off x="2928" y="2016"/>
              <a:ext cx="2304" cy="226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chemeClr val="tx2"/>
              </a:solidFill>
              <a:miter lim="800000"/>
              <a:headEnd/>
              <a:tailEnd type="none" w="sm" len="sm"/>
            </a:ln>
            <a:effectLst/>
          </p:spPr>
          <p:txBody>
            <a:bodyPr lIns="47112" tIns="47112" rIns="47112" bIns="47112" anchor="ctr"/>
            <a:lstStyle/>
            <a:p>
              <a:pPr defTabSz="915988"/>
              <a:r>
                <a:rPr lang="en-US">
                  <a:latin typeface="Courier New" pitchFamily="49" charset="0"/>
                </a:rPr>
                <a:t>Offset</a:t>
              </a:r>
            </a:p>
          </p:txBody>
        </p:sp>
      </p:grpSp>
      <p:sp>
        <p:nvSpPr>
          <p:cNvPr id="287782" name="Text Box 38"/>
          <p:cNvSpPr txBox="1">
            <a:spLocks noChangeArrowheads="1"/>
          </p:cNvSpPr>
          <p:nvPr/>
        </p:nvSpPr>
        <p:spPr bwMode="auto">
          <a:xfrm>
            <a:off x="838200" y="3902075"/>
            <a:ext cx="1446213" cy="341313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7112" tIns="47112" rIns="47112" bIns="47112" anchor="ctr"/>
          <a:lstStyle/>
          <a:p>
            <a:pPr algn="l" defTabSz="915988"/>
            <a:r>
              <a:rPr lang="en-US"/>
              <a:t>Branch</a:t>
            </a:r>
          </a:p>
        </p:txBody>
      </p:sp>
      <p:sp>
        <p:nvSpPr>
          <p:cNvPr id="287783" name="Text Box 39"/>
          <p:cNvSpPr txBox="1">
            <a:spLocks noChangeArrowheads="1"/>
          </p:cNvSpPr>
          <p:nvPr/>
        </p:nvSpPr>
        <p:spPr bwMode="auto">
          <a:xfrm>
            <a:off x="1219200" y="4648200"/>
            <a:ext cx="70866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latin typeface="Courier New" pitchFamily="49" charset="0"/>
              </a:rPr>
              <a:t>beq $3,$2,dest	# Branch when $3 = $2</a:t>
            </a:r>
          </a:p>
        </p:txBody>
      </p:sp>
    </p:spTree>
    <p:extLst>
      <p:ext uri="{BB962C8B-B14F-4D97-AF65-F5344CB8AC3E}">
        <p14:creationId xmlns:p14="http://schemas.microsoft.com/office/powerpoint/2010/main" val="3759096547"/>
      </p:ext>
    </p:extLst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CISC vs. RISC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Original Debate</a:t>
            </a:r>
          </a:p>
          <a:p>
            <a:pPr lvl="1"/>
            <a:r>
              <a:rPr lang="en-US" dirty="0"/>
              <a:t>Strong opinions!</a:t>
            </a:r>
          </a:p>
          <a:p>
            <a:pPr lvl="1"/>
            <a:r>
              <a:rPr lang="en-US" dirty="0"/>
              <a:t>CISC proponents---easy for compiler, fewer code bytes</a:t>
            </a:r>
          </a:p>
          <a:p>
            <a:pPr lvl="1"/>
            <a:r>
              <a:rPr lang="en-US" dirty="0"/>
              <a:t>RISC proponents---better for optimizing compilers, can make run fast with simple chip design</a:t>
            </a:r>
          </a:p>
          <a:p>
            <a:r>
              <a:rPr lang="en-US" dirty="0"/>
              <a:t>Current Status</a:t>
            </a:r>
          </a:p>
          <a:p>
            <a:pPr lvl="1"/>
            <a:r>
              <a:rPr lang="en-US" dirty="0"/>
              <a:t>For desktop processors, choice of ISA not a technical issue</a:t>
            </a:r>
          </a:p>
          <a:p>
            <a:pPr lvl="2"/>
            <a:r>
              <a:rPr lang="en-US" dirty="0"/>
              <a:t>With enough hardware, can make anything run fast</a:t>
            </a:r>
          </a:p>
          <a:p>
            <a:pPr lvl="2"/>
            <a:r>
              <a:rPr lang="en-US" dirty="0"/>
              <a:t>Code compatibility more important</a:t>
            </a:r>
          </a:p>
          <a:p>
            <a:pPr lvl="1"/>
            <a:r>
              <a:rPr lang="en-US" dirty="0"/>
              <a:t>x86-64 adopted many RISC features</a:t>
            </a:r>
          </a:p>
          <a:p>
            <a:pPr lvl="2"/>
            <a:r>
              <a:rPr lang="en-US" dirty="0"/>
              <a:t>More registers; use them for argument passing</a:t>
            </a:r>
          </a:p>
          <a:p>
            <a:pPr lvl="1"/>
            <a:r>
              <a:rPr lang="en-US" dirty="0"/>
              <a:t>For embedded processors, RISC makes sense</a:t>
            </a:r>
          </a:p>
          <a:p>
            <a:pPr lvl="2"/>
            <a:r>
              <a:rPr lang="en-US" dirty="0"/>
              <a:t>Smaller, cheaper, less power</a:t>
            </a:r>
          </a:p>
          <a:p>
            <a:pPr lvl="2"/>
            <a:r>
              <a:rPr lang="en-US" dirty="0"/>
              <a:t>Most cell phones use ARM processor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822626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Y86-64 Instruction Set Architecture</a:t>
            </a:r>
          </a:p>
          <a:p>
            <a:pPr lvl="1"/>
            <a:r>
              <a:rPr lang="en-US" dirty="0"/>
              <a:t>Similar state and instructions as x86-64</a:t>
            </a:r>
          </a:p>
          <a:p>
            <a:pPr lvl="1"/>
            <a:r>
              <a:rPr lang="en-US" dirty="0"/>
              <a:t>Simpler encodings</a:t>
            </a:r>
          </a:p>
          <a:p>
            <a:pPr lvl="1"/>
            <a:r>
              <a:rPr lang="en-US" dirty="0"/>
              <a:t>Somewhere between CISC and RISC</a:t>
            </a:r>
          </a:p>
          <a:p>
            <a:r>
              <a:rPr lang="en-US" dirty="0"/>
              <a:t>How Important is ISA Design?</a:t>
            </a:r>
          </a:p>
          <a:p>
            <a:pPr lvl="1"/>
            <a:r>
              <a:rPr lang="en-US" dirty="0"/>
              <a:t>Less now than before</a:t>
            </a:r>
          </a:p>
          <a:p>
            <a:pPr lvl="2"/>
            <a:r>
              <a:rPr lang="en-US" dirty="0"/>
              <a:t>With enough hardware, can make almost anything go fast</a:t>
            </a:r>
          </a:p>
        </p:txBody>
      </p:sp>
    </p:spTree>
    <p:extLst>
      <p:ext uri="{BB962C8B-B14F-4D97-AF65-F5344CB8AC3E}">
        <p14:creationId xmlns:p14="http://schemas.microsoft.com/office/powerpoint/2010/main" val="1937549511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Logic Design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Fundamental Hardware Requirements</a:t>
            </a:r>
          </a:p>
          <a:p>
            <a:pPr lvl="1"/>
            <a:r>
              <a:rPr lang="en-US"/>
              <a:t>Communication</a:t>
            </a:r>
          </a:p>
          <a:p>
            <a:pPr lvl="2"/>
            <a:r>
              <a:rPr lang="en-US"/>
              <a:t>How to get values from one place to another</a:t>
            </a:r>
          </a:p>
          <a:p>
            <a:pPr lvl="1"/>
            <a:r>
              <a:rPr lang="en-US"/>
              <a:t>Computation</a:t>
            </a:r>
          </a:p>
          <a:p>
            <a:pPr lvl="1"/>
            <a:r>
              <a:rPr lang="en-US"/>
              <a:t>Storage</a:t>
            </a:r>
          </a:p>
          <a:p>
            <a:r>
              <a:rPr lang="en-US"/>
              <a:t>Bits are Our Friends</a:t>
            </a:r>
          </a:p>
          <a:p>
            <a:pPr lvl="1"/>
            <a:r>
              <a:rPr lang="en-US"/>
              <a:t>Everything expressed in terms of values 0 and 1</a:t>
            </a:r>
          </a:p>
          <a:p>
            <a:pPr lvl="1"/>
            <a:r>
              <a:rPr lang="en-US"/>
              <a:t>Communication</a:t>
            </a:r>
          </a:p>
          <a:p>
            <a:pPr lvl="2"/>
            <a:r>
              <a:rPr lang="en-US"/>
              <a:t>Low or high voltage on wire</a:t>
            </a:r>
          </a:p>
          <a:p>
            <a:pPr lvl="1"/>
            <a:r>
              <a:rPr lang="en-US"/>
              <a:t>Computation</a:t>
            </a:r>
          </a:p>
          <a:p>
            <a:pPr lvl="2"/>
            <a:r>
              <a:rPr lang="en-US"/>
              <a:t>Compute Boolean functions</a:t>
            </a:r>
          </a:p>
          <a:p>
            <a:pPr lvl="1"/>
            <a:r>
              <a:rPr lang="en-US"/>
              <a:t>Storage</a:t>
            </a:r>
          </a:p>
          <a:p>
            <a:pPr lvl="2"/>
            <a:r>
              <a:rPr lang="en-US"/>
              <a:t>Store bits of information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99219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57AD8-D661-CD1E-F255-0F80BCA20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>
            <a:extLst>
              <a:ext uri="{FF2B5EF4-FFF2-40B4-BE49-F238E27FC236}">
                <a16:creationId xmlns:a16="http://schemas.microsoft.com/office/drawing/2014/main" id="{E5CBC324-8FAD-E0BE-A53D-9EB6E4FCB9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Digital Signals</a:t>
            </a:r>
          </a:p>
        </p:txBody>
      </p:sp>
      <p:sp>
        <p:nvSpPr>
          <p:cNvPr id="294915" name="Rectangle 3">
            <a:extLst>
              <a:ext uri="{FF2B5EF4-FFF2-40B4-BE49-F238E27FC236}">
                <a16:creationId xmlns:a16="http://schemas.microsoft.com/office/drawing/2014/main" id="{FC79F71D-644F-253A-2ECD-562A366CC5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0513" y="3733800"/>
            <a:ext cx="8294687" cy="2698750"/>
          </a:xfrm>
        </p:spPr>
        <p:txBody>
          <a:bodyPr/>
          <a:lstStyle/>
          <a:p>
            <a:pPr lvl="1"/>
            <a:r>
              <a:rPr lang="en-US"/>
              <a:t>Use voltage thresholds to extract discrete values from continuous signal</a:t>
            </a:r>
          </a:p>
          <a:p>
            <a:pPr lvl="1"/>
            <a:r>
              <a:rPr lang="en-US"/>
              <a:t>Simplest version: 1-bit signal</a:t>
            </a:r>
          </a:p>
          <a:p>
            <a:pPr lvl="2"/>
            <a:r>
              <a:rPr lang="en-US"/>
              <a:t>Either high range (1) or low range (0)</a:t>
            </a:r>
          </a:p>
          <a:p>
            <a:pPr lvl="2"/>
            <a:r>
              <a:rPr lang="en-US"/>
              <a:t>With guard range between them</a:t>
            </a:r>
          </a:p>
          <a:p>
            <a:pPr lvl="1"/>
            <a:r>
              <a:rPr lang="en-US"/>
              <a:t>Not strongly affected by noise or low quality circuit elements</a:t>
            </a:r>
          </a:p>
          <a:p>
            <a:pPr lvl="2"/>
            <a:r>
              <a:rPr lang="en-US"/>
              <a:t>Can make circuits simple, small, and fast</a:t>
            </a:r>
          </a:p>
          <a:p>
            <a:pPr lvl="2"/>
            <a:endParaRPr lang="en-US"/>
          </a:p>
        </p:txBody>
      </p:sp>
      <p:grpSp>
        <p:nvGrpSpPr>
          <p:cNvPr id="294935" name="Group 23">
            <a:extLst>
              <a:ext uri="{FF2B5EF4-FFF2-40B4-BE49-F238E27FC236}">
                <a16:creationId xmlns:a16="http://schemas.microsoft.com/office/drawing/2014/main" id="{79DD29C7-DF1C-E423-BD6F-00685BF82748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371600"/>
            <a:ext cx="6019800" cy="2251075"/>
            <a:chOff x="864" y="613"/>
            <a:chExt cx="3792" cy="1418"/>
          </a:xfrm>
        </p:grpSpPr>
        <p:sp>
          <p:nvSpPr>
            <p:cNvPr id="294916" name="Rectangle 4">
              <a:extLst>
                <a:ext uri="{FF2B5EF4-FFF2-40B4-BE49-F238E27FC236}">
                  <a16:creationId xmlns:a16="http://schemas.microsoft.com/office/drawing/2014/main" id="{AEC61697-6CA9-4C47-8059-A4CE8C6E5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960"/>
              <a:ext cx="3216" cy="214"/>
            </a:xfrm>
            <a:prstGeom prst="rect">
              <a:avLst/>
            </a:prstGeom>
            <a:solidFill>
              <a:srgbClr val="FFFF66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endParaRPr>
            </a:p>
          </p:txBody>
        </p:sp>
        <p:sp>
          <p:nvSpPr>
            <p:cNvPr id="294917" name="Rectangle 5">
              <a:extLst>
                <a:ext uri="{FF2B5EF4-FFF2-40B4-BE49-F238E27FC236}">
                  <a16:creationId xmlns:a16="http://schemas.microsoft.com/office/drawing/2014/main" id="{13AFF9CC-1E51-13C6-891E-C11B4FA60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1542"/>
              <a:ext cx="3216" cy="214"/>
            </a:xfrm>
            <a:prstGeom prst="rect">
              <a:avLst/>
            </a:prstGeom>
            <a:solidFill>
              <a:srgbClr val="FFFF66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endParaRPr>
            </a:p>
          </p:txBody>
        </p:sp>
        <p:sp>
          <p:nvSpPr>
            <p:cNvPr id="294918" name="Line 6">
              <a:extLst>
                <a:ext uri="{FF2B5EF4-FFF2-40B4-BE49-F238E27FC236}">
                  <a16:creationId xmlns:a16="http://schemas.microsoft.com/office/drawing/2014/main" id="{24FADBFF-FA0B-0289-F9B4-6640030143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0" y="953"/>
              <a:ext cx="0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19" name="Line 7">
              <a:extLst>
                <a:ext uri="{FF2B5EF4-FFF2-40B4-BE49-F238E27FC236}">
                  <a16:creationId xmlns:a16="http://schemas.microsoft.com/office/drawing/2014/main" id="{927159D0-8219-9B35-F671-6ECAD59EC4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0" y="1769"/>
              <a:ext cx="3216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0" name="Text Box 8">
              <a:extLst>
                <a:ext uri="{FF2B5EF4-FFF2-40B4-BE49-F238E27FC236}">
                  <a16:creationId xmlns:a16="http://schemas.microsoft.com/office/drawing/2014/main" id="{AE9B63B8-863F-9488-F2D6-DA36408861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" y="1241"/>
              <a:ext cx="57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Voltage</a:t>
              </a:r>
            </a:p>
          </p:txBody>
        </p:sp>
        <p:sp>
          <p:nvSpPr>
            <p:cNvPr id="294921" name="Text Box 9">
              <a:extLst>
                <a:ext uri="{FF2B5EF4-FFF2-40B4-BE49-F238E27FC236}">
                  <a16:creationId xmlns:a16="http://schemas.microsoft.com/office/drawing/2014/main" id="{4DBFCBF0-83BD-0254-AC1F-FCBB45C74A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4" y="1817"/>
              <a:ext cx="394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Time</a:t>
              </a:r>
            </a:p>
          </p:txBody>
        </p:sp>
        <p:sp>
          <p:nvSpPr>
            <p:cNvPr id="294922" name="Freeform 10">
              <a:extLst>
                <a:ext uri="{FF2B5EF4-FFF2-40B4-BE49-F238E27FC236}">
                  <a16:creationId xmlns:a16="http://schemas.microsoft.com/office/drawing/2014/main" id="{798D7DCB-6855-9A0A-4EAA-F651DDAB7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6" y="1049"/>
              <a:ext cx="3210" cy="635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102" y="588"/>
                </a:cxn>
                <a:cxn ang="0">
                  <a:pos x="258" y="630"/>
                </a:cxn>
                <a:cxn ang="0">
                  <a:pos x="390" y="618"/>
                </a:cxn>
                <a:cxn ang="0">
                  <a:pos x="450" y="594"/>
                </a:cxn>
                <a:cxn ang="0">
                  <a:pos x="564" y="624"/>
                </a:cxn>
                <a:cxn ang="0">
                  <a:pos x="750" y="600"/>
                </a:cxn>
                <a:cxn ang="0">
                  <a:pos x="768" y="582"/>
                </a:cxn>
                <a:cxn ang="0">
                  <a:pos x="792" y="570"/>
                </a:cxn>
                <a:cxn ang="0">
                  <a:pos x="870" y="498"/>
                </a:cxn>
                <a:cxn ang="0">
                  <a:pos x="948" y="426"/>
                </a:cxn>
                <a:cxn ang="0">
                  <a:pos x="1080" y="294"/>
                </a:cxn>
                <a:cxn ang="0">
                  <a:pos x="1272" y="132"/>
                </a:cxn>
                <a:cxn ang="0">
                  <a:pos x="1332" y="60"/>
                </a:cxn>
                <a:cxn ang="0">
                  <a:pos x="1368" y="42"/>
                </a:cxn>
                <a:cxn ang="0">
                  <a:pos x="1674" y="54"/>
                </a:cxn>
                <a:cxn ang="0">
                  <a:pos x="1890" y="0"/>
                </a:cxn>
                <a:cxn ang="0">
                  <a:pos x="2106" y="60"/>
                </a:cxn>
                <a:cxn ang="0">
                  <a:pos x="2208" y="204"/>
                </a:cxn>
                <a:cxn ang="0">
                  <a:pos x="2376" y="420"/>
                </a:cxn>
                <a:cxn ang="0">
                  <a:pos x="2508" y="534"/>
                </a:cxn>
                <a:cxn ang="0">
                  <a:pos x="2526" y="552"/>
                </a:cxn>
                <a:cxn ang="0">
                  <a:pos x="2616" y="570"/>
                </a:cxn>
                <a:cxn ang="0">
                  <a:pos x="2814" y="582"/>
                </a:cxn>
                <a:cxn ang="0">
                  <a:pos x="2832" y="600"/>
                </a:cxn>
                <a:cxn ang="0">
                  <a:pos x="2886" y="618"/>
                </a:cxn>
                <a:cxn ang="0">
                  <a:pos x="3210" y="594"/>
                </a:cxn>
              </a:cxnLst>
              <a:rect l="0" t="0" r="r" b="b"/>
              <a:pathLst>
                <a:path w="3210" h="635">
                  <a:moveTo>
                    <a:pt x="0" y="606"/>
                  </a:moveTo>
                  <a:cubicBezTo>
                    <a:pt x="34" y="601"/>
                    <a:pt x="68" y="596"/>
                    <a:pt x="102" y="588"/>
                  </a:cubicBezTo>
                  <a:cubicBezTo>
                    <a:pt x="159" y="595"/>
                    <a:pt x="204" y="619"/>
                    <a:pt x="258" y="630"/>
                  </a:cubicBezTo>
                  <a:cubicBezTo>
                    <a:pt x="296" y="628"/>
                    <a:pt x="350" y="635"/>
                    <a:pt x="390" y="618"/>
                  </a:cubicBezTo>
                  <a:cubicBezTo>
                    <a:pt x="410" y="610"/>
                    <a:pt x="450" y="594"/>
                    <a:pt x="450" y="594"/>
                  </a:cubicBezTo>
                  <a:cubicBezTo>
                    <a:pt x="495" y="598"/>
                    <a:pt x="528" y="600"/>
                    <a:pt x="564" y="624"/>
                  </a:cubicBezTo>
                  <a:cubicBezTo>
                    <a:pt x="707" y="618"/>
                    <a:pt x="670" y="627"/>
                    <a:pt x="750" y="600"/>
                  </a:cubicBezTo>
                  <a:cubicBezTo>
                    <a:pt x="756" y="594"/>
                    <a:pt x="761" y="587"/>
                    <a:pt x="768" y="582"/>
                  </a:cubicBezTo>
                  <a:cubicBezTo>
                    <a:pt x="775" y="577"/>
                    <a:pt x="785" y="576"/>
                    <a:pt x="792" y="570"/>
                  </a:cubicBezTo>
                  <a:cubicBezTo>
                    <a:pt x="818" y="548"/>
                    <a:pt x="837" y="509"/>
                    <a:pt x="870" y="498"/>
                  </a:cubicBezTo>
                  <a:cubicBezTo>
                    <a:pt x="894" y="474"/>
                    <a:pt x="920" y="445"/>
                    <a:pt x="948" y="426"/>
                  </a:cubicBezTo>
                  <a:cubicBezTo>
                    <a:pt x="982" y="375"/>
                    <a:pt x="1029" y="328"/>
                    <a:pt x="1080" y="294"/>
                  </a:cubicBezTo>
                  <a:cubicBezTo>
                    <a:pt x="1126" y="217"/>
                    <a:pt x="1203" y="184"/>
                    <a:pt x="1272" y="132"/>
                  </a:cubicBezTo>
                  <a:cubicBezTo>
                    <a:pt x="1297" y="113"/>
                    <a:pt x="1308" y="79"/>
                    <a:pt x="1332" y="60"/>
                  </a:cubicBezTo>
                  <a:cubicBezTo>
                    <a:pt x="1342" y="52"/>
                    <a:pt x="1357" y="49"/>
                    <a:pt x="1368" y="42"/>
                  </a:cubicBezTo>
                  <a:cubicBezTo>
                    <a:pt x="1490" y="50"/>
                    <a:pt x="1538" y="59"/>
                    <a:pt x="1674" y="54"/>
                  </a:cubicBezTo>
                  <a:cubicBezTo>
                    <a:pt x="1746" y="40"/>
                    <a:pt x="1820" y="23"/>
                    <a:pt x="1890" y="0"/>
                  </a:cubicBezTo>
                  <a:cubicBezTo>
                    <a:pt x="2003" y="6"/>
                    <a:pt x="2022" y="4"/>
                    <a:pt x="2106" y="60"/>
                  </a:cubicBezTo>
                  <a:cubicBezTo>
                    <a:pt x="2138" y="108"/>
                    <a:pt x="2168" y="164"/>
                    <a:pt x="2208" y="204"/>
                  </a:cubicBezTo>
                  <a:cubicBezTo>
                    <a:pt x="2233" y="278"/>
                    <a:pt x="2315" y="374"/>
                    <a:pt x="2376" y="420"/>
                  </a:cubicBezTo>
                  <a:cubicBezTo>
                    <a:pt x="2405" y="478"/>
                    <a:pt x="2462" y="495"/>
                    <a:pt x="2508" y="534"/>
                  </a:cubicBezTo>
                  <a:cubicBezTo>
                    <a:pt x="2515" y="539"/>
                    <a:pt x="2519" y="548"/>
                    <a:pt x="2526" y="552"/>
                  </a:cubicBezTo>
                  <a:cubicBezTo>
                    <a:pt x="2547" y="564"/>
                    <a:pt x="2595" y="567"/>
                    <a:pt x="2616" y="570"/>
                  </a:cubicBezTo>
                  <a:cubicBezTo>
                    <a:pt x="2688" y="564"/>
                    <a:pt x="2743" y="568"/>
                    <a:pt x="2814" y="582"/>
                  </a:cubicBezTo>
                  <a:cubicBezTo>
                    <a:pt x="2820" y="588"/>
                    <a:pt x="2824" y="596"/>
                    <a:pt x="2832" y="600"/>
                  </a:cubicBezTo>
                  <a:cubicBezTo>
                    <a:pt x="2849" y="608"/>
                    <a:pt x="2886" y="618"/>
                    <a:pt x="2886" y="618"/>
                  </a:cubicBezTo>
                  <a:cubicBezTo>
                    <a:pt x="2997" y="613"/>
                    <a:pt x="3100" y="594"/>
                    <a:pt x="3210" y="594"/>
                  </a:cubicBez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3" name="Line 11">
              <a:extLst>
                <a:ext uri="{FF2B5EF4-FFF2-40B4-BE49-F238E27FC236}">
                  <a16:creationId xmlns:a16="http://schemas.microsoft.com/office/drawing/2014/main" id="{9646572D-5106-A110-0A7D-A39F7D9D2A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4" name="Line 12">
              <a:extLst>
                <a:ext uri="{FF2B5EF4-FFF2-40B4-BE49-F238E27FC236}">
                  <a16:creationId xmlns:a16="http://schemas.microsoft.com/office/drawing/2014/main" id="{2DC99E69-C949-D2A6-814B-45DC3E93A1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5" name="Line 13">
              <a:extLst>
                <a:ext uri="{FF2B5EF4-FFF2-40B4-BE49-F238E27FC236}">
                  <a16:creationId xmlns:a16="http://schemas.microsoft.com/office/drawing/2014/main" id="{AEB0B71E-9AEB-9122-585D-C69C40F50C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6" name="Line 14">
              <a:extLst>
                <a:ext uri="{FF2B5EF4-FFF2-40B4-BE49-F238E27FC236}">
                  <a16:creationId xmlns:a16="http://schemas.microsoft.com/office/drawing/2014/main" id="{F167AC63-8584-4281-79E9-898B241CF0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7" name="Line 15">
              <a:extLst>
                <a:ext uri="{FF2B5EF4-FFF2-40B4-BE49-F238E27FC236}">
                  <a16:creationId xmlns:a16="http://schemas.microsoft.com/office/drawing/2014/main" id="{668C1F6E-4CB7-CFA9-4135-7F767B5AF3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8" name="Line 16">
              <a:extLst>
                <a:ext uri="{FF2B5EF4-FFF2-40B4-BE49-F238E27FC236}">
                  <a16:creationId xmlns:a16="http://schemas.microsoft.com/office/drawing/2014/main" id="{056111D6-BACB-DE63-DACB-628CC50846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6" y="624"/>
              <a:ext cx="0" cy="1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29" name="Line 17">
              <a:extLst>
                <a:ext uri="{FF2B5EF4-FFF2-40B4-BE49-F238E27FC236}">
                  <a16:creationId xmlns:a16="http://schemas.microsoft.com/office/drawing/2014/main" id="{9C1EF502-2C4E-7D5E-582B-2602F8A00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720"/>
              <a:ext cx="816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30" name="Line 18">
              <a:extLst>
                <a:ext uri="{FF2B5EF4-FFF2-40B4-BE49-F238E27FC236}">
                  <a16:creationId xmlns:a16="http://schemas.microsoft.com/office/drawing/2014/main" id="{C72363F0-2718-B8B8-ACAC-ECBF5D5551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720"/>
              <a:ext cx="912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31" name="Line 19">
              <a:extLst>
                <a:ext uri="{FF2B5EF4-FFF2-40B4-BE49-F238E27FC236}">
                  <a16:creationId xmlns:a16="http://schemas.microsoft.com/office/drawing/2014/main" id="{BFEF138A-6939-4C04-20E6-62A5381A9C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720"/>
              <a:ext cx="76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294932" name="Text Box 20">
              <a:extLst>
                <a:ext uri="{FF2B5EF4-FFF2-40B4-BE49-F238E27FC236}">
                  <a16:creationId xmlns:a16="http://schemas.microsoft.com/office/drawing/2014/main" id="{84EA788F-1F72-C199-2298-ED5EF41E58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7" y="613"/>
              <a:ext cx="253" cy="2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4933" name="Text Box 21">
              <a:extLst>
                <a:ext uri="{FF2B5EF4-FFF2-40B4-BE49-F238E27FC236}">
                  <a16:creationId xmlns:a16="http://schemas.microsoft.com/office/drawing/2014/main" id="{1849FB6D-4E86-12DA-FAF6-506B41A163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624"/>
              <a:ext cx="253" cy="2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4934" name="Text Box 22">
              <a:extLst>
                <a:ext uri="{FF2B5EF4-FFF2-40B4-BE49-F238E27FC236}">
                  <a16:creationId xmlns:a16="http://schemas.microsoft.com/office/drawing/2014/main" id="{26A31DEE-971A-AE4B-A654-F86B240EC0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3" y="635"/>
              <a:ext cx="253" cy="22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940738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Additional Slides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194238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4314" name="Object 186"/>
          <p:cNvGraphicFramePr>
            <a:graphicFrameLocks noChangeAspect="1"/>
          </p:cNvGraphicFramePr>
          <p:nvPr/>
        </p:nvGraphicFramePr>
        <p:xfrm>
          <a:off x="3505200" y="3217863"/>
          <a:ext cx="3973513" cy="348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220611" imgH="6982123" progId="Excel.Chart.8">
                  <p:embed/>
                </p:oleObj>
              </mc:Choice>
              <mc:Fallback>
                <p:oleObj name="Chart" r:id="rId2" imgW="8220611" imgH="6982123" progId="Excel.Chart.8">
                  <p:embed/>
                  <p:pic>
                    <p:nvPicPr>
                      <p:cNvPr id="304314" name="Object 1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217863"/>
                        <a:ext cx="3973513" cy="34877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19050">
                            <a:solidFill>
                              <a:schemeClr val="tx2"/>
                            </a:solidFill>
                            <a:miter lim="800000"/>
                            <a:headEnd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17961" dir="2700000" algn="ctr" rotWithShape="0">
                                <a:schemeClr val="tx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Storing 1 Bit</a:t>
            </a:r>
          </a:p>
        </p:txBody>
      </p:sp>
      <p:sp>
        <p:nvSpPr>
          <p:cNvPr id="304242" name="Text Box 114"/>
          <p:cNvSpPr txBox="1">
            <a:spLocks noChangeArrowheads="1"/>
          </p:cNvSpPr>
          <p:nvPr/>
        </p:nvSpPr>
        <p:spPr bwMode="auto">
          <a:xfrm>
            <a:off x="3733800" y="1066800"/>
            <a:ext cx="19335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Bistable Element</a:t>
            </a:r>
          </a:p>
        </p:txBody>
      </p:sp>
      <p:grpSp>
        <p:nvGrpSpPr>
          <p:cNvPr id="304248" name="Group 120"/>
          <p:cNvGrpSpPr>
            <a:grpSpLocks/>
          </p:cNvGrpSpPr>
          <p:nvPr/>
        </p:nvGrpSpPr>
        <p:grpSpPr bwMode="auto">
          <a:xfrm>
            <a:off x="3733800" y="1447800"/>
            <a:ext cx="1752600" cy="1760538"/>
            <a:chOff x="3988" y="1056"/>
            <a:chExt cx="1104" cy="1109"/>
          </a:xfrm>
        </p:grpSpPr>
        <p:sp>
          <p:nvSpPr>
            <p:cNvPr id="304249" name="Line 121"/>
            <p:cNvSpPr>
              <a:spLocks noChangeShapeType="1"/>
            </p:cNvSpPr>
            <p:nvPr/>
          </p:nvSpPr>
          <p:spPr bwMode="auto">
            <a:xfrm>
              <a:off x="4321" y="1244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4250" name="Group 122"/>
            <p:cNvGrpSpPr>
              <a:grpSpLocks/>
            </p:cNvGrpSpPr>
            <p:nvPr/>
          </p:nvGrpSpPr>
          <p:grpSpPr bwMode="auto">
            <a:xfrm>
              <a:off x="4131" y="1152"/>
              <a:ext cx="243" cy="184"/>
              <a:chOff x="2159" y="1440"/>
              <a:chExt cx="243" cy="184"/>
            </a:xfrm>
          </p:grpSpPr>
          <p:sp>
            <p:nvSpPr>
              <p:cNvPr id="304251" name="Freeform 123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52" name="Freeform 124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53" name="Freeform 125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54" name="Freeform 126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4255" name="Line 127"/>
            <p:cNvSpPr>
              <a:spLocks noChangeShapeType="1"/>
            </p:cNvSpPr>
            <p:nvPr/>
          </p:nvSpPr>
          <p:spPr bwMode="auto">
            <a:xfrm>
              <a:off x="3988" y="1248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4256" name="Line 128"/>
            <p:cNvSpPr>
              <a:spLocks noChangeShapeType="1"/>
            </p:cNvSpPr>
            <p:nvPr/>
          </p:nvSpPr>
          <p:spPr bwMode="auto">
            <a:xfrm flipV="1">
              <a:off x="4321" y="1824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4257" name="Group 129"/>
            <p:cNvGrpSpPr>
              <a:grpSpLocks/>
            </p:cNvGrpSpPr>
            <p:nvPr/>
          </p:nvGrpSpPr>
          <p:grpSpPr bwMode="auto">
            <a:xfrm flipV="1">
              <a:off x="4131" y="1736"/>
              <a:ext cx="243" cy="184"/>
              <a:chOff x="2159" y="1440"/>
              <a:chExt cx="243" cy="184"/>
            </a:xfrm>
          </p:grpSpPr>
          <p:sp>
            <p:nvSpPr>
              <p:cNvPr id="304258" name="Freeform 130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59" name="Freeform 131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60" name="Freeform 132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61" name="Freeform 133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4262" name="Line 134"/>
            <p:cNvSpPr>
              <a:spLocks noChangeShapeType="1"/>
            </p:cNvSpPr>
            <p:nvPr/>
          </p:nvSpPr>
          <p:spPr bwMode="auto">
            <a:xfrm flipV="1">
              <a:off x="3988" y="1823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4263" name="Freeform 135"/>
            <p:cNvSpPr>
              <a:spLocks/>
            </p:cNvSpPr>
            <p:nvPr/>
          </p:nvSpPr>
          <p:spPr bwMode="auto">
            <a:xfrm>
              <a:off x="3988" y="1248"/>
              <a:ext cx="528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152" y="336"/>
                </a:cxn>
                <a:cxn ang="0">
                  <a:pos x="1152" y="432"/>
                </a:cxn>
              </a:cxnLst>
              <a:rect l="0" t="0" r="r" b="b"/>
              <a:pathLst>
                <a:path w="1152" h="432">
                  <a:moveTo>
                    <a:pt x="0" y="0"/>
                  </a:moveTo>
                  <a:lnTo>
                    <a:pt x="0" y="96"/>
                  </a:lnTo>
                  <a:lnTo>
                    <a:pt x="1152" y="336"/>
                  </a:lnTo>
                  <a:lnTo>
                    <a:pt x="1152" y="432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4264" name="Freeform 136"/>
            <p:cNvSpPr>
              <a:spLocks/>
            </p:cNvSpPr>
            <p:nvPr/>
          </p:nvSpPr>
          <p:spPr bwMode="auto">
            <a:xfrm flipV="1">
              <a:off x="3988" y="1248"/>
              <a:ext cx="528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152" y="336"/>
                </a:cxn>
                <a:cxn ang="0">
                  <a:pos x="1152" y="432"/>
                </a:cxn>
              </a:cxnLst>
              <a:rect l="0" t="0" r="r" b="b"/>
              <a:pathLst>
                <a:path w="1152" h="432">
                  <a:moveTo>
                    <a:pt x="0" y="0"/>
                  </a:moveTo>
                  <a:lnTo>
                    <a:pt x="0" y="96"/>
                  </a:lnTo>
                  <a:lnTo>
                    <a:pt x="1152" y="336"/>
                  </a:lnTo>
                  <a:lnTo>
                    <a:pt x="1152" y="432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4265" name="Text Box 137"/>
            <p:cNvSpPr txBox="1">
              <a:spLocks noChangeArrowheads="1"/>
            </p:cNvSpPr>
            <p:nvPr/>
          </p:nvSpPr>
          <p:spPr bwMode="auto">
            <a:xfrm>
              <a:off x="4804" y="1152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04266" name="Text Box 138"/>
            <p:cNvSpPr txBox="1">
              <a:spLocks noChangeArrowheads="1"/>
            </p:cNvSpPr>
            <p:nvPr/>
          </p:nvSpPr>
          <p:spPr bwMode="auto">
            <a:xfrm>
              <a:off x="4804" y="1680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Q–</a:t>
              </a:r>
            </a:p>
          </p:txBody>
        </p:sp>
        <p:sp>
          <p:nvSpPr>
            <p:cNvPr id="304267" name="Text Box 139"/>
            <p:cNvSpPr txBox="1">
              <a:spLocks noChangeArrowheads="1"/>
            </p:cNvSpPr>
            <p:nvPr/>
          </p:nvSpPr>
          <p:spPr bwMode="auto">
            <a:xfrm>
              <a:off x="4516" y="1056"/>
              <a:ext cx="240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304268" name="Text Box 140"/>
            <p:cNvSpPr txBox="1">
              <a:spLocks noChangeArrowheads="1"/>
            </p:cNvSpPr>
            <p:nvPr/>
          </p:nvSpPr>
          <p:spPr bwMode="auto">
            <a:xfrm>
              <a:off x="4516" y="1632"/>
              <a:ext cx="240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!q</a:t>
              </a:r>
            </a:p>
          </p:txBody>
        </p:sp>
        <p:sp>
          <p:nvSpPr>
            <p:cNvPr id="304269" name="Text Box 141"/>
            <p:cNvSpPr txBox="1">
              <a:spLocks noChangeArrowheads="1"/>
            </p:cNvSpPr>
            <p:nvPr/>
          </p:nvSpPr>
          <p:spPr bwMode="auto">
            <a:xfrm>
              <a:off x="4080" y="1968"/>
              <a:ext cx="1008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q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= 0 or 1</a:t>
              </a:r>
            </a:p>
          </p:txBody>
        </p:sp>
      </p:grpSp>
      <p:grpSp>
        <p:nvGrpSpPr>
          <p:cNvPr id="304295" name="Group 167"/>
          <p:cNvGrpSpPr>
            <a:grpSpLocks/>
          </p:cNvGrpSpPr>
          <p:nvPr/>
        </p:nvGrpSpPr>
        <p:grpSpPr bwMode="auto">
          <a:xfrm>
            <a:off x="1066800" y="4267200"/>
            <a:ext cx="1682750" cy="1635125"/>
            <a:chOff x="3696" y="1008"/>
            <a:chExt cx="1060" cy="1030"/>
          </a:xfrm>
        </p:grpSpPr>
        <p:sp>
          <p:nvSpPr>
            <p:cNvPr id="304214" name="Line 86"/>
            <p:cNvSpPr>
              <a:spLocks noChangeShapeType="1"/>
            </p:cNvSpPr>
            <p:nvPr/>
          </p:nvSpPr>
          <p:spPr bwMode="auto">
            <a:xfrm>
              <a:off x="4321" y="1244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4215" name="Group 87"/>
            <p:cNvGrpSpPr>
              <a:grpSpLocks/>
            </p:cNvGrpSpPr>
            <p:nvPr/>
          </p:nvGrpSpPr>
          <p:grpSpPr bwMode="auto">
            <a:xfrm>
              <a:off x="4131" y="1152"/>
              <a:ext cx="243" cy="184"/>
              <a:chOff x="2159" y="1440"/>
              <a:chExt cx="243" cy="184"/>
            </a:xfrm>
          </p:grpSpPr>
          <p:sp>
            <p:nvSpPr>
              <p:cNvPr id="304216" name="Freeform 88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17" name="Freeform 89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18" name="Freeform 90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19" name="Freeform 91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4220" name="Line 92"/>
            <p:cNvSpPr>
              <a:spLocks noChangeShapeType="1"/>
            </p:cNvSpPr>
            <p:nvPr/>
          </p:nvSpPr>
          <p:spPr bwMode="auto">
            <a:xfrm>
              <a:off x="3988" y="1248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4226" name="Line 98"/>
            <p:cNvSpPr>
              <a:spLocks noChangeShapeType="1"/>
            </p:cNvSpPr>
            <p:nvPr/>
          </p:nvSpPr>
          <p:spPr bwMode="auto">
            <a:xfrm flipV="1">
              <a:off x="4321" y="1824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4227" name="Group 99"/>
            <p:cNvGrpSpPr>
              <a:grpSpLocks/>
            </p:cNvGrpSpPr>
            <p:nvPr/>
          </p:nvGrpSpPr>
          <p:grpSpPr bwMode="auto">
            <a:xfrm flipV="1">
              <a:off x="4131" y="1736"/>
              <a:ext cx="243" cy="184"/>
              <a:chOff x="2159" y="1440"/>
              <a:chExt cx="243" cy="184"/>
            </a:xfrm>
          </p:grpSpPr>
          <p:sp>
            <p:nvSpPr>
              <p:cNvPr id="304228" name="Freeform 100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29" name="Freeform 101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30" name="Freeform 102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4231" name="Freeform 103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4232" name="Line 104"/>
            <p:cNvSpPr>
              <a:spLocks noChangeShapeType="1"/>
            </p:cNvSpPr>
            <p:nvPr/>
          </p:nvSpPr>
          <p:spPr bwMode="auto">
            <a:xfrm flipV="1">
              <a:off x="3988" y="1823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4234" name="Freeform 106"/>
            <p:cNvSpPr>
              <a:spLocks/>
            </p:cNvSpPr>
            <p:nvPr/>
          </p:nvSpPr>
          <p:spPr bwMode="auto">
            <a:xfrm>
              <a:off x="3988" y="1248"/>
              <a:ext cx="528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152" y="336"/>
                </a:cxn>
                <a:cxn ang="0">
                  <a:pos x="1152" y="432"/>
                </a:cxn>
              </a:cxnLst>
              <a:rect l="0" t="0" r="r" b="b"/>
              <a:pathLst>
                <a:path w="1152" h="432">
                  <a:moveTo>
                    <a:pt x="0" y="0"/>
                  </a:moveTo>
                  <a:lnTo>
                    <a:pt x="0" y="96"/>
                  </a:lnTo>
                  <a:lnTo>
                    <a:pt x="1152" y="336"/>
                  </a:lnTo>
                  <a:lnTo>
                    <a:pt x="1152" y="432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4288" name="Text Box 160"/>
            <p:cNvSpPr txBox="1">
              <a:spLocks noChangeArrowheads="1"/>
            </p:cNvSpPr>
            <p:nvPr/>
          </p:nvSpPr>
          <p:spPr bwMode="auto">
            <a:xfrm>
              <a:off x="3696" y="1728"/>
              <a:ext cx="240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in</a:t>
              </a:r>
            </a:p>
          </p:txBody>
        </p:sp>
        <p:sp>
          <p:nvSpPr>
            <p:cNvPr id="304289" name="Text Box 161"/>
            <p:cNvSpPr txBox="1">
              <a:spLocks noChangeArrowheads="1"/>
            </p:cNvSpPr>
            <p:nvPr/>
          </p:nvSpPr>
          <p:spPr bwMode="auto">
            <a:xfrm>
              <a:off x="4384" y="1824"/>
              <a:ext cx="207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4290" name="Text Box 162"/>
            <p:cNvSpPr txBox="1">
              <a:spLocks noChangeArrowheads="1"/>
            </p:cNvSpPr>
            <p:nvPr/>
          </p:nvSpPr>
          <p:spPr bwMode="auto">
            <a:xfrm>
              <a:off x="4368" y="1008"/>
              <a:ext cx="207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</p:grpSp>
      <p:graphicFrame>
        <p:nvGraphicFramePr>
          <p:cNvPr id="304299" name="Object 171"/>
          <p:cNvGraphicFramePr>
            <a:graphicFrameLocks noChangeAspect="1"/>
          </p:cNvGraphicFramePr>
          <p:nvPr/>
        </p:nvGraphicFramePr>
        <p:xfrm>
          <a:off x="3505200" y="3505200"/>
          <a:ext cx="3973513" cy="318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8611076" imgH="6915448" progId="Excel.Chart.8">
                  <p:embed/>
                </p:oleObj>
              </mc:Choice>
              <mc:Fallback>
                <p:oleObj name="Chart" r:id="rId4" imgW="8611076" imgH="6915448" progId="Excel.Chart.8">
                  <p:embed/>
                  <p:pic>
                    <p:nvPicPr>
                      <p:cNvPr id="304299" name="Object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505200"/>
                        <a:ext cx="3973513" cy="31829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19050">
                            <a:solidFill>
                              <a:schemeClr val="tx2"/>
                            </a:solidFill>
                            <a:miter lim="800000"/>
                            <a:headEnd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17961" dir="2700000" algn="ctr" rotWithShape="0">
                                <a:schemeClr val="tx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31022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04314" grpId="0"/>
      <p:bldOleChart spid="30429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5634" name="Object 2"/>
          <p:cNvGraphicFramePr>
            <a:graphicFrameLocks noChangeAspect="1"/>
          </p:cNvGraphicFramePr>
          <p:nvPr/>
        </p:nvGraphicFramePr>
        <p:xfrm>
          <a:off x="3505200" y="3505200"/>
          <a:ext cx="3973513" cy="318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620661" imgH="6905863" progId="Excel.Chart.8">
                  <p:embed/>
                </p:oleObj>
              </mc:Choice>
              <mc:Fallback>
                <p:oleObj name="Chart" r:id="rId2" imgW="8620661" imgH="6905863" progId="Excel.Chart.8">
                  <p:embed/>
                  <p:pic>
                    <p:nvPicPr>
                      <p:cNvPr id="3256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505200"/>
                        <a:ext cx="3973513" cy="318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19050">
                            <a:solidFill>
                              <a:schemeClr val="tx2"/>
                            </a:solidFill>
                            <a:miter lim="800000"/>
                            <a:headEnd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17961" dir="2700000" algn="ctr" rotWithShape="0">
                                <a:schemeClr val="tx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5" name="Object 3"/>
          <p:cNvGraphicFramePr>
            <a:graphicFrameLocks noChangeAspect="1"/>
          </p:cNvGraphicFramePr>
          <p:nvPr/>
        </p:nvGraphicFramePr>
        <p:xfrm>
          <a:off x="3494088" y="3416300"/>
          <a:ext cx="4202112" cy="336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8620661" imgH="6905863" progId="Excel.Chart.8">
                  <p:embed/>
                </p:oleObj>
              </mc:Choice>
              <mc:Fallback>
                <p:oleObj name="Chart" r:id="rId4" imgW="8620661" imgH="6905863" progId="Excel.Chart.8">
                  <p:embed/>
                  <p:pic>
                    <p:nvPicPr>
                      <p:cNvPr id="3256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4088" y="3416300"/>
                        <a:ext cx="4202112" cy="3365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19050">
                            <a:solidFill>
                              <a:schemeClr val="tx2"/>
                            </a:solidFill>
                            <a:miter lim="800000"/>
                            <a:headEnd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17961" dir="2700000" algn="ctr" rotWithShape="0">
                                <a:schemeClr val="tx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5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Storing 1 Bit (cont.)</a:t>
            </a:r>
          </a:p>
        </p:txBody>
      </p:sp>
      <p:sp>
        <p:nvSpPr>
          <p:cNvPr id="325637" name="Text Box 5"/>
          <p:cNvSpPr txBox="1">
            <a:spLocks noChangeArrowheads="1"/>
          </p:cNvSpPr>
          <p:nvPr/>
        </p:nvSpPr>
        <p:spPr bwMode="auto">
          <a:xfrm>
            <a:off x="3733800" y="1066800"/>
            <a:ext cx="19335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Bistable Element</a:t>
            </a:r>
          </a:p>
        </p:txBody>
      </p:sp>
      <p:grpSp>
        <p:nvGrpSpPr>
          <p:cNvPr id="325638" name="Group 6"/>
          <p:cNvGrpSpPr>
            <a:grpSpLocks/>
          </p:cNvGrpSpPr>
          <p:nvPr/>
        </p:nvGrpSpPr>
        <p:grpSpPr bwMode="auto">
          <a:xfrm>
            <a:off x="3733800" y="1447800"/>
            <a:ext cx="1752600" cy="1760538"/>
            <a:chOff x="3988" y="1056"/>
            <a:chExt cx="1104" cy="1109"/>
          </a:xfrm>
        </p:grpSpPr>
        <p:sp>
          <p:nvSpPr>
            <p:cNvPr id="325639" name="Line 7"/>
            <p:cNvSpPr>
              <a:spLocks noChangeShapeType="1"/>
            </p:cNvSpPr>
            <p:nvPr/>
          </p:nvSpPr>
          <p:spPr bwMode="auto">
            <a:xfrm>
              <a:off x="4321" y="1244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25640" name="Group 8"/>
            <p:cNvGrpSpPr>
              <a:grpSpLocks/>
            </p:cNvGrpSpPr>
            <p:nvPr/>
          </p:nvGrpSpPr>
          <p:grpSpPr bwMode="auto">
            <a:xfrm>
              <a:off x="4131" y="1152"/>
              <a:ext cx="243" cy="184"/>
              <a:chOff x="2159" y="1440"/>
              <a:chExt cx="243" cy="184"/>
            </a:xfrm>
          </p:grpSpPr>
          <p:sp>
            <p:nvSpPr>
              <p:cNvPr id="325641" name="Freeform 9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42" name="Freeform 10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43" name="Freeform 11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44" name="Freeform 12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5645" name="Line 13"/>
            <p:cNvSpPr>
              <a:spLocks noChangeShapeType="1"/>
            </p:cNvSpPr>
            <p:nvPr/>
          </p:nvSpPr>
          <p:spPr bwMode="auto">
            <a:xfrm>
              <a:off x="3988" y="1248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46" name="Line 14"/>
            <p:cNvSpPr>
              <a:spLocks noChangeShapeType="1"/>
            </p:cNvSpPr>
            <p:nvPr/>
          </p:nvSpPr>
          <p:spPr bwMode="auto">
            <a:xfrm flipV="1">
              <a:off x="4321" y="1824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25647" name="Group 15"/>
            <p:cNvGrpSpPr>
              <a:grpSpLocks/>
            </p:cNvGrpSpPr>
            <p:nvPr/>
          </p:nvGrpSpPr>
          <p:grpSpPr bwMode="auto">
            <a:xfrm flipV="1">
              <a:off x="4131" y="1736"/>
              <a:ext cx="243" cy="184"/>
              <a:chOff x="2159" y="1440"/>
              <a:chExt cx="243" cy="184"/>
            </a:xfrm>
          </p:grpSpPr>
          <p:sp>
            <p:nvSpPr>
              <p:cNvPr id="325648" name="Freeform 16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49" name="Freeform 17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50" name="Freeform 18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51" name="Freeform 19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5652" name="Line 20"/>
            <p:cNvSpPr>
              <a:spLocks noChangeShapeType="1"/>
            </p:cNvSpPr>
            <p:nvPr/>
          </p:nvSpPr>
          <p:spPr bwMode="auto">
            <a:xfrm flipV="1">
              <a:off x="3988" y="1823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53" name="Freeform 21"/>
            <p:cNvSpPr>
              <a:spLocks/>
            </p:cNvSpPr>
            <p:nvPr/>
          </p:nvSpPr>
          <p:spPr bwMode="auto">
            <a:xfrm>
              <a:off x="3988" y="1248"/>
              <a:ext cx="528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152" y="336"/>
                </a:cxn>
                <a:cxn ang="0">
                  <a:pos x="1152" y="432"/>
                </a:cxn>
              </a:cxnLst>
              <a:rect l="0" t="0" r="r" b="b"/>
              <a:pathLst>
                <a:path w="1152" h="432">
                  <a:moveTo>
                    <a:pt x="0" y="0"/>
                  </a:moveTo>
                  <a:lnTo>
                    <a:pt x="0" y="96"/>
                  </a:lnTo>
                  <a:lnTo>
                    <a:pt x="1152" y="336"/>
                  </a:lnTo>
                  <a:lnTo>
                    <a:pt x="1152" y="432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54" name="Freeform 22"/>
            <p:cNvSpPr>
              <a:spLocks/>
            </p:cNvSpPr>
            <p:nvPr/>
          </p:nvSpPr>
          <p:spPr bwMode="auto">
            <a:xfrm flipV="1">
              <a:off x="3988" y="1248"/>
              <a:ext cx="528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152" y="336"/>
                </a:cxn>
                <a:cxn ang="0">
                  <a:pos x="1152" y="432"/>
                </a:cxn>
              </a:cxnLst>
              <a:rect l="0" t="0" r="r" b="b"/>
              <a:pathLst>
                <a:path w="1152" h="432">
                  <a:moveTo>
                    <a:pt x="0" y="0"/>
                  </a:moveTo>
                  <a:lnTo>
                    <a:pt x="0" y="96"/>
                  </a:lnTo>
                  <a:lnTo>
                    <a:pt x="1152" y="336"/>
                  </a:lnTo>
                  <a:lnTo>
                    <a:pt x="1152" y="432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55" name="Text Box 23"/>
            <p:cNvSpPr txBox="1">
              <a:spLocks noChangeArrowheads="1"/>
            </p:cNvSpPr>
            <p:nvPr/>
          </p:nvSpPr>
          <p:spPr bwMode="auto">
            <a:xfrm>
              <a:off x="4804" y="1152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25656" name="Text Box 24"/>
            <p:cNvSpPr txBox="1">
              <a:spLocks noChangeArrowheads="1"/>
            </p:cNvSpPr>
            <p:nvPr/>
          </p:nvSpPr>
          <p:spPr bwMode="auto">
            <a:xfrm>
              <a:off x="4804" y="1680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Q–</a:t>
              </a:r>
            </a:p>
          </p:txBody>
        </p:sp>
        <p:sp>
          <p:nvSpPr>
            <p:cNvPr id="325657" name="Text Box 25"/>
            <p:cNvSpPr txBox="1">
              <a:spLocks noChangeArrowheads="1"/>
            </p:cNvSpPr>
            <p:nvPr/>
          </p:nvSpPr>
          <p:spPr bwMode="auto">
            <a:xfrm>
              <a:off x="4516" y="1056"/>
              <a:ext cx="240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325658" name="Text Box 26"/>
            <p:cNvSpPr txBox="1">
              <a:spLocks noChangeArrowheads="1"/>
            </p:cNvSpPr>
            <p:nvPr/>
          </p:nvSpPr>
          <p:spPr bwMode="auto">
            <a:xfrm>
              <a:off x="4516" y="1632"/>
              <a:ext cx="240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!q</a:t>
              </a:r>
            </a:p>
          </p:txBody>
        </p:sp>
        <p:sp>
          <p:nvSpPr>
            <p:cNvPr id="325659" name="Text Box 27"/>
            <p:cNvSpPr txBox="1">
              <a:spLocks noChangeArrowheads="1"/>
            </p:cNvSpPr>
            <p:nvPr/>
          </p:nvSpPr>
          <p:spPr bwMode="auto">
            <a:xfrm>
              <a:off x="4080" y="1968"/>
              <a:ext cx="1008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q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= 0 or 1</a:t>
              </a:r>
            </a:p>
          </p:txBody>
        </p:sp>
      </p:grpSp>
      <p:grpSp>
        <p:nvGrpSpPr>
          <p:cNvPr id="325660" name="Group 28"/>
          <p:cNvGrpSpPr>
            <a:grpSpLocks/>
          </p:cNvGrpSpPr>
          <p:nvPr/>
        </p:nvGrpSpPr>
        <p:grpSpPr bwMode="auto">
          <a:xfrm>
            <a:off x="1066800" y="4267200"/>
            <a:ext cx="1682750" cy="1635125"/>
            <a:chOff x="3696" y="1008"/>
            <a:chExt cx="1060" cy="1030"/>
          </a:xfrm>
        </p:grpSpPr>
        <p:sp>
          <p:nvSpPr>
            <p:cNvPr id="325661" name="Line 29"/>
            <p:cNvSpPr>
              <a:spLocks noChangeShapeType="1"/>
            </p:cNvSpPr>
            <p:nvPr/>
          </p:nvSpPr>
          <p:spPr bwMode="auto">
            <a:xfrm>
              <a:off x="4321" y="1244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25662" name="Group 30"/>
            <p:cNvGrpSpPr>
              <a:grpSpLocks/>
            </p:cNvGrpSpPr>
            <p:nvPr/>
          </p:nvGrpSpPr>
          <p:grpSpPr bwMode="auto">
            <a:xfrm>
              <a:off x="4131" y="1152"/>
              <a:ext cx="243" cy="184"/>
              <a:chOff x="2159" y="1440"/>
              <a:chExt cx="243" cy="184"/>
            </a:xfrm>
          </p:grpSpPr>
          <p:sp>
            <p:nvSpPr>
              <p:cNvPr id="325663" name="Freeform 31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64" name="Freeform 32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65" name="Freeform 33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66" name="Freeform 34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5667" name="Line 35"/>
            <p:cNvSpPr>
              <a:spLocks noChangeShapeType="1"/>
            </p:cNvSpPr>
            <p:nvPr/>
          </p:nvSpPr>
          <p:spPr bwMode="auto">
            <a:xfrm>
              <a:off x="3988" y="1248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68" name="Line 36"/>
            <p:cNvSpPr>
              <a:spLocks noChangeShapeType="1"/>
            </p:cNvSpPr>
            <p:nvPr/>
          </p:nvSpPr>
          <p:spPr bwMode="auto">
            <a:xfrm flipV="1">
              <a:off x="4321" y="1824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25669" name="Group 37"/>
            <p:cNvGrpSpPr>
              <a:grpSpLocks/>
            </p:cNvGrpSpPr>
            <p:nvPr/>
          </p:nvGrpSpPr>
          <p:grpSpPr bwMode="auto">
            <a:xfrm flipV="1">
              <a:off x="4131" y="1736"/>
              <a:ext cx="243" cy="184"/>
              <a:chOff x="2159" y="1440"/>
              <a:chExt cx="243" cy="184"/>
            </a:xfrm>
          </p:grpSpPr>
          <p:sp>
            <p:nvSpPr>
              <p:cNvPr id="325670" name="Freeform 38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71" name="Freeform 39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72" name="Freeform 40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73" name="Freeform 41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5674" name="Line 42"/>
            <p:cNvSpPr>
              <a:spLocks noChangeShapeType="1"/>
            </p:cNvSpPr>
            <p:nvPr/>
          </p:nvSpPr>
          <p:spPr bwMode="auto">
            <a:xfrm flipV="1">
              <a:off x="3988" y="1823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75" name="Freeform 43"/>
            <p:cNvSpPr>
              <a:spLocks/>
            </p:cNvSpPr>
            <p:nvPr/>
          </p:nvSpPr>
          <p:spPr bwMode="auto">
            <a:xfrm>
              <a:off x="3988" y="1248"/>
              <a:ext cx="528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152" y="336"/>
                </a:cxn>
                <a:cxn ang="0">
                  <a:pos x="1152" y="432"/>
                </a:cxn>
              </a:cxnLst>
              <a:rect l="0" t="0" r="r" b="b"/>
              <a:pathLst>
                <a:path w="1152" h="432">
                  <a:moveTo>
                    <a:pt x="0" y="0"/>
                  </a:moveTo>
                  <a:lnTo>
                    <a:pt x="0" y="96"/>
                  </a:lnTo>
                  <a:lnTo>
                    <a:pt x="1152" y="336"/>
                  </a:lnTo>
                  <a:lnTo>
                    <a:pt x="1152" y="432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76" name="Text Box 44"/>
            <p:cNvSpPr txBox="1">
              <a:spLocks noChangeArrowheads="1"/>
            </p:cNvSpPr>
            <p:nvPr/>
          </p:nvSpPr>
          <p:spPr bwMode="auto">
            <a:xfrm>
              <a:off x="3696" y="1728"/>
              <a:ext cx="240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in</a:t>
              </a:r>
            </a:p>
          </p:txBody>
        </p:sp>
        <p:sp>
          <p:nvSpPr>
            <p:cNvPr id="325677" name="Text Box 45"/>
            <p:cNvSpPr txBox="1">
              <a:spLocks noChangeArrowheads="1"/>
            </p:cNvSpPr>
            <p:nvPr/>
          </p:nvSpPr>
          <p:spPr bwMode="auto">
            <a:xfrm>
              <a:off x="4384" y="1824"/>
              <a:ext cx="207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5678" name="Text Box 46"/>
            <p:cNvSpPr txBox="1">
              <a:spLocks noChangeArrowheads="1"/>
            </p:cNvSpPr>
            <p:nvPr/>
          </p:nvSpPr>
          <p:spPr bwMode="auto">
            <a:xfrm>
              <a:off x="4368" y="1008"/>
              <a:ext cx="207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325679" name="Group 47"/>
          <p:cNvGrpSpPr>
            <a:grpSpLocks/>
          </p:cNvGrpSpPr>
          <p:nvPr/>
        </p:nvGrpSpPr>
        <p:grpSpPr bwMode="auto">
          <a:xfrm>
            <a:off x="1066800" y="3962400"/>
            <a:ext cx="1677988" cy="1939925"/>
            <a:chOff x="816" y="2256"/>
            <a:chExt cx="1057" cy="1222"/>
          </a:xfrm>
        </p:grpSpPr>
        <p:sp>
          <p:nvSpPr>
            <p:cNvPr id="325680" name="Line 48"/>
            <p:cNvSpPr>
              <a:spLocks noChangeShapeType="1"/>
            </p:cNvSpPr>
            <p:nvPr/>
          </p:nvSpPr>
          <p:spPr bwMode="auto">
            <a:xfrm>
              <a:off x="1438" y="2684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25681" name="Group 49"/>
            <p:cNvGrpSpPr>
              <a:grpSpLocks/>
            </p:cNvGrpSpPr>
            <p:nvPr/>
          </p:nvGrpSpPr>
          <p:grpSpPr bwMode="auto">
            <a:xfrm>
              <a:off x="1248" y="2592"/>
              <a:ext cx="243" cy="184"/>
              <a:chOff x="2159" y="1440"/>
              <a:chExt cx="243" cy="184"/>
            </a:xfrm>
          </p:grpSpPr>
          <p:sp>
            <p:nvSpPr>
              <p:cNvPr id="325682" name="Freeform 50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83" name="Freeform 51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84" name="Freeform 52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85" name="Freeform 53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5686" name="Line 54"/>
            <p:cNvSpPr>
              <a:spLocks noChangeShapeType="1"/>
            </p:cNvSpPr>
            <p:nvPr/>
          </p:nvSpPr>
          <p:spPr bwMode="auto">
            <a:xfrm>
              <a:off x="1105" y="2688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87" name="Line 55"/>
            <p:cNvSpPr>
              <a:spLocks noChangeShapeType="1"/>
            </p:cNvSpPr>
            <p:nvPr/>
          </p:nvSpPr>
          <p:spPr bwMode="auto">
            <a:xfrm flipV="1">
              <a:off x="1438" y="3264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25688" name="Group 56"/>
            <p:cNvGrpSpPr>
              <a:grpSpLocks/>
            </p:cNvGrpSpPr>
            <p:nvPr/>
          </p:nvGrpSpPr>
          <p:grpSpPr bwMode="auto">
            <a:xfrm flipV="1">
              <a:off x="1248" y="3176"/>
              <a:ext cx="243" cy="184"/>
              <a:chOff x="2159" y="1440"/>
              <a:chExt cx="243" cy="184"/>
            </a:xfrm>
          </p:grpSpPr>
          <p:sp>
            <p:nvSpPr>
              <p:cNvPr id="325689" name="Freeform 57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90" name="Freeform 58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91" name="Freeform 59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5692" name="Freeform 60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5693" name="Line 61"/>
            <p:cNvSpPr>
              <a:spLocks noChangeShapeType="1"/>
            </p:cNvSpPr>
            <p:nvPr/>
          </p:nvSpPr>
          <p:spPr bwMode="auto">
            <a:xfrm flipV="1">
              <a:off x="1105" y="3263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94" name="Freeform 62"/>
            <p:cNvSpPr>
              <a:spLocks/>
            </p:cNvSpPr>
            <p:nvPr/>
          </p:nvSpPr>
          <p:spPr bwMode="auto">
            <a:xfrm>
              <a:off x="1105" y="2688"/>
              <a:ext cx="528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152" y="336"/>
                </a:cxn>
                <a:cxn ang="0">
                  <a:pos x="1152" y="432"/>
                </a:cxn>
              </a:cxnLst>
              <a:rect l="0" t="0" r="r" b="b"/>
              <a:pathLst>
                <a:path w="1152" h="432">
                  <a:moveTo>
                    <a:pt x="0" y="0"/>
                  </a:moveTo>
                  <a:lnTo>
                    <a:pt x="0" y="96"/>
                  </a:lnTo>
                  <a:lnTo>
                    <a:pt x="1152" y="336"/>
                  </a:lnTo>
                  <a:lnTo>
                    <a:pt x="1152" y="432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95" name="Freeform 63"/>
            <p:cNvSpPr>
              <a:spLocks/>
            </p:cNvSpPr>
            <p:nvPr/>
          </p:nvSpPr>
          <p:spPr bwMode="auto">
            <a:xfrm flipV="1">
              <a:off x="1105" y="2688"/>
              <a:ext cx="528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152" y="336"/>
                </a:cxn>
                <a:cxn ang="0">
                  <a:pos x="1152" y="432"/>
                </a:cxn>
              </a:cxnLst>
              <a:rect l="0" t="0" r="r" b="b"/>
              <a:pathLst>
                <a:path w="1152" h="432">
                  <a:moveTo>
                    <a:pt x="0" y="0"/>
                  </a:moveTo>
                  <a:lnTo>
                    <a:pt x="0" y="96"/>
                  </a:lnTo>
                  <a:lnTo>
                    <a:pt x="1152" y="336"/>
                  </a:lnTo>
                  <a:lnTo>
                    <a:pt x="1152" y="432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ysDot"/>
              <a:round/>
              <a:headEnd type="none" w="med" len="med"/>
              <a:tailEnd type="non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696" name="Text Box 64"/>
            <p:cNvSpPr txBox="1">
              <a:spLocks noChangeArrowheads="1"/>
            </p:cNvSpPr>
            <p:nvPr/>
          </p:nvSpPr>
          <p:spPr bwMode="auto">
            <a:xfrm>
              <a:off x="816" y="3168"/>
              <a:ext cx="240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in</a:t>
              </a:r>
            </a:p>
          </p:txBody>
        </p:sp>
        <p:sp>
          <p:nvSpPr>
            <p:cNvPr id="325697" name="Text Box 65"/>
            <p:cNvSpPr txBox="1">
              <a:spLocks noChangeArrowheads="1"/>
            </p:cNvSpPr>
            <p:nvPr/>
          </p:nvSpPr>
          <p:spPr bwMode="auto">
            <a:xfrm>
              <a:off x="1504" y="3264"/>
              <a:ext cx="207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5698" name="Text Box 66"/>
            <p:cNvSpPr txBox="1">
              <a:spLocks noChangeArrowheads="1"/>
            </p:cNvSpPr>
            <p:nvPr/>
          </p:nvSpPr>
          <p:spPr bwMode="auto">
            <a:xfrm>
              <a:off x="1488" y="2448"/>
              <a:ext cx="207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25699" name="Text Box 67"/>
            <p:cNvSpPr txBox="1">
              <a:spLocks noChangeArrowheads="1"/>
            </p:cNvSpPr>
            <p:nvPr/>
          </p:nvSpPr>
          <p:spPr bwMode="auto">
            <a:xfrm>
              <a:off x="1056" y="2256"/>
              <a:ext cx="79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in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 = V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325700" name="Group 68"/>
          <p:cNvGrpSpPr>
            <a:grpSpLocks/>
          </p:cNvGrpSpPr>
          <p:nvPr/>
        </p:nvGrpSpPr>
        <p:grpSpPr bwMode="auto">
          <a:xfrm>
            <a:off x="2209800" y="6019800"/>
            <a:ext cx="1447800" cy="339725"/>
            <a:chOff x="1392" y="3792"/>
            <a:chExt cx="912" cy="214"/>
          </a:xfrm>
        </p:grpSpPr>
        <p:sp>
          <p:nvSpPr>
            <p:cNvPr id="325701" name="Line 69"/>
            <p:cNvSpPr>
              <a:spLocks noChangeShapeType="1"/>
            </p:cNvSpPr>
            <p:nvPr/>
          </p:nvSpPr>
          <p:spPr bwMode="auto">
            <a:xfrm>
              <a:off x="2016" y="3888"/>
              <a:ext cx="288" cy="4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702" name="Text Box 70"/>
            <p:cNvSpPr txBox="1">
              <a:spLocks noChangeArrowheads="1"/>
            </p:cNvSpPr>
            <p:nvPr/>
          </p:nvSpPr>
          <p:spPr bwMode="auto">
            <a:xfrm>
              <a:off x="1392" y="3792"/>
              <a:ext cx="610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Stable 0</a:t>
              </a:r>
            </a:p>
          </p:txBody>
        </p:sp>
      </p:grpSp>
      <p:grpSp>
        <p:nvGrpSpPr>
          <p:cNvPr id="325703" name="Group 71"/>
          <p:cNvGrpSpPr>
            <a:grpSpLocks/>
          </p:cNvGrpSpPr>
          <p:nvPr/>
        </p:nvGrpSpPr>
        <p:grpSpPr bwMode="auto">
          <a:xfrm>
            <a:off x="6934200" y="3048000"/>
            <a:ext cx="1273175" cy="457200"/>
            <a:chOff x="4368" y="1920"/>
            <a:chExt cx="802" cy="288"/>
          </a:xfrm>
        </p:grpSpPr>
        <p:sp>
          <p:nvSpPr>
            <p:cNvPr id="325704" name="Line 72"/>
            <p:cNvSpPr>
              <a:spLocks noChangeShapeType="1"/>
            </p:cNvSpPr>
            <p:nvPr/>
          </p:nvSpPr>
          <p:spPr bwMode="auto">
            <a:xfrm flipH="1">
              <a:off x="4368" y="2064"/>
              <a:ext cx="192" cy="144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705" name="Text Box 73"/>
            <p:cNvSpPr txBox="1">
              <a:spLocks noChangeArrowheads="1"/>
            </p:cNvSpPr>
            <p:nvPr/>
          </p:nvSpPr>
          <p:spPr bwMode="auto">
            <a:xfrm>
              <a:off x="4560" y="1920"/>
              <a:ext cx="610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Stable 1</a:t>
              </a:r>
            </a:p>
          </p:txBody>
        </p:sp>
      </p:grpSp>
      <p:grpSp>
        <p:nvGrpSpPr>
          <p:cNvPr id="325706" name="Group 74"/>
          <p:cNvGrpSpPr>
            <a:grpSpLocks/>
          </p:cNvGrpSpPr>
          <p:nvPr/>
        </p:nvGrpSpPr>
        <p:grpSpPr bwMode="auto">
          <a:xfrm>
            <a:off x="5334000" y="5029200"/>
            <a:ext cx="1273175" cy="492125"/>
            <a:chOff x="3360" y="3168"/>
            <a:chExt cx="802" cy="310"/>
          </a:xfrm>
        </p:grpSpPr>
        <p:sp>
          <p:nvSpPr>
            <p:cNvPr id="325707" name="Line 75"/>
            <p:cNvSpPr>
              <a:spLocks noChangeShapeType="1"/>
            </p:cNvSpPr>
            <p:nvPr/>
          </p:nvSpPr>
          <p:spPr bwMode="auto">
            <a:xfrm flipH="1" flipV="1">
              <a:off x="3360" y="3168"/>
              <a:ext cx="144" cy="9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5708" name="Text Box 76"/>
            <p:cNvSpPr txBox="1">
              <a:spLocks noChangeArrowheads="1"/>
            </p:cNvSpPr>
            <p:nvPr/>
          </p:nvSpPr>
          <p:spPr bwMode="auto">
            <a:xfrm>
              <a:off x="3360" y="3264"/>
              <a:ext cx="802" cy="214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Metastable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08842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5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25634" grpId="0"/>
      <p:bldOleChart spid="32563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Physical Analogy</a:t>
            </a:r>
          </a:p>
        </p:txBody>
      </p:sp>
      <p:graphicFrame>
        <p:nvGraphicFramePr>
          <p:cNvPr id="322626" name="Object 66"/>
          <p:cNvGraphicFramePr>
            <a:graphicFrameLocks noChangeAspect="1"/>
          </p:cNvGraphicFramePr>
          <p:nvPr/>
        </p:nvGraphicFramePr>
        <p:xfrm>
          <a:off x="2982913" y="1066800"/>
          <a:ext cx="3973512" cy="318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620661" imgH="6905863" progId="Excel.Chart.8">
                  <p:embed/>
                </p:oleObj>
              </mc:Choice>
              <mc:Fallback>
                <p:oleObj name="Chart" r:id="rId2" imgW="8620661" imgH="6905863" progId="Excel.Chart.8">
                  <p:embed/>
                  <p:pic>
                    <p:nvPicPr>
                      <p:cNvPr id="322626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2913" y="1066800"/>
                        <a:ext cx="3973512" cy="318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19050">
                            <a:solidFill>
                              <a:schemeClr val="tx2"/>
                            </a:solidFill>
                            <a:miter lim="800000"/>
                            <a:headEnd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17961" dir="2700000" algn="ctr" rotWithShape="0">
                                <a:schemeClr val="tx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627" name="Object 67"/>
          <p:cNvGraphicFramePr>
            <a:graphicFrameLocks noChangeAspect="1"/>
          </p:cNvGraphicFramePr>
          <p:nvPr/>
        </p:nvGraphicFramePr>
        <p:xfrm>
          <a:off x="2971800" y="977900"/>
          <a:ext cx="4202113" cy="336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8620661" imgH="6905863" progId="Excel.Chart.8">
                  <p:embed/>
                </p:oleObj>
              </mc:Choice>
              <mc:Fallback>
                <p:oleObj name="Chart" r:id="rId4" imgW="8620661" imgH="6905863" progId="Excel.Chart.8">
                  <p:embed/>
                  <p:pic>
                    <p:nvPicPr>
                      <p:cNvPr id="322627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977900"/>
                        <a:ext cx="4202113" cy="3365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19050">
                            <a:solidFill>
                              <a:schemeClr val="tx2"/>
                            </a:solidFill>
                            <a:miter lim="800000"/>
                            <a:headEnd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17961" dir="2700000" algn="ctr" rotWithShape="0">
                                <a:schemeClr val="tx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2628" name="Group 68"/>
          <p:cNvGrpSpPr>
            <a:grpSpLocks/>
          </p:cNvGrpSpPr>
          <p:nvPr/>
        </p:nvGrpSpPr>
        <p:grpSpPr bwMode="auto">
          <a:xfrm>
            <a:off x="1687513" y="3581400"/>
            <a:ext cx="1447800" cy="339725"/>
            <a:chOff x="1392" y="3792"/>
            <a:chExt cx="912" cy="214"/>
          </a:xfrm>
        </p:grpSpPr>
        <p:sp>
          <p:nvSpPr>
            <p:cNvPr id="322629" name="Line 69"/>
            <p:cNvSpPr>
              <a:spLocks noChangeShapeType="1"/>
            </p:cNvSpPr>
            <p:nvPr/>
          </p:nvSpPr>
          <p:spPr bwMode="auto">
            <a:xfrm>
              <a:off x="2016" y="3888"/>
              <a:ext cx="288" cy="4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2630" name="Text Box 70"/>
            <p:cNvSpPr txBox="1">
              <a:spLocks noChangeArrowheads="1"/>
            </p:cNvSpPr>
            <p:nvPr/>
          </p:nvSpPr>
          <p:spPr bwMode="auto">
            <a:xfrm>
              <a:off x="1392" y="3792"/>
              <a:ext cx="610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Stable 0</a:t>
              </a:r>
            </a:p>
          </p:txBody>
        </p:sp>
      </p:grpSp>
      <p:grpSp>
        <p:nvGrpSpPr>
          <p:cNvPr id="322631" name="Group 71"/>
          <p:cNvGrpSpPr>
            <a:grpSpLocks/>
          </p:cNvGrpSpPr>
          <p:nvPr/>
        </p:nvGrpSpPr>
        <p:grpSpPr bwMode="auto">
          <a:xfrm>
            <a:off x="6411913" y="609600"/>
            <a:ext cx="1273175" cy="457200"/>
            <a:chOff x="4368" y="1920"/>
            <a:chExt cx="802" cy="288"/>
          </a:xfrm>
        </p:grpSpPr>
        <p:sp>
          <p:nvSpPr>
            <p:cNvPr id="322632" name="Line 72"/>
            <p:cNvSpPr>
              <a:spLocks noChangeShapeType="1"/>
            </p:cNvSpPr>
            <p:nvPr/>
          </p:nvSpPr>
          <p:spPr bwMode="auto">
            <a:xfrm flipH="1">
              <a:off x="4368" y="2064"/>
              <a:ext cx="192" cy="144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2633" name="Text Box 73"/>
            <p:cNvSpPr txBox="1">
              <a:spLocks noChangeArrowheads="1"/>
            </p:cNvSpPr>
            <p:nvPr/>
          </p:nvSpPr>
          <p:spPr bwMode="auto">
            <a:xfrm>
              <a:off x="4560" y="1920"/>
              <a:ext cx="610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Stable 1</a:t>
              </a:r>
            </a:p>
          </p:txBody>
        </p:sp>
      </p:grpSp>
      <p:grpSp>
        <p:nvGrpSpPr>
          <p:cNvPr id="322634" name="Group 74"/>
          <p:cNvGrpSpPr>
            <a:grpSpLocks/>
          </p:cNvGrpSpPr>
          <p:nvPr/>
        </p:nvGrpSpPr>
        <p:grpSpPr bwMode="auto">
          <a:xfrm>
            <a:off x="4811713" y="2590800"/>
            <a:ext cx="1273175" cy="492125"/>
            <a:chOff x="3360" y="3168"/>
            <a:chExt cx="802" cy="310"/>
          </a:xfrm>
        </p:grpSpPr>
        <p:sp>
          <p:nvSpPr>
            <p:cNvPr id="322635" name="Line 75"/>
            <p:cNvSpPr>
              <a:spLocks noChangeShapeType="1"/>
            </p:cNvSpPr>
            <p:nvPr/>
          </p:nvSpPr>
          <p:spPr bwMode="auto">
            <a:xfrm flipH="1" flipV="1">
              <a:off x="3360" y="3168"/>
              <a:ext cx="144" cy="9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sm" len="sm"/>
            </a:ln>
            <a:effectLst/>
          </p:spPr>
          <p:txBody>
            <a:bodyPr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22636" name="Text Box 76"/>
            <p:cNvSpPr txBox="1">
              <a:spLocks noChangeArrowheads="1"/>
            </p:cNvSpPr>
            <p:nvPr/>
          </p:nvSpPr>
          <p:spPr bwMode="auto">
            <a:xfrm>
              <a:off x="3360" y="3264"/>
              <a:ext cx="802" cy="214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Metastable</a:t>
              </a:r>
            </a:p>
          </p:txBody>
        </p:sp>
      </p:grpSp>
      <p:sp>
        <p:nvSpPr>
          <p:cNvPr id="322664" name="AutoShape 104"/>
          <p:cNvSpPr>
            <a:spLocks noChangeArrowheads="1"/>
          </p:cNvSpPr>
          <p:nvPr/>
        </p:nvSpPr>
        <p:spPr bwMode="auto">
          <a:xfrm>
            <a:off x="2209800" y="5868988"/>
            <a:ext cx="1066800" cy="838200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22665" name="Group 105"/>
          <p:cNvGrpSpPr>
            <a:grpSpLocks/>
          </p:cNvGrpSpPr>
          <p:nvPr/>
        </p:nvGrpSpPr>
        <p:grpSpPr bwMode="auto">
          <a:xfrm rot="20269944">
            <a:off x="1089025" y="5894388"/>
            <a:ext cx="1806575" cy="533400"/>
            <a:chOff x="1104" y="2400"/>
            <a:chExt cx="1138" cy="336"/>
          </a:xfrm>
        </p:grpSpPr>
        <p:grpSp>
          <p:nvGrpSpPr>
            <p:cNvPr id="322666" name="Group 106"/>
            <p:cNvGrpSpPr>
              <a:grpSpLocks/>
            </p:cNvGrpSpPr>
            <p:nvPr/>
          </p:nvGrpSpPr>
          <p:grpSpPr bwMode="auto">
            <a:xfrm>
              <a:off x="1104" y="2544"/>
              <a:ext cx="1104" cy="192"/>
              <a:chOff x="1104" y="2496"/>
              <a:chExt cx="1104" cy="192"/>
            </a:xfrm>
          </p:grpSpPr>
          <p:sp>
            <p:nvSpPr>
              <p:cNvPr id="322667" name="AutoShape 107"/>
              <p:cNvSpPr>
                <a:spLocks noChangeArrowheads="1"/>
              </p:cNvSpPr>
              <p:nvPr/>
            </p:nvSpPr>
            <p:spPr bwMode="auto">
              <a:xfrm>
                <a:off x="1104" y="2544"/>
                <a:ext cx="1104" cy="96"/>
              </a:xfrm>
              <a:prstGeom prst="flowChartTerminator">
                <a:avLst/>
              </a:prstGeom>
              <a:solidFill>
                <a:srgbClr val="969696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2668" name="Oval 108"/>
              <p:cNvSpPr>
                <a:spLocks noChangeArrowheads="1"/>
              </p:cNvSpPr>
              <p:nvPr/>
            </p:nvSpPr>
            <p:spPr bwMode="auto">
              <a:xfrm>
                <a:off x="1104" y="2496"/>
                <a:ext cx="192" cy="192"/>
              </a:xfrm>
              <a:prstGeom prst="ellipse">
                <a:avLst/>
              </a:prstGeom>
              <a:solidFill>
                <a:srgbClr val="969696"/>
              </a:soli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2669" name="Text Box 109"/>
            <p:cNvSpPr txBox="1">
              <a:spLocks noChangeArrowheads="1"/>
            </p:cNvSpPr>
            <p:nvPr/>
          </p:nvSpPr>
          <p:spPr bwMode="auto">
            <a:xfrm>
              <a:off x="2064" y="2400"/>
              <a:ext cx="178" cy="3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.</a:t>
              </a:r>
            </a:p>
          </p:txBody>
        </p:sp>
      </p:grpSp>
      <p:sp>
        <p:nvSpPr>
          <p:cNvPr id="322670" name="Line 110"/>
          <p:cNvSpPr>
            <a:spLocks noChangeShapeType="1"/>
          </p:cNvSpPr>
          <p:nvPr/>
        </p:nvSpPr>
        <p:spPr bwMode="auto">
          <a:xfrm>
            <a:off x="1066800" y="6707188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22686" name="Text Box 126"/>
          <p:cNvSpPr txBox="1">
            <a:spLocks noChangeArrowheads="1"/>
          </p:cNvSpPr>
          <p:nvPr/>
        </p:nvSpPr>
        <p:spPr bwMode="auto">
          <a:xfrm>
            <a:off x="1301750" y="5532438"/>
            <a:ext cx="10874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Stable left</a:t>
            </a:r>
          </a:p>
        </p:txBody>
      </p:sp>
      <p:sp>
        <p:nvSpPr>
          <p:cNvPr id="322672" name="AutoShape 112"/>
          <p:cNvSpPr>
            <a:spLocks noChangeArrowheads="1"/>
          </p:cNvSpPr>
          <p:nvPr/>
        </p:nvSpPr>
        <p:spPr bwMode="auto">
          <a:xfrm flipH="1">
            <a:off x="6337300" y="5868988"/>
            <a:ext cx="1066800" cy="838200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22673" name="Group 113"/>
          <p:cNvGrpSpPr>
            <a:grpSpLocks/>
          </p:cNvGrpSpPr>
          <p:nvPr/>
        </p:nvGrpSpPr>
        <p:grpSpPr bwMode="auto">
          <a:xfrm rot="1330056" flipH="1">
            <a:off x="6718300" y="5894388"/>
            <a:ext cx="1806575" cy="533400"/>
            <a:chOff x="1104" y="2400"/>
            <a:chExt cx="1138" cy="336"/>
          </a:xfrm>
        </p:grpSpPr>
        <p:grpSp>
          <p:nvGrpSpPr>
            <p:cNvPr id="322674" name="Group 114"/>
            <p:cNvGrpSpPr>
              <a:grpSpLocks/>
            </p:cNvGrpSpPr>
            <p:nvPr/>
          </p:nvGrpSpPr>
          <p:grpSpPr bwMode="auto">
            <a:xfrm>
              <a:off x="1104" y="2544"/>
              <a:ext cx="1104" cy="192"/>
              <a:chOff x="1104" y="2496"/>
              <a:chExt cx="1104" cy="192"/>
            </a:xfrm>
          </p:grpSpPr>
          <p:sp>
            <p:nvSpPr>
              <p:cNvPr id="322675" name="AutoShape 115"/>
              <p:cNvSpPr>
                <a:spLocks noChangeArrowheads="1"/>
              </p:cNvSpPr>
              <p:nvPr/>
            </p:nvSpPr>
            <p:spPr bwMode="auto">
              <a:xfrm>
                <a:off x="1104" y="2544"/>
                <a:ext cx="1104" cy="96"/>
              </a:xfrm>
              <a:prstGeom prst="flowChartTerminator">
                <a:avLst/>
              </a:prstGeom>
              <a:solidFill>
                <a:srgbClr val="969696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2676" name="Oval 116"/>
              <p:cNvSpPr>
                <a:spLocks noChangeArrowheads="1"/>
              </p:cNvSpPr>
              <p:nvPr/>
            </p:nvSpPr>
            <p:spPr bwMode="auto">
              <a:xfrm>
                <a:off x="1104" y="2496"/>
                <a:ext cx="192" cy="192"/>
              </a:xfrm>
              <a:prstGeom prst="ellipse">
                <a:avLst/>
              </a:prstGeom>
              <a:solidFill>
                <a:srgbClr val="969696"/>
              </a:soli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2677" name="Text Box 117"/>
            <p:cNvSpPr txBox="1">
              <a:spLocks noChangeArrowheads="1"/>
            </p:cNvSpPr>
            <p:nvPr/>
          </p:nvSpPr>
          <p:spPr bwMode="auto">
            <a:xfrm>
              <a:off x="2064" y="2400"/>
              <a:ext cx="178" cy="3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.</a:t>
              </a:r>
            </a:p>
          </p:txBody>
        </p:sp>
      </p:grpSp>
      <p:sp>
        <p:nvSpPr>
          <p:cNvPr id="322678" name="Line 118"/>
          <p:cNvSpPr>
            <a:spLocks noChangeShapeType="1"/>
          </p:cNvSpPr>
          <p:nvPr/>
        </p:nvSpPr>
        <p:spPr bwMode="auto">
          <a:xfrm flipH="1">
            <a:off x="7937500" y="6707188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22687" name="Text Box 127"/>
          <p:cNvSpPr txBox="1">
            <a:spLocks noChangeArrowheads="1"/>
          </p:cNvSpPr>
          <p:nvPr/>
        </p:nvSpPr>
        <p:spPr bwMode="auto">
          <a:xfrm>
            <a:off x="7146925" y="5535613"/>
            <a:ext cx="1211263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Stable right</a:t>
            </a:r>
          </a:p>
        </p:txBody>
      </p:sp>
      <p:sp>
        <p:nvSpPr>
          <p:cNvPr id="322680" name="AutoShape 120"/>
          <p:cNvSpPr>
            <a:spLocks noChangeArrowheads="1"/>
          </p:cNvSpPr>
          <p:nvPr/>
        </p:nvSpPr>
        <p:spPr bwMode="auto">
          <a:xfrm>
            <a:off x="4273550" y="5868988"/>
            <a:ext cx="1066800" cy="838200"/>
          </a:xfrm>
          <a:prstGeom prst="triangle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22681" name="Group 121"/>
          <p:cNvGrpSpPr>
            <a:grpSpLocks/>
          </p:cNvGrpSpPr>
          <p:nvPr/>
        </p:nvGrpSpPr>
        <p:grpSpPr bwMode="auto">
          <a:xfrm rot="5389053">
            <a:off x="4025900" y="4941888"/>
            <a:ext cx="1806575" cy="533400"/>
            <a:chOff x="1104" y="2400"/>
            <a:chExt cx="1138" cy="336"/>
          </a:xfrm>
        </p:grpSpPr>
        <p:grpSp>
          <p:nvGrpSpPr>
            <p:cNvPr id="322682" name="Group 122"/>
            <p:cNvGrpSpPr>
              <a:grpSpLocks/>
            </p:cNvGrpSpPr>
            <p:nvPr/>
          </p:nvGrpSpPr>
          <p:grpSpPr bwMode="auto">
            <a:xfrm>
              <a:off x="1104" y="2544"/>
              <a:ext cx="1104" cy="192"/>
              <a:chOff x="1104" y="2496"/>
              <a:chExt cx="1104" cy="192"/>
            </a:xfrm>
          </p:grpSpPr>
          <p:sp>
            <p:nvSpPr>
              <p:cNvPr id="322683" name="AutoShape 123"/>
              <p:cNvSpPr>
                <a:spLocks noChangeArrowheads="1"/>
              </p:cNvSpPr>
              <p:nvPr/>
            </p:nvSpPr>
            <p:spPr bwMode="auto">
              <a:xfrm>
                <a:off x="1104" y="2544"/>
                <a:ext cx="1104" cy="96"/>
              </a:xfrm>
              <a:prstGeom prst="flowChartTerminator">
                <a:avLst/>
              </a:prstGeom>
              <a:solidFill>
                <a:srgbClr val="969696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2684" name="Oval 124"/>
              <p:cNvSpPr>
                <a:spLocks noChangeArrowheads="1"/>
              </p:cNvSpPr>
              <p:nvPr/>
            </p:nvSpPr>
            <p:spPr bwMode="auto">
              <a:xfrm>
                <a:off x="1104" y="2496"/>
                <a:ext cx="192" cy="192"/>
              </a:xfrm>
              <a:prstGeom prst="ellipse">
                <a:avLst/>
              </a:prstGeom>
              <a:solidFill>
                <a:srgbClr val="969696"/>
              </a:soli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2685" name="Text Box 125"/>
            <p:cNvSpPr txBox="1">
              <a:spLocks noChangeArrowheads="1"/>
            </p:cNvSpPr>
            <p:nvPr/>
          </p:nvSpPr>
          <p:spPr bwMode="auto">
            <a:xfrm>
              <a:off x="2064" y="2400"/>
              <a:ext cx="178" cy="3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.</a:t>
              </a:r>
            </a:p>
          </p:txBody>
        </p:sp>
      </p:grpSp>
      <p:sp>
        <p:nvSpPr>
          <p:cNvPr id="322688" name="Text Box 128"/>
          <p:cNvSpPr txBox="1">
            <a:spLocks noChangeArrowheads="1"/>
          </p:cNvSpPr>
          <p:nvPr/>
        </p:nvSpPr>
        <p:spPr bwMode="auto">
          <a:xfrm>
            <a:off x="4953000" y="4724400"/>
            <a:ext cx="1177925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Metastable</a:t>
            </a:r>
          </a:p>
        </p:txBody>
      </p:sp>
    </p:spTree>
    <p:extLst>
      <p:ext uri="{BB962C8B-B14F-4D97-AF65-F5344CB8AC3E}">
        <p14:creationId xmlns:p14="http://schemas.microsoft.com/office/powerpoint/2010/main" val="38852034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Storing and Accessing 1 Bit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876800" y="1295400"/>
            <a:ext cx="3810000" cy="1863725"/>
            <a:chOff x="4876800" y="1295400"/>
            <a:chExt cx="3810000" cy="1863725"/>
          </a:xfrm>
        </p:grpSpPr>
        <p:grpSp>
          <p:nvGrpSpPr>
            <p:cNvPr id="321539" name="Group 3"/>
            <p:cNvGrpSpPr>
              <a:grpSpLocks/>
            </p:cNvGrpSpPr>
            <p:nvPr/>
          </p:nvGrpSpPr>
          <p:grpSpPr bwMode="auto">
            <a:xfrm>
              <a:off x="4876800" y="1676400"/>
              <a:ext cx="3810000" cy="1482725"/>
              <a:chOff x="720" y="1322"/>
              <a:chExt cx="2400" cy="934"/>
            </a:xfrm>
          </p:grpSpPr>
          <p:grpSp>
            <p:nvGrpSpPr>
              <p:cNvPr id="321540" name="Group 4"/>
              <p:cNvGrpSpPr>
                <a:grpSpLocks/>
              </p:cNvGrpSpPr>
              <p:nvPr/>
            </p:nvGrpSpPr>
            <p:grpSpPr bwMode="auto">
              <a:xfrm>
                <a:off x="1008" y="1392"/>
                <a:ext cx="1776" cy="288"/>
                <a:chOff x="1008" y="1392"/>
                <a:chExt cx="1776" cy="288"/>
              </a:xfrm>
            </p:grpSpPr>
            <p:sp>
              <p:nvSpPr>
                <p:cNvPr id="321541" name="Line 5"/>
                <p:cNvSpPr>
                  <a:spLocks noChangeShapeType="1"/>
                </p:cNvSpPr>
                <p:nvPr/>
              </p:nvSpPr>
              <p:spPr bwMode="auto">
                <a:xfrm>
                  <a:off x="1392" y="1632"/>
                  <a:ext cx="287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542" name="Line 6"/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671" cy="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543" name="Freeform 7"/>
                <p:cNvSpPr>
                  <a:spLocks/>
                </p:cNvSpPr>
                <p:nvPr/>
              </p:nvSpPr>
              <p:spPr bwMode="auto">
                <a:xfrm>
                  <a:off x="1630" y="1392"/>
                  <a:ext cx="410" cy="27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0" y="0"/>
                    </a:cxn>
                    <a:cxn ang="0">
                      <a:pos x="190" y="0"/>
                    </a:cxn>
                    <a:cxn ang="0">
                      <a:pos x="227" y="3"/>
                    </a:cxn>
                    <a:cxn ang="0">
                      <a:pos x="262" y="11"/>
                    </a:cxn>
                    <a:cxn ang="0">
                      <a:pos x="292" y="22"/>
                    </a:cxn>
                    <a:cxn ang="0">
                      <a:pos x="322" y="40"/>
                    </a:cxn>
                    <a:cxn ang="0">
                      <a:pos x="372" y="81"/>
                    </a:cxn>
                    <a:cxn ang="0">
                      <a:pos x="410" y="140"/>
                    </a:cxn>
                    <a:cxn ang="0">
                      <a:pos x="410" y="140"/>
                    </a:cxn>
                    <a:cxn ang="0">
                      <a:pos x="372" y="195"/>
                    </a:cxn>
                    <a:cxn ang="0">
                      <a:pos x="322" y="240"/>
                    </a:cxn>
                    <a:cxn ang="0">
                      <a:pos x="292" y="254"/>
                    </a:cxn>
                    <a:cxn ang="0">
                      <a:pos x="262" y="266"/>
                    </a:cxn>
                    <a:cxn ang="0">
                      <a:pos x="227" y="273"/>
                    </a:cxn>
                    <a:cxn ang="0">
                      <a:pos x="190" y="277"/>
                    </a:cxn>
                    <a:cxn ang="0">
                      <a:pos x="19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22" y="247"/>
                    </a:cxn>
                    <a:cxn ang="0">
                      <a:pos x="38" y="214"/>
                    </a:cxn>
                    <a:cxn ang="0">
                      <a:pos x="45" y="177"/>
                    </a:cxn>
                    <a:cxn ang="0">
                      <a:pos x="49" y="140"/>
                    </a:cxn>
                    <a:cxn ang="0">
                      <a:pos x="49" y="140"/>
                    </a:cxn>
                    <a:cxn ang="0">
                      <a:pos x="45" y="99"/>
                    </a:cxn>
                    <a:cxn ang="0">
                      <a:pos x="38" y="66"/>
                    </a:cxn>
                    <a:cxn ang="0">
                      <a:pos x="22" y="33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10" h="277">
                      <a:moveTo>
                        <a:pt x="0" y="0"/>
                      </a:moveTo>
                      <a:lnTo>
                        <a:pt x="190" y="0"/>
                      </a:lnTo>
                      <a:lnTo>
                        <a:pt x="190" y="0"/>
                      </a:lnTo>
                      <a:lnTo>
                        <a:pt x="227" y="3"/>
                      </a:lnTo>
                      <a:lnTo>
                        <a:pt x="262" y="11"/>
                      </a:lnTo>
                      <a:lnTo>
                        <a:pt x="292" y="22"/>
                      </a:lnTo>
                      <a:lnTo>
                        <a:pt x="322" y="40"/>
                      </a:lnTo>
                      <a:lnTo>
                        <a:pt x="372" y="81"/>
                      </a:lnTo>
                      <a:lnTo>
                        <a:pt x="410" y="140"/>
                      </a:lnTo>
                      <a:lnTo>
                        <a:pt x="410" y="140"/>
                      </a:lnTo>
                      <a:lnTo>
                        <a:pt x="372" y="195"/>
                      </a:lnTo>
                      <a:lnTo>
                        <a:pt x="322" y="240"/>
                      </a:lnTo>
                      <a:lnTo>
                        <a:pt x="292" y="254"/>
                      </a:lnTo>
                      <a:lnTo>
                        <a:pt x="262" y="266"/>
                      </a:lnTo>
                      <a:lnTo>
                        <a:pt x="227" y="273"/>
                      </a:lnTo>
                      <a:lnTo>
                        <a:pt x="190" y="277"/>
                      </a:lnTo>
                      <a:lnTo>
                        <a:pt x="19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22" y="247"/>
                      </a:lnTo>
                      <a:lnTo>
                        <a:pt x="38" y="214"/>
                      </a:lnTo>
                      <a:lnTo>
                        <a:pt x="45" y="177"/>
                      </a:lnTo>
                      <a:lnTo>
                        <a:pt x="49" y="140"/>
                      </a:lnTo>
                      <a:lnTo>
                        <a:pt x="49" y="140"/>
                      </a:lnTo>
                      <a:lnTo>
                        <a:pt x="45" y="99"/>
                      </a:lnTo>
                      <a:lnTo>
                        <a:pt x="38" y="66"/>
                      </a:lnTo>
                      <a:lnTo>
                        <a:pt x="22" y="3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544" name="Line 8"/>
                <p:cNvSpPr>
                  <a:spLocks noChangeShapeType="1"/>
                </p:cNvSpPr>
                <p:nvPr/>
              </p:nvSpPr>
              <p:spPr bwMode="auto">
                <a:xfrm>
                  <a:off x="2349" y="1532"/>
                  <a:ext cx="435" cy="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321545" name="Group 9"/>
                <p:cNvGrpSpPr>
                  <a:grpSpLocks/>
                </p:cNvGrpSpPr>
                <p:nvPr/>
              </p:nvGrpSpPr>
              <p:grpSpPr bwMode="auto">
                <a:xfrm>
                  <a:off x="2159" y="1440"/>
                  <a:ext cx="243" cy="184"/>
                  <a:chOff x="2159" y="1440"/>
                  <a:chExt cx="243" cy="184"/>
                </a:xfrm>
              </p:grpSpPr>
              <p:sp>
                <p:nvSpPr>
                  <p:cNvPr id="321546" name="Freeform 10"/>
                  <p:cNvSpPr>
                    <a:spLocks/>
                  </p:cNvSpPr>
                  <p:nvPr/>
                </p:nvSpPr>
                <p:spPr bwMode="auto">
                  <a:xfrm>
                    <a:off x="2159" y="1440"/>
                    <a:ext cx="190" cy="18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84"/>
                      </a:cxn>
                      <a:cxn ang="0">
                        <a:pos x="190" y="9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90" h="184">
                        <a:moveTo>
                          <a:pt x="0" y="0"/>
                        </a:moveTo>
                        <a:lnTo>
                          <a:pt x="0" y="184"/>
                        </a:lnTo>
                        <a:lnTo>
                          <a:pt x="190" y="9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1547" name="Freeform 11"/>
                  <p:cNvSpPr>
                    <a:spLocks/>
                  </p:cNvSpPr>
                  <p:nvPr/>
                </p:nvSpPr>
                <p:spPr bwMode="auto">
                  <a:xfrm>
                    <a:off x="2159" y="1440"/>
                    <a:ext cx="190" cy="18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84"/>
                      </a:cxn>
                      <a:cxn ang="0">
                        <a:pos x="190" y="9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90" h="184">
                        <a:moveTo>
                          <a:pt x="0" y="0"/>
                        </a:moveTo>
                        <a:lnTo>
                          <a:pt x="0" y="184"/>
                        </a:lnTo>
                        <a:lnTo>
                          <a:pt x="190" y="9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CECF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1548" name="Freeform 12"/>
                  <p:cNvSpPr>
                    <a:spLocks/>
                  </p:cNvSpPr>
                  <p:nvPr/>
                </p:nvSpPr>
                <p:spPr bwMode="auto">
                  <a:xfrm>
                    <a:off x="2353" y="1506"/>
                    <a:ext cx="49" cy="48"/>
                  </a:xfrm>
                  <a:custGeom>
                    <a:avLst/>
                    <a:gdLst/>
                    <a:ahLst/>
                    <a:cxnLst>
                      <a:cxn ang="0">
                        <a:pos x="49" y="26"/>
                      </a:cxn>
                      <a:cxn ang="0">
                        <a:pos x="42" y="41"/>
                      </a:cxn>
                      <a:cxn ang="0">
                        <a:pos x="23" y="48"/>
                      </a:cxn>
                      <a:cxn ang="0">
                        <a:pos x="23" y="48"/>
                      </a:cxn>
                      <a:cxn ang="0">
                        <a:pos x="8" y="41"/>
                      </a:cxn>
                      <a:cxn ang="0">
                        <a:pos x="0" y="26"/>
                      </a:cxn>
                      <a:cxn ang="0">
                        <a:pos x="0" y="26"/>
                      </a:cxn>
                      <a:cxn ang="0">
                        <a:pos x="8" y="8"/>
                      </a:cxn>
                      <a:cxn ang="0">
                        <a:pos x="23" y="0"/>
                      </a:cxn>
                      <a:cxn ang="0">
                        <a:pos x="23" y="0"/>
                      </a:cxn>
                      <a:cxn ang="0">
                        <a:pos x="42" y="8"/>
                      </a:cxn>
                      <a:cxn ang="0">
                        <a:pos x="49" y="26"/>
                      </a:cxn>
                    </a:cxnLst>
                    <a:rect l="0" t="0" r="r" b="b"/>
                    <a:pathLst>
                      <a:path w="49" h="48">
                        <a:moveTo>
                          <a:pt x="49" y="26"/>
                        </a:moveTo>
                        <a:lnTo>
                          <a:pt x="42" y="41"/>
                        </a:lnTo>
                        <a:lnTo>
                          <a:pt x="23" y="48"/>
                        </a:lnTo>
                        <a:lnTo>
                          <a:pt x="23" y="48"/>
                        </a:lnTo>
                        <a:lnTo>
                          <a:pt x="8" y="41"/>
                        </a:lnTo>
                        <a:lnTo>
                          <a:pt x="0" y="26"/>
                        </a:lnTo>
                        <a:lnTo>
                          <a:pt x="0" y="26"/>
                        </a:lnTo>
                        <a:lnTo>
                          <a:pt x="8" y="8"/>
                        </a:lnTo>
                        <a:lnTo>
                          <a:pt x="23" y="0"/>
                        </a:lnTo>
                        <a:lnTo>
                          <a:pt x="23" y="0"/>
                        </a:lnTo>
                        <a:lnTo>
                          <a:pt x="42" y="8"/>
                        </a:lnTo>
                        <a:lnTo>
                          <a:pt x="49" y="2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1549" name="Freeform 13"/>
                  <p:cNvSpPr>
                    <a:spLocks/>
                  </p:cNvSpPr>
                  <p:nvPr/>
                </p:nvSpPr>
                <p:spPr bwMode="auto">
                  <a:xfrm>
                    <a:off x="2353" y="1506"/>
                    <a:ext cx="49" cy="48"/>
                  </a:xfrm>
                  <a:custGeom>
                    <a:avLst/>
                    <a:gdLst/>
                    <a:ahLst/>
                    <a:cxnLst>
                      <a:cxn ang="0">
                        <a:pos x="49" y="26"/>
                      </a:cxn>
                      <a:cxn ang="0">
                        <a:pos x="42" y="41"/>
                      </a:cxn>
                      <a:cxn ang="0">
                        <a:pos x="23" y="48"/>
                      </a:cxn>
                      <a:cxn ang="0">
                        <a:pos x="23" y="48"/>
                      </a:cxn>
                      <a:cxn ang="0">
                        <a:pos x="8" y="41"/>
                      </a:cxn>
                      <a:cxn ang="0">
                        <a:pos x="0" y="26"/>
                      </a:cxn>
                      <a:cxn ang="0">
                        <a:pos x="0" y="26"/>
                      </a:cxn>
                      <a:cxn ang="0">
                        <a:pos x="8" y="8"/>
                      </a:cxn>
                      <a:cxn ang="0">
                        <a:pos x="23" y="0"/>
                      </a:cxn>
                      <a:cxn ang="0">
                        <a:pos x="23" y="0"/>
                      </a:cxn>
                      <a:cxn ang="0">
                        <a:pos x="42" y="8"/>
                      </a:cxn>
                      <a:cxn ang="0">
                        <a:pos x="49" y="26"/>
                      </a:cxn>
                    </a:cxnLst>
                    <a:rect l="0" t="0" r="r" b="b"/>
                    <a:pathLst>
                      <a:path w="49" h="48">
                        <a:moveTo>
                          <a:pt x="49" y="26"/>
                        </a:moveTo>
                        <a:lnTo>
                          <a:pt x="42" y="41"/>
                        </a:lnTo>
                        <a:lnTo>
                          <a:pt x="23" y="48"/>
                        </a:lnTo>
                        <a:lnTo>
                          <a:pt x="23" y="48"/>
                        </a:lnTo>
                        <a:lnTo>
                          <a:pt x="8" y="41"/>
                        </a:lnTo>
                        <a:lnTo>
                          <a:pt x="0" y="26"/>
                        </a:lnTo>
                        <a:lnTo>
                          <a:pt x="0" y="26"/>
                        </a:lnTo>
                        <a:lnTo>
                          <a:pt x="8" y="8"/>
                        </a:lnTo>
                        <a:lnTo>
                          <a:pt x="23" y="0"/>
                        </a:lnTo>
                        <a:lnTo>
                          <a:pt x="23" y="0"/>
                        </a:lnTo>
                        <a:lnTo>
                          <a:pt x="42" y="8"/>
                        </a:lnTo>
                        <a:lnTo>
                          <a:pt x="49" y="26"/>
                        </a:lnTo>
                      </a:path>
                    </a:pathLst>
                  </a:custGeom>
                  <a:solidFill>
                    <a:srgbClr val="CCECF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21550" name="Line 14"/>
                <p:cNvSpPr>
                  <a:spLocks noChangeShapeType="1"/>
                </p:cNvSpPr>
                <p:nvPr/>
              </p:nvSpPr>
              <p:spPr bwMode="auto">
                <a:xfrm>
                  <a:off x="2016" y="1536"/>
                  <a:ext cx="143" cy="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551" name="Freeform 15"/>
                <p:cNvSpPr>
                  <a:spLocks/>
                </p:cNvSpPr>
                <p:nvPr/>
              </p:nvSpPr>
              <p:spPr bwMode="auto">
                <a:xfrm>
                  <a:off x="1630" y="1403"/>
                  <a:ext cx="410" cy="27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0" y="0"/>
                    </a:cxn>
                    <a:cxn ang="0">
                      <a:pos x="190" y="0"/>
                    </a:cxn>
                    <a:cxn ang="0">
                      <a:pos x="227" y="3"/>
                    </a:cxn>
                    <a:cxn ang="0">
                      <a:pos x="262" y="11"/>
                    </a:cxn>
                    <a:cxn ang="0">
                      <a:pos x="292" y="22"/>
                    </a:cxn>
                    <a:cxn ang="0">
                      <a:pos x="322" y="40"/>
                    </a:cxn>
                    <a:cxn ang="0">
                      <a:pos x="372" y="81"/>
                    </a:cxn>
                    <a:cxn ang="0">
                      <a:pos x="410" y="140"/>
                    </a:cxn>
                    <a:cxn ang="0">
                      <a:pos x="410" y="140"/>
                    </a:cxn>
                    <a:cxn ang="0">
                      <a:pos x="372" y="195"/>
                    </a:cxn>
                    <a:cxn ang="0">
                      <a:pos x="322" y="240"/>
                    </a:cxn>
                    <a:cxn ang="0">
                      <a:pos x="292" y="254"/>
                    </a:cxn>
                    <a:cxn ang="0">
                      <a:pos x="262" y="266"/>
                    </a:cxn>
                    <a:cxn ang="0">
                      <a:pos x="227" y="273"/>
                    </a:cxn>
                    <a:cxn ang="0">
                      <a:pos x="190" y="277"/>
                    </a:cxn>
                    <a:cxn ang="0">
                      <a:pos x="19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22" y="247"/>
                    </a:cxn>
                    <a:cxn ang="0">
                      <a:pos x="38" y="214"/>
                    </a:cxn>
                    <a:cxn ang="0">
                      <a:pos x="45" y="177"/>
                    </a:cxn>
                    <a:cxn ang="0">
                      <a:pos x="49" y="140"/>
                    </a:cxn>
                    <a:cxn ang="0">
                      <a:pos x="49" y="140"/>
                    </a:cxn>
                    <a:cxn ang="0">
                      <a:pos x="45" y="99"/>
                    </a:cxn>
                    <a:cxn ang="0">
                      <a:pos x="38" y="66"/>
                    </a:cxn>
                    <a:cxn ang="0">
                      <a:pos x="22" y="33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10" h="277">
                      <a:moveTo>
                        <a:pt x="0" y="0"/>
                      </a:moveTo>
                      <a:lnTo>
                        <a:pt x="190" y="0"/>
                      </a:lnTo>
                      <a:lnTo>
                        <a:pt x="190" y="0"/>
                      </a:lnTo>
                      <a:lnTo>
                        <a:pt x="227" y="3"/>
                      </a:lnTo>
                      <a:lnTo>
                        <a:pt x="262" y="11"/>
                      </a:lnTo>
                      <a:lnTo>
                        <a:pt x="292" y="22"/>
                      </a:lnTo>
                      <a:lnTo>
                        <a:pt x="322" y="40"/>
                      </a:lnTo>
                      <a:lnTo>
                        <a:pt x="372" y="81"/>
                      </a:lnTo>
                      <a:lnTo>
                        <a:pt x="410" y="140"/>
                      </a:lnTo>
                      <a:lnTo>
                        <a:pt x="410" y="140"/>
                      </a:lnTo>
                      <a:lnTo>
                        <a:pt x="372" y="195"/>
                      </a:lnTo>
                      <a:lnTo>
                        <a:pt x="322" y="240"/>
                      </a:lnTo>
                      <a:lnTo>
                        <a:pt x="292" y="254"/>
                      </a:lnTo>
                      <a:lnTo>
                        <a:pt x="262" y="266"/>
                      </a:lnTo>
                      <a:lnTo>
                        <a:pt x="227" y="273"/>
                      </a:lnTo>
                      <a:lnTo>
                        <a:pt x="190" y="277"/>
                      </a:lnTo>
                      <a:lnTo>
                        <a:pt x="19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22" y="247"/>
                      </a:lnTo>
                      <a:lnTo>
                        <a:pt x="38" y="214"/>
                      </a:lnTo>
                      <a:lnTo>
                        <a:pt x="45" y="177"/>
                      </a:lnTo>
                      <a:lnTo>
                        <a:pt x="49" y="140"/>
                      </a:lnTo>
                      <a:lnTo>
                        <a:pt x="49" y="140"/>
                      </a:lnTo>
                      <a:lnTo>
                        <a:pt x="45" y="99"/>
                      </a:lnTo>
                      <a:lnTo>
                        <a:pt x="38" y="66"/>
                      </a:lnTo>
                      <a:lnTo>
                        <a:pt x="22" y="3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CEC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21552" name="Group 16"/>
              <p:cNvGrpSpPr>
                <a:grpSpLocks/>
              </p:cNvGrpSpPr>
              <p:nvPr/>
            </p:nvGrpSpPr>
            <p:grpSpPr bwMode="auto">
              <a:xfrm flipV="1">
                <a:off x="1008" y="1920"/>
                <a:ext cx="1776" cy="288"/>
                <a:chOff x="1008" y="1392"/>
                <a:chExt cx="1776" cy="288"/>
              </a:xfrm>
            </p:grpSpPr>
            <p:sp>
              <p:nvSpPr>
                <p:cNvPr id="321553" name="Line 17"/>
                <p:cNvSpPr>
                  <a:spLocks noChangeShapeType="1"/>
                </p:cNvSpPr>
                <p:nvPr/>
              </p:nvSpPr>
              <p:spPr bwMode="auto">
                <a:xfrm>
                  <a:off x="1392" y="1632"/>
                  <a:ext cx="287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554" name="Line 18"/>
                <p:cNvSpPr>
                  <a:spLocks noChangeShapeType="1"/>
                </p:cNvSpPr>
                <p:nvPr/>
              </p:nvSpPr>
              <p:spPr bwMode="auto">
                <a:xfrm>
                  <a:off x="1008" y="1440"/>
                  <a:ext cx="671" cy="8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555" name="Freeform 19"/>
                <p:cNvSpPr>
                  <a:spLocks/>
                </p:cNvSpPr>
                <p:nvPr/>
              </p:nvSpPr>
              <p:spPr bwMode="auto">
                <a:xfrm>
                  <a:off x="1630" y="1392"/>
                  <a:ext cx="410" cy="27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0" y="0"/>
                    </a:cxn>
                    <a:cxn ang="0">
                      <a:pos x="190" y="0"/>
                    </a:cxn>
                    <a:cxn ang="0">
                      <a:pos x="227" y="3"/>
                    </a:cxn>
                    <a:cxn ang="0">
                      <a:pos x="262" y="11"/>
                    </a:cxn>
                    <a:cxn ang="0">
                      <a:pos x="292" y="22"/>
                    </a:cxn>
                    <a:cxn ang="0">
                      <a:pos x="322" y="40"/>
                    </a:cxn>
                    <a:cxn ang="0">
                      <a:pos x="372" y="81"/>
                    </a:cxn>
                    <a:cxn ang="0">
                      <a:pos x="410" y="140"/>
                    </a:cxn>
                    <a:cxn ang="0">
                      <a:pos x="410" y="140"/>
                    </a:cxn>
                    <a:cxn ang="0">
                      <a:pos x="372" y="195"/>
                    </a:cxn>
                    <a:cxn ang="0">
                      <a:pos x="322" y="240"/>
                    </a:cxn>
                    <a:cxn ang="0">
                      <a:pos x="292" y="254"/>
                    </a:cxn>
                    <a:cxn ang="0">
                      <a:pos x="262" y="266"/>
                    </a:cxn>
                    <a:cxn ang="0">
                      <a:pos x="227" y="273"/>
                    </a:cxn>
                    <a:cxn ang="0">
                      <a:pos x="190" y="277"/>
                    </a:cxn>
                    <a:cxn ang="0">
                      <a:pos x="19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22" y="247"/>
                    </a:cxn>
                    <a:cxn ang="0">
                      <a:pos x="38" y="214"/>
                    </a:cxn>
                    <a:cxn ang="0">
                      <a:pos x="45" y="177"/>
                    </a:cxn>
                    <a:cxn ang="0">
                      <a:pos x="49" y="140"/>
                    </a:cxn>
                    <a:cxn ang="0">
                      <a:pos x="49" y="140"/>
                    </a:cxn>
                    <a:cxn ang="0">
                      <a:pos x="45" y="99"/>
                    </a:cxn>
                    <a:cxn ang="0">
                      <a:pos x="38" y="66"/>
                    </a:cxn>
                    <a:cxn ang="0">
                      <a:pos x="22" y="33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10" h="277">
                      <a:moveTo>
                        <a:pt x="0" y="0"/>
                      </a:moveTo>
                      <a:lnTo>
                        <a:pt x="190" y="0"/>
                      </a:lnTo>
                      <a:lnTo>
                        <a:pt x="190" y="0"/>
                      </a:lnTo>
                      <a:lnTo>
                        <a:pt x="227" y="3"/>
                      </a:lnTo>
                      <a:lnTo>
                        <a:pt x="262" y="11"/>
                      </a:lnTo>
                      <a:lnTo>
                        <a:pt x="292" y="22"/>
                      </a:lnTo>
                      <a:lnTo>
                        <a:pt x="322" y="40"/>
                      </a:lnTo>
                      <a:lnTo>
                        <a:pt x="372" y="81"/>
                      </a:lnTo>
                      <a:lnTo>
                        <a:pt x="410" y="140"/>
                      </a:lnTo>
                      <a:lnTo>
                        <a:pt x="410" y="140"/>
                      </a:lnTo>
                      <a:lnTo>
                        <a:pt x="372" y="195"/>
                      </a:lnTo>
                      <a:lnTo>
                        <a:pt x="322" y="240"/>
                      </a:lnTo>
                      <a:lnTo>
                        <a:pt x="292" y="254"/>
                      </a:lnTo>
                      <a:lnTo>
                        <a:pt x="262" y="266"/>
                      </a:lnTo>
                      <a:lnTo>
                        <a:pt x="227" y="273"/>
                      </a:lnTo>
                      <a:lnTo>
                        <a:pt x="190" y="277"/>
                      </a:lnTo>
                      <a:lnTo>
                        <a:pt x="19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22" y="247"/>
                      </a:lnTo>
                      <a:lnTo>
                        <a:pt x="38" y="214"/>
                      </a:lnTo>
                      <a:lnTo>
                        <a:pt x="45" y="177"/>
                      </a:lnTo>
                      <a:lnTo>
                        <a:pt x="49" y="140"/>
                      </a:lnTo>
                      <a:lnTo>
                        <a:pt x="49" y="140"/>
                      </a:lnTo>
                      <a:lnTo>
                        <a:pt x="45" y="99"/>
                      </a:lnTo>
                      <a:lnTo>
                        <a:pt x="38" y="66"/>
                      </a:lnTo>
                      <a:lnTo>
                        <a:pt x="22" y="3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556" name="Line 20"/>
                <p:cNvSpPr>
                  <a:spLocks noChangeShapeType="1"/>
                </p:cNvSpPr>
                <p:nvPr/>
              </p:nvSpPr>
              <p:spPr bwMode="auto">
                <a:xfrm>
                  <a:off x="2349" y="1532"/>
                  <a:ext cx="435" cy="4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321557" name="Group 21"/>
                <p:cNvGrpSpPr>
                  <a:grpSpLocks/>
                </p:cNvGrpSpPr>
                <p:nvPr/>
              </p:nvGrpSpPr>
              <p:grpSpPr bwMode="auto">
                <a:xfrm>
                  <a:off x="2159" y="1440"/>
                  <a:ext cx="243" cy="184"/>
                  <a:chOff x="2159" y="1440"/>
                  <a:chExt cx="243" cy="184"/>
                </a:xfrm>
              </p:grpSpPr>
              <p:sp>
                <p:nvSpPr>
                  <p:cNvPr id="321558" name="Freeform 22"/>
                  <p:cNvSpPr>
                    <a:spLocks/>
                  </p:cNvSpPr>
                  <p:nvPr/>
                </p:nvSpPr>
                <p:spPr bwMode="auto">
                  <a:xfrm>
                    <a:off x="2159" y="1440"/>
                    <a:ext cx="190" cy="18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84"/>
                      </a:cxn>
                      <a:cxn ang="0">
                        <a:pos x="190" y="9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90" h="184">
                        <a:moveTo>
                          <a:pt x="0" y="0"/>
                        </a:moveTo>
                        <a:lnTo>
                          <a:pt x="0" y="184"/>
                        </a:lnTo>
                        <a:lnTo>
                          <a:pt x="190" y="9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1559" name="Freeform 23"/>
                  <p:cNvSpPr>
                    <a:spLocks/>
                  </p:cNvSpPr>
                  <p:nvPr/>
                </p:nvSpPr>
                <p:spPr bwMode="auto">
                  <a:xfrm>
                    <a:off x="2159" y="1440"/>
                    <a:ext cx="190" cy="18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84"/>
                      </a:cxn>
                      <a:cxn ang="0">
                        <a:pos x="190" y="9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90" h="184">
                        <a:moveTo>
                          <a:pt x="0" y="0"/>
                        </a:moveTo>
                        <a:lnTo>
                          <a:pt x="0" y="184"/>
                        </a:lnTo>
                        <a:lnTo>
                          <a:pt x="190" y="9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CECF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1560" name="Freeform 24"/>
                  <p:cNvSpPr>
                    <a:spLocks/>
                  </p:cNvSpPr>
                  <p:nvPr/>
                </p:nvSpPr>
                <p:spPr bwMode="auto">
                  <a:xfrm>
                    <a:off x="2353" y="1506"/>
                    <a:ext cx="49" cy="48"/>
                  </a:xfrm>
                  <a:custGeom>
                    <a:avLst/>
                    <a:gdLst/>
                    <a:ahLst/>
                    <a:cxnLst>
                      <a:cxn ang="0">
                        <a:pos x="49" y="26"/>
                      </a:cxn>
                      <a:cxn ang="0">
                        <a:pos x="42" y="41"/>
                      </a:cxn>
                      <a:cxn ang="0">
                        <a:pos x="23" y="48"/>
                      </a:cxn>
                      <a:cxn ang="0">
                        <a:pos x="23" y="48"/>
                      </a:cxn>
                      <a:cxn ang="0">
                        <a:pos x="8" y="41"/>
                      </a:cxn>
                      <a:cxn ang="0">
                        <a:pos x="0" y="26"/>
                      </a:cxn>
                      <a:cxn ang="0">
                        <a:pos x="0" y="26"/>
                      </a:cxn>
                      <a:cxn ang="0">
                        <a:pos x="8" y="8"/>
                      </a:cxn>
                      <a:cxn ang="0">
                        <a:pos x="23" y="0"/>
                      </a:cxn>
                      <a:cxn ang="0">
                        <a:pos x="23" y="0"/>
                      </a:cxn>
                      <a:cxn ang="0">
                        <a:pos x="42" y="8"/>
                      </a:cxn>
                      <a:cxn ang="0">
                        <a:pos x="49" y="26"/>
                      </a:cxn>
                    </a:cxnLst>
                    <a:rect l="0" t="0" r="r" b="b"/>
                    <a:pathLst>
                      <a:path w="49" h="48">
                        <a:moveTo>
                          <a:pt x="49" y="26"/>
                        </a:moveTo>
                        <a:lnTo>
                          <a:pt x="42" y="41"/>
                        </a:lnTo>
                        <a:lnTo>
                          <a:pt x="23" y="48"/>
                        </a:lnTo>
                        <a:lnTo>
                          <a:pt x="23" y="48"/>
                        </a:lnTo>
                        <a:lnTo>
                          <a:pt x="8" y="41"/>
                        </a:lnTo>
                        <a:lnTo>
                          <a:pt x="0" y="26"/>
                        </a:lnTo>
                        <a:lnTo>
                          <a:pt x="0" y="26"/>
                        </a:lnTo>
                        <a:lnTo>
                          <a:pt x="8" y="8"/>
                        </a:lnTo>
                        <a:lnTo>
                          <a:pt x="23" y="0"/>
                        </a:lnTo>
                        <a:lnTo>
                          <a:pt x="23" y="0"/>
                        </a:lnTo>
                        <a:lnTo>
                          <a:pt x="42" y="8"/>
                        </a:lnTo>
                        <a:lnTo>
                          <a:pt x="49" y="2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1561" name="Freeform 25"/>
                  <p:cNvSpPr>
                    <a:spLocks/>
                  </p:cNvSpPr>
                  <p:nvPr/>
                </p:nvSpPr>
                <p:spPr bwMode="auto">
                  <a:xfrm>
                    <a:off x="2353" y="1506"/>
                    <a:ext cx="49" cy="48"/>
                  </a:xfrm>
                  <a:custGeom>
                    <a:avLst/>
                    <a:gdLst/>
                    <a:ahLst/>
                    <a:cxnLst>
                      <a:cxn ang="0">
                        <a:pos x="49" y="26"/>
                      </a:cxn>
                      <a:cxn ang="0">
                        <a:pos x="42" y="41"/>
                      </a:cxn>
                      <a:cxn ang="0">
                        <a:pos x="23" y="48"/>
                      </a:cxn>
                      <a:cxn ang="0">
                        <a:pos x="23" y="48"/>
                      </a:cxn>
                      <a:cxn ang="0">
                        <a:pos x="8" y="41"/>
                      </a:cxn>
                      <a:cxn ang="0">
                        <a:pos x="0" y="26"/>
                      </a:cxn>
                      <a:cxn ang="0">
                        <a:pos x="0" y="26"/>
                      </a:cxn>
                      <a:cxn ang="0">
                        <a:pos x="8" y="8"/>
                      </a:cxn>
                      <a:cxn ang="0">
                        <a:pos x="23" y="0"/>
                      </a:cxn>
                      <a:cxn ang="0">
                        <a:pos x="23" y="0"/>
                      </a:cxn>
                      <a:cxn ang="0">
                        <a:pos x="42" y="8"/>
                      </a:cxn>
                      <a:cxn ang="0">
                        <a:pos x="49" y="26"/>
                      </a:cxn>
                    </a:cxnLst>
                    <a:rect l="0" t="0" r="r" b="b"/>
                    <a:pathLst>
                      <a:path w="49" h="48">
                        <a:moveTo>
                          <a:pt x="49" y="26"/>
                        </a:moveTo>
                        <a:lnTo>
                          <a:pt x="42" y="41"/>
                        </a:lnTo>
                        <a:lnTo>
                          <a:pt x="23" y="48"/>
                        </a:lnTo>
                        <a:lnTo>
                          <a:pt x="23" y="48"/>
                        </a:lnTo>
                        <a:lnTo>
                          <a:pt x="8" y="41"/>
                        </a:lnTo>
                        <a:lnTo>
                          <a:pt x="0" y="26"/>
                        </a:lnTo>
                        <a:lnTo>
                          <a:pt x="0" y="26"/>
                        </a:lnTo>
                        <a:lnTo>
                          <a:pt x="8" y="8"/>
                        </a:lnTo>
                        <a:lnTo>
                          <a:pt x="23" y="0"/>
                        </a:lnTo>
                        <a:lnTo>
                          <a:pt x="23" y="0"/>
                        </a:lnTo>
                        <a:lnTo>
                          <a:pt x="42" y="8"/>
                        </a:lnTo>
                        <a:lnTo>
                          <a:pt x="49" y="26"/>
                        </a:lnTo>
                      </a:path>
                    </a:pathLst>
                  </a:custGeom>
                  <a:solidFill>
                    <a:srgbClr val="CCECFF"/>
                  </a:solidFill>
                  <a:ln w="1270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ctr" defTabSz="914400" rtl="0" eaLnBrk="0" fontAlgn="base" latinLnBrk="0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66"/>
                      </a:solidFill>
                      <a:effectLst/>
                      <a:uLnTx/>
                      <a:uFillTx/>
                      <a:latin typeface="Helvetica" pitchFamily="34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21562" name="Line 26"/>
                <p:cNvSpPr>
                  <a:spLocks noChangeShapeType="1"/>
                </p:cNvSpPr>
                <p:nvPr/>
              </p:nvSpPr>
              <p:spPr bwMode="auto">
                <a:xfrm>
                  <a:off x="2016" y="1536"/>
                  <a:ext cx="143" cy="1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563" name="Freeform 27"/>
                <p:cNvSpPr>
                  <a:spLocks/>
                </p:cNvSpPr>
                <p:nvPr/>
              </p:nvSpPr>
              <p:spPr bwMode="auto">
                <a:xfrm>
                  <a:off x="1630" y="1403"/>
                  <a:ext cx="410" cy="27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0" y="0"/>
                    </a:cxn>
                    <a:cxn ang="0">
                      <a:pos x="190" y="0"/>
                    </a:cxn>
                    <a:cxn ang="0">
                      <a:pos x="227" y="3"/>
                    </a:cxn>
                    <a:cxn ang="0">
                      <a:pos x="262" y="11"/>
                    </a:cxn>
                    <a:cxn ang="0">
                      <a:pos x="292" y="22"/>
                    </a:cxn>
                    <a:cxn ang="0">
                      <a:pos x="322" y="40"/>
                    </a:cxn>
                    <a:cxn ang="0">
                      <a:pos x="372" y="81"/>
                    </a:cxn>
                    <a:cxn ang="0">
                      <a:pos x="410" y="140"/>
                    </a:cxn>
                    <a:cxn ang="0">
                      <a:pos x="410" y="140"/>
                    </a:cxn>
                    <a:cxn ang="0">
                      <a:pos x="372" y="195"/>
                    </a:cxn>
                    <a:cxn ang="0">
                      <a:pos x="322" y="240"/>
                    </a:cxn>
                    <a:cxn ang="0">
                      <a:pos x="292" y="254"/>
                    </a:cxn>
                    <a:cxn ang="0">
                      <a:pos x="262" y="266"/>
                    </a:cxn>
                    <a:cxn ang="0">
                      <a:pos x="227" y="273"/>
                    </a:cxn>
                    <a:cxn ang="0">
                      <a:pos x="190" y="277"/>
                    </a:cxn>
                    <a:cxn ang="0">
                      <a:pos x="19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0" y="277"/>
                    </a:cxn>
                    <a:cxn ang="0">
                      <a:pos x="22" y="247"/>
                    </a:cxn>
                    <a:cxn ang="0">
                      <a:pos x="38" y="214"/>
                    </a:cxn>
                    <a:cxn ang="0">
                      <a:pos x="45" y="177"/>
                    </a:cxn>
                    <a:cxn ang="0">
                      <a:pos x="49" y="140"/>
                    </a:cxn>
                    <a:cxn ang="0">
                      <a:pos x="49" y="140"/>
                    </a:cxn>
                    <a:cxn ang="0">
                      <a:pos x="45" y="99"/>
                    </a:cxn>
                    <a:cxn ang="0">
                      <a:pos x="38" y="66"/>
                    </a:cxn>
                    <a:cxn ang="0">
                      <a:pos x="22" y="33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10" h="277">
                      <a:moveTo>
                        <a:pt x="0" y="0"/>
                      </a:moveTo>
                      <a:lnTo>
                        <a:pt x="190" y="0"/>
                      </a:lnTo>
                      <a:lnTo>
                        <a:pt x="190" y="0"/>
                      </a:lnTo>
                      <a:lnTo>
                        <a:pt x="227" y="3"/>
                      </a:lnTo>
                      <a:lnTo>
                        <a:pt x="262" y="11"/>
                      </a:lnTo>
                      <a:lnTo>
                        <a:pt x="292" y="22"/>
                      </a:lnTo>
                      <a:lnTo>
                        <a:pt x="322" y="40"/>
                      </a:lnTo>
                      <a:lnTo>
                        <a:pt x="372" y="81"/>
                      </a:lnTo>
                      <a:lnTo>
                        <a:pt x="410" y="140"/>
                      </a:lnTo>
                      <a:lnTo>
                        <a:pt x="410" y="140"/>
                      </a:lnTo>
                      <a:lnTo>
                        <a:pt x="372" y="195"/>
                      </a:lnTo>
                      <a:lnTo>
                        <a:pt x="322" y="240"/>
                      </a:lnTo>
                      <a:lnTo>
                        <a:pt x="292" y="254"/>
                      </a:lnTo>
                      <a:lnTo>
                        <a:pt x="262" y="266"/>
                      </a:lnTo>
                      <a:lnTo>
                        <a:pt x="227" y="273"/>
                      </a:lnTo>
                      <a:lnTo>
                        <a:pt x="190" y="277"/>
                      </a:lnTo>
                      <a:lnTo>
                        <a:pt x="19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0" y="277"/>
                      </a:lnTo>
                      <a:lnTo>
                        <a:pt x="22" y="247"/>
                      </a:lnTo>
                      <a:lnTo>
                        <a:pt x="38" y="214"/>
                      </a:lnTo>
                      <a:lnTo>
                        <a:pt x="45" y="177"/>
                      </a:lnTo>
                      <a:lnTo>
                        <a:pt x="49" y="140"/>
                      </a:lnTo>
                      <a:lnTo>
                        <a:pt x="49" y="140"/>
                      </a:lnTo>
                      <a:lnTo>
                        <a:pt x="45" y="99"/>
                      </a:lnTo>
                      <a:lnTo>
                        <a:pt x="38" y="66"/>
                      </a:lnTo>
                      <a:lnTo>
                        <a:pt x="22" y="33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CEC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1564" name="Freeform 28"/>
              <p:cNvSpPr>
                <a:spLocks/>
              </p:cNvSpPr>
              <p:nvPr/>
            </p:nvSpPr>
            <p:spPr bwMode="auto">
              <a:xfrm>
                <a:off x="1392" y="1632"/>
                <a:ext cx="1152" cy="4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1152" y="336"/>
                  </a:cxn>
                  <a:cxn ang="0">
                    <a:pos x="1152" y="432"/>
                  </a:cxn>
                </a:cxnLst>
                <a:rect l="0" t="0" r="r" b="b"/>
                <a:pathLst>
                  <a:path w="1152" h="432">
                    <a:moveTo>
                      <a:pt x="0" y="0"/>
                    </a:moveTo>
                    <a:lnTo>
                      <a:pt x="0" y="96"/>
                    </a:lnTo>
                    <a:lnTo>
                      <a:pt x="1152" y="336"/>
                    </a:lnTo>
                    <a:lnTo>
                      <a:pt x="1152" y="432"/>
                    </a:lnTo>
                  </a:path>
                </a:pathLst>
              </a:custGeom>
              <a:noFill/>
              <a:ln w="1905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1565" name="Freeform 29"/>
              <p:cNvSpPr>
                <a:spLocks/>
              </p:cNvSpPr>
              <p:nvPr/>
            </p:nvSpPr>
            <p:spPr bwMode="auto">
              <a:xfrm flipV="1">
                <a:off x="1392" y="1536"/>
                <a:ext cx="1152" cy="4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1152" y="336"/>
                  </a:cxn>
                  <a:cxn ang="0">
                    <a:pos x="1152" y="432"/>
                  </a:cxn>
                </a:cxnLst>
                <a:rect l="0" t="0" r="r" b="b"/>
                <a:pathLst>
                  <a:path w="1152" h="432">
                    <a:moveTo>
                      <a:pt x="0" y="0"/>
                    </a:moveTo>
                    <a:lnTo>
                      <a:pt x="0" y="96"/>
                    </a:lnTo>
                    <a:lnTo>
                      <a:pt x="1152" y="336"/>
                    </a:lnTo>
                    <a:lnTo>
                      <a:pt x="1152" y="432"/>
                    </a:lnTo>
                  </a:path>
                </a:pathLst>
              </a:custGeom>
              <a:noFill/>
              <a:ln w="1905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1566" name="Text Box 30"/>
              <p:cNvSpPr txBox="1">
                <a:spLocks noChangeArrowheads="1"/>
              </p:cNvSpPr>
              <p:nvPr/>
            </p:nvSpPr>
            <p:spPr bwMode="auto">
              <a:xfrm>
                <a:off x="2832" y="1418"/>
                <a:ext cx="288" cy="2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Q+</a:t>
                </a:r>
              </a:p>
            </p:txBody>
          </p:sp>
          <p:sp>
            <p:nvSpPr>
              <p:cNvPr id="321567" name="Text Box 31"/>
              <p:cNvSpPr txBox="1">
                <a:spLocks noChangeArrowheads="1"/>
              </p:cNvSpPr>
              <p:nvPr/>
            </p:nvSpPr>
            <p:spPr bwMode="auto">
              <a:xfrm>
                <a:off x="2832" y="1946"/>
                <a:ext cx="288" cy="2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Q–</a:t>
                </a:r>
              </a:p>
            </p:txBody>
          </p:sp>
          <p:sp>
            <p:nvSpPr>
              <p:cNvPr id="321568" name="Text Box 32"/>
              <p:cNvSpPr txBox="1">
                <a:spLocks noChangeArrowheads="1"/>
              </p:cNvSpPr>
              <p:nvPr/>
            </p:nvSpPr>
            <p:spPr bwMode="auto">
              <a:xfrm>
                <a:off x="720" y="1322"/>
                <a:ext cx="288" cy="2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R</a:t>
                </a:r>
              </a:p>
            </p:txBody>
          </p:sp>
          <p:sp>
            <p:nvSpPr>
              <p:cNvPr id="321569" name="Text Box 33"/>
              <p:cNvSpPr txBox="1">
                <a:spLocks noChangeArrowheads="1"/>
              </p:cNvSpPr>
              <p:nvPr/>
            </p:nvSpPr>
            <p:spPr bwMode="auto">
              <a:xfrm>
                <a:off x="720" y="2042"/>
                <a:ext cx="288" cy="2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S</a:t>
                </a:r>
              </a:p>
            </p:txBody>
          </p:sp>
        </p:grpSp>
        <p:sp>
          <p:nvSpPr>
            <p:cNvPr id="321570" name="Text Box 34"/>
            <p:cNvSpPr txBox="1">
              <a:spLocks noChangeArrowheads="1"/>
            </p:cNvSpPr>
            <p:nvPr/>
          </p:nvSpPr>
          <p:spPr bwMode="auto">
            <a:xfrm>
              <a:off x="6019800" y="1295400"/>
              <a:ext cx="1158875" cy="33972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R-S Latch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98450" y="4114800"/>
            <a:ext cx="2667000" cy="1567180"/>
            <a:chOff x="298450" y="4114800"/>
            <a:chExt cx="2667000" cy="156718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450" y="4641850"/>
              <a:ext cx="2667000" cy="1040130"/>
            </a:xfrm>
            <a:prstGeom prst="rect">
              <a:avLst/>
            </a:prstGeom>
          </p:spPr>
        </p:pic>
        <p:sp>
          <p:nvSpPr>
            <p:cNvPr id="321573" name="Text Box 37"/>
            <p:cNvSpPr txBox="1">
              <a:spLocks noChangeArrowheads="1"/>
            </p:cNvSpPr>
            <p:nvPr/>
          </p:nvSpPr>
          <p:spPr bwMode="auto">
            <a:xfrm>
              <a:off x="381000" y="4114800"/>
              <a:ext cx="1133475" cy="33972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Resetting</a:t>
              </a:r>
            </a:p>
          </p:txBody>
        </p:sp>
        <p:sp>
          <p:nvSpPr>
            <p:cNvPr id="321574" name="Text Box 38"/>
            <p:cNvSpPr txBox="1">
              <a:spLocks noChangeArrowheads="1"/>
            </p:cNvSpPr>
            <p:nvPr/>
          </p:nvSpPr>
          <p:spPr bwMode="auto">
            <a:xfrm>
              <a:off x="609600" y="4460875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1575" name="Text Box 39"/>
            <p:cNvSpPr txBox="1">
              <a:spLocks noChangeArrowheads="1"/>
            </p:cNvSpPr>
            <p:nvPr/>
          </p:nvSpPr>
          <p:spPr bwMode="auto">
            <a:xfrm>
              <a:off x="609600" y="5222875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21576" name="Text Box 40"/>
            <p:cNvSpPr txBox="1">
              <a:spLocks noChangeArrowheads="1"/>
            </p:cNvSpPr>
            <p:nvPr/>
          </p:nvSpPr>
          <p:spPr bwMode="auto">
            <a:xfrm>
              <a:off x="1600200" y="44958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1577" name="Text Box 41"/>
            <p:cNvSpPr txBox="1">
              <a:spLocks noChangeArrowheads="1"/>
            </p:cNvSpPr>
            <p:nvPr/>
          </p:nvSpPr>
          <p:spPr bwMode="auto">
            <a:xfrm>
              <a:off x="2286000" y="45720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21578" name="Text Box 42"/>
            <p:cNvSpPr txBox="1">
              <a:spLocks noChangeArrowheads="1"/>
            </p:cNvSpPr>
            <p:nvPr/>
          </p:nvSpPr>
          <p:spPr bwMode="auto">
            <a:xfrm>
              <a:off x="1600200" y="51816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21579" name="Text Box 43"/>
            <p:cNvSpPr txBox="1">
              <a:spLocks noChangeArrowheads="1"/>
            </p:cNvSpPr>
            <p:nvPr/>
          </p:nvSpPr>
          <p:spPr bwMode="auto">
            <a:xfrm>
              <a:off x="2286000" y="5146675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46450" y="4114800"/>
            <a:ext cx="2667000" cy="1567180"/>
            <a:chOff x="3346450" y="4114800"/>
            <a:chExt cx="2667000" cy="1567180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6450" y="4641850"/>
              <a:ext cx="2667000" cy="1040130"/>
            </a:xfrm>
            <a:prstGeom prst="rect">
              <a:avLst/>
            </a:prstGeom>
          </p:spPr>
        </p:pic>
        <p:sp>
          <p:nvSpPr>
            <p:cNvPr id="321582" name="Text Box 46"/>
            <p:cNvSpPr txBox="1">
              <a:spLocks noChangeArrowheads="1"/>
            </p:cNvSpPr>
            <p:nvPr/>
          </p:nvSpPr>
          <p:spPr bwMode="auto">
            <a:xfrm>
              <a:off x="3438525" y="4114800"/>
              <a:ext cx="866775" cy="33972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Setting</a:t>
              </a:r>
            </a:p>
          </p:txBody>
        </p:sp>
        <p:sp>
          <p:nvSpPr>
            <p:cNvPr id="321583" name="Text Box 47"/>
            <p:cNvSpPr txBox="1">
              <a:spLocks noChangeArrowheads="1"/>
            </p:cNvSpPr>
            <p:nvPr/>
          </p:nvSpPr>
          <p:spPr bwMode="auto">
            <a:xfrm>
              <a:off x="3657600" y="4460875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21584" name="Text Box 48"/>
            <p:cNvSpPr txBox="1">
              <a:spLocks noChangeArrowheads="1"/>
            </p:cNvSpPr>
            <p:nvPr/>
          </p:nvSpPr>
          <p:spPr bwMode="auto">
            <a:xfrm>
              <a:off x="3657600" y="5222875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1585" name="Text Box 49"/>
            <p:cNvSpPr txBox="1">
              <a:spLocks noChangeArrowheads="1"/>
            </p:cNvSpPr>
            <p:nvPr/>
          </p:nvSpPr>
          <p:spPr bwMode="auto">
            <a:xfrm>
              <a:off x="4648200" y="44958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21586" name="Text Box 50"/>
            <p:cNvSpPr txBox="1">
              <a:spLocks noChangeArrowheads="1"/>
            </p:cNvSpPr>
            <p:nvPr/>
          </p:nvSpPr>
          <p:spPr bwMode="auto">
            <a:xfrm>
              <a:off x="5334000" y="45720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1587" name="Text Box 51"/>
            <p:cNvSpPr txBox="1">
              <a:spLocks noChangeArrowheads="1"/>
            </p:cNvSpPr>
            <p:nvPr/>
          </p:nvSpPr>
          <p:spPr bwMode="auto">
            <a:xfrm>
              <a:off x="4648200" y="51816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1588" name="Text Box 52"/>
            <p:cNvSpPr txBox="1">
              <a:spLocks noChangeArrowheads="1"/>
            </p:cNvSpPr>
            <p:nvPr/>
          </p:nvSpPr>
          <p:spPr bwMode="auto">
            <a:xfrm>
              <a:off x="5334000" y="5146675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94450" y="4114800"/>
            <a:ext cx="2667000" cy="1567180"/>
            <a:chOff x="6394450" y="4114800"/>
            <a:chExt cx="2667000" cy="1567180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4450" y="4641850"/>
              <a:ext cx="2667000" cy="1040130"/>
            </a:xfrm>
            <a:prstGeom prst="rect">
              <a:avLst/>
            </a:prstGeom>
          </p:spPr>
        </p:pic>
        <p:sp>
          <p:nvSpPr>
            <p:cNvPr id="321591" name="Text Box 55"/>
            <p:cNvSpPr txBox="1">
              <a:spLocks noChangeArrowheads="1"/>
            </p:cNvSpPr>
            <p:nvPr/>
          </p:nvSpPr>
          <p:spPr bwMode="auto">
            <a:xfrm>
              <a:off x="6496050" y="4114800"/>
              <a:ext cx="892175" cy="33972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Storing</a:t>
              </a:r>
            </a:p>
          </p:txBody>
        </p:sp>
        <p:sp>
          <p:nvSpPr>
            <p:cNvPr id="321592" name="Text Box 56"/>
            <p:cNvSpPr txBox="1">
              <a:spLocks noChangeArrowheads="1"/>
            </p:cNvSpPr>
            <p:nvPr/>
          </p:nvSpPr>
          <p:spPr bwMode="auto">
            <a:xfrm>
              <a:off x="6705600" y="4460875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21593" name="Text Box 57"/>
            <p:cNvSpPr txBox="1">
              <a:spLocks noChangeArrowheads="1"/>
            </p:cNvSpPr>
            <p:nvPr/>
          </p:nvSpPr>
          <p:spPr bwMode="auto">
            <a:xfrm>
              <a:off x="6705600" y="5222875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21594" name="Text Box 58"/>
            <p:cNvSpPr txBox="1">
              <a:spLocks noChangeArrowheads="1"/>
            </p:cNvSpPr>
            <p:nvPr/>
          </p:nvSpPr>
          <p:spPr bwMode="auto">
            <a:xfrm>
              <a:off x="7696200" y="44958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!q</a:t>
              </a:r>
            </a:p>
          </p:txBody>
        </p:sp>
        <p:sp>
          <p:nvSpPr>
            <p:cNvPr id="321595" name="Text Box 59"/>
            <p:cNvSpPr txBox="1">
              <a:spLocks noChangeArrowheads="1"/>
            </p:cNvSpPr>
            <p:nvPr/>
          </p:nvSpPr>
          <p:spPr bwMode="auto">
            <a:xfrm>
              <a:off x="8382000" y="45720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321596" name="Text Box 60"/>
            <p:cNvSpPr txBox="1">
              <a:spLocks noChangeArrowheads="1"/>
            </p:cNvSpPr>
            <p:nvPr/>
          </p:nvSpPr>
          <p:spPr bwMode="auto">
            <a:xfrm>
              <a:off x="7696200" y="51816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321597" name="Text Box 61"/>
            <p:cNvSpPr txBox="1">
              <a:spLocks noChangeArrowheads="1"/>
            </p:cNvSpPr>
            <p:nvPr/>
          </p:nvSpPr>
          <p:spPr bwMode="auto">
            <a:xfrm>
              <a:off x="8382000" y="5146675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!q</a:t>
              </a:r>
            </a:p>
          </p:txBody>
        </p:sp>
      </p:grpSp>
      <p:grpSp>
        <p:nvGrpSpPr>
          <p:cNvPr id="321621" name="Group 85"/>
          <p:cNvGrpSpPr>
            <a:grpSpLocks/>
          </p:cNvGrpSpPr>
          <p:nvPr/>
        </p:nvGrpSpPr>
        <p:grpSpPr bwMode="auto">
          <a:xfrm>
            <a:off x="1981200" y="1066800"/>
            <a:ext cx="1939925" cy="2370138"/>
            <a:chOff x="3870" y="672"/>
            <a:chExt cx="1222" cy="1493"/>
          </a:xfrm>
        </p:grpSpPr>
        <p:sp>
          <p:nvSpPr>
            <p:cNvPr id="321618" name="Text Box 82"/>
            <p:cNvSpPr txBox="1">
              <a:spLocks noChangeArrowheads="1"/>
            </p:cNvSpPr>
            <p:nvPr/>
          </p:nvSpPr>
          <p:spPr bwMode="auto">
            <a:xfrm>
              <a:off x="3870" y="672"/>
              <a:ext cx="121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Bistable Element</a:t>
              </a:r>
            </a:p>
          </p:txBody>
        </p:sp>
        <p:grpSp>
          <p:nvGrpSpPr>
            <p:cNvPr id="321620" name="Group 84"/>
            <p:cNvGrpSpPr>
              <a:grpSpLocks/>
            </p:cNvGrpSpPr>
            <p:nvPr/>
          </p:nvGrpSpPr>
          <p:grpSpPr bwMode="auto">
            <a:xfrm>
              <a:off x="3988" y="1056"/>
              <a:ext cx="1104" cy="1109"/>
              <a:chOff x="3988" y="1056"/>
              <a:chExt cx="1104" cy="1109"/>
            </a:xfrm>
          </p:grpSpPr>
          <p:sp>
            <p:nvSpPr>
              <p:cNvPr id="321598" name="Line 62"/>
              <p:cNvSpPr>
                <a:spLocks noChangeShapeType="1"/>
              </p:cNvSpPr>
              <p:nvPr/>
            </p:nvSpPr>
            <p:spPr bwMode="auto">
              <a:xfrm>
                <a:off x="4321" y="1244"/>
                <a:ext cx="435" cy="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321599" name="Group 63"/>
              <p:cNvGrpSpPr>
                <a:grpSpLocks/>
              </p:cNvGrpSpPr>
              <p:nvPr/>
            </p:nvGrpSpPr>
            <p:grpSpPr bwMode="auto">
              <a:xfrm>
                <a:off x="4131" y="1152"/>
                <a:ext cx="243" cy="184"/>
                <a:chOff x="2159" y="1440"/>
                <a:chExt cx="243" cy="184"/>
              </a:xfrm>
            </p:grpSpPr>
            <p:sp>
              <p:nvSpPr>
                <p:cNvPr id="321600" name="Freeform 64"/>
                <p:cNvSpPr>
                  <a:spLocks/>
                </p:cNvSpPr>
                <p:nvPr/>
              </p:nvSpPr>
              <p:spPr bwMode="auto">
                <a:xfrm>
                  <a:off x="2159" y="1440"/>
                  <a:ext cx="190" cy="18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84"/>
                    </a:cxn>
                    <a:cxn ang="0">
                      <a:pos x="190" y="9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0" h="184">
                      <a:moveTo>
                        <a:pt x="0" y="0"/>
                      </a:moveTo>
                      <a:lnTo>
                        <a:pt x="0" y="184"/>
                      </a:lnTo>
                      <a:lnTo>
                        <a:pt x="190" y="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601" name="Freeform 65"/>
                <p:cNvSpPr>
                  <a:spLocks/>
                </p:cNvSpPr>
                <p:nvPr/>
              </p:nvSpPr>
              <p:spPr bwMode="auto">
                <a:xfrm>
                  <a:off x="2159" y="1440"/>
                  <a:ext cx="190" cy="18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84"/>
                    </a:cxn>
                    <a:cxn ang="0">
                      <a:pos x="190" y="9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0" h="184">
                      <a:moveTo>
                        <a:pt x="0" y="0"/>
                      </a:moveTo>
                      <a:lnTo>
                        <a:pt x="0" y="184"/>
                      </a:lnTo>
                      <a:lnTo>
                        <a:pt x="190" y="9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CEC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602" name="Freeform 66"/>
                <p:cNvSpPr>
                  <a:spLocks/>
                </p:cNvSpPr>
                <p:nvPr/>
              </p:nvSpPr>
              <p:spPr bwMode="auto">
                <a:xfrm>
                  <a:off x="2353" y="1506"/>
                  <a:ext cx="49" cy="48"/>
                </a:xfrm>
                <a:custGeom>
                  <a:avLst/>
                  <a:gdLst/>
                  <a:ahLst/>
                  <a:cxnLst>
                    <a:cxn ang="0">
                      <a:pos x="49" y="26"/>
                    </a:cxn>
                    <a:cxn ang="0">
                      <a:pos x="42" y="41"/>
                    </a:cxn>
                    <a:cxn ang="0">
                      <a:pos x="23" y="48"/>
                    </a:cxn>
                    <a:cxn ang="0">
                      <a:pos x="23" y="48"/>
                    </a:cxn>
                    <a:cxn ang="0">
                      <a:pos x="8" y="41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8" y="8"/>
                    </a:cxn>
                    <a:cxn ang="0">
                      <a:pos x="23" y="0"/>
                    </a:cxn>
                    <a:cxn ang="0">
                      <a:pos x="23" y="0"/>
                    </a:cxn>
                    <a:cxn ang="0">
                      <a:pos x="42" y="8"/>
                    </a:cxn>
                    <a:cxn ang="0">
                      <a:pos x="49" y="26"/>
                    </a:cxn>
                  </a:cxnLst>
                  <a:rect l="0" t="0" r="r" b="b"/>
                  <a:pathLst>
                    <a:path w="49" h="48">
                      <a:moveTo>
                        <a:pt x="49" y="26"/>
                      </a:moveTo>
                      <a:lnTo>
                        <a:pt x="42" y="41"/>
                      </a:lnTo>
                      <a:lnTo>
                        <a:pt x="23" y="48"/>
                      </a:lnTo>
                      <a:lnTo>
                        <a:pt x="23" y="48"/>
                      </a:lnTo>
                      <a:lnTo>
                        <a:pt x="8" y="41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8" y="8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42" y="8"/>
                      </a:lnTo>
                      <a:lnTo>
                        <a:pt x="49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603" name="Freeform 67"/>
                <p:cNvSpPr>
                  <a:spLocks/>
                </p:cNvSpPr>
                <p:nvPr/>
              </p:nvSpPr>
              <p:spPr bwMode="auto">
                <a:xfrm>
                  <a:off x="2353" y="1506"/>
                  <a:ext cx="49" cy="48"/>
                </a:xfrm>
                <a:custGeom>
                  <a:avLst/>
                  <a:gdLst/>
                  <a:ahLst/>
                  <a:cxnLst>
                    <a:cxn ang="0">
                      <a:pos x="49" y="26"/>
                    </a:cxn>
                    <a:cxn ang="0">
                      <a:pos x="42" y="41"/>
                    </a:cxn>
                    <a:cxn ang="0">
                      <a:pos x="23" y="48"/>
                    </a:cxn>
                    <a:cxn ang="0">
                      <a:pos x="23" y="48"/>
                    </a:cxn>
                    <a:cxn ang="0">
                      <a:pos x="8" y="41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8" y="8"/>
                    </a:cxn>
                    <a:cxn ang="0">
                      <a:pos x="23" y="0"/>
                    </a:cxn>
                    <a:cxn ang="0">
                      <a:pos x="23" y="0"/>
                    </a:cxn>
                    <a:cxn ang="0">
                      <a:pos x="42" y="8"/>
                    </a:cxn>
                    <a:cxn ang="0">
                      <a:pos x="49" y="26"/>
                    </a:cxn>
                  </a:cxnLst>
                  <a:rect l="0" t="0" r="r" b="b"/>
                  <a:pathLst>
                    <a:path w="49" h="48">
                      <a:moveTo>
                        <a:pt x="49" y="26"/>
                      </a:moveTo>
                      <a:lnTo>
                        <a:pt x="42" y="41"/>
                      </a:lnTo>
                      <a:lnTo>
                        <a:pt x="23" y="48"/>
                      </a:lnTo>
                      <a:lnTo>
                        <a:pt x="23" y="48"/>
                      </a:lnTo>
                      <a:lnTo>
                        <a:pt x="8" y="41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8" y="8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42" y="8"/>
                      </a:lnTo>
                      <a:lnTo>
                        <a:pt x="49" y="26"/>
                      </a:lnTo>
                    </a:path>
                  </a:pathLst>
                </a:custGeom>
                <a:solidFill>
                  <a:srgbClr val="CCEC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1604" name="Line 68"/>
              <p:cNvSpPr>
                <a:spLocks noChangeShapeType="1"/>
              </p:cNvSpPr>
              <p:nvPr/>
            </p:nvSpPr>
            <p:spPr bwMode="auto">
              <a:xfrm>
                <a:off x="3988" y="1248"/>
                <a:ext cx="143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1605" name="Line 69"/>
              <p:cNvSpPr>
                <a:spLocks noChangeShapeType="1"/>
              </p:cNvSpPr>
              <p:nvPr/>
            </p:nvSpPr>
            <p:spPr bwMode="auto">
              <a:xfrm flipV="1">
                <a:off x="4321" y="1824"/>
                <a:ext cx="435" cy="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321606" name="Group 70"/>
              <p:cNvGrpSpPr>
                <a:grpSpLocks/>
              </p:cNvGrpSpPr>
              <p:nvPr/>
            </p:nvGrpSpPr>
            <p:grpSpPr bwMode="auto">
              <a:xfrm flipV="1">
                <a:off x="4131" y="1736"/>
                <a:ext cx="243" cy="184"/>
                <a:chOff x="2159" y="1440"/>
                <a:chExt cx="243" cy="184"/>
              </a:xfrm>
            </p:grpSpPr>
            <p:sp>
              <p:nvSpPr>
                <p:cNvPr id="321607" name="Freeform 71"/>
                <p:cNvSpPr>
                  <a:spLocks/>
                </p:cNvSpPr>
                <p:nvPr/>
              </p:nvSpPr>
              <p:spPr bwMode="auto">
                <a:xfrm>
                  <a:off x="2159" y="1440"/>
                  <a:ext cx="190" cy="18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84"/>
                    </a:cxn>
                    <a:cxn ang="0">
                      <a:pos x="190" y="9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0" h="184">
                      <a:moveTo>
                        <a:pt x="0" y="0"/>
                      </a:moveTo>
                      <a:lnTo>
                        <a:pt x="0" y="184"/>
                      </a:lnTo>
                      <a:lnTo>
                        <a:pt x="190" y="9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608" name="Freeform 72"/>
                <p:cNvSpPr>
                  <a:spLocks/>
                </p:cNvSpPr>
                <p:nvPr/>
              </p:nvSpPr>
              <p:spPr bwMode="auto">
                <a:xfrm>
                  <a:off x="2159" y="1440"/>
                  <a:ext cx="190" cy="18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84"/>
                    </a:cxn>
                    <a:cxn ang="0">
                      <a:pos x="190" y="9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0" h="184">
                      <a:moveTo>
                        <a:pt x="0" y="0"/>
                      </a:moveTo>
                      <a:lnTo>
                        <a:pt x="0" y="184"/>
                      </a:lnTo>
                      <a:lnTo>
                        <a:pt x="190" y="92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CEC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609" name="Freeform 73"/>
                <p:cNvSpPr>
                  <a:spLocks/>
                </p:cNvSpPr>
                <p:nvPr/>
              </p:nvSpPr>
              <p:spPr bwMode="auto">
                <a:xfrm>
                  <a:off x="2353" y="1506"/>
                  <a:ext cx="49" cy="48"/>
                </a:xfrm>
                <a:custGeom>
                  <a:avLst/>
                  <a:gdLst/>
                  <a:ahLst/>
                  <a:cxnLst>
                    <a:cxn ang="0">
                      <a:pos x="49" y="26"/>
                    </a:cxn>
                    <a:cxn ang="0">
                      <a:pos x="42" y="41"/>
                    </a:cxn>
                    <a:cxn ang="0">
                      <a:pos x="23" y="48"/>
                    </a:cxn>
                    <a:cxn ang="0">
                      <a:pos x="23" y="48"/>
                    </a:cxn>
                    <a:cxn ang="0">
                      <a:pos x="8" y="41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8" y="8"/>
                    </a:cxn>
                    <a:cxn ang="0">
                      <a:pos x="23" y="0"/>
                    </a:cxn>
                    <a:cxn ang="0">
                      <a:pos x="23" y="0"/>
                    </a:cxn>
                    <a:cxn ang="0">
                      <a:pos x="42" y="8"/>
                    </a:cxn>
                    <a:cxn ang="0">
                      <a:pos x="49" y="26"/>
                    </a:cxn>
                  </a:cxnLst>
                  <a:rect l="0" t="0" r="r" b="b"/>
                  <a:pathLst>
                    <a:path w="49" h="48">
                      <a:moveTo>
                        <a:pt x="49" y="26"/>
                      </a:moveTo>
                      <a:lnTo>
                        <a:pt x="42" y="41"/>
                      </a:lnTo>
                      <a:lnTo>
                        <a:pt x="23" y="48"/>
                      </a:lnTo>
                      <a:lnTo>
                        <a:pt x="23" y="48"/>
                      </a:lnTo>
                      <a:lnTo>
                        <a:pt x="8" y="41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8" y="8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42" y="8"/>
                      </a:lnTo>
                      <a:lnTo>
                        <a:pt x="49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21610" name="Freeform 74"/>
                <p:cNvSpPr>
                  <a:spLocks/>
                </p:cNvSpPr>
                <p:nvPr/>
              </p:nvSpPr>
              <p:spPr bwMode="auto">
                <a:xfrm>
                  <a:off x="2353" y="1506"/>
                  <a:ext cx="49" cy="48"/>
                </a:xfrm>
                <a:custGeom>
                  <a:avLst/>
                  <a:gdLst/>
                  <a:ahLst/>
                  <a:cxnLst>
                    <a:cxn ang="0">
                      <a:pos x="49" y="26"/>
                    </a:cxn>
                    <a:cxn ang="0">
                      <a:pos x="42" y="41"/>
                    </a:cxn>
                    <a:cxn ang="0">
                      <a:pos x="23" y="48"/>
                    </a:cxn>
                    <a:cxn ang="0">
                      <a:pos x="23" y="48"/>
                    </a:cxn>
                    <a:cxn ang="0">
                      <a:pos x="8" y="41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8" y="8"/>
                    </a:cxn>
                    <a:cxn ang="0">
                      <a:pos x="23" y="0"/>
                    </a:cxn>
                    <a:cxn ang="0">
                      <a:pos x="23" y="0"/>
                    </a:cxn>
                    <a:cxn ang="0">
                      <a:pos x="42" y="8"/>
                    </a:cxn>
                    <a:cxn ang="0">
                      <a:pos x="49" y="26"/>
                    </a:cxn>
                  </a:cxnLst>
                  <a:rect l="0" t="0" r="r" b="b"/>
                  <a:pathLst>
                    <a:path w="49" h="48">
                      <a:moveTo>
                        <a:pt x="49" y="26"/>
                      </a:moveTo>
                      <a:lnTo>
                        <a:pt x="42" y="41"/>
                      </a:lnTo>
                      <a:lnTo>
                        <a:pt x="23" y="48"/>
                      </a:lnTo>
                      <a:lnTo>
                        <a:pt x="23" y="48"/>
                      </a:lnTo>
                      <a:lnTo>
                        <a:pt x="8" y="41"/>
                      </a:lnTo>
                      <a:lnTo>
                        <a:pt x="0" y="26"/>
                      </a:lnTo>
                      <a:lnTo>
                        <a:pt x="0" y="26"/>
                      </a:lnTo>
                      <a:lnTo>
                        <a:pt x="8" y="8"/>
                      </a:lnTo>
                      <a:lnTo>
                        <a:pt x="23" y="0"/>
                      </a:lnTo>
                      <a:lnTo>
                        <a:pt x="23" y="0"/>
                      </a:lnTo>
                      <a:lnTo>
                        <a:pt x="42" y="8"/>
                      </a:lnTo>
                      <a:lnTo>
                        <a:pt x="49" y="26"/>
                      </a:lnTo>
                    </a:path>
                  </a:pathLst>
                </a:custGeom>
                <a:solidFill>
                  <a:srgbClr val="CCECFF"/>
                </a:solidFill>
                <a:ln w="1270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21611" name="Line 75"/>
              <p:cNvSpPr>
                <a:spLocks noChangeShapeType="1"/>
              </p:cNvSpPr>
              <p:nvPr/>
            </p:nvSpPr>
            <p:spPr bwMode="auto">
              <a:xfrm flipV="1">
                <a:off x="3988" y="1823"/>
                <a:ext cx="143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1612" name="Freeform 76"/>
              <p:cNvSpPr>
                <a:spLocks/>
              </p:cNvSpPr>
              <p:nvPr/>
            </p:nvSpPr>
            <p:spPr bwMode="auto">
              <a:xfrm>
                <a:off x="3988" y="1248"/>
                <a:ext cx="528" cy="5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1152" y="336"/>
                  </a:cxn>
                  <a:cxn ang="0">
                    <a:pos x="1152" y="432"/>
                  </a:cxn>
                </a:cxnLst>
                <a:rect l="0" t="0" r="r" b="b"/>
                <a:pathLst>
                  <a:path w="1152" h="432">
                    <a:moveTo>
                      <a:pt x="0" y="0"/>
                    </a:moveTo>
                    <a:lnTo>
                      <a:pt x="0" y="96"/>
                    </a:lnTo>
                    <a:lnTo>
                      <a:pt x="1152" y="336"/>
                    </a:lnTo>
                    <a:lnTo>
                      <a:pt x="1152" y="432"/>
                    </a:lnTo>
                  </a:path>
                </a:pathLst>
              </a:custGeom>
              <a:noFill/>
              <a:ln w="1905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1613" name="Freeform 77"/>
              <p:cNvSpPr>
                <a:spLocks/>
              </p:cNvSpPr>
              <p:nvPr/>
            </p:nvSpPr>
            <p:spPr bwMode="auto">
              <a:xfrm flipV="1">
                <a:off x="3988" y="1248"/>
                <a:ext cx="528" cy="5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1152" y="336"/>
                  </a:cxn>
                  <a:cxn ang="0">
                    <a:pos x="1152" y="432"/>
                  </a:cxn>
                </a:cxnLst>
                <a:rect l="0" t="0" r="r" b="b"/>
                <a:pathLst>
                  <a:path w="1152" h="432">
                    <a:moveTo>
                      <a:pt x="0" y="0"/>
                    </a:moveTo>
                    <a:lnTo>
                      <a:pt x="0" y="96"/>
                    </a:lnTo>
                    <a:lnTo>
                      <a:pt x="1152" y="336"/>
                    </a:lnTo>
                    <a:lnTo>
                      <a:pt x="1152" y="432"/>
                    </a:lnTo>
                  </a:path>
                </a:pathLst>
              </a:custGeom>
              <a:noFill/>
              <a:ln w="1905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21614" name="Text Box 78"/>
              <p:cNvSpPr txBox="1">
                <a:spLocks noChangeArrowheads="1"/>
              </p:cNvSpPr>
              <p:nvPr/>
            </p:nvSpPr>
            <p:spPr bwMode="auto">
              <a:xfrm>
                <a:off x="4804" y="1152"/>
                <a:ext cx="288" cy="2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Q+</a:t>
                </a:r>
              </a:p>
            </p:txBody>
          </p:sp>
          <p:sp>
            <p:nvSpPr>
              <p:cNvPr id="321615" name="Text Box 79"/>
              <p:cNvSpPr txBox="1">
                <a:spLocks noChangeArrowheads="1"/>
              </p:cNvSpPr>
              <p:nvPr/>
            </p:nvSpPr>
            <p:spPr bwMode="auto">
              <a:xfrm>
                <a:off x="4804" y="1680"/>
                <a:ext cx="288" cy="2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Q–</a:t>
                </a:r>
              </a:p>
            </p:txBody>
          </p:sp>
          <p:sp>
            <p:nvSpPr>
              <p:cNvPr id="321616" name="Text Box 80"/>
              <p:cNvSpPr txBox="1">
                <a:spLocks noChangeArrowheads="1"/>
              </p:cNvSpPr>
              <p:nvPr/>
            </p:nvSpPr>
            <p:spPr bwMode="auto">
              <a:xfrm>
                <a:off x="4516" y="1056"/>
                <a:ext cx="240" cy="19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2"/>
                    </a:solidFill>
                    <a:effectLst/>
                    <a:uLnTx/>
                    <a:uFillTx/>
                    <a:latin typeface="Courier New" pitchFamily="49" charset="0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321617" name="Text Box 81"/>
              <p:cNvSpPr txBox="1">
                <a:spLocks noChangeArrowheads="1"/>
              </p:cNvSpPr>
              <p:nvPr/>
            </p:nvSpPr>
            <p:spPr bwMode="auto">
              <a:xfrm>
                <a:off x="4516" y="1632"/>
                <a:ext cx="240" cy="19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2"/>
                    </a:solidFill>
                    <a:effectLst/>
                    <a:uLnTx/>
                    <a:uFillTx/>
                    <a:latin typeface="Courier New" pitchFamily="49" charset="0"/>
                    <a:ea typeface="+mn-ea"/>
                    <a:cs typeface="+mn-cs"/>
                  </a:rPr>
                  <a:t>!q</a:t>
                </a:r>
              </a:p>
            </p:txBody>
          </p:sp>
          <p:sp>
            <p:nvSpPr>
              <p:cNvPr id="321619" name="Text Box 83"/>
              <p:cNvSpPr txBox="1">
                <a:spLocks noChangeArrowheads="1"/>
              </p:cNvSpPr>
              <p:nvPr/>
            </p:nvSpPr>
            <p:spPr bwMode="auto">
              <a:xfrm>
                <a:off x="4080" y="1968"/>
                <a:ext cx="1008" cy="19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2"/>
                    </a:solidFill>
                    <a:effectLst/>
                    <a:uLnTx/>
                    <a:uFillTx/>
                    <a:latin typeface="Courier New" pitchFamily="49" charset="0"/>
                    <a:ea typeface="+mn-ea"/>
                    <a:cs typeface="+mn-cs"/>
                  </a:rPr>
                  <a:t>q </a:t>
                </a: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= 0 or 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763360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18" name="Rectangle 142"/>
          <p:cNvSpPr>
            <a:spLocks noChangeArrowheads="1"/>
          </p:cNvSpPr>
          <p:nvPr/>
        </p:nvSpPr>
        <p:spPr bwMode="auto">
          <a:xfrm>
            <a:off x="3124200" y="1295400"/>
            <a:ext cx="2971800" cy="2209800"/>
          </a:xfrm>
          <a:prstGeom prst="rect">
            <a:avLst/>
          </a:prstGeom>
          <a:solidFill>
            <a:srgbClr val="FFCCFF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1-Bit Latch</a:t>
            </a:r>
          </a:p>
        </p:txBody>
      </p:sp>
      <p:sp>
        <p:nvSpPr>
          <p:cNvPr id="306210" name="Text Box 34"/>
          <p:cNvSpPr txBox="1">
            <a:spLocks noChangeArrowheads="1"/>
          </p:cNvSpPr>
          <p:nvPr/>
        </p:nvSpPr>
        <p:spPr bwMode="auto">
          <a:xfrm>
            <a:off x="2324100" y="990600"/>
            <a:ext cx="930275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D Latch</a:t>
            </a:r>
          </a:p>
        </p:txBody>
      </p:sp>
      <p:grpSp>
        <p:nvGrpSpPr>
          <p:cNvPr id="306295" name="Group 119"/>
          <p:cNvGrpSpPr>
            <a:grpSpLocks/>
          </p:cNvGrpSpPr>
          <p:nvPr/>
        </p:nvGrpSpPr>
        <p:grpSpPr bwMode="auto">
          <a:xfrm>
            <a:off x="838200" y="1295400"/>
            <a:ext cx="5184775" cy="1963738"/>
            <a:chOff x="528" y="816"/>
            <a:chExt cx="3266" cy="1237"/>
          </a:xfrm>
        </p:grpSpPr>
        <p:sp>
          <p:nvSpPr>
            <p:cNvPr id="306273" name="Line 97"/>
            <p:cNvSpPr>
              <a:spLocks noChangeShapeType="1"/>
            </p:cNvSpPr>
            <p:nvPr/>
          </p:nvSpPr>
          <p:spPr bwMode="auto">
            <a:xfrm>
              <a:off x="1056" y="1728"/>
              <a:ext cx="57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181" name="Line 5"/>
            <p:cNvSpPr>
              <a:spLocks noChangeShapeType="1"/>
            </p:cNvSpPr>
            <p:nvPr/>
          </p:nvSpPr>
          <p:spPr bwMode="auto">
            <a:xfrm>
              <a:off x="2066" y="1333"/>
              <a:ext cx="28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182" name="Line 6"/>
            <p:cNvSpPr>
              <a:spLocks noChangeShapeType="1"/>
            </p:cNvSpPr>
            <p:nvPr/>
          </p:nvSpPr>
          <p:spPr bwMode="auto">
            <a:xfrm flipV="1">
              <a:off x="2018" y="1167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183" name="Freeform 7"/>
            <p:cNvSpPr>
              <a:spLocks/>
            </p:cNvSpPr>
            <p:nvPr/>
          </p:nvSpPr>
          <p:spPr bwMode="auto">
            <a:xfrm>
              <a:off x="2304" y="1093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184" name="Line 8"/>
            <p:cNvSpPr>
              <a:spLocks noChangeShapeType="1"/>
            </p:cNvSpPr>
            <p:nvPr/>
          </p:nvSpPr>
          <p:spPr bwMode="auto">
            <a:xfrm>
              <a:off x="3023" y="1233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6185" name="Group 9"/>
            <p:cNvGrpSpPr>
              <a:grpSpLocks/>
            </p:cNvGrpSpPr>
            <p:nvPr/>
          </p:nvGrpSpPr>
          <p:grpSpPr bwMode="auto">
            <a:xfrm>
              <a:off x="2833" y="1141"/>
              <a:ext cx="243" cy="184"/>
              <a:chOff x="2159" y="1440"/>
              <a:chExt cx="243" cy="184"/>
            </a:xfrm>
          </p:grpSpPr>
          <p:sp>
            <p:nvSpPr>
              <p:cNvPr id="306186" name="Freeform 10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187" name="Freeform 11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188" name="Freeform 12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189" name="Freeform 13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6190" name="Line 14"/>
            <p:cNvSpPr>
              <a:spLocks noChangeShapeType="1"/>
            </p:cNvSpPr>
            <p:nvPr/>
          </p:nvSpPr>
          <p:spPr bwMode="auto">
            <a:xfrm>
              <a:off x="2690" y="1237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191" name="Freeform 15"/>
            <p:cNvSpPr>
              <a:spLocks/>
            </p:cNvSpPr>
            <p:nvPr/>
          </p:nvSpPr>
          <p:spPr bwMode="auto">
            <a:xfrm>
              <a:off x="2304" y="1104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CCEC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193" name="Line 17"/>
            <p:cNvSpPr>
              <a:spLocks noChangeShapeType="1"/>
            </p:cNvSpPr>
            <p:nvPr/>
          </p:nvSpPr>
          <p:spPr bwMode="auto">
            <a:xfrm flipV="1">
              <a:off x="2066" y="1669"/>
              <a:ext cx="28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194" name="Line 18"/>
            <p:cNvSpPr>
              <a:spLocks noChangeShapeType="1"/>
            </p:cNvSpPr>
            <p:nvPr/>
          </p:nvSpPr>
          <p:spPr bwMode="auto">
            <a:xfrm>
              <a:off x="2018" y="1839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195" name="Freeform 19"/>
            <p:cNvSpPr>
              <a:spLocks/>
            </p:cNvSpPr>
            <p:nvPr/>
          </p:nvSpPr>
          <p:spPr bwMode="auto">
            <a:xfrm flipV="1">
              <a:off x="2304" y="1632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196" name="Line 20"/>
            <p:cNvSpPr>
              <a:spLocks noChangeShapeType="1"/>
            </p:cNvSpPr>
            <p:nvPr/>
          </p:nvSpPr>
          <p:spPr bwMode="auto">
            <a:xfrm flipV="1">
              <a:off x="3023" y="1765"/>
              <a:ext cx="43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6197" name="Group 21"/>
            <p:cNvGrpSpPr>
              <a:grpSpLocks/>
            </p:cNvGrpSpPr>
            <p:nvPr/>
          </p:nvGrpSpPr>
          <p:grpSpPr bwMode="auto">
            <a:xfrm flipV="1">
              <a:off x="2833" y="1677"/>
              <a:ext cx="243" cy="184"/>
              <a:chOff x="2159" y="1440"/>
              <a:chExt cx="243" cy="184"/>
            </a:xfrm>
          </p:grpSpPr>
          <p:sp>
            <p:nvSpPr>
              <p:cNvPr id="306198" name="Freeform 22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199" name="Freeform 23"/>
              <p:cNvSpPr>
                <a:spLocks/>
              </p:cNvSpPr>
              <p:nvPr/>
            </p:nvSpPr>
            <p:spPr bwMode="auto">
              <a:xfrm>
                <a:off x="2159" y="1440"/>
                <a:ext cx="190" cy="1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4"/>
                  </a:cxn>
                  <a:cxn ang="0">
                    <a:pos x="190" y="92"/>
                  </a:cxn>
                  <a:cxn ang="0">
                    <a:pos x="0" y="0"/>
                  </a:cxn>
                </a:cxnLst>
                <a:rect l="0" t="0" r="r" b="b"/>
                <a:pathLst>
                  <a:path w="190" h="184">
                    <a:moveTo>
                      <a:pt x="0" y="0"/>
                    </a:moveTo>
                    <a:lnTo>
                      <a:pt x="0" y="184"/>
                    </a:lnTo>
                    <a:lnTo>
                      <a:pt x="190" y="9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200" name="Freeform 24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201" name="Freeform 25"/>
              <p:cNvSpPr>
                <a:spLocks/>
              </p:cNvSpPr>
              <p:nvPr/>
            </p:nvSpPr>
            <p:spPr bwMode="auto">
              <a:xfrm>
                <a:off x="2353" y="1506"/>
                <a:ext cx="49" cy="48"/>
              </a:xfrm>
              <a:custGeom>
                <a:avLst/>
                <a:gdLst/>
                <a:ahLst/>
                <a:cxnLst>
                  <a:cxn ang="0">
                    <a:pos x="49" y="26"/>
                  </a:cxn>
                  <a:cxn ang="0">
                    <a:pos x="42" y="41"/>
                  </a:cxn>
                  <a:cxn ang="0">
                    <a:pos x="23" y="48"/>
                  </a:cxn>
                  <a:cxn ang="0">
                    <a:pos x="23" y="48"/>
                  </a:cxn>
                  <a:cxn ang="0">
                    <a:pos x="8" y="4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8" y="8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42" y="8"/>
                  </a:cxn>
                  <a:cxn ang="0">
                    <a:pos x="49" y="26"/>
                  </a:cxn>
                </a:cxnLst>
                <a:rect l="0" t="0" r="r" b="b"/>
                <a:pathLst>
                  <a:path w="49" h="48">
                    <a:moveTo>
                      <a:pt x="49" y="26"/>
                    </a:moveTo>
                    <a:lnTo>
                      <a:pt x="42" y="41"/>
                    </a:lnTo>
                    <a:lnTo>
                      <a:pt x="23" y="48"/>
                    </a:lnTo>
                    <a:lnTo>
                      <a:pt x="23" y="48"/>
                    </a:lnTo>
                    <a:lnTo>
                      <a:pt x="8" y="4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8" y="8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42" y="8"/>
                    </a:lnTo>
                    <a:lnTo>
                      <a:pt x="49" y="26"/>
                    </a:lnTo>
                  </a:path>
                </a:pathLst>
              </a:custGeom>
              <a:solidFill>
                <a:srgbClr val="CCECFF"/>
              </a:solidFill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6202" name="Line 26"/>
            <p:cNvSpPr>
              <a:spLocks noChangeShapeType="1"/>
            </p:cNvSpPr>
            <p:nvPr/>
          </p:nvSpPr>
          <p:spPr bwMode="auto">
            <a:xfrm flipV="1">
              <a:off x="2690" y="1764"/>
              <a:ext cx="14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03" name="Freeform 27"/>
            <p:cNvSpPr>
              <a:spLocks/>
            </p:cNvSpPr>
            <p:nvPr/>
          </p:nvSpPr>
          <p:spPr bwMode="auto">
            <a:xfrm flipV="1">
              <a:off x="2304" y="1621"/>
              <a:ext cx="410" cy="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227" y="3"/>
                </a:cxn>
                <a:cxn ang="0">
                  <a:pos x="262" y="11"/>
                </a:cxn>
                <a:cxn ang="0">
                  <a:pos x="292" y="22"/>
                </a:cxn>
                <a:cxn ang="0">
                  <a:pos x="322" y="40"/>
                </a:cxn>
                <a:cxn ang="0">
                  <a:pos x="372" y="81"/>
                </a:cxn>
                <a:cxn ang="0">
                  <a:pos x="410" y="140"/>
                </a:cxn>
                <a:cxn ang="0">
                  <a:pos x="410" y="140"/>
                </a:cxn>
                <a:cxn ang="0">
                  <a:pos x="372" y="195"/>
                </a:cxn>
                <a:cxn ang="0">
                  <a:pos x="322" y="240"/>
                </a:cxn>
                <a:cxn ang="0">
                  <a:pos x="292" y="254"/>
                </a:cxn>
                <a:cxn ang="0">
                  <a:pos x="262" y="266"/>
                </a:cxn>
                <a:cxn ang="0">
                  <a:pos x="227" y="273"/>
                </a:cxn>
                <a:cxn ang="0">
                  <a:pos x="190" y="277"/>
                </a:cxn>
                <a:cxn ang="0">
                  <a:pos x="19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22" y="247"/>
                </a:cxn>
                <a:cxn ang="0">
                  <a:pos x="38" y="214"/>
                </a:cxn>
                <a:cxn ang="0">
                  <a:pos x="45" y="177"/>
                </a:cxn>
                <a:cxn ang="0">
                  <a:pos x="49" y="140"/>
                </a:cxn>
                <a:cxn ang="0">
                  <a:pos x="49" y="140"/>
                </a:cxn>
                <a:cxn ang="0">
                  <a:pos x="45" y="99"/>
                </a:cxn>
                <a:cxn ang="0">
                  <a:pos x="38" y="66"/>
                </a:cxn>
                <a:cxn ang="0">
                  <a:pos x="22" y="3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10" h="277">
                  <a:moveTo>
                    <a:pt x="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7" y="3"/>
                  </a:lnTo>
                  <a:lnTo>
                    <a:pt x="262" y="11"/>
                  </a:lnTo>
                  <a:lnTo>
                    <a:pt x="292" y="22"/>
                  </a:lnTo>
                  <a:lnTo>
                    <a:pt x="322" y="40"/>
                  </a:lnTo>
                  <a:lnTo>
                    <a:pt x="372" y="81"/>
                  </a:lnTo>
                  <a:lnTo>
                    <a:pt x="410" y="140"/>
                  </a:lnTo>
                  <a:lnTo>
                    <a:pt x="410" y="140"/>
                  </a:lnTo>
                  <a:lnTo>
                    <a:pt x="372" y="195"/>
                  </a:lnTo>
                  <a:lnTo>
                    <a:pt x="322" y="240"/>
                  </a:lnTo>
                  <a:lnTo>
                    <a:pt x="292" y="254"/>
                  </a:lnTo>
                  <a:lnTo>
                    <a:pt x="262" y="266"/>
                  </a:lnTo>
                  <a:lnTo>
                    <a:pt x="227" y="273"/>
                  </a:lnTo>
                  <a:lnTo>
                    <a:pt x="190" y="277"/>
                  </a:lnTo>
                  <a:lnTo>
                    <a:pt x="19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22" y="247"/>
                  </a:lnTo>
                  <a:lnTo>
                    <a:pt x="38" y="214"/>
                  </a:lnTo>
                  <a:lnTo>
                    <a:pt x="45" y="177"/>
                  </a:lnTo>
                  <a:lnTo>
                    <a:pt x="49" y="140"/>
                  </a:lnTo>
                  <a:lnTo>
                    <a:pt x="49" y="140"/>
                  </a:lnTo>
                  <a:lnTo>
                    <a:pt x="45" y="99"/>
                  </a:lnTo>
                  <a:lnTo>
                    <a:pt x="38" y="66"/>
                  </a:lnTo>
                  <a:lnTo>
                    <a:pt x="22" y="3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CCEC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04" name="Freeform 28"/>
            <p:cNvSpPr>
              <a:spLocks/>
            </p:cNvSpPr>
            <p:nvPr/>
          </p:nvSpPr>
          <p:spPr bwMode="auto">
            <a:xfrm>
              <a:off x="2066" y="1333"/>
              <a:ext cx="1152" cy="4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152" y="336"/>
                </a:cxn>
                <a:cxn ang="0">
                  <a:pos x="1152" y="432"/>
                </a:cxn>
              </a:cxnLst>
              <a:rect l="0" t="0" r="r" b="b"/>
              <a:pathLst>
                <a:path w="1152" h="432">
                  <a:moveTo>
                    <a:pt x="0" y="0"/>
                  </a:moveTo>
                  <a:lnTo>
                    <a:pt x="0" y="96"/>
                  </a:lnTo>
                  <a:lnTo>
                    <a:pt x="1152" y="336"/>
                  </a:lnTo>
                  <a:lnTo>
                    <a:pt x="1152" y="432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05" name="Freeform 29"/>
            <p:cNvSpPr>
              <a:spLocks/>
            </p:cNvSpPr>
            <p:nvPr/>
          </p:nvSpPr>
          <p:spPr bwMode="auto">
            <a:xfrm flipV="1">
              <a:off x="2066" y="1237"/>
              <a:ext cx="1152" cy="4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6"/>
                </a:cxn>
                <a:cxn ang="0">
                  <a:pos x="1152" y="336"/>
                </a:cxn>
                <a:cxn ang="0">
                  <a:pos x="1152" y="432"/>
                </a:cxn>
              </a:cxnLst>
              <a:rect l="0" t="0" r="r" b="b"/>
              <a:pathLst>
                <a:path w="1152" h="432">
                  <a:moveTo>
                    <a:pt x="0" y="0"/>
                  </a:moveTo>
                  <a:lnTo>
                    <a:pt x="0" y="96"/>
                  </a:lnTo>
                  <a:lnTo>
                    <a:pt x="1152" y="336"/>
                  </a:lnTo>
                  <a:lnTo>
                    <a:pt x="1152" y="432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06" name="Text Box 30"/>
            <p:cNvSpPr txBox="1">
              <a:spLocks noChangeArrowheads="1"/>
            </p:cNvSpPr>
            <p:nvPr/>
          </p:nvSpPr>
          <p:spPr bwMode="auto">
            <a:xfrm>
              <a:off x="3506" y="1119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06207" name="Text Box 31"/>
            <p:cNvSpPr txBox="1">
              <a:spLocks noChangeArrowheads="1"/>
            </p:cNvSpPr>
            <p:nvPr/>
          </p:nvSpPr>
          <p:spPr bwMode="auto">
            <a:xfrm>
              <a:off x="3506" y="1647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Q–</a:t>
              </a:r>
            </a:p>
          </p:txBody>
        </p:sp>
        <p:sp>
          <p:nvSpPr>
            <p:cNvPr id="306208" name="Text Box 32"/>
            <p:cNvSpPr txBox="1">
              <a:spLocks noChangeArrowheads="1"/>
            </p:cNvSpPr>
            <p:nvPr/>
          </p:nvSpPr>
          <p:spPr bwMode="auto">
            <a:xfrm>
              <a:off x="2018" y="927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306209" name="Text Box 33"/>
            <p:cNvSpPr txBox="1">
              <a:spLocks noChangeArrowheads="1"/>
            </p:cNvSpPr>
            <p:nvPr/>
          </p:nvSpPr>
          <p:spPr bwMode="auto">
            <a:xfrm>
              <a:off x="2018" y="1839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306268" name="Line 92"/>
            <p:cNvSpPr>
              <a:spLocks noChangeShapeType="1"/>
            </p:cNvSpPr>
            <p:nvPr/>
          </p:nvSpPr>
          <p:spPr bwMode="auto">
            <a:xfrm>
              <a:off x="672" y="1056"/>
              <a:ext cx="96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69" name="Line 93"/>
            <p:cNvSpPr>
              <a:spLocks noChangeShapeType="1"/>
            </p:cNvSpPr>
            <p:nvPr/>
          </p:nvSpPr>
          <p:spPr bwMode="auto">
            <a:xfrm>
              <a:off x="1536" y="1248"/>
              <a:ext cx="9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71" name="Freeform 95"/>
            <p:cNvSpPr>
              <a:spLocks/>
            </p:cNvSpPr>
            <p:nvPr/>
          </p:nvSpPr>
          <p:spPr bwMode="auto">
            <a:xfrm>
              <a:off x="1633" y="1023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72" name="Freeform 96"/>
            <p:cNvSpPr>
              <a:spLocks/>
            </p:cNvSpPr>
            <p:nvPr/>
          </p:nvSpPr>
          <p:spPr bwMode="auto">
            <a:xfrm>
              <a:off x="1633" y="1023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74" name="Line 98"/>
            <p:cNvSpPr>
              <a:spLocks noChangeShapeType="1"/>
            </p:cNvSpPr>
            <p:nvPr/>
          </p:nvSpPr>
          <p:spPr bwMode="auto">
            <a:xfrm>
              <a:off x="672" y="1920"/>
              <a:ext cx="96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75" name="Freeform 99"/>
            <p:cNvSpPr>
              <a:spLocks/>
            </p:cNvSpPr>
            <p:nvPr/>
          </p:nvSpPr>
          <p:spPr bwMode="auto">
            <a:xfrm>
              <a:off x="1633" y="1706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  <a:close/>
                </a:path>
              </a:pathLst>
            </a:cu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76" name="Freeform 100"/>
            <p:cNvSpPr>
              <a:spLocks/>
            </p:cNvSpPr>
            <p:nvPr/>
          </p:nvSpPr>
          <p:spPr bwMode="auto">
            <a:xfrm>
              <a:off x="1634" y="1695"/>
              <a:ext cx="382" cy="277"/>
            </a:xfrm>
            <a:custGeom>
              <a:avLst/>
              <a:gdLst/>
              <a:ahLst/>
              <a:cxnLst>
                <a:cxn ang="0">
                  <a:pos x="382" y="140"/>
                </a:cxn>
                <a:cxn ang="0">
                  <a:pos x="378" y="166"/>
                </a:cxn>
                <a:cxn ang="0">
                  <a:pos x="370" y="192"/>
                </a:cxn>
                <a:cxn ang="0">
                  <a:pos x="359" y="214"/>
                </a:cxn>
                <a:cxn ang="0">
                  <a:pos x="340" y="236"/>
                </a:cxn>
                <a:cxn ang="0">
                  <a:pos x="317" y="254"/>
                </a:cxn>
                <a:cxn ang="0">
                  <a:pos x="294" y="266"/>
                </a:cxn>
                <a:cxn ang="0">
                  <a:pos x="267" y="273"/>
                </a:cxn>
                <a:cxn ang="0">
                  <a:pos x="237" y="277"/>
                </a:cxn>
                <a:cxn ang="0">
                  <a:pos x="237" y="277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37" y="0"/>
                </a:cxn>
                <a:cxn ang="0">
                  <a:pos x="237" y="0"/>
                </a:cxn>
                <a:cxn ang="0">
                  <a:pos x="267" y="3"/>
                </a:cxn>
                <a:cxn ang="0">
                  <a:pos x="294" y="11"/>
                </a:cxn>
                <a:cxn ang="0">
                  <a:pos x="317" y="22"/>
                </a:cxn>
                <a:cxn ang="0">
                  <a:pos x="340" y="40"/>
                </a:cxn>
                <a:cxn ang="0">
                  <a:pos x="359" y="62"/>
                </a:cxn>
                <a:cxn ang="0">
                  <a:pos x="370" y="85"/>
                </a:cxn>
                <a:cxn ang="0">
                  <a:pos x="378" y="110"/>
                </a:cxn>
                <a:cxn ang="0">
                  <a:pos x="382" y="140"/>
                </a:cxn>
              </a:cxnLst>
              <a:rect l="0" t="0" r="r" b="b"/>
              <a:pathLst>
                <a:path w="382" h="277">
                  <a:moveTo>
                    <a:pt x="382" y="140"/>
                  </a:moveTo>
                  <a:lnTo>
                    <a:pt x="378" y="166"/>
                  </a:lnTo>
                  <a:lnTo>
                    <a:pt x="370" y="192"/>
                  </a:lnTo>
                  <a:lnTo>
                    <a:pt x="359" y="214"/>
                  </a:lnTo>
                  <a:lnTo>
                    <a:pt x="340" y="236"/>
                  </a:lnTo>
                  <a:lnTo>
                    <a:pt x="317" y="254"/>
                  </a:lnTo>
                  <a:lnTo>
                    <a:pt x="294" y="266"/>
                  </a:lnTo>
                  <a:lnTo>
                    <a:pt x="267" y="273"/>
                  </a:lnTo>
                  <a:lnTo>
                    <a:pt x="237" y="277"/>
                  </a:lnTo>
                  <a:lnTo>
                    <a:pt x="237" y="277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67" y="3"/>
                  </a:lnTo>
                  <a:lnTo>
                    <a:pt x="294" y="11"/>
                  </a:lnTo>
                  <a:lnTo>
                    <a:pt x="317" y="22"/>
                  </a:lnTo>
                  <a:lnTo>
                    <a:pt x="340" y="40"/>
                  </a:lnTo>
                  <a:lnTo>
                    <a:pt x="359" y="62"/>
                  </a:lnTo>
                  <a:lnTo>
                    <a:pt x="370" y="85"/>
                  </a:lnTo>
                  <a:lnTo>
                    <a:pt x="378" y="110"/>
                  </a:lnTo>
                  <a:lnTo>
                    <a:pt x="382" y="14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77" name="Line 101"/>
            <p:cNvSpPr>
              <a:spLocks noChangeShapeType="1"/>
            </p:cNvSpPr>
            <p:nvPr/>
          </p:nvSpPr>
          <p:spPr bwMode="auto">
            <a:xfrm rot="16200000">
              <a:off x="1200" y="1584"/>
              <a:ext cx="67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78" name="Line 102"/>
            <p:cNvSpPr>
              <a:spLocks noChangeShapeType="1"/>
            </p:cNvSpPr>
            <p:nvPr/>
          </p:nvSpPr>
          <p:spPr bwMode="auto">
            <a:xfrm rot="16200000">
              <a:off x="720" y="1392"/>
              <a:ext cx="672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62" name="Freeform 86"/>
            <p:cNvSpPr>
              <a:spLocks/>
            </p:cNvSpPr>
            <p:nvPr/>
          </p:nvSpPr>
          <p:spPr bwMode="auto">
            <a:xfrm>
              <a:off x="1153" y="960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63" name="Freeform 87"/>
            <p:cNvSpPr>
              <a:spLocks/>
            </p:cNvSpPr>
            <p:nvPr/>
          </p:nvSpPr>
          <p:spPr bwMode="auto">
            <a:xfrm>
              <a:off x="1153" y="960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</a:path>
              </a:pathLst>
            </a:custGeom>
            <a:solidFill>
              <a:srgbClr val="CCEC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64" name="Freeform 88"/>
            <p:cNvSpPr>
              <a:spLocks/>
            </p:cNvSpPr>
            <p:nvPr/>
          </p:nvSpPr>
          <p:spPr bwMode="auto">
            <a:xfrm>
              <a:off x="1347" y="1026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6265" name="Freeform 89"/>
            <p:cNvSpPr>
              <a:spLocks/>
            </p:cNvSpPr>
            <p:nvPr/>
          </p:nvSpPr>
          <p:spPr bwMode="auto">
            <a:xfrm>
              <a:off x="1347" y="1026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</a:path>
              </a:pathLst>
            </a:custGeom>
            <a:solidFill>
              <a:srgbClr val="CCEC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grpSp>
          <p:nvGrpSpPr>
            <p:cNvPr id="306281" name="Group 105"/>
            <p:cNvGrpSpPr>
              <a:grpSpLocks/>
            </p:cNvGrpSpPr>
            <p:nvPr/>
          </p:nvGrpSpPr>
          <p:grpSpPr bwMode="auto">
            <a:xfrm>
              <a:off x="1488" y="1872"/>
              <a:ext cx="96" cy="96"/>
              <a:chOff x="768" y="2256"/>
              <a:chExt cx="192" cy="192"/>
            </a:xfrm>
          </p:grpSpPr>
          <p:sp>
            <p:nvSpPr>
              <p:cNvPr id="306279" name="Rectangle 103"/>
              <p:cNvSpPr>
                <a:spLocks noChangeArrowheads="1"/>
              </p:cNvSpPr>
              <p:nvPr/>
            </p:nvSpPr>
            <p:spPr bwMode="auto">
              <a:xfrm>
                <a:off x="768" y="2256"/>
                <a:ext cx="192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280" name="Oval 104"/>
              <p:cNvSpPr>
                <a:spLocks noChangeArrowheads="1"/>
              </p:cNvSpPr>
              <p:nvPr/>
            </p:nvSpPr>
            <p:spPr bwMode="auto">
              <a:xfrm>
                <a:off x="816" y="2304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6282" name="Group 106"/>
            <p:cNvGrpSpPr>
              <a:grpSpLocks/>
            </p:cNvGrpSpPr>
            <p:nvPr/>
          </p:nvGrpSpPr>
          <p:grpSpPr bwMode="auto">
            <a:xfrm>
              <a:off x="1008" y="1008"/>
              <a:ext cx="96" cy="96"/>
              <a:chOff x="768" y="2256"/>
              <a:chExt cx="192" cy="192"/>
            </a:xfrm>
          </p:grpSpPr>
          <p:sp>
            <p:nvSpPr>
              <p:cNvPr id="306283" name="Rectangle 107"/>
              <p:cNvSpPr>
                <a:spLocks noChangeArrowheads="1"/>
              </p:cNvSpPr>
              <p:nvPr/>
            </p:nvSpPr>
            <p:spPr bwMode="auto">
              <a:xfrm>
                <a:off x="768" y="2256"/>
                <a:ext cx="192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284" name="Oval 108"/>
              <p:cNvSpPr>
                <a:spLocks noChangeArrowheads="1"/>
              </p:cNvSpPr>
              <p:nvPr/>
            </p:nvSpPr>
            <p:spPr bwMode="auto">
              <a:xfrm>
                <a:off x="816" y="2304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6285" name="Group 109"/>
            <p:cNvGrpSpPr>
              <a:grpSpLocks/>
            </p:cNvGrpSpPr>
            <p:nvPr/>
          </p:nvGrpSpPr>
          <p:grpSpPr bwMode="auto">
            <a:xfrm>
              <a:off x="3168" y="1200"/>
              <a:ext cx="96" cy="96"/>
              <a:chOff x="768" y="2256"/>
              <a:chExt cx="192" cy="192"/>
            </a:xfrm>
          </p:grpSpPr>
          <p:sp>
            <p:nvSpPr>
              <p:cNvPr id="306286" name="Rectangle 110"/>
              <p:cNvSpPr>
                <a:spLocks noChangeArrowheads="1"/>
              </p:cNvSpPr>
              <p:nvPr/>
            </p:nvSpPr>
            <p:spPr bwMode="auto">
              <a:xfrm>
                <a:off x="768" y="2256"/>
                <a:ext cx="192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287" name="Oval 111"/>
              <p:cNvSpPr>
                <a:spLocks noChangeArrowheads="1"/>
              </p:cNvSpPr>
              <p:nvPr/>
            </p:nvSpPr>
            <p:spPr bwMode="auto">
              <a:xfrm>
                <a:off x="816" y="2304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06288" name="Group 112"/>
            <p:cNvGrpSpPr>
              <a:grpSpLocks/>
            </p:cNvGrpSpPr>
            <p:nvPr/>
          </p:nvGrpSpPr>
          <p:grpSpPr bwMode="auto">
            <a:xfrm>
              <a:off x="3168" y="1728"/>
              <a:ext cx="96" cy="96"/>
              <a:chOff x="768" y="2256"/>
              <a:chExt cx="192" cy="192"/>
            </a:xfrm>
          </p:grpSpPr>
          <p:sp>
            <p:nvSpPr>
              <p:cNvPr id="306289" name="Rectangle 113"/>
              <p:cNvSpPr>
                <a:spLocks noChangeArrowheads="1"/>
              </p:cNvSpPr>
              <p:nvPr/>
            </p:nvSpPr>
            <p:spPr bwMode="auto">
              <a:xfrm>
                <a:off x="768" y="2256"/>
                <a:ext cx="192" cy="19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6290" name="Oval 114"/>
              <p:cNvSpPr>
                <a:spLocks noChangeArrowheads="1"/>
              </p:cNvSpPr>
              <p:nvPr/>
            </p:nvSpPr>
            <p:spPr bwMode="auto">
              <a:xfrm>
                <a:off x="816" y="2304"/>
                <a:ext cx="96" cy="96"/>
              </a:xfrm>
              <a:prstGeom prst="ellipse">
                <a:avLst/>
              </a:prstGeom>
              <a:solidFill>
                <a:schemeClr val="tx2"/>
              </a:solidFill>
              <a:ln w="19050">
                <a:noFill/>
                <a:round/>
                <a:headEnd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06291" name="Text Box 115"/>
            <p:cNvSpPr txBox="1">
              <a:spLocks noChangeArrowheads="1"/>
            </p:cNvSpPr>
            <p:nvPr/>
          </p:nvSpPr>
          <p:spPr bwMode="auto">
            <a:xfrm>
              <a:off x="528" y="816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06292" name="Text Box 116"/>
            <p:cNvSpPr txBox="1">
              <a:spLocks noChangeArrowheads="1"/>
            </p:cNvSpPr>
            <p:nvPr/>
          </p:nvSpPr>
          <p:spPr bwMode="auto">
            <a:xfrm>
              <a:off x="528" y="1728"/>
              <a:ext cx="288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306293" name="Text Box 117"/>
          <p:cNvSpPr txBox="1">
            <a:spLocks noChangeArrowheads="1"/>
          </p:cNvSpPr>
          <p:nvPr/>
        </p:nvSpPr>
        <p:spPr bwMode="auto">
          <a:xfrm>
            <a:off x="838200" y="1676400"/>
            <a:ext cx="762000" cy="284163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Data</a:t>
            </a:r>
          </a:p>
        </p:txBody>
      </p:sp>
      <p:sp>
        <p:nvSpPr>
          <p:cNvPr id="306294" name="Text Box 118"/>
          <p:cNvSpPr txBox="1">
            <a:spLocks noChangeArrowheads="1"/>
          </p:cNvSpPr>
          <p:nvPr/>
        </p:nvSpPr>
        <p:spPr bwMode="auto">
          <a:xfrm>
            <a:off x="838200" y="3048000"/>
            <a:ext cx="762000" cy="284163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Clock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81000" y="4114800"/>
            <a:ext cx="4070054" cy="2065338"/>
            <a:chOff x="381000" y="4114800"/>
            <a:chExt cx="4070054" cy="206533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650" y="4794250"/>
              <a:ext cx="3695404" cy="1219200"/>
            </a:xfrm>
            <a:prstGeom prst="rect">
              <a:avLst/>
            </a:prstGeom>
          </p:spPr>
        </p:pic>
        <p:sp>
          <p:nvSpPr>
            <p:cNvPr id="306213" name="Text Box 37"/>
            <p:cNvSpPr txBox="1">
              <a:spLocks noChangeArrowheads="1"/>
            </p:cNvSpPr>
            <p:nvPr/>
          </p:nvSpPr>
          <p:spPr bwMode="auto">
            <a:xfrm>
              <a:off x="381000" y="4114800"/>
              <a:ext cx="1044575" cy="33972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Latching</a:t>
              </a:r>
            </a:p>
          </p:txBody>
        </p:sp>
        <p:sp>
          <p:nvSpPr>
            <p:cNvPr id="306214" name="Text Box 38"/>
            <p:cNvSpPr txBox="1">
              <a:spLocks noChangeArrowheads="1"/>
            </p:cNvSpPr>
            <p:nvPr/>
          </p:nvSpPr>
          <p:spPr bwMode="auto">
            <a:xfrm>
              <a:off x="533400" y="56388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6298" name="Text Box 122"/>
            <p:cNvSpPr txBox="1">
              <a:spLocks noChangeArrowheads="1"/>
            </p:cNvSpPr>
            <p:nvPr/>
          </p:nvSpPr>
          <p:spPr bwMode="auto">
            <a:xfrm>
              <a:off x="533400" y="46482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06300" name="Text Box 124"/>
            <p:cNvSpPr txBox="1">
              <a:spLocks noChangeArrowheads="1"/>
            </p:cNvSpPr>
            <p:nvPr/>
          </p:nvSpPr>
          <p:spPr bwMode="auto">
            <a:xfrm>
              <a:off x="1600200" y="46482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!d</a:t>
              </a:r>
            </a:p>
          </p:txBody>
        </p:sp>
        <p:sp>
          <p:nvSpPr>
            <p:cNvPr id="306301" name="Text Box 125"/>
            <p:cNvSpPr txBox="1">
              <a:spLocks noChangeArrowheads="1"/>
            </p:cNvSpPr>
            <p:nvPr/>
          </p:nvSpPr>
          <p:spPr bwMode="auto">
            <a:xfrm>
              <a:off x="2286000" y="46482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!d</a:t>
              </a:r>
            </a:p>
          </p:txBody>
        </p:sp>
        <p:sp>
          <p:nvSpPr>
            <p:cNvPr id="306302" name="Text Box 126"/>
            <p:cNvSpPr txBox="1">
              <a:spLocks noChangeArrowheads="1"/>
            </p:cNvSpPr>
            <p:nvPr/>
          </p:nvSpPr>
          <p:spPr bwMode="auto">
            <a:xfrm>
              <a:off x="2971800" y="46482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!d</a:t>
              </a:r>
            </a:p>
          </p:txBody>
        </p:sp>
        <p:sp>
          <p:nvSpPr>
            <p:cNvPr id="306303" name="Text Box 127"/>
            <p:cNvSpPr txBox="1">
              <a:spLocks noChangeArrowheads="1"/>
            </p:cNvSpPr>
            <p:nvPr/>
          </p:nvSpPr>
          <p:spPr bwMode="auto">
            <a:xfrm>
              <a:off x="3505200" y="46482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06305" name="Text Box 129"/>
            <p:cNvSpPr txBox="1">
              <a:spLocks noChangeArrowheads="1"/>
            </p:cNvSpPr>
            <p:nvPr/>
          </p:nvSpPr>
          <p:spPr bwMode="auto">
            <a:xfrm>
              <a:off x="2286000" y="58674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06306" name="Text Box 130"/>
            <p:cNvSpPr txBox="1">
              <a:spLocks noChangeArrowheads="1"/>
            </p:cNvSpPr>
            <p:nvPr/>
          </p:nvSpPr>
          <p:spPr bwMode="auto">
            <a:xfrm>
              <a:off x="2971800" y="58674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06307" name="Text Box 131"/>
            <p:cNvSpPr txBox="1">
              <a:spLocks noChangeArrowheads="1"/>
            </p:cNvSpPr>
            <p:nvPr/>
          </p:nvSpPr>
          <p:spPr bwMode="auto">
            <a:xfrm>
              <a:off x="3505200" y="58674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!d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00600" y="4114800"/>
            <a:ext cx="3803650" cy="2065338"/>
            <a:chOff x="4800600" y="4114800"/>
            <a:chExt cx="3803650" cy="2065338"/>
          </a:xfrm>
        </p:grpSpPr>
        <p:pic>
          <p:nvPicPr>
            <p:cNvPr id="147" name="Picture 1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22850" y="4870450"/>
              <a:ext cx="3581400" cy="1181587"/>
            </a:xfrm>
            <a:prstGeom prst="rect">
              <a:avLst/>
            </a:prstGeom>
          </p:spPr>
        </p:pic>
        <p:sp>
          <p:nvSpPr>
            <p:cNvPr id="306215" name="Text Box 39"/>
            <p:cNvSpPr txBox="1">
              <a:spLocks noChangeArrowheads="1"/>
            </p:cNvSpPr>
            <p:nvPr/>
          </p:nvSpPr>
          <p:spPr bwMode="auto">
            <a:xfrm>
              <a:off x="4800600" y="56388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6231" name="Text Box 55"/>
            <p:cNvSpPr txBox="1">
              <a:spLocks noChangeArrowheads="1"/>
            </p:cNvSpPr>
            <p:nvPr/>
          </p:nvSpPr>
          <p:spPr bwMode="auto">
            <a:xfrm>
              <a:off x="4953000" y="4114800"/>
              <a:ext cx="892175" cy="33972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Storing</a:t>
              </a:r>
            </a:p>
          </p:txBody>
        </p:sp>
        <p:sp>
          <p:nvSpPr>
            <p:cNvPr id="306308" name="Text Box 132"/>
            <p:cNvSpPr txBox="1">
              <a:spLocks noChangeArrowheads="1"/>
            </p:cNvSpPr>
            <p:nvPr/>
          </p:nvSpPr>
          <p:spPr bwMode="auto">
            <a:xfrm>
              <a:off x="4800600" y="4716463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06309" name="Text Box 133"/>
            <p:cNvSpPr txBox="1">
              <a:spLocks noChangeArrowheads="1"/>
            </p:cNvSpPr>
            <p:nvPr/>
          </p:nvSpPr>
          <p:spPr bwMode="auto">
            <a:xfrm>
              <a:off x="5867400" y="4716463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!d</a:t>
              </a:r>
            </a:p>
          </p:txBody>
        </p:sp>
        <p:sp>
          <p:nvSpPr>
            <p:cNvPr id="306310" name="Text Box 134"/>
            <p:cNvSpPr txBox="1">
              <a:spLocks noChangeArrowheads="1"/>
            </p:cNvSpPr>
            <p:nvPr/>
          </p:nvSpPr>
          <p:spPr bwMode="auto">
            <a:xfrm>
              <a:off x="7696200" y="48006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306311" name="Text Box 135"/>
            <p:cNvSpPr txBox="1">
              <a:spLocks noChangeArrowheads="1"/>
            </p:cNvSpPr>
            <p:nvPr/>
          </p:nvSpPr>
          <p:spPr bwMode="auto">
            <a:xfrm>
              <a:off x="7696200" y="57150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!q</a:t>
              </a:r>
            </a:p>
          </p:txBody>
        </p:sp>
        <p:sp>
          <p:nvSpPr>
            <p:cNvPr id="306312" name="Text Box 136"/>
            <p:cNvSpPr txBox="1">
              <a:spLocks noChangeArrowheads="1"/>
            </p:cNvSpPr>
            <p:nvPr/>
          </p:nvSpPr>
          <p:spPr bwMode="auto">
            <a:xfrm>
              <a:off x="7162800" y="48006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!q</a:t>
              </a:r>
            </a:p>
          </p:txBody>
        </p:sp>
        <p:sp>
          <p:nvSpPr>
            <p:cNvPr id="306313" name="Text Box 137"/>
            <p:cNvSpPr txBox="1">
              <a:spLocks noChangeArrowheads="1"/>
            </p:cNvSpPr>
            <p:nvPr/>
          </p:nvSpPr>
          <p:spPr bwMode="auto">
            <a:xfrm>
              <a:off x="7162800" y="5783263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306314" name="Text Box 138"/>
            <p:cNvSpPr txBox="1">
              <a:spLocks noChangeArrowheads="1"/>
            </p:cNvSpPr>
            <p:nvPr/>
          </p:nvSpPr>
          <p:spPr bwMode="auto">
            <a:xfrm>
              <a:off x="6477000" y="58674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6315" name="Text Box 139"/>
            <p:cNvSpPr txBox="1">
              <a:spLocks noChangeArrowheads="1"/>
            </p:cNvSpPr>
            <p:nvPr/>
          </p:nvSpPr>
          <p:spPr bwMode="auto">
            <a:xfrm>
              <a:off x="6477000" y="47244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06746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Transparent 1-Bit Latch</a:t>
            </a:r>
          </a:p>
        </p:txBody>
      </p:sp>
      <p:sp>
        <p:nvSpPr>
          <p:cNvPr id="307313" name="Rectangle 113"/>
          <p:cNvSpPr>
            <a:spLocks noGrp="1" noChangeArrowheads="1"/>
          </p:cNvSpPr>
          <p:nvPr>
            <p:ph type="body" idx="1"/>
          </p:nvPr>
        </p:nvSpPr>
        <p:spPr>
          <a:xfrm>
            <a:off x="290513" y="4038600"/>
            <a:ext cx="8294687" cy="2393950"/>
          </a:xfrm>
        </p:spPr>
        <p:txBody>
          <a:bodyPr/>
          <a:lstStyle/>
          <a:p>
            <a:pPr lvl="1"/>
            <a:r>
              <a:rPr lang="en-US"/>
              <a:t>When in latching mode, combinational propogation from D to Q+ and Q–</a:t>
            </a:r>
          </a:p>
          <a:p>
            <a:pPr lvl="1"/>
            <a:r>
              <a:rPr lang="en-US"/>
              <a:t>Value latched depends on value of D as C falls</a:t>
            </a:r>
          </a:p>
        </p:txBody>
      </p:sp>
      <p:grpSp>
        <p:nvGrpSpPr>
          <p:cNvPr id="307317" name="Group 117"/>
          <p:cNvGrpSpPr>
            <a:grpSpLocks/>
          </p:cNvGrpSpPr>
          <p:nvPr/>
        </p:nvGrpSpPr>
        <p:grpSpPr bwMode="auto">
          <a:xfrm>
            <a:off x="4724400" y="1201738"/>
            <a:ext cx="3962400" cy="2316162"/>
            <a:chOff x="2976" y="757"/>
            <a:chExt cx="2496" cy="1459"/>
          </a:xfrm>
        </p:grpSpPr>
        <p:grpSp>
          <p:nvGrpSpPr>
            <p:cNvPr id="307300" name="Group 100"/>
            <p:cNvGrpSpPr>
              <a:grpSpLocks/>
            </p:cNvGrpSpPr>
            <p:nvPr/>
          </p:nvGrpSpPr>
          <p:grpSpPr bwMode="auto">
            <a:xfrm>
              <a:off x="2976" y="1200"/>
              <a:ext cx="2496" cy="807"/>
              <a:chOff x="2880" y="2654"/>
              <a:chExt cx="2496" cy="807"/>
            </a:xfrm>
          </p:grpSpPr>
          <p:sp>
            <p:nvSpPr>
              <p:cNvPr id="307288" name="Freeform 88"/>
              <p:cNvSpPr>
                <a:spLocks/>
              </p:cNvSpPr>
              <p:nvPr/>
            </p:nvSpPr>
            <p:spPr bwMode="auto">
              <a:xfrm>
                <a:off x="3216" y="2688"/>
                <a:ext cx="2160" cy="144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336" y="144"/>
                  </a:cxn>
                  <a:cxn ang="0">
                    <a:pos x="336" y="0"/>
                  </a:cxn>
                  <a:cxn ang="0">
                    <a:pos x="1392" y="0"/>
                  </a:cxn>
                  <a:cxn ang="0">
                    <a:pos x="1392" y="144"/>
                  </a:cxn>
                  <a:cxn ang="0">
                    <a:pos x="2160" y="144"/>
                  </a:cxn>
                </a:cxnLst>
                <a:rect l="0" t="0" r="r" b="b"/>
                <a:pathLst>
                  <a:path w="2160" h="144">
                    <a:moveTo>
                      <a:pt x="0" y="144"/>
                    </a:moveTo>
                    <a:lnTo>
                      <a:pt x="336" y="144"/>
                    </a:lnTo>
                    <a:lnTo>
                      <a:pt x="336" y="0"/>
                    </a:lnTo>
                    <a:lnTo>
                      <a:pt x="1392" y="0"/>
                    </a:lnTo>
                    <a:lnTo>
                      <a:pt x="1392" y="144"/>
                    </a:lnTo>
                    <a:lnTo>
                      <a:pt x="2160" y="144"/>
                    </a:lnTo>
                  </a:path>
                </a:pathLst>
              </a:custGeom>
              <a:noFill/>
              <a:ln w="1905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7289" name="Text Box 89"/>
              <p:cNvSpPr txBox="1">
                <a:spLocks noChangeArrowheads="1"/>
              </p:cNvSpPr>
              <p:nvPr/>
            </p:nvSpPr>
            <p:spPr bwMode="auto">
              <a:xfrm>
                <a:off x="2880" y="2654"/>
                <a:ext cx="336" cy="19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307291" name="Freeform 91"/>
              <p:cNvSpPr>
                <a:spLocks/>
              </p:cNvSpPr>
              <p:nvPr/>
            </p:nvSpPr>
            <p:spPr bwMode="auto">
              <a:xfrm>
                <a:off x="3216" y="2976"/>
                <a:ext cx="2160" cy="144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144" y="144"/>
                  </a:cxn>
                  <a:cxn ang="0">
                    <a:pos x="144" y="0"/>
                  </a:cxn>
                  <a:cxn ang="0">
                    <a:pos x="480" y="0"/>
                  </a:cxn>
                  <a:cxn ang="0">
                    <a:pos x="480" y="144"/>
                  </a:cxn>
                  <a:cxn ang="0">
                    <a:pos x="912" y="144"/>
                  </a:cxn>
                  <a:cxn ang="0">
                    <a:pos x="912" y="0"/>
                  </a:cxn>
                  <a:cxn ang="0">
                    <a:pos x="1248" y="0"/>
                  </a:cxn>
                  <a:cxn ang="0">
                    <a:pos x="1248" y="144"/>
                  </a:cxn>
                  <a:cxn ang="0">
                    <a:pos x="1584" y="144"/>
                  </a:cxn>
                  <a:cxn ang="0">
                    <a:pos x="1584" y="0"/>
                  </a:cxn>
                  <a:cxn ang="0">
                    <a:pos x="2160" y="0"/>
                  </a:cxn>
                </a:cxnLst>
                <a:rect l="0" t="0" r="r" b="b"/>
                <a:pathLst>
                  <a:path w="216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480" y="0"/>
                    </a:lnTo>
                    <a:lnTo>
                      <a:pt x="480" y="144"/>
                    </a:lnTo>
                    <a:lnTo>
                      <a:pt x="912" y="144"/>
                    </a:lnTo>
                    <a:lnTo>
                      <a:pt x="912" y="0"/>
                    </a:lnTo>
                    <a:lnTo>
                      <a:pt x="1248" y="0"/>
                    </a:lnTo>
                    <a:lnTo>
                      <a:pt x="1248" y="144"/>
                    </a:lnTo>
                    <a:lnTo>
                      <a:pt x="1584" y="144"/>
                    </a:lnTo>
                    <a:lnTo>
                      <a:pt x="1584" y="0"/>
                    </a:lnTo>
                    <a:lnTo>
                      <a:pt x="2160" y="0"/>
                    </a:lnTo>
                  </a:path>
                </a:pathLst>
              </a:custGeom>
              <a:noFill/>
              <a:ln w="1905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7292" name="Text Box 92"/>
              <p:cNvSpPr txBox="1">
                <a:spLocks noChangeArrowheads="1"/>
              </p:cNvSpPr>
              <p:nvPr/>
            </p:nvSpPr>
            <p:spPr bwMode="auto">
              <a:xfrm>
                <a:off x="2880" y="2928"/>
                <a:ext cx="336" cy="19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D</a:t>
                </a:r>
              </a:p>
            </p:txBody>
          </p:sp>
          <p:sp>
            <p:nvSpPr>
              <p:cNvPr id="307293" name="Freeform 93"/>
              <p:cNvSpPr>
                <a:spLocks/>
              </p:cNvSpPr>
              <p:nvPr/>
            </p:nvSpPr>
            <p:spPr bwMode="auto">
              <a:xfrm>
                <a:off x="3216" y="3312"/>
                <a:ext cx="2160" cy="144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432" y="144"/>
                  </a:cxn>
                  <a:cxn ang="0">
                    <a:pos x="432" y="0"/>
                  </a:cxn>
                  <a:cxn ang="0">
                    <a:pos x="576" y="0"/>
                  </a:cxn>
                  <a:cxn ang="0">
                    <a:pos x="576" y="144"/>
                  </a:cxn>
                  <a:cxn ang="0">
                    <a:pos x="960" y="144"/>
                  </a:cxn>
                  <a:cxn ang="0">
                    <a:pos x="960" y="0"/>
                  </a:cxn>
                  <a:cxn ang="0">
                    <a:pos x="1296" y="0"/>
                  </a:cxn>
                  <a:cxn ang="0">
                    <a:pos x="1296" y="144"/>
                  </a:cxn>
                  <a:cxn ang="0">
                    <a:pos x="2160" y="144"/>
                  </a:cxn>
                </a:cxnLst>
                <a:rect l="0" t="0" r="r" b="b"/>
                <a:pathLst>
                  <a:path w="2160" h="144">
                    <a:moveTo>
                      <a:pt x="0" y="144"/>
                    </a:moveTo>
                    <a:lnTo>
                      <a:pt x="432" y="144"/>
                    </a:lnTo>
                    <a:lnTo>
                      <a:pt x="432" y="0"/>
                    </a:lnTo>
                    <a:lnTo>
                      <a:pt x="576" y="0"/>
                    </a:lnTo>
                    <a:lnTo>
                      <a:pt x="576" y="144"/>
                    </a:lnTo>
                    <a:lnTo>
                      <a:pt x="960" y="144"/>
                    </a:lnTo>
                    <a:lnTo>
                      <a:pt x="960" y="0"/>
                    </a:lnTo>
                    <a:lnTo>
                      <a:pt x="1296" y="0"/>
                    </a:lnTo>
                    <a:lnTo>
                      <a:pt x="1296" y="144"/>
                    </a:lnTo>
                    <a:lnTo>
                      <a:pt x="2160" y="144"/>
                    </a:lnTo>
                  </a:path>
                </a:pathLst>
              </a:custGeom>
              <a:noFill/>
              <a:ln w="1905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7294" name="Freeform 94"/>
              <p:cNvSpPr>
                <a:spLocks/>
              </p:cNvSpPr>
              <p:nvPr/>
            </p:nvSpPr>
            <p:spPr bwMode="auto">
              <a:xfrm>
                <a:off x="3522" y="2760"/>
                <a:ext cx="114" cy="63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84" y="42"/>
                  </a:cxn>
                  <a:cxn ang="0">
                    <a:pos x="96" y="78"/>
                  </a:cxn>
                  <a:cxn ang="0">
                    <a:pos x="102" y="96"/>
                  </a:cxn>
                  <a:cxn ang="0">
                    <a:pos x="96" y="228"/>
                  </a:cxn>
                  <a:cxn ang="0">
                    <a:pos x="36" y="336"/>
                  </a:cxn>
                  <a:cxn ang="0">
                    <a:pos x="12" y="408"/>
                  </a:cxn>
                  <a:cxn ang="0">
                    <a:pos x="0" y="444"/>
                  </a:cxn>
                  <a:cxn ang="0">
                    <a:pos x="114" y="636"/>
                  </a:cxn>
                </a:cxnLst>
                <a:rect l="0" t="0" r="r" b="b"/>
                <a:pathLst>
                  <a:path w="114" h="636">
                    <a:moveTo>
                      <a:pt x="36" y="0"/>
                    </a:moveTo>
                    <a:cubicBezTo>
                      <a:pt x="60" y="8"/>
                      <a:pt x="66" y="24"/>
                      <a:pt x="84" y="42"/>
                    </a:cubicBezTo>
                    <a:cubicBezTo>
                      <a:pt x="88" y="54"/>
                      <a:pt x="92" y="66"/>
                      <a:pt x="96" y="78"/>
                    </a:cubicBezTo>
                    <a:cubicBezTo>
                      <a:pt x="98" y="84"/>
                      <a:pt x="102" y="96"/>
                      <a:pt x="102" y="96"/>
                    </a:cubicBezTo>
                    <a:cubicBezTo>
                      <a:pt x="100" y="140"/>
                      <a:pt x="101" y="184"/>
                      <a:pt x="96" y="228"/>
                    </a:cubicBezTo>
                    <a:cubicBezTo>
                      <a:pt x="91" y="273"/>
                      <a:pt x="49" y="297"/>
                      <a:pt x="36" y="336"/>
                    </a:cubicBezTo>
                    <a:cubicBezTo>
                      <a:pt x="28" y="360"/>
                      <a:pt x="20" y="384"/>
                      <a:pt x="12" y="408"/>
                    </a:cubicBezTo>
                    <a:cubicBezTo>
                      <a:pt x="8" y="420"/>
                      <a:pt x="0" y="444"/>
                      <a:pt x="0" y="444"/>
                    </a:cubicBezTo>
                    <a:cubicBezTo>
                      <a:pt x="4" y="520"/>
                      <a:pt x="6" y="636"/>
                      <a:pt x="114" y="636"/>
                    </a:cubicBezTo>
                  </a:path>
                </a:pathLst>
              </a:custGeom>
              <a:noFill/>
              <a:ln w="1905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7296" name="Freeform 96"/>
              <p:cNvSpPr>
                <a:spLocks/>
              </p:cNvSpPr>
              <p:nvPr/>
            </p:nvSpPr>
            <p:spPr bwMode="auto">
              <a:xfrm>
                <a:off x="3696" y="3036"/>
                <a:ext cx="84" cy="3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36"/>
                  </a:cxn>
                  <a:cxn ang="0">
                    <a:pos x="60" y="72"/>
                  </a:cxn>
                  <a:cxn ang="0">
                    <a:pos x="6" y="282"/>
                  </a:cxn>
                  <a:cxn ang="0">
                    <a:pos x="84" y="384"/>
                  </a:cxn>
                </a:cxnLst>
                <a:rect l="0" t="0" r="r" b="b"/>
                <a:pathLst>
                  <a:path w="84" h="384">
                    <a:moveTo>
                      <a:pt x="0" y="0"/>
                    </a:moveTo>
                    <a:cubicBezTo>
                      <a:pt x="21" y="7"/>
                      <a:pt x="38" y="14"/>
                      <a:pt x="48" y="36"/>
                    </a:cubicBezTo>
                    <a:cubicBezTo>
                      <a:pt x="53" y="48"/>
                      <a:pt x="60" y="72"/>
                      <a:pt x="60" y="72"/>
                    </a:cubicBezTo>
                    <a:cubicBezTo>
                      <a:pt x="50" y="143"/>
                      <a:pt x="20" y="211"/>
                      <a:pt x="6" y="282"/>
                    </a:cubicBezTo>
                    <a:cubicBezTo>
                      <a:pt x="12" y="334"/>
                      <a:pt x="22" y="384"/>
                      <a:pt x="84" y="384"/>
                    </a:cubicBezTo>
                  </a:path>
                </a:pathLst>
              </a:custGeom>
              <a:noFill/>
              <a:ln w="1905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7297" name="Freeform 97"/>
              <p:cNvSpPr>
                <a:spLocks/>
              </p:cNvSpPr>
              <p:nvPr/>
            </p:nvSpPr>
            <p:spPr bwMode="auto">
              <a:xfrm>
                <a:off x="4114" y="3024"/>
                <a:ext cx="74" cy="37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62" y="36"/>
                  </a:cxn>
                  <a:cxn ang="0">
                    <a:pos x="74" y="72"/>
                  </a:cxn>
                  <a:cxn ang="0">
                    <a:pos x="20" y="282"/>
                  </a:cxn>
                  <a:cxn ang="0">
                    <a:pos x="62" y="372"/>
                  </a:cxn>
                </a:cxnLst>
                <a:rect l="0" t="0" r="r" b="b"/>
                <a:pathLst>
                  <a:path w="74" h="372">
                    <a:moveTo>
                      <a:pt x="14" y="0"/>
                    </a:moveTo>
                    <a:cubicBezTo>
                      <a:pt x="35" y="7"/>
                      <a:pt x="52" y="14"/>
                      <a:pt x="62" y="36"/>
                    </a:cubicBezTo>
                    <a:cubicBezTo>
                      <a:pt x="67" y="48"/>
                      <a:pt x="74" y="72"/>
                      <a:pt x="74" y="72"/>
                    </a:cubicBezTo>
                    <a:cubicBezTo>
                      <a:pt x="64" y="143"/>
                      <a:pt x="34" y="211"/>
                      <a:pt x="20" y="282"/>
                    </a:cubicBezTo>
                    <a:cubicBezTo>
                      <a:pt x="26" y="334"/>
                      <a:pt x="0" y="372"/>
                      <a:pt x="62" y="372"/>
                    </a:cubicBezTo>
                  </a:path>
                </a:pathLst>
              </a:custGeom>
              <a:noFill/>
              <a:ln w="1905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7298" name="Freeform 98"/>
              <p:cNvSpPr>
                <a:spLocks/>
              </p:cNvSpPr>
              <p:nvPr/>
            </p:nvSpPr>
            <p:spPr bwMode="auto">
              <a:xfrm>
                <a:off x="4450" y="3024"/>
                <a:ext cx="74" cy="37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62" y="36"/>
                  </a:cxn>
                  <a:cxn ang="0">
                    <a:pos x="74" y="72"/>
                  </a:cxn>
                  <a:cxn ang="0">
                    <a:pos x="20" y="282"/>
                  </a:cxn>
                  <a:cxn ang="0">
                    <a:pos x="62" y="372"/>
                  </a:cxn>
                </a:cxnLst>
                <a:rect l="0" t="0" r="r" b="b"/>
                <a:pathLst>
                  <a:path w="74" h="372">
                    <a:moveTo>
                      <a:pt x="14" y="0"/>
                    </a:moveTo>
                    <a:cubicBezTo>
                      <a:pt x="35" y="7"/>
                      <a:pt x="52" y="14"/>
                      <a:pt x="62" y="36"/>
                    </a:cubicBezTo>
                    <a:cubicBezTo>
                      <a:pt x="67" y="48"/>
                      <a:pt x="74" y="72"/>
                      <a:pt x="74" y="72"/>
                    </a:cubicBezTo>
                    <a:cubicBezTo>
                      <a:pt x="64" y="143"/>
                      <a:pt x="34" y="211"/>
                      <a:pt x="20" y="282"/>
                    </a:cubicBezTo>
                    <a:cubicBezTo>
                      <a:pt x="26" y="334"/>
                      <a:pt x="0" y="372"/>
                      <a:pt x="62" y="372"/>
                    </a:cubicBezTo>
                  </a:path>
                </a:pathLst>
              </a:custGeom>
              <a:noFill/>
              <a:ln w="19050" cap="flat" cmpd="sng">
                <a:solidFill>
                  <a:srgbClr val="FF33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</p:spPr>
            <p:txBody>
              <a:bodyPr wrap="none" lIns="45720" rIns="45720" anchor="ctr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7299" name="Text Box 99"/>
              <p:cNvSpPr txBox="1">
                <a:spLocks noChangeArrowheads="1"/>
              </p:cNvSpPr>
              <p:nvPr/>
            </p:nvSpPr>
            <p:spPr bwMode="auto">
              <a:xfrm>
                <a:off x="2880" y="3264"/>
                <a:ext cx="336" cy="197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 type="none" w="sm" len="sm"/>
              </a:ln>
              <a:effectLst/>
            </p:spPr>
            <p:txBody>
              <a:bodyPr lIns="45720" rIns="4572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Helvetica" pitchFamily="34" charset="0"/>
                    <a:ea typeface="+mn-ea"/>
                    <a:cs typeface="+mn-cs"/>
                  </a:rPr>
                  <a:t>Q+</a:t>
                </a:r>
              </a:p>
            </p:txBody>
          </p:sp>
        </p:grpSp>
        <p:sp>
          <p:nvSpPr>
            <p:cNvPr id="307314" name="Text Box 114"/>
            <p:cNvSpPr txBox="1">
              <a:spLocks noChangeArrowheads="1"/>
            </p:cNvSpPr>
            <p:nvPr/>
          </p:nvSpPr>
          <p:spPr bwMode="auto">
            <a:xfrm>
              <a:off x="3667" y="2019"/>
              <a:ext cx="357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Time</a:t>
              </a:r>
            </a:p>
          </p:txBody>
        </p:sp>
        <p:sp>
          <p:nvSpPr>
            <p:cNvPr id="307315" name="Line 115"/>
            <p:cNvSpPr>
              <a:spLocks noChangeShapeType="1"/>
            </p:cNvSpPr>
            <p:nvPr/>
          </p:nvSpPr>
          <p:spPr bwMode="auto">
            <a:xfrm>
              <a:off x="4032" y="2112"/>
              <a:ext cx="816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7316" name="Text Box 116"/>
            <p:cNvSpPr txBox="1">
              <a:spLocks noChangeArrowheads="1"/>
            </p:cNvSpPr>
            <p:nvPr/>
          </p:nvSpPr>
          <p:spPr bwMode="auto">
            <a:xfrm>
              <a:off x="3283" y="757"/>
              <a:ext cx="866" cy="21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Changing D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98450" y="1212850"/>
            <a:ext cx="4070054" cy="2065338"/>
            <a:chOff x="381000" y="4114800"/>
            <a:chExt cx="4070054" cy="206533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650" y="4794250"/>
              <a:ext cx="3695404" cy="1219200"/>
            </a:xfrm>
            <a:prstGeom prst="rect">
              <a:avLst/>
            </a:prstGeom>
          </p:spPr>
        </p:pic>
        <p:sp>
          <p:nvSpPr>
            <p:cNvPr id="33" name="Text Box 37"/>
            <p:cNvSpPr txBox="1">
              <a:spLocks noChangeArrowheads="1"/>
            </p:cNvSpPr>
            <p:nvPr/>
          </p:nvSpPr>
          <p:spPr bwMode="auto">
            <a:xfrm>
              <a:off x="381000" y="4114800"/>
              <a:ext cx="1044575" cy="33972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Latching</a:t>
              </a:r>
            </a:p>
          </p:txBody>
        </p:sp>
        <p:sp>
          <p:nvSpPr>
            <p:cNvPr id="34" name="Text Box 38"/>
            <p:cNvSpPr txBox="1">
              <a:spLocks noChangeArrowheads="1"/>
            </p:cNvSpPr>
            <p:nvPr/>
          </p:nvSpPr>
          <p:spPr bwMode="auto">
            <a:xfrm>
              <a:off x="533400" y="56388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5" name="Text Box 122"/>
            <p:cNvSpPr txBox="1">
              <a:spLocks noChangeArrowheads="1"/>
            </p:cNvSpPr>
            <p:nvPr/>
          </p:nvSpPr>
          <p:spPr bwMode="auto">
            <a:xfrm>
              <a:off x="533400" y="46482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6" name="Text Box 124"/>
            <p:cNvSpPr txBox="1">
              <a:spLocks noChangeArrowheads="1"/>
            </p:cNvSpPr>
            <p:nvPr/>
          </p:nvSpPr>
          <p:spPr bwMode="auto">
            <a:xfrm>
              <a:off x="1600200" y="46482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!d</a:t>
              </a:r>
            </a:p>
          </p:txBody>
        </p:sp>
        <p:sp>
          <p:nvSpPr>
            <p:cNvPr id="37" name="Text Box 125"/>
            <p:cNvSpPr txBox="1">
              <a:spLocks noChangeArrowheads="1"/>
            </p:cNvSpPr>
            <p:nvPr/>
          </p:nvSpPr>
          <p:spPr bwMode="auto">
            <a:xfrm>
              <a:off x="2286000" y="46482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!d</a:t>
              </a:r>
            </a:p>
          </p:txBody>
        </p:sp>
        <p:sp>
          <p:nvSpPr>
            <p:cNvPr id="38" name="Text Box 126"/>
            <p:cNvSpPr txBox="1">
              <a:spLocks noChangeArrowheads="1"/>
            </p:cNvSpPr>
            <p:nvPr/>
          </p:nvSpPr>
          <p:spPr bwMode="auto">
            <a:xfrm>
              <a:off x="2971800" y="46482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!d</a:t>
              </a:r>
            </a:p>
          </p:txBody>
        </p:sp>
        <p:sp>
          <p:nvSpPr>
            <p:cNvPr id="39" name="Text Box 127"/>
            <p:cNvSpPr txBox="1">
              <a:spLocks noChangeArrowheads="1"/>
            </p:cNvSpPr>
            <p:nvPr/>
          </p:nvSpPr>
          <p:spPr bwMode="auto">
            <a:xfrm>
              <a:off x="3505200" y="46482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40" name="Text Box 129"/>
            <p:cNvSpPr txBox="1">
              <a:spLocks noChangeArrowheads="1"/>
            </p:cNvSpPr>
            <p:nvPr/>
          </p:nvSpPr>
          <p:spPr bwMode="auto">
            <a:xfrm>
              <a:off x="2286000" y="58674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41" name="Text Box 130"/>
            <p:cNvSpPr txBox="1">
              <a:spLocks noChangeArrowheads="1"/>
            </p:cNvSpPr>
            <p:nvPr/>
          </p:nvSpPr>
          <p:spPr bwMode="auto">
            <a:xfrm>
              <a:off x="2971800" y="58674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42" name="Text Box 131"/>
            <p:cNvSpPr txBox="1">
              <a:spLocks noChangeArrowheads="1"/>
            </p:cNvSpPr>
            <p:nvPr/>
          </p:nvSpPr>
          <p:spPr bwMode="auto">
            <a:xfrm>
              <a:off x="3505200" y="5867400"/>
              <a:ext cx="381000" cy="3127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2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!d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26674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65" name="Rectangle 117"/>
          <p:cNvSpPr>
            <a:spLocks noChangeArrowheads="1"/>
          </p:cNvSpPr>
          <p:nvPr/>
        </p:nvSpPr>
        <p:spPr bwMode="auto">
          <a:xfrm>
            <a:off x="3733800" y="1447800"/>
            <a:ext cx="4724400" cy="2514600"/>
          </a:xfrm>
          <a:prstGeom prst="rect">
            <a:avLst/>
          </a:prstGeom>
          <a:solidFill>
            <a:srgbClr val="FFFF99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50" name="Rectangle 2"/>
          <p:cNvSpPr>
            <a:spLocks noChangeArrowheads="1"/>
          </p:cNvSpPr>
          <p:nvPr/>
        </p:nvSpPr>
        <p:spPr bwMode="auto">
          <a:xfrm>
            <a:off x="5334000" y="1600200"/>
            <a:ext cx="2971800" cy="2209800"/>
          </a:xfrm>
          <a:prstGeom prst="rect">
            <a:avLst/>
          </a:prstGeom>
          <a:solidFill>
            <a:srgbClr val="FFCCFF"/>
          </a:solidFill>
          <a:ln w="19050">
            <a:noFill/>
            <a:miter lim="800000"/>
            <a:headEnd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Edge-Triggered Latch</a:t>
            </a:r>
          </a:p>
        </p:txBody>
      </p:sp>
      <p:sp>
        <p:nvSpPr>
          <p:cNvPr id="309388" name="Rectangle 140"/>
          <p:cNvSpPr>
            <a:spLocks noGrp="1" noChangeArrowheads="1"/>
          </p:cNvSpPr>
          <p:nvPr>
            <p:ph type="body" idx="1"/>
          </p:nvPr>
        </p:nvSpPr>
        <p:spPr>
          <a:xfrm>
            <a:off x="4648200" y="4038600"/>
            <a:ext cx="3937000" cy="2393950"/>
          </a:xfrm>
        </p:spPr>
        <p:txBody>
          <a:bodyPr/>
          <a:lstStyle/>
          <a:p>
            <a:pPr lvl="1"/>
            <a:r>
              <a:rPr lang="en-US"/>
              <a:t>Only in latching mode for brief period</a:t>
            </a:r>
          </a:p>
          <a:p>
            <a:pPr lvl="2"/>
            <a:r>
              <a:rPr lang="en-US"/>
              <a:t>Rising clock edge</a:t>
            </a:r>
          </a:p>
          <a:p>
            <a:pPr lvl="1"/>
            <a:r>
              <a:rPr lang="en-US"/>
              <a:t>Value latched depends on data as clock rises</a:t>
            </a:r>
          </a:p>
          <a:p>
            <a:pPr lvl="1"/>
            <a:r>
              <a:rPr lang="en-US"/>
              <a:t>Output remains stable at all other times</a:t>
            </a:r>
          </a:p>
        </p:txBody>
      </p:sp>
      <p:sp>
        <p:nvSpPr>
          <p:cNvPr id="309254" name="Line 6"/>
          <p:cNvSpPr>
            <a:spLocks noChangeShapeType="1"/>
          </p:cNvSpPr>
          <p:nvPr/>
        </p:nvSpPr>
        <p:spPr bwMode="auto">
          <a:xfrm>
            <a:off x="3886200" y="3048000"/>
            <a:ext cx="914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55" name="Line 7"/>
          <p:cNvSpPr>
            <a:spLocks noChangeShapeType="1"/>
          </p:cNvSpPr>
          <p:nvPr/>
        </p:nvSpPr>
        <p:spPr bwMode="auto">
          <a:xfrm>
            <a:off x="5489575" y="2420938"/>
            <a:ext cx="4556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56" name="Line 8"/>
          <p:cNvSpPr>
            <a:spLocks noChangeShapeType="1"/>
          </p:cNvSpPr>
          <p:nvPr/>
        </p:nvSpPr>
        <p:spPr bwMode="auto">
          <a:xfrm flipV="1">
            <a:off x="5413375" y="2157413"/>
            <a:ext cx="533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57" name="Freeform 9"/>
          <p:cNvSpPr>
            <a:spLocks/>
          </p:cNvSpPr>
          <p:nvPr/>
        </p:nvSpPr>
        <p:spPr bwMode="auto">
          <a:xfrm>
            <a:off x="5867400" y="2039938"/>
            <a:ext cx="650875" cy="4397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190" y="0"/>
              </a:cxn>
              <a:cxn ang="0">
                <a:pos x="227" y="3"/>
              </a:cxn>
              <a:cxn ang="0">
                <a:pos x="262" y="11"/>
              </a:cxn>
              <a:cxn ang="0">
                <a:pos x="292" y="22"/>
              </a:cxn>
              <a:cxn ang="0">
                <a:pos x="322" y="40"/>
              </a:cxn>
              <a:cxn ang="0">
                <a:pos x="372" y="81"/>
              </a:cxn>
              <a:cxn ang="0">
                <a:pos x="410" y="140"/>
              </a:cxn>
              <a:cxn ang="0">
                <a:pos x="410" y="140"/>
              </a:cxn>
              <a:cxn ang="0">
                <a:pos x="372" y="195"/>
              </a:cxn>
              <a:cxn ang="0">
                <a:pos x="322" y="240"/>
              </a:cxn>
              <a:cxn ang="0">
                <a:pos x="292" y="254"/>
              </a:cxn>
              <a:cxn ang="0">
                <a:pos x="262" y="266"/>
              </a:cxn>
              <a:cxn ang="0">
                <a:pos x="227" y="273"/>
              </a:cxn>
              <a:cxn ang="0">
                <a:pos x="190" y="277"/>
              </a:cxn>
              <a:cxn ang="0">
                <a:pos x="19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22" y="247"/>
              </a:cxn>
              <a:cxn ang="0">
                <a:pos x="38" y="214"/>
              </a:cxn>
              <a:cxn ang="0">
                <a:pos x="45" y="177"/>
              </a:cxn>
              <a:cxn ang="0">
                <a:pos x="49" y="140"/>
              </a:cxn>
              <a:cxn ang="0">
                <a:pos x="49" y="140"/>
              </a:cxn>
              <a:cxn ang="0">
                <a:pos x="45" y="99"/>
              </a:cxn>
              <a:cxn ang="0">
                <a:pos x="38" y="66"/>
              </a:cxn>
              <a:cxn ang="0">
                <a:pos x="22" y="3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10" h="277">
                <a:moveTo>
                  <a:pt x="0" y="0"/>
                </a:moveTo>
                <a:lnTo>
                  <a:pt x="190" y="0"/>
                </a:lnTo>
                <a:lnTo>
                  <a:pt x="190" y="0"/>
                </a:lnTo>
                <a:lnTo>
                  <a:pt x="227" y="3"/>
                </a:lnTo>
                <a:lnTo>
                  <a:pt x="262" y="11"/>
                </a:lnTo>
                <a:lnTo>
                  <a:pt x="292" y="22"/>
                </a:lnTo>
                <a:lnTo>
                  <a:pt x="322" y="40"/>
                </a:lnTo>
                <a:lnTo>
                  <a:pt x="372" y="81"/>
                </a:lnTo>
                <a:lnTo>
                  <a:pt x="410" y="140"/>
                </a:lnTo>
                <a:lnTo>
                  <a:pt x="410" y="140"/>
                </a:lnTo>
                <a:lnTo>
                  <a:pt x="372" y="195"/>
                </a:lnTo>
                <a:lnTo>
                  <a:pt x="322" y="240"/>
                </a:lnTo>
                <a:lnTo>
                  <a:pt x="292" y="254"/>
                </a:lnTo>
                <a:lnTo>
                  <a:pt x="262" y="266"/>
                </a:lnTo>
                <a:lnTo>
                  <a:pt x="227" y="273"/>
                </a:lnTo>
                <a:lnTo>
                  <a:pt x="190" y="277"/>
                </a:lnTo>
                <a:lnTo>
                  <a:pt x="19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22" y="247"/>
                </a:lnTo>
                <a:lnTo>
                  <a:pt x="38" y="214"/>
                </a:lnTo>
                <a:lnTo>
                  <a:pt x="45" y="177"/>
                </a:lnTo>
                <a:lnTo>
                  <a:pt x="49" y="140"/>
                </a:lnTo>
                <a:lnTo>
                  <a:pt x="49" y="140"/>
                </a:lnTo>
                <a:lnTo>
                  <a:pt x="45" y="99"/>
                </a:lnTo>
                <a:lnTo>
                  <a:pt x="38" y="66"/>
                </a:lnTo>
                <a:lnTo>
                  <a:pt x="22" y="3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58" name="Line 10"/>
          <p:cNvSpPr>
            <a:spLocks noChangeShapeType="1"/>
          </p:cNvSpPr>
          <p:nvPr/>
        </p:nvSpPr>
        <p:spPr bwMode="auto">
          <a:xfrm>
            <a:off x="7008813" y="2262188"/>
            <a:ext cx="690562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grpSp>
        <p:nvGrpSpPr>
          <p:cNvPr id="309259" name="Group 11"/>
          <p:cNvGrpSpPr>
            <a:grpSpLocks/>
          </p:cNvGrpSpPr>
          <p:nvPr/>
        </p:nvGrpSpPr>
        <p:grpSpPr bwMode="auto">
          <a:xfrm>
            <a:off x="6707188" y="2116138"/>
            <a:ext cx="385762" cy="292100"/>
            <a:chOff x="2159" y="1440"/>
            <a:chExt cx="243" cy="184"/>
          </a:xfrm>
        </p:grpSpPr>
        <p:sp>
          <p:nvSpPr>
            <p:cNvPr id="309260" name="Freeform 12"/>
            <p:cNvSpPr>
              <a:spLocks/>
            </p:cNvSpPr>
            <p:nvPr/>
          </p:nvSpPr>
          <p:spPr bwMode="auto">
            <a:xfrm>
              <a:off x="2159" y="1440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261" name="Freeform 13"/>
            <p:cNvSpPr>
              <a:spLocks/>
            </p:cNvSpPr>
            <p:nvPr/>
          </p:nvSpPr>
          <p:spPr bwMode="auto">
            <a:xfrm>
              <a:off x="2159" y="1440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</a:path>
              </a:pathLst>
            </a:custGeom>
            <a:solidFill>
              <a:srgbClr val="CCEC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262" name="Freeform 14"/>
            <p:cNvSpPr>
              <a:spLocks/>
            </p:cNvSpPr>
            <p:nvPr/>
          </p:nvSpPr>
          <p:spPr bwMode="auto">
            <a:xfrm>
              <a:off x="2353" y="1506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263" name="Freeform 15"/>
            <p:cNvSpPr>
              <a:spLocks/>
            </p:cNvSpPr>
            <p:nvPr/>
          </p:nvSpPr>
          <p:spPr bwMode="auto">
            <a:xfrm>
              <a:off x="2353" y="1506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</a:path>
              </a:pathLst>
            </a:custGeom>
            <a:solidFill>
              <a:srgbClr val="CCEC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sp>
        <p:nvSpPr>
          <p:cNvPr id="309264" name="Line 16"/>
          <p:cNvSpPr>
            <a:spLocks noChangeShapeType="1"/>
          </p:cNvSpPr>
          <p:nvPr/>
        </p:nvSpPr>
        <p:spPr bwMode="auto">
          <a:xfrm>
            <a:off x="6480175" y="2268538"/>
            <a:ext cx="22701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65" name="Freeform 17"/>
          <p:cNvSpPr>
            <a:spLocks/>
          </p:cNvSpPr>
          <p:nvPr/>
        </p:nvSpPr>
        <p:spPr bwMode="auto">
          <a:xfrm>
            <a:off x="5867400" y="2057400"/>
            <a:ext cx="650875" cy="439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190" y="0"/>
              </a:cxn>
              <a:cxn ang="0">
                <a:pos x="227" y="3"/>
              </a:cxn>
              <a:cxn ang="0">
                <a:pos x="262" y="11"/>
              </a:cxn>
              <a:cxn ang="0">
                <a:pos x="292" y="22"/>
              </a:cxn>
              <a:cxn ang="0">
                <a:pos x="322" y="40"/>
              </a:cxn>
              <a:cxn ang="0">
                <a:pos x="372" y="81"/>
              </a:cxn>
              <a:cxn ang="0">
                <a:pos x="410" y="140"/>
              </a:cxn>
              <a:cxn ang="0">
                <a:pos x="410" y="140"/>
              </a:cxn>
              <a:cxn ang="0">
                <a:pos x="372" y="195"/>
              </a:cxn>
              <a:cxn ang="0">
                <a:pos x="322" y="240"/>
              </a:cxn>
              <a:cxn ang="0">
                <a:pos x="292" y="254"/>
              </a:cxn>
              <a:cxn ang="0">
                <a:pos x="262" y="266"/>
              </a:cxn>
              <a:cxn ang="0">
                <a:pos x="227" y="273"/>
              </a:cxn>
              <a:cxn ang="0">
                <a:pos x="190" y="277"/>
              </a:cxn>
              <a:cxn ang="0">
                <a:pos x="19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22" y="247"/>
              </a:cxn>
              <a:cxn ang="0">
                <a:pos x="38" y="214"/>
              </a:cxn>
              <a:cxn ang="0">
                <a:pos x="45" y="177"/>
              </a:cxn>
              <a:cxn ang="0">
                <a:pos x="49" y="140"/>
              </a:cxn>
              <a:cxn ang="0">
                <a:pos x="49" y="140"/>
              </a:cxn>
              <a:cxn ang="0">
                <a:pos x="45" y="99"/>
              </a:cxn>
              <a:cxn ang="0">
                <a:pos x="38" y="66"/>
              </a:cxn>
              <a:cxn ang="0">
                <a:pos x="22" y="3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10" h="277">
                <a:moveTo>
                  <a:pt x="0" y="0"/>
                </a:moveTo>
                <a:lnTo>
                  <a:pt x="190" y="0"/>
                </a:lnTo>
                <a:lnTo>
                  <a:pt x="190" y="0"/>
                </a:lnTo>
                <a:lnTo>
                  <a:pt x="227" y="3"/>
                </a:lnTo>
                <a:lnTo>
                  <a:pt x="262" y="11"/>
                </a:lnTo>
                <a:lnTo>
                  <a:pt x="292" y="22"/>
                </a:lnTo>
                <a:lnTo>
                  <a:pt x="322" y="40"/>
                </a:lnTo>
                <a:lnTo>
                  <a:pt x="372" y="81"/>
                </a:lnTo>
                <a:lnTo>
                  <a:pt x="410" y="140"/>
                </a:lnTo>
                <a:lnTo>
                  <a:pt x="410" y="140"/>
                </a:lnTo>
                <a:lnTo>
                  <a:pt x="372" y="195"/>
                </a:lnTo>
                <a:lnTo>
                  <a:pt x="322" y="240"/>
                </a:lnTo>
                <a:lnTo>
                  <a:pt x="292" y="254"/>
                </a:lnTo>
                <a:lnTo>
                  <a:pt x="262" y="266"/>
                </a:lnTo>
                <a:lnTo>
                  <a:pt x="227" y="273"/>
                </a:lnTo>
                <a:lnTo>
                  <a:pt x="190" y="277"/>
                </a:lnTo>
                <a:lnTo>
                  <a:pt x="19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22" y="247"/>
                </a:lnTo>
                <a:lnTo>
                  <a:pt x="38" y="214"/>
                </a:lnTo>
                <a:lnTo>
                  <a:pt x="45" y="177"/>
                </a:lnTo>
                <a:lnTo>
                  <a:pt x="49" y="140"/>
                </a:lnTo>
                <a:lnTo>
                  <a:pt x="49" y="140"/>
                </a:lnTo>
                <a:lnTo>
                  <a:pt x="45" y="99"/>
                </a:lnTo>
                <a:lnTo>
                  <a:pt x="38" y="66"/>
                </a:lnTo>
                <a:lnTo>
                  <a:pt x="22" y="3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CCEC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66" name="Line 18"/>
          <p:cNvSpPr>
            <a:spLocks noChangeShapeType="1"/>
          </p:cNvSpPr>
          <p:nvPr/>
        </p:nvSpPr>
        <p:spPr bwMode="auto">
          <a:xfrm flipV="1">
            <a:off x="5489575" y="2954338"/>
            <a:ext cx="4556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67" name="Line 19"/>
          <p:cNvSpPr>
            <a:spLocks noChangeShapeType="1"/>
          </p:cNvSpPr>
          <p:nvPr/>
        </p:nvSpPr>
        <p:spPr bwMode="auto">
          <a:xfrm>
            <a:off x="5413375" y="3224213"/>
            <a:ext cx="533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68" name="Freeform 20"/>
          <p:cNvSpPr>
            <a:spLocks/>
          </p:cNvSpPr>
          <p:nvPr/>
        </p:nvSpPr>
        <p:spPr bwMode="auto">
          <a:xfrm flipV="1">
            <a:off x="5867400" y="2895600"/>
            <a:ext cx="650875" cy="439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190" y="0"/>
              </a:cxn>
              <a:cxn ang="0">
                <a:pos x="227" y="3"/>
              </a:cxn>
              <a:cxn ang="0">
                <a:pos x="262" y="11"/>
              </a:cxn>
              <a:cxn ang="0">
                <a:pos x="292" y="22"/>
              </a:cxn>
              <a:cxn ang="0">
                <a:pos x="322" y="40"/>
              </a:cxn>
              <a:cxn ang="0">
                <a:pos x="372" y="81"/>
              </a:cxn>
              <a:cxn ang="0">
                <a:pos x="410" y="140"/>
              </a:cxn>
              <a:cxn ang="0">
                <a:pos x="410" y="140"/>
              </a:cxn>
              <a:cxn ang="0">
                <a:pos x="372" y="195"/>
              </a:cxn>
              <a:cxn ang="0">
                <a:pos x="322" y="240"/>
              </a:cxn>
              <a:cxn ang="0">
                <a:pos x="292" y="254"/>
              </a:cxn>
              <a:cxn ang="0">
                <a:pos x="262" y="266"/>
              </a:cxn>
              <a:cxn ang="0">
                <a:pos x="227" y="273"/>
              </a:cxn>
              <a:cxn ang="0">
                <a:pos x="190" y="277"/>
              </a:cxn>
              <a:cxn ang="0">
                <a:pos x="19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22" y="247"/>
              </a:cxn>
              <a:cxn ang="0">
                <a:pos x="38" y="214"/>
              </a:cxn>
              <a:cxn ang="0">
                <a:pos x="45" y="177"/>
              </a:cxn>
              <a:cxn ang="0">
                <a:pos x="49" y="140"/>
              </a:cxn>
              <a:cxn ang="0">
                <a:pos x="49" y="140"/>
              </a:cxn>
              <a:cxn ang="0">
                <a:pos x="45" y="99"/>
              </a:cxn>
              <a:cxn ang="0">
                <a:pos x="38" y="66"/>
              </a:cxn>
              <a:cxn ang="0">
                <a:pos x="22" y="3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10" h="277">
                <a:moveTo>
                  <a:pt x="0" y="0"/>
                </a:moveTo>
                <a:lnTo>
                  <a:pt x="190" y="0"/>
                </a:lnTo>
                <a:lnTo>
                  <a:pt x="190" y="0"/>
                </a:lnTo>
                <a:lnTo>
                  <a:pt x="227" y="3"/>
                </a:lnTo>
                <a:lnTo>
                  <a:pt x="262" y="11"/>
                </a:lnTo>
                <a:lnTo>
                  <a:pt x="292" y="22"/>
                </a:lnTo>
                <a:lnTo>
                  <a:pt x="322" y="40"/>
                </a:lnTo>
                <a:lnTo>
                  <a:pt x="372" y="81"/>
                </a:lnTo>
                <a:lnTo>
                  <a:pt x="410" y="140"/>
                </a:lnTo>
                <a:lnTo>
                  <a:pt x="410" y="140"/>
                </a:lnTo>
                <a:lnTo>
                  <a:pt x="372" y="195"/>
                </a:lnTo>
                <a:lnTo>
                  <a:pt x="322" y="240"/>
                </a:lnTo>
                <a:lnTo>
                  <a:pt x="292" y="254"/>
                </a:lnTo>
                <a:lnTo>
                  <a:pt x="262" y="266"/>
                </a:lnTo>
                <a:lnTo>
                  <a:pt x="227" y="273"/>
                </a:lnTo>
                <a:lnTo>
                  <a:pt x="190" y="277"/>
                </a:lnTo>
                <a:lnTo>
                  <a:pt x="19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22" y="247"/>
                </a:lnTo>
                <a:lnTo>
                  <a:pt x="38" y="214"/>
                </a:lnTo>
                <a:lnTo>
                  <a:pt x="45" y="177"/>
                </a:lnTo>
                <a:lnTo>
                  <a:pt x="49" y="140"/>
                </a:lnTo>
                <a:lnTo>
                  <a:pt x="49" y="140"/>
                </a:lnTo>
                <a:lnTo>
                  <a:pt x="45" y="99"/>
                </a:lnTo>
                <a:lnTo>
                  <a:pt x="38" y="66"/>
                </a:lnTo>
                <a:lnTo>
                  <a:pt x="22" y="3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69" name="Line 21"/>
          <p:cNvSpPr>
            <a:spLocks noChangeShapeType="1"/>
          </p:cNvSpPr>
          <p:nvPr/>
        </p:nvSpPr>
        <p:spPr bwMode="auto">
          <a:xfrm flipV="1">
            <a:off x="7008813" y="3106738"/>
            <a:ext cx="690562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grpSp>
        <p:nvGrpSpPr>
          <p:cNvPr id="309270" name="Group 22"/>
          <p:cNvGrpSpPr>
            <a:grpSpLocks/>
          </p:cNvGrpSpPr>
          <p:nvPr/>
        </p:nvGrpSpPr>
        <p:grpSpPr bwMode="auto">
          <a:xfrm flipV="1">
            <a:off x="6707188" y="2967038"/>
            <a:ext cx="385762" cy="292100"/>
            <a:chOff x="2159" y="1440"/>
            <a:chExt cx="243" cy="184"/>
          </a:xfrm>
        </p:grpSpPr>
        <p:sp>
          <p:nvSpPr>
            <p:cNvPr id="309271" name="Freeform 23"/>
            <p:cNvSpPr>
              <a:spLocks/>
            </p:cNvSpPr>
            <p:nvPr/>
          </p:nvSpPr>
          <p:spPr bwMode="auto">
            <a:xfrm>
              <a:off x="2159" y="1440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272" name="Freeform 24"/>
            <p:cNvSpPr>
              <a:spLocks/>
            </p:cNvSpPr>
            <p:nvPr/>
          </p:nvSpPr>
          <p:spPr bwMode="auto">
            <a:xfrm>
              <a:off x="2159" y="1440"/>
              <a:ext cx="190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4"/>
                </a:cxn>
                <a:cxn ang="0">
                  <a:pos x="190" y="92"/>
                </a:cxn>
                <a:cxn ang="0">
                  <a:pos x="0" y="0"/>
                </a:cxn>
              </a:cxnLst>
              <a:rect l="0" t="0" r="r" b="b"/>
              <a:pathLst>
                <a:path w="190" h="184">
                  <a:moveTo>
                    <a:pt x="0" y="0"/>
                  </a:moveTo>
                  <a:lnTo>
                    <a:pt x="0" y="184"/>
                  </a:lnTo>
                  <a:lnTo>
                    <a:pt x="190" y="92"/>
                  </a:lnTo>
                  <a:lnTo>
                    <a:pt x="0" y="0"/>
                  </a:lnTo>
                </a:path>
              </a:pathLst>
            </a:custGeom>
            <a:solidFill>
              <a:srgbClr val="CCEC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273" name="Freeform 25"/>
            <p:cNvSpPr>
              <a:spLocks/>
            </p:cNvSpPr>
            <p:nvPr/>
          </p:nvSpPr>
          <p:spPr bwMode="auto">
            <a:xfrm>
              <a:off x="2353" y="1506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274" name="Freeform 26"/>
            <p:cNvSpPr>
              <a:spLocks/>
            </p:cNvSpPr>
            <p:nvPr/>
          </p:nvSpPr>
          <p:spPr bwMode="auto">
            <a:xfrm>
              <a:off x="2353" y="1506"/>
              <a:ext cx="49" cy="48"/>
            </a:xfrm>
            <a:custGeom>
              <a:avLst/>
              <a:gdLst/>
              <a:ahLst/>
              <a:cxnLst>
                <a:cxn ang="0">
                  <a:pos x="49" y="26"/>
                </a:cxn>
                <a:cxn ang="0">
                  <a:pos x="42" y="41"/>
                </a:cxn>
                <a:cxn ang="0">
                  <a:pos x="23" y="48"/>
                </a:cxn>
                <a:cxn ang="0">
                  <a:pos x="23" y="48"/>
                </a:cxn>
                <a:cxn ang="0">
                  <a:pos x="8" y="4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8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42" y="8"/>
                </a:cxn>
                <a:cxn ang="0">
                  <a:pos x="49" y="26"/>
                </a:cxn>
              </a:cxnLst>
              <a:rect l="0" t="0" r="r" b="b"/>
              <a:pathLst>
                <a:path w="49" h="48">
                  <a:moveTo>
                    <a:pt x="49" y="26"/>
                  </a:moveTo>
                  <a:lnTo>
                    <a:pt x="42" y="41"/>
                  </a:lnTo>
                  <a:lnTo>
                    <a:pt x="23" y="48"/>
                  </a:lnTo>
                  <a:lnTo>
                    <a:pt x="23" y="48"/>
                  </a:lnTo>
                  <a:lnTo>
                    <a:pt x="8" y="4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8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42" y="8"/>
                  </a:lnTo>
                  <a:lnTo>
                    <a:pt x="49" y="26"/>
                  </a:lnTo>
                </a:path>
              </a:pathLst>
            </a:custGeom>
            <a:solidFill>
              <a:srgbClr val="CCEC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sp>
        <p:nvSpPr>
          <p:cNvPr id="309275" name="Line 27"/>
          <p:cNvSpPr>
            <a:spLocks noChangeShapeType="1"/>
          </p:cNvSpPr>
          <p:nvPr/>
        </p:nvSpPr>
        <p:spPr bwMode="auto">
          <a:xfrm flipV="1">
            <a:off x="6480175" y="3105150"/>
            <a:ext cx="2270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76" name="Freeform 28"/>
          <p:cNvSpPr>
            <a:spLocks/>
          </p:cNvSpPr>
          <p:nvPr/>
        </p:nvSpPr>
        <p:spPr bwMode="auto">
          <a:xfrm flipV="1">
            <a:off x="5867400" y="2878138"/>
            <a:ext cx="650875" cy="4397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0" y="0"/>
              </a:cxn>
              <a:cxn ang="0">
                <a:pos x="190" y="0"/>
              </a:cxn>
              <a:cxn ang="0">
                <a:pos x="227" y="3"/>
              </a:cxn>
              <a:cxn ang="0">
                <a:pos x="262" y="11"/>
              </a:cxn>
              <a:cxn ang="0">
                <a:pos x="292" y="22"/>
              </a:cxn>
              <a:cxn ang="0">
                <a:pos x="322" y="40"/>
              </a:cxn>
              <a:cxn ang="0">
                <a:pos x="372" y="81"/>
              </a:cxn>
              <a:cxn ang="0">
                <a:pos x="410" y="140"/>
              </a:cxn>
              <a:cxn ang="0">
                <a:pos x="410" y="140"/>
              </a:cxn>
              <a:cxn ang="0">
                <a:pos x="372" y="195"/>
              </a:cxn>
              <a:cxn ang="0">
                <a:pos x="322" y="240"/>
              </a:cxn>
              <a:cxn ang="0">
                <a:pos x="292" y="254"/>
              </a:cxn>
              <a:cxn ang="0">
                <a:pos x="262" y="266"/>
              </a:cxn>
              <a:cxn ang="0">
                <a:pos x="227" y="273"/>
              </a:cxn>
              <a:cxn ang="0">
                <a:pos x="190" y="277"/>
              </a:cxn>
              <a:cxn ang="0">
                <a:pos x="19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277"/>
              </a:cxn>
              <a:cxn ang="0">
                <a:pos x="22" y="247"/>
              </a:cxn>
              <a:cxn ang="0">
                <a:pos x="38" y="214"/>
              </a:cxn>
              <a:cxn ang="0">
                <a:pos x="45" y="177"/>
              </a:cxn>
              <a:cxn ang="0">
                <a:pos x="49" y="140"/>
              </a:cxn>
              <a:cxn ang="0">
                <a:pos x="49" y="140"/>
              </a:cxn>
              <a:cxn ang="0">
                <a:pos x="45" y="99"/>
              </a:cxn>
              <a:cxn ang="0">
                <a:pos x="38" y="66"/>
              </a:cxn>
              <a:cxn ang="0">
                <a:pos x="22" y="3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10" h="277">
                <a:moveTo>
                  <a:pt x="0" y="0"/>
                </a:moveTo>
                <a:lnTo>
                  <a:pt x="190" y="0"/>
                </a:lnTo>
                <a:lnTo>
                  <a:pt x="190" y="0"/>
                </a:lnTo>
                <a:lnTo>
                  <a:pt x="227" y="3"/>
                </a:lnTo>
                <a:lnTo>
                  <a:pt x="262" y="11"/>
                </a:lnTo>
                <a:lnTo>
                  <a:pt x="292" y="22"/>
                </a:lnTo>
                <a:lnTo>
                  <a:pt x="322" y="40"/>
                </a:lnTo>
                <a:lnTo>
                  <a:pt x="372" y="81"/>
                </a:lnTo>
                <a:lnTo>
                  <a:pt x="410" y="140"/>
                </a:lnTo>
                <a:lnTo>
                  <a:pt x="410" y="140"/>
                </a:lnTo>
                <a:lnTo>
                  <a:pt x="372" y="195"/>
                </a:lnTo>
                <a:lnTo>
                  <a:pt x="322" y="240"/>
                </a:lnTo>
                <a:lnTo>
                  <a:pt x="292" y="254"/>
                </a:lnTo>
                <a:lnTo>
                  <a:pt x="262" y="266"/>
                </a:lnTo>
                <a:lnTo>
                  <a:pt x="227" y="273"/>
                </a:lnTo>
                <a:lnTo>
                  <a:pt x="190" y="277"/>
                </a:lnTo>
                <a:lnTo>
                  <a:pt x="19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0" y="277"/>
                </a:lnTo>
                <a:lnTo>
                  <a:pt x="22" y="247"/>
                </a:lnTo>
                <a:lnTo>
                  <a:pt x="38" y="214"/>
                </a:lnTo>
                <a:lnTo>
                  <a:pt x="45" y="177"/>
                </a:lnTo>
                <a:lnTo>
                  <a:pt x="49" y="140"/>
                </a:lnTo>
                <a:lnTo>
                  <a:pt x="49" y="140"/>
                </a:lnTo>
                <a:lnTo>
                  <a:pt x="45" y="99"/>
                </a:lnTo>
                <a:lnTo>
                  <a:pt x="38" y="66"/>
                </a:lnTo>
                <a:lnTo>
                  <a:pt x="22" y="3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solidFill>
            <a:srgbClr val="CCEC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77" name="Freeform 29"/>
          <p:cNvSpPr>
            <a:spLocks/>
          </p:cNvSpPr>
          <p:nvPr/>
        </p:nvSpPr>
        <p:spPr bwMode="auto">
          <a:xfrm>
            <a:off x="5489575" y="2420938"/>
            <a:ext cx="1828800" cy="685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96"/>
              </a:cxn>
              <a:cxn ang="0">
                <a:pos x="1152" y="336"/>
              </a:cxn>
              <a:cxn ang="0">
                <a:pos x="1152" y="432"/>
              </a:cxn>
            </a:cxnLst>
            <a:rect l="0" t="0" r="r" b="b"/>
            <a:pathLst>
              <a:path w="1152" h="432">
                <a:moveTo>
                  <a:pt x="0" y="0"/>
                </a:moveTo>
                <a:lnTo>
                  <a:pt x="0" y="96"/>
                </a:lnTo>
                <a:lnTo>
                  <a:pt x="1152" y="336"/>
                </a:lnTo>
                <a:lnTo>
                  <a:pt x="1152" y="432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78" name="Freeform 30"/>
          <p:cNvSpPr>
            <a:spLocks/>
          </p:cNvSpPr>
          <p:nvPr/>
        </p:nvSpPr>
        <p:spPr bwMode="auto">
          <a:xfrm flipV="1">
            <a:off x="5489575" y="2268538"/>
            <a:ext cx="1828800" cy="685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96"/>
              </a:cxn>
              <a:cxn ang="0">
                <a:pos x="1152" y="336"/>
              </a:cxn>
              <a:cxn ang="0">
                <a:pos x="1152" y="432"/>
              </a:cxn>
            </a:cxnLst>
            <a:rect l="0" t="0" r="r" b="b"/>
            <a:pathLst>
              <a:path w="1152" h="432">
                <a:moveTo>
                  <a:pt x="0" y="0"/>
                </a:moveTo>
                <a:lnTo>
                  <a:pt x="0" y="96"/>
                </a:lnTo>
                <a:lnTo>
                  <a:pt x="1152" y="336"/>
                </a:lnTo>
                <a:lnTo>
                  <a:pt x="1152" y="432"/>
                </a:lnTo>
              </a:path>
            </a:pathLst>
          </a:custGeom>
          <a:noFill/>
          <a:ln w="19050" cap="flat" cmpd="sng">
            <a:solidFill>
              <a:schemeClr val="tx2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wrap="none" lIns="45720" rIns="45720" anchor="ctr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79" name="Text Box 31"/>
          <p:cNvSpPr txBox="1">
            <a:spLocks noChangeArrowheads="1"/>
          </p:cNvSpPr>
          <p:nvPr/>
        </p:nvSpPr>
        <p:spPr bwMode="auto">
          <a:xfrm>
            <a:off x="7775575" y="2081213"/>
            <a:ext cx="4572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Q+</a:t>
            </a:r>
          </a:p>
        </p:txBody>
      </p:sp>
      <p:sp>
        <p:nvSpPr>
          <p:cNvPr id="309280" name="Text Box 32"/>
          <p:cNvSpPr txBox="1">
            <a:spLocks noChangeArrowheads="1"/>
          </p:cNvSpPr>
          <p:nvPr/>
        </p:nvSpPr>
        <p:spPr bwMode="auto">
          <a:xfrm>
            <a:off x="7775575" y="2919413"/>
            <a:ext cx="4572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Q–</a:t>
            </a:r>
          </a:p>
        </p:txBody>
      </p:sp>
      <p:sp>
        <p:nvSpPr>
          <p:cNvPr id="309281" name="Text Box 33"/>
          <p:cNvSpPr txBox="1">
            <a:spLocks noChangeArrowheads="1"/>
          </p:cNvSpPr>
          <p:nvPr/>
        </p:nvSpPr>
        <p:spPr bwMode="auto">
          <a:xfrm>
            <a:off x="5413375" y="1776413"/>
            <a:ext cx="4572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R</a:t>
            </a:r>
          </a:p>
        </p:txBody>
      </p:sp>
      <p:sp>
        <p:nvSpPr>
          <p:cNvPr id="309282" name="Text Box 34"/>
          <p:cNvSpPr txBox="1">
            <a:spLocks noChangeArrowheads="1"/>
          </p:cNvSpPr>
          <p:nvPr/>
        </p:nvSpPr>
        <p:spPr bwMode="auto">
          <a:xfrm>
            <a:off x="5413375" y="3224213"/>
            <a:ext cx="4572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</a:t>
            </a:r>
          </a:p>
        </p:txBody>
      </p:sp>
      <p:sp>
        <p:nvSpPr>
          <p:cNvPr id="309283" name="Line 35"/>
          <p:cNvSpPr>
            <a:spLocks noChangeShapeType="1"/>
          </p:cNvSpPr>
          <p:nvPr/>
        </p:nvSpPr>
        <p:spPr bwMode="auto">
          <a:xfrm>
            <a:off x="1066800" y="1981200"/>
            <a:ext cx="37338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84" name="Line 36"/>
          <p:cNvSpPr>
            <a:spLocks noChangeShapeType="1"/>
          </p:cNvSpPr>
          <p:nvPr/>
        </p:nvSpPr>
        <p:spPr bwMode="auto">
          <a:xfrm>
            <a:off x="4648200" y="2286000"/>
            <a:ext cx="1508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85" name="Freeform 37"/>
          <p:cNvSpPr>
            <a:spLocks/>
          </p:cNvSpPr>
          <p:nvPr/>
        </p:nvSpPr>
        <p:spPr bwMode="auto">
          <a:xfrm>
            <a:off x="4802188" y="1928813"/>
            <a:ext cx="606425" cy="439737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  <a:close/>
              </a:path>
            </a:pathLst>
          </a:custGeom>
          <a:solidFill>
            <a:srgbClr val="CCE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86" name="Freeform 38"/>
          <p:cNvSpPr>
            <a:spLocks/>
          </p:cNvSpPr>
          <p:nvPr/>
        </p:nvSpPr>
        <p:spPr bwMode="auto">
          <a:xfrm>
            <a:off x="4802188" y="1928813"/>
            <a:ext cx="606425" cy="439737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87" name="Line 39"/>
          <p:cNvSpPr>
            <a:spLocks noChangeShapeType="1"/>
          </p:cNvSpPr>
          <p:nvPr/>
        </p:nvSpPr>
        <p:spPr bwMode="auto">
          <a:xfrm>
            <a:off x="3733800" y="3352800"/>
            <a:ext cx="10668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88" name="Freeform 40"/>
          <p:cNvSpPr>
            <a:spLocks/>
          </p:cNvSpPr>
          <p:nvPr/>
        </p:nvSpPr>
        <p:spPr bwMode="auto">
          <a:xfrm>
            <a:off x="4802188" y="3013075"/>
            <a:ext cx="606425" cy="439738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  <a:close/>
              </a:path>
            </a:pathLst>
          </a:custGeom>
          <a:solidFill>
            <a:srgbClr val="CCE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89" name="Freeform 41"/>
          <p:cNvSpPr>
            <a:spLocks/>
          </p:cNvSpPr>
          <p:nvPr/>
        </p:nvSpPr>
        <p:spPr bwMode="auto">
          <a:xfrm>
            <a:off x="4803775" y="2995613"/>
            <a:ext cx="606425" cy="439737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90" name="Line 42"/>
          <p:cNvSpPr>
            <a:spLocks noChangeShapeType="1"/>
          </p:cNvSpPr>
          <p:nvPr/>
        </p:nvSpPr>
        <p:spPr bwMode="auto">
          <a:xfrm rot="-5400000">
            <a:off x="4114800" y="2819400"/>
            <a:ext cx="10668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91" name="Line 43"/>
          <p:cNvSpPr>
            <a:spLocks noChangeShapeType="1"/>
          </p:cNvSpPr>
          <p:nvPr/>
        </p:nvSpPr>
        <p:spPr bwMode="auto">
          <a:xfrm rot="-5400000">
            <a:off x="3352800" y="2514600"/>
            <a:ext cx="10668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92" name="Freeform 44"/>
          <p:cNvSpPr>
            <a:spLocks/>
          </p:cNvSpPr>
          <p:nvPr/>
        </p:nvSpPr>
        <p:spPr bwMode="auto">
          <a:xfrm>
            <a:off x="4040188" y="1828800"/>
            <a:ext cx="301625" cy="292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4"/>
              </a:cxn>
              <a:cxn ang="0">
                <a:pos x="190" y="92"/>
              </a:cxn>
              <a:cxn ang="0">
                <a:pos x="0" y="0"/>
              </a:cxn>
            </a:cxnLst>
            <a:rect l="0" t="0" r="r" b="b"/>
            <a:pathLst>
              <a:path w="190" h="184">
                <a:moveTo>
                  <a:pt x="0" y="0"/>
                </a:moveTo>
                <a:lnTo>
                  <a:pt x="0" y="184"/>
                </a:lnTo>
                <a:lnTo>
                  <a:pt x="190" y="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93" name="Freeform 45"/>
          <p:cNvSpPr>
            <a:spLocks/>
          </p:cNvSpPr>
          <p:nvPr/>
        </p:nvSpPr>
        <p:spPr bwMode="auto">
          <a:xfrm>
            <a:off x="4040188" y="1828800"/>
            <a:ext cx="301625" cy="292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4"/>
              </a:cxn>
              <a:cxn ang="0">
                <a:pos x="190" y="92"/>
              </a:cxn>
              <a:cxn ang="0">
                <a:pos x="0" y="0"/>
              </a:cxn>
            </a:cxnLst>
            <a:rect l="0" t="0" r="r" b="b"/>
            <a:pathLst>
              <a:path w="190" h="184">
                <a:moveTo>
                  <a:pt x="0" y="0"/>
                </a:moveTo>
                <a:lnTo>
                  <a:pt x="0" y="184"/>
                </a:lnTo>
                <a:lnTo>
                  <a:pt x="190" y="92"/>
                </a:lnTo>
                <a:lnTo>
                  <a:pt x="0" y="0"/>
                </a:lnTo>
              </a:path>
            </a:pathLst>
          </a:custGeom>
          <a:solidFill>
            <a:srgbClr val="CCEC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94" name="Freeform 46"/>
          <p:cNvSpPr>
            <a:spLocks/>
          </p:cNvSpPr>
          <p:nvPr/>
        </p:nvSpPr>
        <p:spPr bwMode="auto">
          <a:xfrm>
            <a:off x="4348163" y="1933575"/>
            <a:ext cx="77787" cy="76200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42" y="41"/>
              </a:cxn>
              <a:cxn ang="0">
                <a:pos x="23" y="48"/>
              </a:cxn>
              <a:cxn ang="0">
                <a:pos x="23" y="48"/>
              </a:cxn>
              <a:cxn ang="0">
                <a:pos x="8" y="41"/>
              </a:cxn>
              <a:cxn ang="0">
                <a:pos x="0" y="26"/>
              </a:cxn>
              <a:cxn ang="0">
                <a:pos x="0" y="26"/>
              </a:cxn>
              <a:cxn ang="0">
                <a:pos x="8" y="8"/>
              </a:cxn>
              <a:cxn ang="0">
                <a:pos x="23" y="0"/>
              </a:cxn>
              <a:cxn ang="0">
                <a:pos x="23" y="0"/>
              </a:cxn>
              <a:cxn ang="0">
                <a:pos x="42" y="8"/>
              </a:cxn>
              <a:cxn ang="0">
                <a:pos x="49" y="26"/>
              </a:cxn>
            </a:cxnLst>
            <a:rect l="0" t="0" r="r" b="b"/>
            <a:pathLst>
              <a:path w="49" h="48">
                <a:moveTo>
                  <a:pt x="49" y="26"/>
                </a:moveTo>
                <a:lnTo>
                  <a:pt x="42" y="41"/>
                </a:lnTo>
                <a:lnTo>
                  <a:pt x="23" y="48"/>
                </a:lnTo>
                <a:lnTo>
                  <a:pt x="23" y="48"/>
                </a:lnTo>
                <a:lnTo>
                  <a:pt x="8" y="41"/>
                </a:lnTo>
                <a:lnTo>
                  <a:pt x="0" y="26"/>
                </a:lnTo>
                <a:lnTo>
                  <a:pt x="0" y="26"/>
                </a:lnTo>
                <a:lnTo>
                  <a:pt x="8" y="8"/>
                </a:lnTo>
                <a:lnTo>
                  <a:pt x="23" y="0"/>
                </a:lnTo>
                <a:lnTo>
                  <a:pt x="23" y="0"/>
                </a:lnTo>
                <a:lnTo>
                  <a:pt x="42" y="8"/>
                </a:lnTo>
                <a:lnTo>
                  <a:pt x="49" y="2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295" name="Freeform 47"/>
          <p:cNvSpPr>
            <a:spLocks/>
          </p:cNvSpPr>
          <p:nvPr/>
        </p:nvSpPr>
        <p:spPr bwMode="auto">
          <a:xfrm>
            <a:off x="4348163" y="1933575"/>
            <a:ext cx="77787" cy="76200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42" y="41"/>
              </a:cxn>
              <a:cxn ang="0">
                <a:pos x="23" y="48"/>
              </a:cxn>
              <a:cxn ang="0">
                <a:pos x="23" y="48"/>
              </a:cxn>
              <a:cxn ang="0">
                <a:pos x="8" y="41"/>
              </a:cxn>
              <a:cxn ang="0">
                <a:pos x="0" y="26"/>
              </a:cxn>
              <a:cxn ang="0">
                <a:pos x="0" y="26"/>
              </a:cxn>
              <a:cxn ang="0">
                <a:pos x="8" y="8"/>
              </a:cxn>
              <a:cxn ang="0">
                <a:pos x="23" y="0"/>
              </a:cxn>
              <a:cxn ang="0">
                <a:pos x="23" y="0"/>
              </a:cxn>
              <a:cxn ang="0">
                <a:pos x="42" y="8"/>
              </a:cxn>
              <a:cxn ang="0">
                <a:pos x="49" y="26"/>
              </a:cxn>
            </a:cxnLst>
            <a:rect l="0" t="0" r="r" b="b"/>
            <a:pathLst>
              <a:path w="49" h="48">
                <a:moveTo>
                  <a:pt x="49" y="26"/>
                </a:moveTo>
                <a:lnTo>
                  <a:pt x="42" y="41"/>
                </a:lnTo>
                <a:lnTo>
                  <a:pt x="23" y="48"/>
                </a:lnTo>
                <a:lnTo>
                  <a:pt x="23" y="48"/>
                </a:lnTo>
                <a:lnTo>
                  <a:pt x="8" y="41"/>
                </a:lnTo>
                <a:lnTo>
                  <a:pt x="0" y="26"/>
                </a:lnTo>
                <a:lnTo>
                  <a:pt x="0" y="26"/>
                </a:lnTo>
                <a:lnTo>
                  <a:pt x="8" y="8"/>
                </a:lnTo>
                <a:lnTo>
                  <a:pt x="23" y="0"/>
                </a:lnTo>
                <a:lnTo>
                  <a:pt x="23" y="0"/>
                </a:lnTo>
                <a:lnTo>
                  <a:pt x="42" y="8"/>
                </a:lnTo>
                <a:lnTo>
                  <a:pt x="49" y="26"/>
                </a:lnTo>
              </a:path>
            </a:pathLst>
          </a:custGeom>
          <a:solidFill>
            <a:srgbClr val="CCEC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grpSp>
        <p:nvGrpSpPr>
          <p:cNvPr id="309296" name="Group 48"/>
          <p:cNvGrpSpPr>
            <a:grpSpLocks/>
          </p:cNvGrpSpPr>
          <p:nvPr/>
        </p:nvGrpSpPr>
        <p:grpSpPr bwMode="auto">
          <a:xfrm>
            <a:off x="4572000" y="3276600"/>
            <a:ext cx="152400" cy="152400"/>
            <a:chOff x="768" y="2256"/>
            <a:chExt cx="192" cy="192"/>
          </a:xfrm>
        </p:grpSpPr>
        <p:sp>
          <p:nvSpPr>
            <p:cNvPr id="309297" name="Rectangle 49"/>
            <p:cNvSpPr>
              <a:spLocks noChangeArrowheads="1"/>
            </p:cNvSpPr>
            <p:nvPr/>
          </p:nvSpPr>
          <p:spPr bwMode="auto">
            <a:xfrm>
              <a:off x="768" y="2256"/>
              <a:ext cx="192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298" name="Oval 50"/>
            <p:cNvSpPr>
              <a:spLocks noChangeArrowheads="1"/>
            </p:cNvSpPr>
            <p:nvPr/>
          </p:nvSpPr>
          <p:spPr bwMode="auto">
            <a:xfrm>
              <a:off x="816" y="2304"/>
              <a:ext cx="96" cy="96"/>
            </a:xfrm>
            <a:prstGeom prst="ellipse">
              <a:avLst/>
            </a:prstGeom>
            <a:solidFill>
              <a:schemeClr val="tx2"/>
            </a:solidFill>
            <a:ln w="19050">
              <a:noFill/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9299" name="Group 51"/>
          <p:cNvGrpSpPr>
            <a:grpSpLocks/>
          </p:cNvGrpSpPr>
          <p:nvPr/>
        </p:nvGrpSpPr>
        <p:grpSpPr bwMode="auto">
          <a:xfrm>
            <a:off x="3810000" y="1905000"/>
            <a:ext cx="152400" cy="152400"/>
            <a:chOff x="768" y="2256"/>
            <a:chExt cx="192" cy="192"/>
          </a:xfrm>
        </p:grpSpPr>
        <p:sp>
          <p:nvSpPr>
            <p:cNvPr id="309300" name="Rectangle 52"/>
            <p:cNvSpPr>
              <a:spLocks noChangeArrowheads="1"/>
            </p:cNvSpPr>
            <p:nvPr/>
          </p:nvSpPr>
          <p:spPr bwMode="auto">
            <a:xfrm>
              <a:off x="768" y="2256"/>
              <a:ext cx="192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301" name="Oval 53"/>
            <p:cNvSpPr>
              <a:spLocks noChangeArrowheads="1"/>
            </p:cNvSpPr>
            <p:nvPr/>
          </p:nvSpPr>
          <p:spPr bwMode="auto">
            <a:xfrm>
              <a:off x="816" y="2304"/>
              <a:ext cx="96" cy="96"/>
            </a:xfrm>
            <a:prstGeom prst="ellipse">
              <a:avLst/>
            </a:prstGeom>
            <a:solidFill>
              <a:schemeClr val="tx2"/>
            </a:solidFill>
            <a:ln w="19050">
              <a:noFill/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9302" name="Group 54"/>
          <p:cNvGrpSpPr>
            <a:grpSpLocks/>
          </p:cNvGrpSpPr>
          <p:nvPr/>
        </p:nvGrpSpPr>
        <p:grpSpPr bwMode="auto">
          <a:xfrm>
            <a:off x="7239000" y="2209800"/>
            <a:ext cx="152400" cy="152400"/>
            <a:chOff x="768" y="2256"/>
            <a:chExt cx="192" cy="192"/>
          </a:xfrm>
        </p:grpSpPr>
        <p:sp>
          <p:nvSpPr>
            <p:cNvPr id="309303" name="Rectangle 55"/>
            <p:cNvSpPr>
              <a:spLocks noChangeArrowheads="1"/>
            </p:cNvSpPr>
            <p:nvPr/>
          </p:nvSpPr>
          <p:spPr bwMode="auto">
            <a:xfrm>
              <a:off x="768" y="2256"/>
              <a:ext cx="192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304" name="Oval 56"/>
            <p:cNvSpPr>
              <a:spLocks noChangeArrowheads="1"/>
            </p:cNvSpPr>
            <p:nvPr/>
          </p:nvSpPr>
          <p:spPr bwMode="auto">
            <a:xfrm>
              <a:off x="816" y="2304"/>
              <a:ext cx="96" cy="96"/>
            </a:xfrm>
            <a:prstGeom prst="ellipse">
              <a:avLst/>
            </a:prstGeom>
            <a:solidFill>
              <a:schemeClr val="tx2"/>
            </a:solidFill>
            <a:ln w="19050">
              <a:noFill/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09305" name="Group 57"/>
          <p:cNvGrpSpPr>
            <a:grpSpLocks/>
          </p:cNvGrpSpPr>
          <p:nvPr/>
        </p:nvGrpSpPr>
        <p:grpSpPr bwMode="auto">
          <a:xfrm>
            <a:off x="7239000" y="3048000"/>
            <a:ext cx="152400" cy="152400"/>
            <a:chOff x="768" y="2256"/>
            <a:chExt cx="192" cy="192"/>
          </a:xfrm>
        </p:grpSpPr>
        <p:sp>
          <p:nvSpPr>
            <p:cNvPr id="309306" name="Rectangle 58"/>
            <p:cNvSpPr>
              <a:spLocks noChangeArrowheads="1"/>
            </p:cNvSpPr>
            <p:nvPr/>
          </p:nvSpPr>
          <p:spPr bwMode="auto">
            <a:xfrm>
              <a:off x="768" y="2256"/>
              <a:ext cx="192" cy="19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307" name="Oval 59"/>
            <p:cNvSpPr>
              <a:spLocks noChangeArrowheads="1"/>
            </p:cNvSpPr>
            <p:nvPr/>
          </p:nvSpPr>
          <p:spPr bwMode="auto">
            <a:xfrm>
              <a:off x="816" y="2304"/>
              <a:ext cx="96" cy="96"/>
            </a:xfrm>
            <a:prstGeom prst="ellipse">
              <a:avLst/>
            </a:prstGeom>
            <a:solidFill>
              <a:schemeClr val="tx2"/>
            </a:solidFill>
            <a:ln w="19050">
              <a:noFill/>
              <a:round/>
              <a:headEnd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  <p:sp>
        <p:nvSpPr>
          <p:cNvPr id="309308" name="Text Box 60"/>
          <p:cNvSpPr txBox="1">
            <a:spLocks noChangeArrowheads="1"/>
          </p:cNvSpPr>
          <p:nvPr/>
        </p:nvSpPr>
        <p:spPr bwMode="auto">
          <a:xfrm>
            <a:off x="838200" y="1600200"/>
            <a:ext cx="4572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D</a:t>
            </a:r>
          </a:p>
        </p:txBody>
      </p:sp>
      <p:sp>
        <p:nvSpPr>
          <p:cNvPr id="309309" name="Text Box 61"/>
          <p:cNvSpPr txBox="1">
            <a:spLocks noChangeArrowheads="1"/>
          </p:cNvSpPr>
          <p:nvPr/>
        </p:nvSpPr>
        <p:spPr bwMode="auto">
          <a:xfrm>
            <a:off x="838200" y="3200400"/>
            <a:ext cx="4572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309310" name="Text Box 62"/>
          <p:cNvSpPr txBox="1">
            <a:spLocks noChangeArrowheads="1"/>
          </p:cNvSpPr>
          <p:nvPr/>
        </p:nvSpPr>
        <p:spPr bwMode="auto">
          <a:xfrm>
            <a:off x="838200" y="1981200"/>
            <a:ext cx="762000" cy="284163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Data</a:t>
            </a:r>
          </a:p>
        </p:txBody>
      </p:sp>
      <p:sp>
        <p:nvSpPr>
          <p:cNvPr id="309311" name="Text Box 63"/>
          <p:cNvSpPr txBox="1">
            <a:spLocks noChangeArrowheads="1"/>
          </p:cNvSpPr>
          <p:nvPr/>
        </p:nvSpPr>
        <p:spPr bwMode="auto">
          <a:xfrm>
            <a:off x="838200" y="3505200"/>
            <a:ext cx="762000" cy="284163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Clock</a:t>
            </a:r>
          </a:p>
        </p:txBody>
      </p:sp>
      <p:sp>
        <p:nvSpPr>
          <p:cNvPr id="309337" name="Line 89"/>
          <p:cNvSpPr>
            <a:spLocks noChangeShapeType="1"/>
          </p:cNvSpPr>
          <p:nvPr/>
        </p:nvSpPr>
        <p:spPr bwMode="auto">
          <a:xfrm>
            <a:off x="1824038" y="3205163"/>
            <a:ext cx="150812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38" name="Freeform 90"/>
          <p:cNvSpPr>
            <a:spLocks/>
          </p:cNvSpPr>
          <p:nvPr/>
        </p:nvSpPr>
        <p:spPr bwMode="auto">
          <a:xfrm>
            <a:off x="1522413" y="3059113"/>
            <a:ext cx="301625" cy="292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4"/>
              </a:cxn>
              <a:cxn ang="0">
                <a:pos x="190" y="92"/>
              </a:cxn>
              <a:cxn ang="0">
                <a:pos x="0" y="0"/>
              </a:cxn>
            </a:cxnLst>
            <a:rect l="0" t="0" r="r" b="b"/>
            <a:pathLst>
              <a:path w="190" h="184">
                <a:moveTo>
                  <a:pt x="0" y="0"/>
                </a:moveTo>
                <a:lnTo>
                  <a:pt x="0" y="184"/>
                </a:lnTo>
                <a:lnTo>
                  <a:pt x="190" y="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39" name="Freeform 91"/>
          <p:cNvSpPr>
            <a:spLocks/>
          </p:cNvSpPr>
          <p:nvPr/>
        </p:nvSpPr>
        <p:spPr bwMode="auto">
          <a:xfrm>
            <a:off x="1522413" y="3059113"/>
            <a:ext cx="301625" cy="292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4"/>
              </a:cxn>
              <a:cxn ang="0">
                <a:pos x="190" y="92"/>
              </a:cxn>
              <a:cxn ang="0">
                <a:pos x="0" y="0"/>
              </a:cxn>
            </a:cxnLst>
            <a:rect l="0" t="0" r="r" b="b"/>
            <a:pathLst>
              <a:path w="190" h="184">
                <a:moveTo>
                  <a:pt x="0" y="0"/>
                </a:moveTo>
                <a:lnTo>
                  <a:pt x="0" y="184"/>
                </a:lnTo>
                <a:lnTo>
                  <a:pt x="190" y="92"/>
                </a:lnTo>
                <a:lnTo>
                  <a:pt x="0" y="0"/>
                </a:lnTo>
              </a:path>
            </a:pathLst>
          </a:custGeom>
          <a:solidFill>
            <a:srgbClr val="CCEC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40" name="Freeform 92"/>
          <p:cNvSpPr>
            <a:spLocks/>
          </p:cNvSpPr>
          <p:nvPr/>
        </p:nvSpPr>
        <p:spPr bwMode="auto">
          <a:xfrm>
            <a:off x="1830388" y="3163888"/>
            <a:ext cx="77787" cy="76200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42" y="41"/>
              </a:cxn>
              <a:cxn ang="0">
                <a:pos x="23" y="48"/>
              </a:cxn>
              <a:cxn ang="0">
                <a:pos x="23" y="48"/>
              </a:cxn>
              <a:cxn ang="0">
                <a:pos x="8" y="41"/>
              </a:cxn>
              <a:cxn ang="0">
                <a:pos x="0" y="26"/>
              </a:cxn>
              <a:cxn ang="0">
                <a:pos x="0" y="26"/>
              </a:cxn>
              <a:cxn ang="0">
                <a:pos x="8" y="8"/>
              </a:cxn>
              <a:cxn ang="0">
                <a:pos x="23" y="0"/>
              </a:cxn>
              <a:cxn ang="0">
                <a:pos x="23" y="0"/>
              </a:cxn>
              <a:cxn ang="0">
                <a:pos x="42" y="8"/>
              </a:cxn>
              <a:cxn ang="0">
                <a:pos x="49" y="26"/>
              </a:cxn>
            </a:cxnLst>
            <a:rect l="0" t="0" r="r" b="b"/>
            <a:pathLst>
              <a:path w="49" h="48">
                <a:moveTo>
                  <a:pt x="49" y="26"/>
                </a:moveTo>
                <a:lnTo>
                  <a:pt x="42" y="41"/>
                </a:lnTo>
                <a:lnTo>
                  <a:pt x="23" y="48"/>
                </a:lnTo>
                <a:lnTo>
                  <a:pt x="23" y="48"/>
                </a:lnTo>
                <a:lnTo>
                  <a:pt x="8" y="41"/>
                </a:lnTo>
                <a:lnTo>
                  <a:pt x="0" y="26"/>
                </a:lnTo>
                <a:lnTo>
                  <a:pt x="0" y="26"/>
                </a:lnTo>
                <a:lnTo>
                  <a:pt x="8" y="8"/>
                </a:lnTo>
                <a:lnTo>
                  <a:pt x="23" y="0"/>
                </a:lnTo>
                <a:lnTo>
                  <a:pt x="23" y="0"/>
                </a:lnTo>
                <a:lnTo>
                  <a:pt x="42" y="8"/>
                </a:lnTo>
                <a:lnTo>
                  <a:pt x="49" y="2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41" name="Freeform 93"/>
          <p:cNvSpPr>
            <a:spLocks/>
          </p:cNvSpPr>
          <p:nvPr/>
        </p:nvSpPr>
        <p:spPr bwMode="auto">
          <a:xfrm>
            <a:off x="1830388" y="3163888"/>
            <a:ext cx="77787" cy="76200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42" y="41"/>
              </a:cxn>
              <a:cxn ang="0">
                <a:pos x="23" y="48"/>
              </a:cxn>
              <a:cxn ang="0">
                <a:pos x="23" y="48"/>
              </a:cxn>
              <a:cxn ang="0">
                <a:pos x="8" y="41"/>
              </a:cxn>
              <a:cxn ang="0">
                <a:pos x="0" y="26"/>
              </a:cxn>
              <a:cxn ang="0">
                <a:pos x="0" y="26"/>
              </a:cxn>
              <a:cxn ang="0">
                <a:pos x="8" y="8"/>
              </a:cxn>
              <a:cxn ang="0">
                <a:pos x="23" y="0"/>
              </a:cxn>
              <a:cxn ang="0">
                <a:pos x="23" y="0"/>
              </a:cxn>
              <a:cxn ang="0">
                <a:pos x="42" y="8"/>
              </a:cxn>
              <a:cxn ang="0">
                <a:pos x="49" y="26"/>
              </a:cxn>
            </a:cxnLst>
            <a:rect l="0" t="0" r="r" b="b"/>
            <a:pathLst>
              <a:path w="49" h="48">
                <a:moveTo>
                  <a:pt x="49" y="26"/>
                </a:moveTo>
                <a:lnTo>
                  <a:pt x="42" y="41"/>
                </a:lnTo>
                <a:lnTo>
                  <a:pt x="23" y="48"/>
                </a:lnTo>
                <a:lnTo>
                  <a:pt x="23" y="48"/>
                </a:lnTo>
                <a:lnTo>
                  <a:pt x="8" y="41"/>
                </a:lnTo>
                <a:lnTo>
                  <a:pt x="0" y="26"/>
                </a:lnTo>
                <a:lnTo>
                  <a:pt x="0" y="26"/>
                </a:lnTo>
                <a:lnTo>
                  <a:pt x="8" y="8"/>
                </a:lnTo>
                <a:lnTo>
                  <a:pt x="23" y="0"/>
                </a:lnTo>
                <a:lnTo>
                  <a:pt x="23" y="0"/>
                </a:lnTo>
                <a:lnTo>
                  <a:pt x="42" y="8"/>
                </a:lnTo>
                <a:lnTo>
                  <a:pt x="49" y="26"/>
                </a:lnTo>
              </a:path>
            </a:pathLst>
          </a:custGeom>
          <a:solidFill>
            <a:srgbClr val="CCEC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42" name="Line 94"/>
          <p:cNvSpPr>
            <a:spLocks noChangeShapeType="1"/>
          </p:cNvSpPr>
          <p:nvPr/>
        </p:nvSpPr>
        <p:spPr bwMode="auto">
          <a:xfrm>
            <a:off x="1371600" y="3203575"/>
            <a:ext cx="1508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44" name="Line 96"/>
          <p:cNvSpPr>
            <a:spLocks noChangeShapeType="1"/>
          </p:cNvSpPr>
          <p:nvPr/>
        </p:nvSpPr>
        <p:spPr bwMode="auto">
          <a:xfrm>
            <a:off x="3048000" y="3217863"/>
            <a:ext cx="15081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45" name="Line 97"/>
          <p:cNvSpPr>
            <a:spLocks noChangeShapeType="1"/>
          </p:cNvSpPr>
          <p:nvPr/>
        </p:nvSpPr>
        <p:spPr bwMode="auto">
          <a:xfrm>
            <a:off x="1066800" y="3522663"/>
            <a:ext cx="21320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47" name="Freeform 99"/>
          <p:cNvSpPr>
            <a:spLocks/>
          </p:cNvSpPr>
          <p:nvPr/>
        </p:nvSpPr>
        <p:spPr bwMode="auto">
          <a:xfrm>
            <a:off x="3198813" y="3141663"/>
            <a:ext cx="606425" cy="439737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  <a:close/>
              </a:path>
            </a:pathLst>
          </a:custGeom>
          <a:solidFill>
            <a:srgbClr val="CCE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48" name="Freeform 100"/>
          <p:cNvSpPr>
            <a:spLocks/>
          </p:cNvSpPr>
          <p:nvPr/>
        </p:nvSpPr>
        <p:spPr bwMode="auto">
          <a:xfrm>
            <a:off x="3198813" y="3141663"/>
            <a:ext cx="606425" cy="439737"/>
          </a:xfrm>
          <a:custGeom>
            <a:avLst/>
            <a:gdLst/>
            <a:ahLst/>
            <a:cxnLst>
              <a:cxn ang="0">
                <a:pos x="382" y="140"/>
              </a:cxn>
              <a:cxn ang="0">
                <a:pos x="378" y="166"/>
              </a:cxn>
              <a:cxn ang="0">
                <a:pos x="370" y="192"/>
              </a:cxn>
              <a:cxn ang="0">
                <a:pos x="359" y="214"/>
              </a:cxn>
              <a:cxn ang="0">
                <a:pos x="340" y="236"/>
              </a:cxn>
              <a:cxn ang="0">
                <a:pos x="317" y="254"/>
              </a:cxn>
              <a:cxn ang="0">
                <a:pos x="294" y="266"/>
              </a:cxn>
              <a:cxn ang="0">
                <a:pos x="267" y="273"/>
              </a:cxn>
              <a:cxn ang="0">
                <a:pos x="237" y="277"/>
              </a:cxn>
              <a:cxn ang="0">
                <a:pos x="237" y="277"/>
              </a:cxn>
              <a:cxn ang="0">
                <a:pos x="0" y="277"/>
              </a:cxn>
              <a:cxn ang="0">
                <a:pos x="0" y="277"/>
              </a:cxn>
              <a:cxn ang="0">
                <a:pos x="0" y="0"/>
              </a:cxn>
              <a:cxn ang="0">
                <a:pos x="0" y="0"/>
              </a:cxn>
              <a:cxn ang="0">
                <a:pos x="237" y="0"/>
              </a:cxn>
              <a:cxn ang="0">
                <a:pos x="237" y="0"/>
              </a:cxn>
              <a:cxn ang="0">
                <a:pos x="267" y="3"/>
              </a:cxn>
              <a:cxn ang="0">
                <a:pos x="294" y="11"/>
              </a:cxn>
              <a:cxn ang="0">
                <a:pos x="317" y="22"/>
              </a:cxn>
              <a:cxn ang="0">
                <a:pos x="340" y="40"/>
              </a:cxn>
              <a:cxn ang="0">
                <a:pos x="359" y="62"/>
              </a:cxn>
              <a:cxn ang="0">
                <a:pos x="370" y="85"/>
              </a:cxn>
              <a:cxn ang="0">
                <a:pos x="378" y="110"/>
              </a:cxn>
              <a:cxn ang="0">
                <a:pos x="382" y="140"/>
              </a:cxn>
            </a:cxnLst>
            <a:rect l="0" t="0" r="r" b="b"/>
            <a:pathLst>
              <a:path w="382" h="277">
                <a:moveTo>
                  <a:pt x="382" y="140"/>
                </a:moveTo>
                <a:lnTo>
                  <a:pt x="378" y="166"/>
                </a:lnTo>
                <a:lnTo>
                  <a:pt x="370" y="192"/>
                </a:lnTo>
                <a:lnTo>
                  <a:pt x="359" y="214"/>
                </a:lnTo>
                <a:lnTo>
                  <a:pt x="340" y="236"/>
                </a:lnTo>
                <a:lnTo>
                  <a:pt x="317" y="254"/>
                </a:lnTo>
                <a:lnTo>
                  <a:pt x="294" y="266"/>
                </a:lnTo>
                <a:lnTo>
                  <a:pt x="267" y="273"/>
                </a:lnTo>
                <a:lnTo>
                  <a:pt x="237" y="277"/>
                </a:lnTo>
                <a:lnTo>
                  <a:pt x="237" y="277"/>
                </a:lnTo>
                <a:lnTo>
                  <a:pt x="0" y="277"/>
                </a:lnTo>
                <a:lnTo>
                  <a:pt x="0" y="277"/>
                </a:lnTo>
                <a:lnTo>
                  <a:pt x="0" y="0"/>
                </a:lnTo>
                <a:lnTo>
                  <a:pt x="0" y="0"/>
                </a:lnTo>
                <a:lnTo>
                  <a:pt x="237" y="0"/>
                </a:lnTo>
                <a:lnTo>
                  <a:pt x="237" y="0"/>
                </a:lnTo>
                <a:lnTo>
                  <a:pt x="267" y="3"/>
                </a:lnTo>
                <a:lnTo>
                  <a:pt x="294" y="11"/>
                </a:lnTo>
                <a:lnTo>
                  <a:pt x="317" y="22"/>
                </a:lnTo>
                <a:lnTo>
                  <a:pt x="340" y="40"/>
                </a:lnTo>
                <a:lnTo>
                  <a:pt x="359" y="62"/>
                </a:lnTo>
                <a:lnTo>
                  <a:pt x="370" y="85"/>
                </a:lnTo>
                <a:lnTo>
                  <a:pt x="378" y="110"/>
                </a:lnTo>
                <a:lnTo>
                  <a:pt x="382" y="14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51" name="Freeform 103"/>
          <p:cNvSpPr>
            <a:spLocks/>
          </p:cNvSpPr>
          <p:nvPr/>
        </p:nvSpPr>
        <p:spPr bwMode="auto">
          <a:xfrm>
            <a:off x="2062163" y="3065463"/>
            <a:ext cx="301625" cy="292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4"/>
              </a:cxn>
              <a:cxn ang="0">
                <a:pos x="190" y="92"/>
              </a:cxn>
              <a:cxn ang="0">
                <a:pos x="0" y="0"/>
              </a:cxn>
            </a:cxnLst>
            <a:rect l="0" t="0" r="r" b="b"/>
            <a:pathLst>
              <a:path w="190" h="184">
                <a:moveTo>
                  <a:pt x="0" y="0"/>
                </a:moveTo>
                <a:lnTo>
                  <a:pt x="0" y="184"/>
                </a:lnTo>
                <a:lnTo>
                  <a:pt x="190" y="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52" name="Freeform 104"/>
          <p:cNvSpPr>
            <a:spLocks/>
          </p:cNvSpPr>
          <p:nvPr/>
        </p:nvSpPr>
        <p:spPr bwMode="auto">
          <a:xfrm>
            <a:off x="2062163" y="3065463"/>
            <a:ext cx="301625" cy="292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4"/>
              </a:cxn>
              <a:cxn ang="0">
                <a:pos x="190" y="92"/>
              </a:cxn>
              <a:cxn ang="0">
                <a:pos x="0" y="0"/>
              </a:cxn>
            </a:cxnLst>
            <a:rect l="0" t="0" r="r" b="b"/>
            <a:pathLst>
              <a:path w="190" h="184">
                <a:moveTo>
                  <a:pt x="0" y="0"/>
                </a:moveTo>
                <a:lnTo>
                  <a:pt x="0" y="184"/>
                </a:lnTo>
                <a:lnTo>
                  <a:pt x="190" y="92"/>
                </a:lnTo>
                <a:lnTo>
                  <a:pt x="0" y="0"/>
                </a:lnTo>
              </a:path>
            </a:pathLst>
          </a:custGeom>
          <a:solidFill>
            <a:srgbClr val="CCEC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53" name="Freeform 105"/>
          <p:cNvSpPr>
            <a:spLocks/>
          </p:cNvSpPr>
          <p:nvPr/>
        </p:nvSpPr>
        <p:spPr bwMode="auto">
          <a:xfrm>
            <a:off x="2370138" y="3170238"/>
            <a:ext cx="77787" cy="76200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42" y="41"/>
              </a:cxn>
              <a:cxn ang="0">
                <a:pos x="23" y="48"/>
              </a:cxn>
              <a:cxn ang="0">
                <a:pos x="23" y="48"/>
              </a:cxn>
              <a:cxn ang="0">
                <a:pos x="8" y="41"/>
              </a:cxn>
              <a:cxn ang="0">
                <a:pos x="0" y="26"/>
              </a:cxn>
              <a:cxn ang="0">
                <a:pos x="0" y="26"/>
              </a:cxn>
              <a:cxn ang="0">
                <a:pos x="8" y="8"/>
              </a:cxn>
              <a:cxn ang="0">
                <a:pos x="23" y="0"/>
              </a:cxn>
              <a:cxn ang="0">
                <a:pos x="23" y="0"/>
              </a:cxn>
              <a:cxn ang="0">
                <a:pos x="42" y="8"/>
              </a:cxn>
              <a:cxn ang="0">
                <a:pos x="49" y="26"/>
              </a:cxn>
            </a:cxnLst>
            <a:rect l="0" t="0" r="r" b="b"/>
            <a:pathLst>
              <a:path w="49" h="48">
                <a:moveTo>
                  <a:pt x="49" y="26"/>
                </a:moveTo>
                <a:lnTo>
                  <a:pt x="42" y="41"/>
                </a:lnTo>
                <a:lnTo>
                  <a:pt x="23" y="48"/>
                </a:lnTo>
                <a:lnTo>
                  <a:pt x="23" y="48"/>
                </a:lnTo>
                <a:lnTo>
                  <a:pt x="8" y="41"/>
                </a:lnTo>
                <a:lnTo>
                  <a:pt x="0" y="26"/>
                </a:lnTo>
                <a:lnTo>
                  <a:pt x="0" y="26"/>
                </a:lnTo>
                <a:lnTo>
                  <a:pt x="8" y="8"/>
                </a:lnTo>
                <a:lnTo>
                  <a:pt x="23" y="0"/>
                </a:lnTo>
                <a:lnTo>
                  <a:pt x="23" y="0"/>
                </a:lnTo>
                <a:lnTo>
                  <a:pt x="42" y="8"/>
                </a:lnTo>
                <a:lnTo>
                  <a:pt x="49" y="2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54" name="Freeform 106"/>
          <p:cNvSpPr>
            <a:spLocks/>
          </p:cNvSpPr>
          <p:nvPr/>
        </p:nvSpPr>
        <p:spPr bwMode="auto">
          <a:xfrm>
            <a:off x="2370138" y="3170238"/>
            <a:ext cx="77787" cy="76200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42" y="41"/>
              </a:cxn>
              <a:cxn ang="0">
                <a:pos x="23" y="48"/>
              </a:cxn>
              <a:cxn ang="0">
                <a:pos x="23" y="48"/>
              </a:cxn>
              <a:cxn ang="0">
                <a:pos x="8" y="41"/>
              </a:cxn>
              <a:cxn ang="0">
                <a:pos x="0" y="26"/>
              </a:cxn>
              <a:cxn ang="0">
                <a:pos x="0" y="26"/>
              </a:cxn>
              <a:cxn ang="0">
                <a:pos x="8" y="8"/>
              </a:cxn>
              <a:cxn ang="0">
                <a:pos x="23" y="0"/>
              </a:cxn>
              <a:cxn ang="0">
                <a:pos x="23" y="0"/>
              </a:cxn>
              <a:cxn ang="0">
                <a:pos x="42" y="8"/>
              </a:cxn>
              <a:cxn ang="0">
                <a:pos x="49" y="26"/>
              </a:cxn>
            </a:cxnLst>
            <a:rect l="0" t="0" r="r" b="b"/>
            <a:pathLst>
              <a:path w="49" h="48">
                <a:moveTo>
                  <a:pt x="49" y="26"/>
                </a:moveTo>
                <a:lnTo>
                  <a:pt x="42" y="41"/>
                </a:lnTo>
                <a:lnTo>
                  <a:pt x="23" y="48"/>
                </a:lnTo>
                <a:lnTo>
                  <a:pt x="23" y="48"/>
                </a:lnTo>
                <a:lnTo>
                  <a:pt x="8" y="41"/>
                </a:lnTo>
                <a:lnTo>
                  <a:pt x="0" y="26"/>
                </a:lnTo>
                <a:lnTo>
                  <a:pt x="0" y="26"/>
                </a:lnTo>
                <a:lnTo>
                  <a:pt x="8" y="8"/>
                </a:lnTo>
                <a:lnTo>
                  <a:pt x="23" y="0"/>
                </a:lnTo>
                <a:lnTo>
                  <a:pt x="23" y="0"/>
                </a:lnTo>
                <a:lnTo>
                  <a:pt x="42" y="8"/>
                </a:lnTo>
                <a:lnTo>
                  <a:pt x="49" y="26"/>
                </a:lnTo>
              </a:path>
            </a:pathLst>
          </a:custGeom>
          <a:solidFill>
            <a:srgbClr val="CCEC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55" name="Line 107"/>
          <p:cNvSpPr>
            <a:spLocks noChangeShapeType="1"/>
          </p:cNvSpPr>
          <p:nvPr/>
        </p:nvSpPr>
        <p:spPr bwMode="auto">
          <a:xfrm>
            <a:off x="1911350" y="3209925"/>
            <a:ext cx="1508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57" name="Line 109"/>
          <p:cNvSpPr>
            <a:spLocks noChangeShapeType="1"/>
          </p:cNvSpPr>
          <p:nvPr/>
        </p:nvSpPr>
        <p:spPr bwMode="auto">
          <a:xfrm>
            <a:off x="2903538" y="3216275"/>
            <a:ext cx="150812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58" name="Freeform 110"/>
          <p:cNvSpPr>
            <a:spLocks/>
          </p:cNvSpPr>
          <p:nvPr/>
        </p:nvSpPr>
        <p:spPr bwMode="auto">
          <a:xfrm>
            <a:off x="2601913" y="3071813"/>
            <a:ext cx="301625" cy="292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4"/>
              </a:cxn>
              <a:cxn ang="0">
                <a:pos x="190" y="92"/>
              </a:cxn>
              <a:cxn ang="0">
                <a:pos x="0" y="0"/>
              </a:cxn>
            </a:cxnLst>
            <a:rect l="0" t="0" r="r" b="b"/>
            <a:pathLst>
              <a:path w="190" h="184">
                <a:moveTo>
                  <a:pt x="0" y="0"/>
                </a:moveTo>
                <a:lnTo>
                  <a:pt x="0" y="184"/>
                </a:lnTo>
                <a:lnTo>
                  <a:pt x="190" y="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59" name="Freeform 111"/>
          <p:cNvSpPr>
            <a:spLocks/>
          </p:cNvSpPr>
          <p:nvPr/>
        </p:nvSpPr>
        <p:spPr bwMode="auto">
          <a:xfrm>
            <a:off x="2601913" y="3071813"/>
            <a:ext cx="301625" cy="292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84"/>
              </a:cxn>
              <a:cxn ang="0">
                <a:pos x="190" y="92"/>
              </a:cxn>
              <a:cxn ang="0">
                <a:pos x="0" y="0"/>
              </a:cxn>
            </a:cxnLst>
            <a:rect l="0" t="0" r="r" b="b"/>
            <a:pathLst>
              <a:path w="190" h="184">
                <a:moveTo>
                  <a:pt x="0" y="0"/>
                </a:moveTo>
                <a:lnTo>
                  <a:pt x="0" y="184"/>
                </a:lnTo>
                <a:lnTo>
                  <a:pt x="190" y="92"/>
                </a:lnTo>
                <a:lnTo>
                  <a:pt x="0" y="0"/>
                </a:lnTo>
              </a:path>
            </a:pathLst>
          </a:custGeom>
          <a:solidFill>
            <a:srgbClr val="CCEC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60" name="Freeform 112"/>
          <p:cNvSpPr>
            <a:spLocks/>
          </p:cNvSpPr>
          <p:nvPr/>
        </p:nvSpPr>
        <p:spPr bwMode="auto">
          <a:xfrm>
            <a:off x="2909888" y="3176588"/>
            <a:ext cx="77787" cy="76200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42" y="41"/>
              </a:cxn>
              <a:cxn ang="0">
                <a:pos x="23" y="48"/>
              </a:cxn>
              <a:cxn ang="0">
                <a:pos x="23" y="48"/>
              </a:cxn>
              <a:cxn ang="0">
                <a:pos x="8" y="41"/>
              </a:cxn>
              <a:cxn ang="0">
                <a:pos x="0" y="26"/>
              </a:cxn>
              <a:cxn ang="0">
                <a:pos x="0" y="26"/>
              </a:cxn>
              <a:cxn ang="0">
                <a:pos x="8" y="8"/>
              </a:cxn>
              <a:cxn ang="0">
                <a:pos x="23" y="0"/>
              </a:cxn>
              <a:cxn ang="0">
                <a:pos x="23" y="0"/>
              </a:cxn>
              <a:cxn ang="0">
                <a:pos x="42" y="8"/>
              </a:cxn>
              <a:cxn ang="0">
                <a:pos x="49" y="26"/>
              </a:cxn>
            </a:cxnLst>
            <a:rect l="0" t="0" r="r" b="b"/>
            <a:pathLst>
              <a:path w="49" h="48">
                <a:moveTo>
                  <a:pt x="49" y="26"/>
                </a:moveTo>
                <a:lnTo>
                  <a:pt x="42" y="41"/>
                </a:lnTo>
                <a:lnTo>
                  <a:pt x="23" y="48"/>
                </a:lnTo>
                <a:lnTo>
                  <a:pt x="23" y="48"/>
                </a:lnTo>
                <a:lnTo>
                  <a:pt x="8" y="41"/>
                </a:lnTo>
                <a:lnTo>
                  <a:pt x="0" y="26"/>
                </a:lnTo>
                <a:lnTo>
                  <a:pt x="0" y="26"/>
                </a:lnTo>
                <a:lnTo>
                  <a:pt x="8" y="8"/>
                </a:lnTo>
                <a:lnTo>
                  <a:pt x="23" y="0"/>
                </a:lnTo>
                <a:lnTo>
                  <a:pt x="23" y="0"/>
                </a:lnTo>
                <a:lnTo>
                  <a:pt x="42" y="8"/>
                </a:lnTo>
                <a:lnTo>
                  <a:pt x="49" y="2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61" name="Freeform 113"/>
          <p:cNvSpPr>
            <a:spLocks/>
          </p:cNvSpPr>
          <p:nvPr/>
        </p:nvSpPr>
        <p:spPr bwMode="auto">
          <a:xfrm>
            <a:off x="2909888" y="3176588"/>
            <a:ext cx="77787" cy="76200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42" y="41"/>
              </a:cxn>
              <a:cxn ang="0">
                <a:pos x="23" y="48"/>
              </a:cxn>
              <a:cxn ang="0">
                <a:pos x="23" y="48"/>
              </a:cxn>
              <a:cxn ang="0">
                <a:pos x="8" y="41"/>
              </a:cxn>
              <a:cxn ang="0">
                <a:pos x="0" y="26"/>
              </a:cxn>
              <a:cxn ang="0">
                <a:pos x="0" y="26"/>
              </a:cxn>
              <a:cxn ang="0">
                <a:pos x="8" y="8"/>
              </a:cxn>
              <a:cxn ang="0">
                <a:pos x="23" y="0"/>
              </a:cxn>
              <a:cxn ang="0">
                <a:pos x="23" y="0"/>
              </a:cxn>
              <a:cxn ang="0">
                <a:pos x="42" y="8"/>
              </a:cxn>
              <a:cxn ang="0">
                <a:pos x="49" y="26"/>
              </a:cxn>
            </a:cxnLst>
            <a:rect l="0" t="0" r="r" b="b"/>
            <a:pathLst>
              <a:path w="49" h="48">
                <a:moveTo>
                  <a:pt x="49" y="26"/>
                </a:moveTo>
                <a:lnTo>
                  <a:pt x="42" y="41"/>
                </a:lnTo>
                <a:lnTo>
                  <a:pt x="23" y="48"/>
                </a:lnTo>
                <a:lnTo>
                  <a:pt x="23" y="48"/>
                </a:lnTo>
                <a:lnTo>
                  <a:pt x="8" y="41"/>
                </a:lnTo>
                <a:lnTo>
                  <a:pt x="0" y="26"/>
                </a:lnTo>
                <a:lnTo>
                  <a:pt x="0" y="26"/>
                </a:lnTo>
                <a:lnTo>
                  <a:pt x="8" y="8"/>
                </a:lnTo>
                <a:lnTo>
                  <a:pt x="23" y="0"/>
                </a:lnTo>
                <a:lnTo>
                  <a:pt x="23" y="0"/>
                </a:lnTo>
                <a:lnTo>
                  <a:pt x="42" y="8"/>
                </a:lnTo>
                <a:lnTo>
                  <a:pt x="49" y="26"/>
                </a:lnTo>
              </a:path>
            </a:pathLst>
          </a:custGeom>
          <a:solidFill>
            <a:srgbClr val="CCEC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62" name="Line 114"/>
          <p:cNvSpPr>
            <a:spLocks noChangeShapeType="1"/>
          </p:cNvSpPr>
          <p:nvPr/>
        </p:nvSpPr>
        <p:spPr bwMode="auto">
          <a:xfrm>
            <a:off x="2451100" y="3216275"/>
            <a:ext cx="150813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63" name="Line 115"/>
          <p:cNvSpPr>
            <a:spLocks noChangeShapeType="1"/>
          </p:cNvSpPr>
          <p:nvPr/>
        </p:nvSpPr>
        <p:spPr bwMode="auto">
          <a:xfrm rot="5400000" flipH="1">
            <a:off x="1207293" y="3358357"/>
            <a:ext cx="322263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</p:txBody>
      </p:sp>
      <p:sp>
        <p:nvSpPr>
          <p:cNvPr id="309366" name="Text Box 118"/>
          <p:cNvSpPr txBox="1">
            <a:spLocks noChangeArrowheads="1"/>
          </p:cNvSpPr>
          <p:nvPr/>
        </p:nvSpPr>
        <p:spPr bwMode="auto">
          <a:xfrm>
            <a:off x="3886200" y="3352800"/>
            <a:ext cx="457200" cy="339725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T</a:t>
            </a:r>
          </a:p>
        </p:txBody>
      </p:sp>
      <p:sp>
        <p:nvSpPr>
          <p:cNvPr id="309385" name="Text Box 137"/>
          <p:cNvSpPr txBox="1">
            <a:spLocks noChangeArrowheads="1"/>
          </p:cNvSpPr>
          <p:nvPr/>
        </p:nvSpPr>
        <p:spPr bwMode="auto">
          <a:xfrm>
            <a:off x="4038600" y="3657600"/>
            <a:ext cx="762000" cy="284163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sm"/>
          </a:ln>
          <a:effectLst/>
        </p:spPr>
        <p:txBody>
          <a:bodyPr lIns="45720" rIns="4572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Trigger</a:t>
            </a:r>
          </a:p>
        </p:txBody>
      </p:sp>
      <p:grpSp>
        <p:nvGrpSpPr>
          <p:cNvPr id="309387" name="Group 139"/>
          <p:cNvGrpSpPr>
            <a:grpSpLocks/>
          </p:cNvGrpSpPr>
          <p:nvPr/>
        </p:nvGrpSpPr>
        <p:grpSpPr bwMode="auto">
          <a:xfrm>
            <a:off x="914400" y="4191000"/>
            <a:ext cx="3962400" cy="2133600"/>
            <a:chOff x="1584" y="2640"/>
            <a:chExt cx="2496" cy="1344"/>
          </a:xfrm>
        </p:grpSpPr>
        <p:sp>
          <p:nvSpPr>
            <p:cNvPr id="309369" name="Text Box 121"/>
            <p:cNvSpPr txBox="1">
              <a:spLocks noChangeArrowheads="1"/>
            </p:cNvSpPr>
            <p:nvPr/>
          </p:nvSpPr>
          <p:spPr bwMode="auto">
            <a:xfrm>
              <a:off x="1584" y="2688"/>
              <a:ext cx="336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309370" name="Freeform 122"/>
            <p:cNvSpPr>
              <a:spLocks/>
            </p:cNvSpPr>
            <p:nvPr/>
          </p:nvSpPr>
          <p:spPr bwMode="auto">
            <a:xfrm>
              <a:off x="1920" y="3259"/>
              <a:ext cx="2160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144" y="144"/>
                </a:cxn>
                <a:cxn ang="0">
                  <a:pos x="144" y="0"/>
                </a:cxn>
                <a:cxn ang="0">
                  <a:pos x="480" y="0"/>
                </a:cxn>
                <a:cxn ang="0">
                  <a:pos x="480" y="144"/>
                </a:cxn>
                <a:cxn ang="0">
                  <a:pos x="912" y="144"/>
                </a:cxn>
                <a:cxn ang="0">
                  <a:pos x="912" y="0"/>
                </a:cxn>
                <a:cxn ang="0">
                  <a:pos x="1248" y="0"/>
                </a:cxn>
                <a:cxn ang="0">
                  <a:pos x="1248" y="144"/>
                </a:cxn>
                <a:cxn ang="0">
                  <a:pos x="1584" y="144"/>
                </a:cxn>
                <a:cxn ang="0">
                  <a:pos x="1584" y="0"/>
                </a:cxn>
                <a:cxn ang="0">
                  <a:pos x="2160" y="0"/>
                </a:cxn>
              </a:cxnLst>
              <a:rect l="0" t="0" r="r" b="b"/>
              <a:pathLst>
                <a:path w="2160" h="144">
                  <a:moveTo>
                    <a:pt x="0" y="144"/>
                  </a:moveTo>
                  <a:lnTo>
                    <a:pt x="144" y="144"/>
                  </a:lnTo>
                  <a:lnTo>
                    <a:pt x="144" y="0"/>
                  </a:lnTo>
                  <a:lnTo>
                    <a:pt x="480" y="0"/>
                  </a:lnTo>
                  <a:lnTo>
                    <a:pt x="480" y="144"/>
                  </a:lnTo>
                  <a:lnTo>
                    <a:pt x="912" y="144"/>
                  </a:lnTo>
                  <a:lnTo>
                    <a:pt x="912" y="0"/>
                  </a:lnTo>
                  <a:lnTo>
                    <a:pt x="1248" y="0"/>
                  </a:lnTo>
                  <a:lnTo>
                    <a:pt x="1248" y="144"/>
                  </a:lnTo>
                  <a:lnTo>
                    <a:pt x="1584" y="144"/>
                  </a:lnTo>
                  <a:lnTo>
                    <a:pt x="1584" y="0"/>
                  </a:lnTo>
                  <a:lnTo>
                    <a:pt x="2160" y="0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371" name="Text Box 123"/>
            <p:cNvSpPr txBox="1">
              <a:spLocks noChangeArrowheads="1"/>
            </p:cNvSpPr>
            <p:nvPr/>
          </p:nvSpPr>
          <p:spPr bwMode="auto">
            <a:xfrm>
              <a:off x="1584" y="3211"/>
              <a:ext cx="336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309373" name="Freeform 125"/>
            <p:cNvSpPr>
              <a:spLocks/>
            </p:cNvSpPr>
            <p:nvPr/>
          </p:nvSpPr>
          <p:spPr bwMode="auto">
            <a:xfrm>
              <a:off x="2226" y="3043"/>
              <a:ext cx="114" cy="636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84" y="42"/>
                </a:cxn>
                <a:cxn ang="0">
                  <a:pos x="96" y="78"/>
                </a:cxn>
                <a:cxn ang="0">
                  <a:pos x="102" y="96"/>
                </a:cxn>
                <a:cxn ang="0">
                  <a:pos x="96" y="228"/>
                </a:cxn>
                <a:cxn ang="0">
                  <a:pos x="36" y="336"/>
                </a:cxn>
                <a:cxn ang="0">
                  <a:pos x="12" y="408"/>
                </a:cxn>
                <a:cxn ang="0">
                  <a:pos x="0" y="444"/>
                </a:cxn>
                <a:cxn ang="0">
                  <a:pos x="114" y="636"/>
                </a:cxn>
              </a:cxnLst>
              <a:rect l="0" t="0" r="r" b="b"/>
              <a:pathLst>
                <a:path w="114" h="636">
                  <a:moveTo>
                    <a:pt x="36" y="0"/>
                  </a:moveTo>
                  <a:cubicBezTo>
                    <a:pt x="60" y="8"/>
                    <a:pt x="66" y="24"/>
                    <a:pt x="84" y="42"/>
                  </a:cubicBezTo>
                  <a:cubicBezTo>
                    <a:pt x="88" y="54"/>
                    <a:pt x="92" y="66"/>
                    <a:pt x="96" y="78"/>
                  </a:cubicBezTo>
                  <a:cubicBezTo>
                    <a:pt x="98" y="84"/>
                    <a:pt x="102" y="96"/>
                    <a:pt x="102" y="96"/>
                  </a:cubicBezTo>
                  <a:cubicBezTo>
                    <a:pt x="100" y="140"/>
                    <a:pt x="101" y="184"/>
                    <a:pt x="96" y="228"/>
                  </a:cubicBezTo>
                  <a:cubicBezTo>
                    <a:pt x="91" y="273"/>
                    <a:pt x="49" y="297"/>
                    <a:pt x="36" y="336"/>
                  </a:cubicBezTo>
                  <a:cubicBezTo>
                    <a:pt x="28" y="360"/>
                    <a:pt x="20" y="384"/>
                    <a:pt x="12" y="408"/>
                  </a:cubicBezTo>
                  <a:cubicBezTo>
                    <a:pt x="8" y="420"/>
                    <a:pt x="0" y="444"/>
                    <a:pt x="0" y="444"/>
                  </a:cubicBezTo>
                  <a:cubicBezTo>
                    <a:pt x="4" y="520"/>
                    <a:pt x="6" y="636"/>
                    <a:pt x="114" y="636"/>
                  </a:cubicBezTo>
                </a:path>
              </a:pathLst>
            </a:custGeom>
            <a:noFill/>
            <a:ln w="19050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377" name="Text Box 129"/>
            <p:cNvSpPr txBox="1">
              <a:spLocks noChangeArrowheads="1"/>
            </p:cNvSpPr>
            <p:nvPr/>
          </p:nvSpPr>
          <p:spPr bwMode="auto">
            <a:xfrm>
              <a:off x="1584" y="3547"/>
              <a:ext cx="336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Q+</a:t>
              </a:r>
            </a:p>
          </p:txBody>
        </p:sp>
        <p:sp>
          <p:nvSpPr>
            <p:cNvPr id="309378" name="Text Box 130"/>
            <p:cNvSpPr txBox="1">
              <a:spLocks noChangeArrowheads="1"/>
            </p:cNvSpPr>
            <p:nvPr/>
          </p:nvSpPr>
          <p:spPr bwMode="auto">
            <a:xfrm>
              <a:off x="2275" y="3787"/>
              <a:ext cx="357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wrap="none" lIns="45720" rIns="4572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Time</a:t>
              </a:r>
            </a:p>
          </p:txBody>
        </p:sp>
        <p:sp>
          <p:nvSpPr>
            <p:cNvPr id="309379" name="Line 131"/>
            <p:cNvSpPr>
              <a:spLocks noChangeShapeType="1"/>
            </p:cNvSpPr>
            <p:nvPr/>
          </p:nvSpPr>
          <p:spPr bwMode="auto">
            <a:xfrm>
              <a:off x="2640" y="3880"/>
              <a:ext cx="816" cy="0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380" name="Freeform 132"/>
            <p:cNvSpPr>
              <a:spLocks/>
            </p:cNvSpPr>
            <p:nvPr/>
          </p:nvSpPr>
          <p:spPr bwMode="auto">
            <a:xfrm>
              <a:off x="1920" y="2640"/>
              <a:ext cx="2160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288" y="144"/>
                </a:cxn>
                <a:cxn ang="0">
                  <a:pos x="288" y="0"/>
                </a:cxn>
                <a:cxn ang="0">
                  <a:pos x="1392" y="0"/>
                </a:cxn>
                <a:cxn ang="0">
                  <a:pos x="1392" y="144"/>
                </a:cxn>
                <a:cxn ang="0">
                  <a:pos x="2112" y="144"/>
                </a:cxn>
                <a:cxn ang="0">
                  <a:pos x="2160" y="144"/>
                </a:cxn>
              </a:cxnLst>
              <a:rect l="0" t="0" r="r" b="b"/>
              <a:pathLst>
                <a:path w="2160" h="144">
                  <a:moveTo>
                    <a:pt x="0" y="144"/>
                  </a:moveTo>
                  <a:lnTo>
                    <a:pt x="288" y="144"/>
                  </a:lnTo>
                  <a:lnTo>
                    <a:pt x="288" y="0"/>
                  </a:lnTo>
                  <a:lnTo>
                    <a:pt x="1392" y="0"/>
                  </a:lnTo>
                  <a:lnTo>
                    <a:pt x="1392" y="144"/>
                  </a:lnTo>
                  <a:lnTo>
                    <a:pt x="2112" y="144"/>
                  </a:lnTo>
                  <a:lnTo>
                    <a:pt x="2160" y="144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383" name="Freeform 135"/>
            <p:cNvSpPr>
              <a:spLocks/>
            </p:cNvSpPr>
            <p:nvPr/>
          </p:nvSpPr>
          <p:spPr bwMode="auto">
            <a:xfrm>
              <a:off x="1920" y="2928"/>
              <a:ext cx="2160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336" y="144"/>
                </a:cxn>
                <a:cxn ang="0">
                  <a:pos x="336" y="0"/>
                </a:cxn>
                <a:cxn ang="0">
                  <a:pos x="432" y="0"/>
                </a:cxn>
                <a:cxn ang="0">
                  <a:pos x="432" y="144"/>
                </a:cxn>
                <a:cxn ang="0">
                  <a:pos x="2160" y="144"/>
                </a:cxn>
              </a:cxnLst>
              <a:rect l="0" t="0" r="r" b="b"/>
              <a:pathLst>
                <a:path w="2160" h="144">
                  <a:moveTo>
                    <a:pt x="0" y="144"/>
                  </a:moveTo>
                  <a:lnTo>
                    <a:pt x="336" y="144"/>
                  </a:lnTo>
                  <a:lnTo>
                    <a:pt x="336" y="0"/>
                  </a:lnTo>
                  <a:lnTo>
                    <a:pt x="432" y="0"/>
                  </a:lnTo>
                  <a:lnTo>
                    <a:pt x="432" y="144"/>
                  </a:lnTo>
                  <a:lnTo>
                    <a:pt x="2160" y="144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  <p:sp>
          <p:nvSpPr>
            <p:cNvPr id="309384" name="Text Box 136"/>
            <p:cNvSpPr txBox="1">
              <a:spLocks noChangeArrowheads="1"/>
            </p:cNvSpPr>
            <p:nvPr/>
          </p:nvSpPr>
          <p:spPr bwMode="auto">
            <a:xfrm>
              <a:off x="1584" y="2923"/>
              <a:ext cx="336" cy="19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 type="none" w="sm" len="sm"/>
            </a:ln>
            <a:effectLst/>
          </p:spPr>
          <p:txBody>
            <a:bodyPr lIns="45720" rIns="4572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Helvetica" pitchFamily="34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309386" name="Freeform 138"/>
            <p:cNvSpPr>
              <a:spLocks/>
            </p:cNvSpPr>
            <p:nvPr/>
          </p:nvSpPr>
          <p:spPr bwMode="auto">
            <a:xfrm>
              <a:off x="1920" y="3600"/>
              <a:ext cx="2160" cy="144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432" y="144"/>
                </a:cxn>
                <a:cxn ang="0">
                  <a:pos x="432" y="0"/>
                </a:cxn>
                <a:cxn ang="0">
                  <a:pos x="2160" y="0"/>
                </a:cxn>
              </a:cxnLst>
              <a:rect l="0" t="0" r="r" b="b"/>
              <a:pathLst>
                <a:path w="2160" h="144">
                  <a:moveTo>
                    <a:pt x="0" y="144"/>
                  </a:moveTo>
                  <a:lnTo>
                    <a:pt x="432" y="144"/>
                  </a:lnTo>
                  <a:lnTo>
                    <a:pt x="432" y="0"/>
                  </a:lnTo>
                  <a:lnTo>
                    <a:pt x="2160" y="0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lIns="45720" rIns="45720" anchor="ctr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125600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fujitsu-99-02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ujitsu-99-02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sm" len="sm"/>
        </a:ln>
        <a:effectLst/>
      </a:spPr>
      <a:bodyPr vert="horz" wrap="non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sm" len="sm"/>
        </a:ln>
        <a:effectLst/>
      </a:spPr>
      <a:bodyPr vert="horz" wrap="non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34" charset="0"/>
          </a:defRPr>
        </a:defPPr>
      </a:lstStyle>
    </a:lnDef>
  </a:objectDefaults>
  <a:extraClrSchemeLst>
    <a:extraClrScheme>
      <a:clrScheme name="fujitsu-99-0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ujitsu-99-0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ujitsu-99-02 8">
        <a:dk1>
          <a:srgbClr val="000000"/>
        </a:dk1>
        <a:lt1>
          <a:srgbClr val="FFFFFF"/>
        </a:lt1>
        <a:dk2>
          <a:srgbClr val="002396"/>
        </a:dk2>
        <a:lt2>
          <a:srgbClr val="00FF64"/>
        </a:lt2>
        <a:accent1>
          <a:srgbClr val="DC0A00"/>
        </a:accent1>
        <a:accent2>
          <a:srgbClr val="00FFFF"/>
        </a:accent2>
        <a:accent3>
          <a:srgbClr val="AAACC9"/>
        </a:accent3>
        <a:accent4>
          <a:srgbClr val="DADADA"/>
        </a:accent4>
        <a:accent5>
          <a:srgbClr val="EBAAAA"/>
        </a:accent5>
        <a:accent6>
          <a:srgbClr val="00E7E7"/>
        </a:accent6>
        <a:hlink>
          <a:srgbClr val="E1E100"/>
        </a:hlink>
        <a:folHlink>
          <a:srgbClr val="FF963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15244</TotalTime>
  <Pages>8</Pages>
  <Words>3987</Words>
  <Application>Microsoft Office PowerPoint</Application>
  <PresentationFormat>Custom</PresentationFormat>
  <Paragraphs>1511</Paragraphs>
  <Slides>71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1" baseType="lpstr">
      <vt:lpstr>Arial</vt:lpstr>
      <vt:lpstr>Arial Black</vt:lpstr>
      <vt:lpstr>Calibri</vt:lpstr>
      <vt:lpstr>Courier New</vt:lpstr>
      <vt:lpstr>Helvetica</vt:lpstr>
      <vt:lpstr>Times New Roman</vt:lpstr>
      <vt:lpstr>Wingdings</vt:lpstr>
      <vt:lpstr>Wingdings 3</vt:lpstr>
      <vt:lpstr>fujitsu-99-02</vt:lpstr>
      <vt:lpstr>Chart</vt:lpstr>
      <vt:lpstr>PowerPoint Presentation</vt:lpstr>
      <vt:lpstr>Part A Instruction Set Architecture </vt:lpstr>
      <vt:lpstr>Instruction Set Architecture</vt:lpstr>
      <vt:lpstr>Y86-64 processor state</vt:lpstr>
      <vt:lpstr>Encoding Y86-64 Instructions</vt:lpstr>
      <vt:lpstr>Y86-64 Instructions #1</vt:lpstr>
      <vt:lpstr>Y86-64 Instruction Set #2</vt:lpstr>
      <vt:lpstr>Y86-64 Instruction Set #3</vt:lpstr>
      <vt:lpstr>Y86-64 Instruction Set #4</vt:lpstr>
      <vt:lpstr>Y86-64 Instructions</vt:lpstr>
      <vt:lpstr>Instruction Example</vt:lpstr>
      <vt:lpstr>Move Operations</vt:lpstr>
      <vt:lpstr>Move Instruction Examples</vt:lpstr>
      <vt:lpstr>Conditional Move Instructions</vt:lpstr>
      <vt:lpstr>Jump Instructions</vt:lpstr>
      <vt:lpstr>Jump Instructions</vt:lpstr>
      <vt:lpstr>Y86-64 Program Stack (same as x86)</vt:lpstr>
      <vt:lpstr>Stack Operations (same as x86)</vt:lpstr>
      <vt:lpstr>Function Call and Return (same as x86)</vt:lpstr>
      <vt:lpstr>Miscellaneous Instructions</vt:lpstr>
      <vt:lpstr>Status Conditions</vt:lpstr>
      <vt:lpstr>Writing Y86-64 Code</vt:lpstr>
      <vt:lpstr>x86-64 Code</vt:lpstr>
      <vt:lpstr>Y86-64 Code Generation Example #3</vt:lpstr>
      <vt:lpstr>Part B Logic Design </vt:lpstr>
      <vt:lpstr>Digital Signals</vt:lpstr>
      <vt:lpstr>Computing with Logic Gates</vt:lpstr>
      <vt:lpstr>Bit Equality</vt:lpstr>
      <vt:lpstr>Word Equality</vt:lpstr>
      <vt:lpstr>Bit-Level Multiplexor</vt:lpstr>
      <vt:lpstr>Word Multiplexor</vt:lpstr>
      <vt:lpstr>Arithmetic Logic Unit</vt:lpstr>
      <vt:lpstr>Registers</vt:lpstr>
      <vt:lpstr>Register file</vt:lpstr>
      <vt:lpstr>Memory is the same</vt:lpstr>
      <vt:lpstr>PowerPoint Presentation</vt:lpstr>
      <vt:lpstr>Computing with Logic Gates</vt:lpstr>
      <vt:lpstr>Combinational Circuits</vt:lpstr>
      <vt:lpstr>Register Operation</vt:lpstr>
      <vt:lpstr>Register File Timing</vt:lpstr>
      <vt:lpstr>State Machine Example</vt:lpstr>
      <vt:lpstr>Hardware Control Language</vt:lpstr>
      <vt:lpstr>HCL Operations</vt:lpstr>
      <vt:lpstr>Bit Equality</vt:lpstr>
      <vt:lpstr>Bit-Level Multiplexor</vt:lpstr>
      <vt:lpstr>Word Equality</vt:lpstr>
      <vt:lpstr>Word Multiplexor</vt:lpstr>
      <vt:lpstr>HCL Examples</vt:lpstr>
      <vt:lpstr>Summary</vt:lpstr>
      <vt:lpstr>Jump Instructions</vt:lpstr>
      <vt:lpstr>Y86-64 Sample Program Structure #1</vt:lpstr>
      <vt:lpstr>Y86-64 Program Structure #2</vt:lpstr>
      <vt:lpstr>Y86-64 Program Structure #3</vt:lpstr>
      <vt:lpstr>Assembling Y86-64 Program</vt:lpstr>
      <vt:lpstr>Simulating Y86-64 Program</vt:lpstr>
      <vt:lpstr>CISC Instruction Sets</vt:lpstr>
      <vt:lpstr>RISC Instruction Sets</vt:lpstr>
      <vt:lpstr>MIPS Registers</vt:lpstr>
      <vt:lpstr>MIPS Instruction Examples</vt:lpstr>
      <vt:lpstr>CISC vs. RISC</vt:lpstr>
      <vt:lpstr>Summary</vt:lpstr>
      <vt:lpstr>Overview of Logic Design</vt:lpstr>
      <vt:lpstr>Digital Signals</vt:lpstr>
      <vt:lpstr>Additional Slides</vt:lpstr>
      <vt:lpstr>Storing 1 Bit</vt:lpstr>
      <vt:lpstr>Storing 1 Bit (cont.)</vt:lpstr>
      <vt:lpstr>Physical Analogy</vt:lpstr>
      <vt:lpstr>Storing and Accessing 1 Bit</vt:lpstr>
      <vt:lpstr>1-Bit Latch</vt:lpstr>
      <vt:lpstr>Transparent 1-Bit Latch</vt:lpstr>
      <vt:lpstr>Edge-Triggered Latch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Processor Verification</dc:title>
  <dc:subject>SRC Review Slides</dc:subject>
  <dc:creator>Randal E. Bryant</dc:creator>
  <cp:lastModifiedBy>DIYU ZHOU</cp:lastModifiedBy>
  <cp:revision>374</cp:revision>
  <cp:lastPrinted>1999-02-26T14:55:35Z</cp:lastPrinted>
  <dcterms:created xsi:type="dcterms:W3CDTF">1998-03-03T17:17:57Z</dcterms:created>
  <dcterms:modified xsi:type="dcterms:W3CDTF">2026-10-15T05:54:06Z</dcterms:modified>
</cp:coreProperties>
</file>