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4" r:id="rId1"/>
  </p:sldMasterIdLst>
  <p:notesMasterIdLst>
    <p:notesMasterId r:id="rId60"/>
  </p:notesMasterIdLst>
  <p:handoutMasterIdLst>
    <p:handoutMasterId r:id="rId61"/>
  </p:handoutMasterIdLst>
  <p:sldIdLst>
    <p:sldId id="542" r:id="rId2"/>
    <p:sldId id="1082" r:id="rId3"/>
    <p:sldId id="1091" r:id="rId4"/>
    <p:sldId id="1083" r:id="rId5"/>
    <p:sldId id="1084" r:id="rId6"/>
    <p:sldId id="1085" r:id="rId7"/>
    <p:sldId id="1086" r:id="rId8"/>
    <p:sldId id="1087" r:id="rId9"/>
    <p:sldId id="1089" r:id="rId10"/>
    <p:sldId id="1088" r:id="rId11"/>
    <p:sldId id="1090" r:id="rId12"/>
    <p:sldId id="945" r:id="rId13"/>
    <p:sldId id="1106" r:id="rId14"/>
    <p:sldId id="1110" r:id="rId15"/>
    <p:sldId id="1114" r:id="rId16"/>
    <p:sldId id="1111" r:id="rId17"/>
    <p:sldId id="1099" r:id="rId18"/>
    <p:sldId id="977" r:id="rId19"/>
    <p:sldId id="954" r:id="rId20"/>
    <p:sldId id="1100" r:id="rId21"/>
    <p:sldId id="957" r:id="rId22"/>
    <p:sldId id="1071" r:id="rId23"/>
    <p:sldId id="958" r:id="rId24"/>
    <p:sldId id="1072" r:id="rId25"/>
    <p:sldId id="1073" r:id="rId26"/>
    <p:sldId id="1103" r:id="rId27"/>
    <p:sldId id="1104" r:id="rId28"/>
    <p:sldId id="1105" r:id="rId29"/>
    <p:sldId id="1092" r:id="rId30"/>
    <p:sldId id="1077" r:id="rId31"/>
    <p:sldId id="1102" r:id="rId32"/>
    <p:sldId id="966" r:id="rId33"/>
    <p:sldId id="1067" r:id="rId34"/>
    <p:sldId id="1057" r:id="rId35"/>
    <p:sldId id="953" r:id="rId36"/>
    <p:sldId id="968" r:id="rId37"/>
    <p:sldId id="1068" r:id="rId38"/>
    <p:sldId id="972" r:id="rId39"/>
    <p:sldId id="973" r:id="rId40"/>
    <p:sldId id="1076" r:id="rId41"/>
    <p:sldId id="1043" r:id="rId42"/>
    <p:sldId id="1107" r:id="rId43"/>
    <p:sldId id="1045" r:id="rId44"/>
    <p:sldId id="1046" r:id="rId45"/>
    <p:sldId id="1078" r:id="rId46"/>
    <p:sldId id="1079" r:id="rId47"/>
    <p:sldId id="1081" r:id="rId48"/>
    <p:sldId id="1093" r:id="rId49"/>
    <p:sldId id="1108" r:id="rId50"/>
    <p:sldId id="1109" r:id="rId51"/>
    <p:sldId id="1101" r:id="rId52"/>
    <p:sldId id="1112" r:id="rId53"/>
    <p:sldId id="1113" r:id="rId54"/>
    <p:sldId id="1115" r:id="rId55"/>
    <p:sldId id="946" r:id="rId56"/>
    <p:sldId id="948" r:id="rId57"/>
    <p:sldId id="1116" r:id="rId58"/>
    <p:sldId id="980" r:id="rId59"/>
  </p:sldIdLst>
  <p:sldSz cx="9144000" cy="6858000" type="screen4x3"/>
  <p:notesSz cx="7302500" cy="9586913"/>
  <p:custDataLst>
    <p:tags r:id="rId6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Arial" charset="0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Arial" charset="0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Arial" charset="0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Arial" charset="0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536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19">
          <p15:clr>
            <a:srgbClr val="A4A3A4"/>
          </p15:clr>
        </p15:guide>
        <p15:guide id="2" pos="23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D5F1CF"/>
    <a:srgbClr val="FFFFCC"/>
    <a:srgbClr val="F6F5BD"/>
    <a:srgbClr val="CDF1C5"/>
    <a:srgbClr val="990000"/>
    <a:srgbClr val="F1C7C7"/>
    <a:srgbClr val="EDEA77"/>
    <a:srgbClr val="A8E7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17" autoAdjust="0"/>
    <p:restoredTop sz="94003" autoAdjust="0"/>
  </p:normalViewPr>
  <p:slideViewPr>
    <p:cSldViewPr snapToObjects="1">
      <p:cViewPr varScale="1">
        <p:scale>
          <a:sx n="91" d="100"/>
          <a:sy n="91" d="100"/>
        </p:scale>
        <p:origin x="1488" y="45"/>
      </p:cViewPr>
      <p:guideLst>
        <p:guide orient="horz" pos="1536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Objects="1">
      <p:cViewPr varScale="1">
        <p:scale>
          <a:sx n="43" d="100"/>
          <a:sy n="43" d="100"/>
        </p:scale>
        <p:origin x="-1936" y="-104"/>
      </p:cViewPr>
      <p:guideLst>
        <p:guide orient="horz" pos="3019"/>
        <p:guide pos="23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71950" y="0"/>
            <a:ext cx="313055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22" tIns="48211" rIns="96422" bIns="48211" numCol="1" anchor="t" anchorCtr="0" compatLnSpc="1">
            <a:prstTxWarp prst="textNoShape">
              <a:avLst/>
            </a:prstTxWarp>
          </a:bodyPr>
          <a:lstStyle>
            <a:lvl1pPr algn="r" defTabSz="965200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29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71950" y="9091613"/>
            <a:ext cx="313055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22" tIns="48211" rIns="96422" bIns="48211" numCol="1" anchor="b" anchorCtr="0" compatLnSpc="1">
            <a:prstTxWarp prst="textNoShape">
              <a:avLst/>
            </a:prstTxWarp>
          </a:bodyPr>
          <a:lstStyle>
            <a:lvl1pPr algn="r" defTabSz="965200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A4067047-E766-4254-821F-B27F8CFA18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764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14800" y="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19200" y="685800"/>
            <a:ext cx="4876800" cy="3657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8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0600" y="4572000"/>
            <a:ext cx="5334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14800" y="914400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FD8AD92D-85DC-42ED-A1F9-C1217E42EA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2332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422CA9-8481-40C3-B5AE-2BC95BA02134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031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1673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  <p:sp>
        <p:nvSpPr>
          <p:cNvPr id="1167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FAAA19-1E5D-463C-8B4E-E985891BF04A}" type="slidenum">
              <a:rPr lang="en-US" smtClean="0">
                <a:latin typeface="Times New Roman" pitchFamily="-96" charset="0"/>
                <a:ea typeface="ＭＳ Ｐゴシック" pitchFamily="-96" charset="-128"/>
                <a:cs typeface="ＭＳ Ｐゴシック" pitchFamily="-96" charset="-128"/>
              </a:rPr>
              <a:pPr/>
              <a:t>2</a:t>
            </a:fld>
            <a:endParaRPr lang="en-US">
              <a:latin typeface="Times New Roman" pitchFamily="-96" charset="0"/>
              <a:ea typeface="ＭＳ Ｐゴシック" pitchFamily="-96" charset="-128"/>
              <a:cs typeface="ＭＳ Ｐゴシック" pitchFamily="-96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0046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44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5559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E493D-EFDD-25D9-DBB4-4BA33F2DF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714F57F5-F251-1D7A-A324-959343356C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FFBCF089-4B98-C6B6-9F37-528CB5036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4072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DF608-5653-049B-0F82-2C6F02442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Slide Image Placeholder 1">
            <a:extLst>
              <a:ext uri="{FF2B5EF4-FFF2-40B4-BE49-F238E27FC236}">
                <a16:creationId xmlns:a16="http://schemas.microsoft.com/office/drawing/2014/main" id="{63574D26-7B70-B08E-DFC1-49023A866B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16738" name="Notes Placeholder 2">
            <a:extLst>
              <a:ext uri="{FF2B5EF4-FFF2-40B4-BE49-F238E27FC236}">
                <a16:creationId xmlns:a16="http://schemas.microsoft.com/office/drawing/2014/main" id="{4CA87F8A-83EA-69EB-3B6B-F86B089979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  <p:sp>
        <p:nvSpPr>
          <p:cNvPr id="116739" name="Slide Number Placeholder 3">
            <a:extLst>
              <a:ext uri="{FF2B5EF4-FFF2-40B4-BE49-F238E27FC236}">
                <a16:creationId xmlns:a16="http://schemas.microsoft.com/office/drawing/2014/main" id="{59CC96BC-6BA6-5ADD-00FC-5594265C32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FAAA19-1E5D-463C-8B4E-E985891BF04A}" type="slidenum">
              <a:rPr lang="en-US" smtClean="0">
                <a:latin typeface="Times New Roman" pitchFamily="-96" charset="0"/>
                <a:ea typeface="ＭＳ Ｐゴシック" pitchFamily="-96" charset="-128"/>
                <a:cs typeface="ＭＳ Ｐゴシック" pitchFamily="-96" charset="-128"/>
              </a:rPr>
              <a:pPr/>
              <a:t>15</a:t>
            </a:fld>
            <a:endParaRPr lang="en-US">
              <a:latin typeface="Times New Roman" pitchFamily="-96" charset="0"/>
              <a:ea typeface="ＭＳ Ｐゴシック" pitchFamily="-96" charset="-128"/>
              <a:cs typeface="ＭＳ Ｐゴシック" pitchFamily="-96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63836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8AD92D-85DC-42ED-A1F9-C1217E42EA98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0835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3192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6343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9211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381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6965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1755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9779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4480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Jump from text to stack</a:t>
            </a:r>
          </a:p>
          <a:p>
            <a:r>
              <a:rPr lang="en-US" dirty="0"/>
              <a:t>Show</a:t>
            </a:r>
            <a:r>
              <a:rPr lang="en-US" baseline="0" dirty="0"/>
              <a:t> string and code on stack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5241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2299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5904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566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4300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1845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2147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333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4759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1695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9359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3996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4154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7813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7659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38715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72741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78799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38586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https://en.wikipedia.org/wiki/Return-oriented_programming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8AD92D-85DC-42ED-A1F9-C1217E42EA98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42858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56590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78027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75928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9F625-F587-F9E3-3B44-8D94D956B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772AE2A4-26A8-D14C-1903-C335DE19A8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D827413A-C670-0895-FE78-CADECEC63F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06123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03707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86240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8FFA6-F24D-7B26-E305-73A2B6C4F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C5A636C2-1300-157A-9A0A-29ECEA7E5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E251BB2F-3DC5-454B-F14C-B0D3DD2A79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48031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E681F1-9ECF-43CC-A1A6-D7853C0864CB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918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677492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385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7592093" cy="762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323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679318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8175" y="1362075"/>
            <a:ext cx="3871913" cy="4972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488" y="1362075"/>
            <a:ext cx="3871912" cy="4972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260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283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7591425" cy="762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66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70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645596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将图片拖动到占位符，或单击添加图标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448184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40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8013" y="228600"/>
            <a:ext cx="2185987" cy="6105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6875" y="228600"/>
            <a:ext cx="6408738" cy="6105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1086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、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875" y="228600"/>
            <a:ext cx="8747125" cy="762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8175" y="1362075"/>
            <a:ext cx="3871913" cy="4972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62488" y="1362075"/>
            <a:ext cx="3871912" cy="24098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62488" y="3924300"/>
            <a:ext cx="3871912" cy="24098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0029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、文本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875" y="228600"/>
            <a:ext cx="8747125" cy="762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38175" y="1362075"/>
            <a:ext cx="3871913" cy="4972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488" y="1362075"/>
            <a:ext cx="3871912" cy="4972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503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75914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78962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486400" y="-26988"/>
            <a:ext cx="3721101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altLang="zh-CN" sz="1200" dirty="0">
                <a:solidFill>
                  <a:schemeClr val="bg1"/>
                </a:solidFill>
                <a:latin typeface="Times New Roman" pitchFamily="18" charset="0"/>
              </a:rPr>
              <a:t>Introduction</a:t>
            </a:r>
            <a:r>
              <a:rPr lang="en-US" altLang="zh-CN" sz="1200" baseline="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zh-CN" sz="1200" dirty="0">
                <a:solidFill>
                  <a:schemeClr val="bg1"/>
                </a:solidFill>
                <a:latin typeface="Times New Roman" pitchFamily="18" charset="0"/>
              </a:rPr>
              <a:t>to Computer Systems,</a:t>
            </a:r>
            <a:r>
              <a:rPr lang="en-US" altLang="zh-CN" sz="1200" baseline="0" dirty="0">
                <a:solidFill>
                  <a:schemeClr val="bg1"/>
                </a:solidFill>
                <a:latin typeface="Times New Roman" pitchFamily="18" charset="0"/>
              </a:rPr>
              <a:t>  </a:t>
            </a:r>
            <a:r>
              <a:rPr lang="en-US" altLang="zh-CN" sz="1200" dirty="0">
                <a:solidFill>
                  <a:schemeClr val="bg1"/>
                </a:solidFill>
                <a:latin typeface="Times New Roman" pitchFamily="18" charset="0"/>
              </a:rPr>
              <a:t>Peking University </a:t>
            </a:r>
          </a:p>
        </p:txBody>
      </p:sp>
      <p:sp>
        <p:nvSpPr>
          <p:cNvPr id="6" name="Rectangle 2"/>
          <p:cNvSpPr/>
          <p:nvPr userDrawn="1"/>
        </p:nvSpPr>
        <p:spPr>
          <a:xfrm>
            <a:off x="8830843" y="6611779"/>
            <a:ext cx="31315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F5551B27-49BC-4291-80C6-707CDCF1D651}" type="slidenum">
              <a:rPr lang="en-US" sz="1000" smtClean="0">
                <a:solidFill>
                  <a:srgbClr val="000000"/>
                </a:solidFill>
                <a:latin typeface="Arial Narrow" pitchFamily="-96" charset="0"/>
                <a:ea typeface="ＭＳ Ｐゴシック" pitchFamily="-96" charset="-128"/>
                <a:cs typeface="ＭＳ Ｐゴシック" pitchFamily="-96" charset="-128"/>
                <a:sym typeface="Gill Sans" charset="0"/>
              </a:rPr>
              <a:pPr algn="ctr"/>
              <a:t>‹#›</a:t>
            </a:fld>
            <a:endParaRPr lang="en-US" sz="1000" b="0" dirty="0">
              <a:solidFill>
                <a:srgbClr val="000000"/>
              </a:solidFill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92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emf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2178050"/>
          </a:xfrm>
        </p:spPr>
        <p:txBody>
          <a:bodyPr/>
          <a:lstStyle/>
          <a:p>
            <a:pPr marL="0" indent="0"/>
            <a:r>
              <a:rPr lang="en-US" dirty="0"/>
              <a:t>Machine-Level Programming V:</a:t>
            </a:r>
            <a:br>
              <a:rPr lang="en-US" dirty="0"/>
            </a:br>
            <a:r>
              <a:rPr lang="en-US" dirty="0"/>
              <a:t>Advanced Topics</a:t>
            </a:r>
            <a:br>
              <a:rPr lang="en-US" dirty="0"/>
            </a:br>
            <a:br>
              <a:rPr lang="en-US" dirty="0"/>
            </a:br>
            <a:r>
              <a:rPr lang="en-US" altLang="zh-CN" sz="2000" dirty="0"/>
              <a:t>Introduction to Computer Systems</a:t>
            </a:r>
            <a:br>
              <a:rPr lang="en-US" altLang="zh-CN" sz="2000" dirty="0"/>
            </a:br>
            <a:r>
              <a:rPr lang="en-US" altLang="zh-CN" sz="2000" dirty="0"/>
              <a:t>8</a:t>
            </a:r>
            <a:r>
              <a:rPr lang="en-US" altLang="zh-CN" sz="2000" baseline="30000" dirty="0"/>
              <a:t>th</a:t>
            </a:r>
            <a:r>
              <a:rPr lang="en-US" altLang="zh-CN" sz="2000" dirty="0"/>
              <a:t> Lecture, Oct. 08, 2026</a:t>
            </a:r>
            <a:endParaRPr lang="en-US" sz="2000" b="0" dirty="0"/>
          </a:p>
        </p:txBody>
      </p:sp>
      <p:sp>
        <p:nvSpPr>
          <p:cNvPr id="6147" name="Subtitle 2"/>
          <p:cNvSpPr>
            <a:spLocks noGrp="1"/>
          </p:cNvSpPr>
          <p:nvPr>
            <p:ph type="subTitle" idx="1"/>
          </p:nvPr>
        </p:nvSpPr>
        <p:spPr>
          <a:xfrm>
            <a:off x="685800" y="4267200"/>
            <a:ext cx="7678738" cy="1752600"/>
          </a:xfrm>
        </p:spPr>
        <p:txBody>
          <a:bodyPr/>
          <a:lstStyle/>
          <a:p>
            <a:pPr lvl="0">
              <a:defRPr/>
            </a:pPr>
            <a:r>
              <a:rPr lang="en-US" altLang="zh-CN" b="1" dirty="0">
                <a:ea typeface="黑体" pitchFamily="49" charset="-122"/>
              </a:rPr>
              <a:t>Instructors: </a:t>
            </a:r>
          </a:p>
          <a:p>
            <a:pPr lvl="0">
              <a:defRPr/>
            </a:pPr>
            <a:r>
              <a:rPr lang="en-US" altLang="zh-CN" b="1" dirty="0">
                <a:ea typeface="黑体" pitchFamily="49" charset="-122"/>
              </a:rPr>
              <a:t>Class 1: Chen </a:t>
            </a:r>
            <a:r>
              <a:rPr lang="en-US" altLang="zh-CN" b="1" dirty="0" err="1">
                <a:ea typeface="黑体" pitchFamily="49" charset="-122"/>
              </a:rPr>
              <a:t>Xiangqun</a:t>
            </a:r>
            <a:r>
              <a:rPr lang="en-US" altLang="zh-CN" b="1" dirty="0">
                <a:ea typeface="黑体" pitchFamily="49" charset="-122"/>
              </a:rPr>
              <a:t>, Liu </a:t>
            </a:r>
            <a:r>
              <a:rPr lang="en-US" altLang="zh-CN" b="1" dirty="0" err="1">
                <a:ea typeface="黑体" pitchFamily="49" charset="-122"/>
              </a:rPr>
              <a:t>Xianhua</a:t>
            </a:r>
            <a:endParaRPr lang="en-US" altLang="zh-CN" b="1" dirty="0">
              <a:ea typeface="黑体" pitchFamily="49" charset="-122"/>
            </a:endParaRPr>
          </a:p>
          <a:p>
            <a:pPr lvl="0">
              <a:defRPr/>
            </a:pPr>
            <a:r>
              <a:rPr lang="en-US" altLang="zh-CN" b="1" dirty="0">
                <a:ea typeface="黑体" pitchFamily="49" charset="-122"/>
              </a:rPr>
              <a:t>Class 2: Guan </a:t>
            </a:r>
            <a:r>
              <a:rPr lang="en-US" altLang="zh-CN" b="1" dirty="0" err="1">
                <a:ea typeface="黑体" pitchFamily="49" charset="-122"/>
              </a:rPr>
              <a:t>Xuetao</a:t>
            </a:r>
            <a:endParaRPr lang="en-US" altLang="zh-CN" b="1" dirty="0">
              <a:ea typeface="黑体" pitchFamily="49" charset="-122"/>
            </a:endParaRPr>
          </a:p>
          <a:p>
            <a:pPr lvl="0">
              <a:defRPr/>
            </a:pPr>
            <a:r>
              <a:rPr lang="en-US" altLang="zh-CN" b="1" dirty="0">
                <a:ea typeface="黑体" pitchFamily="49" charset="-122"/>
              </a:rPr>
              <a:t>Class 3: Lu </a:t>
            </a:r>
            <a:r>
              <a:rPr lang="en-US" altLang="zh-CN" b="1" dirty="0" err="1">
                <a:ea typeface="黑体" pitchFamily="49" charset="-122"/>
              </a:rPr>
              <a:t>Junlin</a:t>
            </a:r>
            <a:endParaRPr lang="en-US" altLang="zh-CN" b="1" dirty="0">
              <a:ea typeface="黑体" pitchFamily="49" charset="-122"/>
            </a:endParaRPr>
          </a:p>
          <a:p>
            <a:pPr>
              <a:defRPr/>
            </a:pPr>
            <a:r>
              <a:rPr lang="en-US" altLang="zh-CN" b="1" dirty="0">
                <a:ea typeface="黑体" pitchFamily="49" charset="-122"/>
              </a:rPr>
              <a:t>Class 4: Zhou </a:t>
            </a:r>
            <a:r>
              <a:rPr lang="en-US" altLang="zh-CN" b="1" dirty="0" err="1">
                <a:ea typeface="黑体" pitchFamily="49" charset="-122"/>
              </a:rPr>
              <a:t>Diyu</a:t>
            </a:r>
            <a:endParaRPr lang="en-US" altLang="zh-CN" b="1" dirty="0">
              <a:ea typeface="黑体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itchFamily="-96" charset="0"/>
              </a:rPr>
              <a:t>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CN" dirty="0"/>
              <a:t>Memory layout</a:t>
            </a:r>
          </a:p>
          <a:p>
            <a:pPr lvl="1">
              <a:defRPr/>
            </a:pPr>
            <a:r>
              <a:rPr lang="en-US" altLang="zh-CN" dirty="0"/>
              <a:t>Array, struct, and unions</a:t>
            </a:r>
          </a:p>
          <a:p>
            <a:pPr lvl="1">
              <a:defRPr/>
            </a:pPr>
            <a:r>
              <a:rPr lang="en-US" altLang="zh-CN" dirty="0" err="1"/>
              <a:t>Endianess</a:t>
            </a:r>
            <a:r>
              <a:rPr lang="en-US" altLang="zh-CN" dirty="0"/>
              <a:t> (revisit)</a:t>
            </a:r>
          </a:p>
          <a:p>
            <a:pPr>
              <a:defRPr/>
            </a:pPr>
            <a:r>
              <a:rPr lang="en-US" dirty="0">
                <a:solidFill>
                  <a:srgbClr val="7F7F7F"/>
                </a:solidFill>
              </a:rPr>
              <a:t>Buffer Overflow</a:t>
            </a:r>
          </a:p>
          <a:p>
            <a:pPr lvl="1">
              <a:defRPr/>
            </a:pPr>
            <a:r>
              <a:rPr lang="en-US" dirty="0">
                <a:solidFill>
                  <a:srgbClr val="7F7F7F"/>
                </a:solidFill>
              </a:rPr>
              <a:t>Vulnerability</a:t>
            </a:r>
          </a:p>
          <a:p>
            <a:pPr lvl="1">
              <a:defRPr/>
            </a:pPr>
            <a:r>
              <a:rPr lang="en-US" dirty="0">
                <a:solidFill>
                  <a:srgbClr val="7F7F7F"/>
                </a:solidFill>
              </a:rPr>
              <a:t>Protection</a:t>
            </a:r>
          </a:p>
          <a:p>
            <a:pPr>
              <a:buFont typeface="Wingdings" pitchFamily="2" charset="2"/>
              <a:buChar char="§"/>
              <a:defRPr/>
            </a:pPr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081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Summary of Compound Types in C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idx="1"/>
          </p:nvPr>
        </p:nvSpPr>
        <p:spPr>
          <a:xfrm>
            <a:off x="396875" y="1362075"/>
            <a:ext cx="8289925" cy="4972050"/>
          </a:xfrm>
          <a:ln/>
        </p:spPr>
        <p:txBody>
          <a:bodyPr/>
          <a:lstStyle/>
          <a:p>
            <a:r>
              <a:rPr lang="en-US" dirty="0"/>
              <a:t>Arrays</a:t>
            </a:r>
          </a:p>
          <a:p>
            <a:pPr marL="552450" lvl="1"/>
            <a:r>
              <a:rPr lang="en-US" dirty="0"/>
              <a:t>Contiguous allocation of memory</a:t>
            </a:r>
          </a:p>
          <a:p>
            <a:pPr marL="552450" lvl="1"/>
            <a:r>
              <a:rPr lang="en-US" dirty="0"/>
              <a:t>Aligned to satisfy every element’s alignment requirement</a:t>
            </a:r>
          </a:p>
          <a:p>
            <a:r>
              <a:rPr lang="en-US" dirty="0"/>
              <a:t>Structures</a:t>
            </a:r>
          </a:p>
          <a:p>
            <a:pPr marL="552450" lvl="1"/>
            <a:r>
              <a:rPr lang="en-US" dirty="0"/>
              <a:t>Allocate bytes in order declared</a:t>
            </a:r>
          </a:p>
          <a:p>
            <a:pPr marL="552450" lvl="1"/>
            <a:r>
              <a:rPr lang="en-US" dirty="0"/>
              <a:t>Pad in middle and at end to satisfy alignment</a:t>
            </a:r>
          </a:p>
          <a:p>
            <a:r>
              <a:rPr lang="en-US" dirty="0"/>
              <a:t>Unions</a:t>
            </a:r>
          </a:p>
          <a:p>
            <a:pPr marL="552450" lvl="1"/>
            <a:r>
              <a:rPr lang="en-US" dirty="0"/>
              <a:t>Overlay declarations</a:t>
            </a:r>
          </a:p>
          <a:p>
            <a:pPr marL="552450" lvl="1"/>
            <a:r>
              <a:rPr lang="en-US" dirty="0"/>
              <a:t>No padding</a:t>
            </a:r>
          </a:p>
        </p:txBody>
      </p:sp>
    </p:spTree>
    <p:extLst>
      <p:ext uri="{BB962C8B-B14F-4D97-AF65-F5344CB8AC3E}">
        <p14:creationId xmlns:p14="http://schemas.microsoft.com/office/powerpoint/2010/main" val="1124488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Union Allocation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idx="1"/>
          </p:nvPr>
        </p:nvSpPr>
        <p:spPr>
          <a:xfrm>
            <a:off x="381000" y="1143000"/>
            <a:ext cx="8382000" cy="825500"/>
          </a:xfrm>
          <a:ln/>
        </p:spPr>
        <p:txBody>
          <a:bodyPr/>
          <a:lstStyle/>
          <a:p>
            <a:r>
              <a:rPr lang="en-US" dirty="0"/>
              <a:t>Allocate according to largest element </a:t>
            </a:r>
          </a:p>
          <a:p>
            <a:r>
              <a:rPr lang="en-US" dirty="0"/>
              <a:t>No padding</a:t>
            </a:r>
          </a:p>
        </p:txBody>
      </p:sp>
      <p:sp>
        <p:nvSpPr>
          <p:cNvPr id="31749" name="Rectangle 5"/>
          <p:cNvSpPr>
            <a:spLocks/>
          </p:cNvSpPr>
          <p:nvPr/>
        </p:nvSpPr>
        <p:spPr bwMode="auto">
          <a:xfrm>
            <a:off x="609600" y="2232024"/>
            <a:ext cx="2222500" cy="1501775"/>
          </a:xfrm>
          <a:prstGeom prst="rect">
            <a:avLst/>
          </a:prstGeom>
          <a:solidFill>
            <a:srgbClr val="FF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union U1 {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char c;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[2];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double v;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 *up;</a:t>
            </a:r>
          </a:p>
        </p:txBody>
      </p:sp>
      <p:sp>
        <p:nvSpPr>
          <p:cNvPr id="31750" name="Rectangle 6"/>
          <p:cNvSpPr>
            <a:spLocks/>
          </p:cNvSpPr>
          <p:nvPr/>
        </p:nvSpPr>
        <p:spPr bwMode="auto">
          <a:xfrm>
            <a:off x="609600" y="3886200"/>
            <a:ext cx="2222500" cy="1524000"/>
          </a:xfrm>
          <a:prstGeom prst="rect">
            <a:avLst/>
          </a:prstGeom>
          <a:solidFill>
            <a:srgbClr val="FF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struct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S1 {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char c;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[2];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double v;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 *sp;</a:t>
            </a:r>
          </a:p>
        </p:txBody>
      </p:sp>
      <p:graphicFrame>
        <p:nvGraphicFramePr>
          <p:cNvPr id="31751" name="Group 7"/>
          <p:cNvGraphicFramePr>
            <a:graphicFrameLocks noGrp="1"/>
          </p:cNvGraphicFramePr>
          <p:nvPr/>
        </p:nvGraphicFramePr>
        <p:xfrm>
          <a:off x="342900" y="5715000"/>
          <a:ext cx="8647113" cy="762000"/>
        </p:xfrm>
        <a:graphic>
          <a:graphicData uri="http://schemas.openxmlformats.org/drawingml/2006/table">
            <a:tbl>
              <a:tblPr/>
              <a:tblGrid>
                <a:gridCol w="32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63976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639762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639763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635000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c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Bold Italic" charset="0"/>
                          <a:ea typeface="Calibri Bold Italic" charset="0"/>
                          <a:cs typeface="Calibri Bold Italic" charset="0"/>
                          <a:sym typeface="Calibri Bold Italic" charset="0"/>
                        </a:rPr>
                        <a:t>3 bytes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i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[0]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i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[1]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 Bold Italic" charset="0"/>
                          <a:ea typeface="Calibri Bold Italic" charset="0"/>
                          <a:cs typeface="Calibri Bold Italic" charset="0"/>
                          <a:sym typeface="Calibri Bold Italic" charset="0"/>
                        </a:rPr>
                        <a:t>4 bytes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v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D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sp+0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sp+4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sp+8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sp+16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sp+24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1855" name="Group 111"/>
          <p:cNvGraphicFramePr>
            <a:graphicFrameLocks noGrp="1"/>
          </p:cNvGraphicFramePr>
          <p:nvPr/>
        </p:nvGraphicFramePr>
        <p:xfrm>
          <a:off x="4025900" y="2654300"/>
          <a:ext cx="3175000" cy="1549400"/>
        </p:xfrm>
        <a:graphic>
          <a:graphicData uri="http://schemas.openxmlformats.org/drawingml/2006/table">
            <a:tbl>
              <a:tblPr/>
              <a:tblGrid>
                <a:gridCol w="31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87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c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i[0]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i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[1]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v</a:t>
                      </a: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D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3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up+0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up+4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up+8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5836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/>
          </p:cNvSpPr>
          <p:nvPr/>
        </p:nvSpPr>
        <p:spPr bwMode="auto">
          <a:xfrm>
            <a:off x="528638" y="1495424"/>
            <a:ext cx="2527300" cy="1323975"/>
          </a:xfrm>
          <a:prstGeom prst="rect">
            <a:avLst/>
          </a:prstGeom>
          <a:solidFill>
            <a:srgbClr val="FF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typedef union {</a:t>
            </a:r>
            <a:endParaRPr lang="en-US" sz="2400" b="1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float f;</a:t>
            </a:r>
            <a:endParaRPr lang="en-US" sz="2400" b="1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unsigned u;</a:t>
            </a:r>
            <a:endParaRPr lang="en-US" sz="2400" b="1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 bit_float_t;</a:t>
            </a:r>
          </a:p>
        </p:txBody>
      </p:sp>
      <p:sp>
        <p:nvSpPr>
          <p:cNvPr id="32772" name="Rectangle 4"/>
          <p:cNvSpPr>
            <a:spLocks/>
          </p:cNvSpPr>
          <p:nvPr/>
        </p:nvSpPr>
        <p:spPr bwMode="auto">
          <a:xfrm>
            <a:off x="604838" y="3289300"/>
            <a:ext cx="3898900" cy="1816100"/>
          </a:xfrm>
          <a:prstGeom prst="rect">
            <a:avLst/>
          </a:prstGeom>
          <a:solidFill>
            <a:srgbClr val="FF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float bit2float(unsigned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u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 {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bit_float_t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arg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arg.u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=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u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arg.f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32773" name="Rectangle 5"/>
          <p:cNvSpPr>
            <a:spLocks/>
          </p:cNvSpPr>
          <p:nvPr/>
        </p:nvSpPr>
        <p:spPr bwMode="auto">
          <a:xfrm>
            <a:off x="4724400" y="3292474"/>
            <a:ext cx="3898900" cy="1812925"/>
          </a:xfrm>
          <a:prstGeom prst="rect">
            <a:avLst/>
          </a:prstGeom>
          <a:solidFill>
            <a:srgbClr val="FF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unsigned float2bit(float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f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 {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bit_float_t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arg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arg.f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=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f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arg.u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Using Union to Access Bit Patterns</a:t>
            </a:r>
          </a:p>
        </p:txBody>
      </p:sp>
      <p:sp>
        <p:nvSpPr>
          <p:cNvPr id="32775" name="Rectangle 7"/>
          <p:cNvSpPr>
            <a:spLocks/>
          </p:cNvSpPr>
          <p:nvPr/>
        </p:nvSpPr>
        <p:spPr bwMode="auto">
          <a:xfrm>
            <a:off x="593725" y="5257800"/>
            <a:ext cx="3149600" cy="4572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Same as </a:t>
            </a:r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(float) 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u</a:t>
            </a:r>
            <a:r>
              <a:rPr lang="en-US" sz="24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? </a:t>
            </a:r>
          </a:p>
        </p:txBody>
      </p:sp>
      <p:sp>
        <p:nvSpPr>
          <p:cNvPr id="32776" name="Rectangle 8"/>
          <p:cNvSpPr>
            <a:spLocks/>
          </p:cNvSpPr>
          <p:nvPr/>
        </p:nvSpPr>
        <p:spPr bwMode="auto">
          <a:xfrm>
            <a:off x="4722813" y="5257800"/>
            <a:ext cx="3886200" cy="4572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Same as </a:t>
            </a:r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(unsigned) 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f</a:t>
            </a:r>
            <a:r>
              <a:rPr lang="en-US" sz="24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? </a:t>
            </a:r>
          </a:p>
        </p:txBody>
      </p:sp>
      <p:graphicFrame>
        <p:nvGraphicFramePr>
          <p:cNvPr id="32777" name="Group 9"/>
          <p:cNvGraphicFramePr>
            <a:graphicFrameLocks noGrp="1"/>
          </p:cNvGraphicFramePr>
          <p:nvPr/>
        </p:nvGraphicFramePr>
        <p:xfrm>
          <a:off x="4622800" y="1498600"/>
          <a:ext cx="1905000" cy="1143000"/>
        </p:xfrm>
        <a:graphic>
          <a:graphicData uri="http://schemas.openxmlformats.org/drawingml/2006/table">
            <a:tbl>
              <a:tblPr/>
              <a:tblGrid>
                <a:gridCol w="31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u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f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D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ea typeface="ヒラギノ角ゴ ProN W6" charset="0"/>
                        <a:cs typeface="ヒラギノ角ゴ ProN W6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0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ヒラギノ角ゴ ProN W6" charset="0"/>
                        <a:cs typeface="Courier New" pitchFamily="49" charset="0"/>
                        <a:sym typeface="Courier New Bold" charset="0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  <a:sym typeface="Courier New Bold" charset="0"/>
                        </a:rPr>
                        <a:t>4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9678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>
          <a:xfrm>
            <a:off x="455613" y="0"/>
            <a:ext cx="5724525" cy="1597025"/>
          </a:xfrm>
          <a:ln/>
        </p:spPr>
        <p:txBody>
          <a:bodyPr/>
          <a:lstStyle/>
          <a:p>
            <a:pPr marL="80963" indent="-80963"/>
            <a:r>
              <a:rPr lang="en-US" dirty="0" err="1">
                <a:latin typeface="Calibri" charset="0"/>
                <a:ea typeface="Calibri" charset="0"/>
                <a:cs typeface="Calibri" charset="0"/>
                <a:sym typeface="Calibri" charset="0"/>
              </a:rPr>
              <a:t>Endianess</a:t>
            </a:r>
            <a:endParaRPr lang="en-US" dirty="0">
              <a:latin typeface="Calibri" charset="0"/>
              <a:ea typeface="ヒラギノ角ゴ ProN W3" charset="0"/>
              <a:cs typeface="ヒラギノ角ゴ ProN W3" charset="0"/>
              <a:sym typeface="Calibri" charset="0"/>
            </a:endParaRPr>
          </a:p>
        </p:txBody>
      </p:sp>
      <p:sp>
        <p:nvSpPr>
          <p:cNvPr id="33796" name="Rectangle 4"/>
          <p:cNvSpPr>
            <a:spLocks noGrp="1" noChangeArrowheads="1"/>
          </p:cNvSpPr>
          <p:nvPr>
            <p:ph idx="1"/>
          </p:nvPr>
        </p:nvSpPr>
        <p:spPr>
          <a:xfrm>
            <a:off x="290513" y="1371601"/>
            <a:ext cx="8307387" cy="5486400"/>
          </a:xfrm>
          <a:ln/>
        </p:spPr>
        <p:txBody>
          <a:bodyPr/>
          <a:lstStyle/>
          <a:p>
            <a:pPr marL="215900" indent="-215900">
              <a:spcBef>
                <a:spcPct val="0"/>
              </a:spcBef>
            </a:pPr>
            <a:r>
              <a:rPr lang="en-US" dirty="0">
                <a:ea typeface="Calibri" charset="0"/>
                <a:cs typeface="Calibri" charset="0"/>
              </a:rPr>
              <a:t>Idea</a:t>
            </a:r>
            <a:endParaRPr lang="en-US" dirty="0"/>
          </a:p>
          <a:p>
            <a:pPr lvl="1"/>
            <a:r>
              <a:rPr lang="en-US" dirty="0"/>
              <a:t>Short/long/quad words stored in memory as 2/4/8 consecutive bytes</a:t>
            </a:r>
          </a:p>
          <a:p>
            <a:pPr lvl="1"/>
            <a:r>
              <a:rPr lang="en-US" dirty="0"/>
              <a:t>Which byte is most (least) significant?</a:t>
            </a:r>
          </a:p>
          <a:p>
            <a:pPr marL="215900" indent="-215900"/>
            <a:r>
              <a:rPr lang="en-US" dirty="0">
                <a:ea typeface="Calibri" charset="0"/>
                <a:cs typeface="Calibri" charset="0"/>
              </a:rPr>
              <a:t>Big Endian</a:t>
            </a:r>
            <a:endParaRPr lang="en-US" dirty="0"/>
          </a:p>
          <a:p>
            <a:pPr lvl="1"/>
            <a:r>
              <a:rPr lang="en-US" dirty="0"/>
              <a:t>Most significant byte has lowest address</a:t>
            </a:r>
          </a:p>
          <a:p>
            <a:pPr lvl="1"/>
            <a:r>
              <a:rPr lang="en-US" dirty="0"/>
              <a:t>SPARC  </a:t>
            </a:r>
          </a:p>
          <a:p>
            <a:pPr lvl="1"/>
            <a:r>
              <a:rPr lang="en-US" dirty="0"/>
              <a:t>(</a:t>
            </a:r>
            <a:r>
              <a:rPr lang="en-US" altLang="zh-CN" dirty="0"/>
              <a:t>Internet)</a:t>
            </a:r>
            <a:endParaRPr lang="en-US" dirty="0"/>
          </a:p>
          <a:p>
            <a:pPr marL="215900" indent="-215900"/>
            <a:r>
              <a:rPr lang="en-US" dirty="0">
                <a:ea typeface="Calibri" charset="0"/>
                <a:cs typeface="Calibri" charset="0"/>
              </a:rPr>
              <a:t>Little Endian</a:t>
            </a:r>
            <a:endParaRPr lang="en-US" dirty="0"/>
          </a:p>
          <a:p>
            <a:pPr lvl="1"/>
            <a:r>
              <a:rPr lang="en-US" dirty="0"/>
              <a:t>Least significant byte has lowest address</a:t>
            </a:r>
          </a:p>
          <a:p>
            <a:pPr lvl="1"/>
            <a:r>
              <a:rPr lang="en-US" dirty="0"/>
              <a:t>Intel x86 </a:t>
            </a:r>
          </a:p>
          <a:p>
            <a:r>
              <a:rPr lang="en-US" dirty="0"/>
              <a:t>Bi Endian</a:t>
            </a:r>
          </a:p>
          <a:p>
            <a:pPr lvl="1"/>
            <a:r>
              <a:rPr lang="en-US" dirty="0"/>
              <a:t>Can be configured either way: ARM (default little endian)</a:t>
            </a:r>
          </a:p>
        </p:txBody>
      </p:sp>
    </p:spTree>
    <p:extLst>
      <p:ext uri="{BB962C8B-B14F-4D97-AF65-F5344CB8AC3E}">
        <p14:creationId xmlns:p14="http://schemas.microsoft.com/office/powerpoint/2010/main" val="1515588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252413"/>
            <a:ext cx="6650038" cy="1109662"/>
          </a:xfrm>
          <a:ln/>
        </p:spPr>
        <p:txBody>
          <a:bodyPr/>
          <a:lstStyle/>
          <a:p>
            <a:pPr marL="80963" indent="-80963"/>
            <a:r>
              <a:rPr lang="en-US">
                <a:latin typeface="Calibri" charset="0"/>
                <a:ea typeface="Calibri" charset="0"/>
                <a:cs typeface="Calibri" charset="0"/>
                <a:sym typeface="Calibri" charset="0"/>
              </a:rPr>
              <a:t>Byte Ordering Example</a:t>
            </a:r>
            <a:endParaRPr lang="en-US">
              <a:latin typeface="Calibri" charset="0"/>
              <a:ea typeface="ヒラギノ角ゴ ProN W3" charset="0"/>
              <a:cs typeface="ヒラギノ角ゴ ProN W3" charset="0"/>
              <a:sym typeface="Calibri" charset="0"/>
            </a:endParaRPr>
          </a:p>
        </p:txBody>
      </p:sp>
      <p:sp>
        <p:nvSpPr>
          <p:cNvPr id="34820" name="Rectangle 4"/>
          <p:cNvSpPr>
            <a:spLocks/>
          </p:cNvSpPr>
          <p:nvPr/>
        </p:nvSpPr>
        <p:spPr bwMode="auto">
          <a:xfrm>
            <a:off x="533400" y="1066800"/>
            <a:ext cx="4051300" cy="1820862"/>
          </a:xfrm>
          <a:prstGeom prst="rect">
            <a:avLst/>
          </a:prstGeom>
          <a:solidFill>
            <a:srgbClr val="FF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union {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unsigned char c[8];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unsigned short s[4];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unsigned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[2];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unsigned long l[1];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}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dw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1676400" y="3357265"/>
          <a:ext cx="6096000" cy="14833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c[1]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c[2]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c[3]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c[4]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c[5]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c[6]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c[7]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s[1]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s[2]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s[3]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 err="1"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 err="1"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[1]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l[0]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738323" y="3357265"/>
            <a:ext cx="9380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Calibri" pitchFamily="34" charset="0"/>
              </a:rPr>
              <a:t>32-bit</a:t>
            </a:r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1676400" y="5181600"/>
          <a:ext cx="6096000" cy="14833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c[1]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c[2]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c[3]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c[4]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c[5]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c[6]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c[7]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s[1]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s[2]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s[3]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 err="1"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 err="1"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[1]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gridSpan="8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l[0]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" name="Rectangle 24"/>
          <p:cNvSpPr/>
          <p:nvPr/>
        </p:nvSpPr>
        <p:spPr>
          <a:xfrm>
            <a:off x="738323" y="5181600"/>
            <a:ext cx="9380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dirty="0">
                <a:latin typeface="Calibri" pitchFamily="34" charset="0"/>
              </a:rPr>
              <a:t>64-bit</a:t>
            </a:r>
          </a:p>
        </p:txBody>
      </p:sp>
    </p:spTree>
    <p:extLst>
      <p:ext uri="{BB962C8B-B14F-4D97-AF65-F5344CB8AC3E}">
        <p14:creationId xmlns:p14="http://schemas.microsoft.com/office/powerpoint/2010/main" val="3295681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315200" cy="1182688"/>
          </a:xfrm>
          <a:ln/>
        </p:spPr>
        <p:txBody>
          <a:bodyPr/>
          <a:lstStyle/>
          <a:p>
            <a:pPr marL="80963" indent="-80963"/>
            <a:r>
              <a:rPr lang="en-US">
                <a:latin typeface="Calibri" charset="0"/>
                <a:ea typeface="Calibri" charset="0"/>
                <a:cs typeface="Calibri" charset="0"/>
                <a:sym typeface="Calibri" charset="0"/>
              </a:rPr>
              <a:t>Byte Ordering Example (Cont).</a:t>
            </a:r>
            <a:endParaRPr lang="en-US">
              <a:latin typeface="Calibri" charset="0"/>
              <a:ea typeface="ヒラギノ角ゴ ProN W3" charset="0"/>
              <a:cs typeface="ヒラギノ角ゴ ProN W3" charset="0"/>
              <a:sym typeface="Calibri" charset="0"/>
            </a:endParaRPr>
          </a:p>
        </p:txBody>
      </p:sp>
      <p:sp>
        <p:nvSpPr>
          <p:cNvPr id="35844" name="Rectangle 4"/>
          <p:cNvSpPr>
            <a:spLocks/>
          </p:cNvSpPr>
          <p:nvPr/>
        </p:nvSpPr>
        <p:spPr bwMode="auto">
          <a:xfrm>
            <a:off x="1219200" y="990600"/>
            <a:ext cx="6781800" cy="5257800"/>
          </a:xfrm>
          <a:prstGeom prst="rect">
            <a:avLst/>
          </a:prstGeom>
          <a:solidFill>
            <a:srgbClr val="FF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j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for (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j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= 0;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j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&lt; 8;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j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++)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dw.c[j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] = 0xf0 +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j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endParaRPr lang="en-US" sz="1800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printf("Characters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0-7 ==  [0x%x,0x%x,0x%x,0x%x,0x%x,0x%x,0x%x,0x%x]\n",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dw.c[0], dw.c[1], dw.c[2], dw.c[3],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dw.c[4], dw.c[5], dw.c[6], dw.c[7]);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endParaRPr lang="en-US" sz="1800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printf("Shorts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0-3 == [0x%x,0x%x,0x%x,0x%x]\n",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dw.s[0], dw.s[1], dw.s[2], dw.s[3]);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endParaRPr lang="en-US" sz="1800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printf("Ints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0-1 == [0x%x,0x%x]\n",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dw.i[0], dw.i[1]);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endParaRPr lang="en-US" sz="1800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printf("Long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0 == [0x%lx]\n",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dw.l[0]);</a:t>
            </a:r>
          </a:p>
        </p:txBody>
      </p:sp>
    </p:spTree>
    <p:extLst>
      <p:ext uri="{BB962C8B-B14F-4D97-AF65-F5344CB8AC3E}">
        <p14:creationId xmlns:p14="http://schemas.microsoft.com/office/powerpoint/2010/main" val="2794613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6223000" cy="1165225"/>
          </a:xfrm>
          <a:ln/>
        </p:spPr>
        <p:txBody>
          <a:bodyPr/>
          <a:lstStyle/>
          <a:p>
            <a:pPr marL="80963" indent="-80963"/>
            <a:r>
              <a:rPr lang="en-US">
                <a:latin typeface="Calibri" charset="0"/>
                <a:ea typeface="Calibri" charset="0"/>
                <a:cs typeface="Calibri" charset="0"/>
                <a:sym typeface="Calibri" charset="0"/>
              </a:rPr>
              <a:t>Byte Ordering on Sun</a:t>
            </a:r>
            <a:endParaRPr lang="en-US">
              <a:latin typeface="Calibri" charset="0"/>
              <a:ea typeface="ヒラギノ角ゴ ProN W3" charset="0"/>
              <a:cs typeface="ヒラギノ角ゴ ProN W3" charset="0"/>
              <a:sym typeface="Calibri" charset="0"/>
            </a:endParaRPr>
          </a:p>
        </p:txBody>
      </p:sp>
      <p:sp>
        <p:nvSpPr>
          <p:cNvPr id="37892" name="Rectangle 4"/>
          <p:cNvSpPr>
            <a:spLocks/>
          </p:cNvSpPr>
          <p:nvPr/>
        </p:nvSpPr>
        <p:spPr bwMode="auto">
          <a:xfrm>
            <a:off x="457200" y="1143000"/>
            <a:ext cx="26162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Big Endian</a:t>
            </a:r>
          </a:p>
        </p:txBody>
      </p:sp>
      <p:sp>
        <p:nvSpPr>
          <p:cNvPr id="37893" name="Rectangle 5"/>
          <p:cNvSpPr>
            <a:spLocks/>
          </p:cNvSpPr>
          <p:nvPr/>
        </p:nvSpPr>
        <p:spPr bwMode="auto">
          <a:xfrm>
            <a:off x="228600" y="5029200"/>
            <a:ext cx="8686800" cy="12954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" charset="0"/>
              </a:rPr>
              <a:t>Characters 0-7 == [0xf0,0xf1,0xf2,0xf3,0xf4,0xf5,0xf6,0xf7]</a:t>
            </a:r>
            <a:endParaRPr lang="en-US" sz="18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" charset="0"/>
              </a:rPr>
              <a:t>Shorts     0-3 == [0xf0f1,0xf2f3,0xf4f5,0xf6f7]</a:t>
            </a:r>
            <a:endParaRPr lang="en-US" sz="18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" charset="0"/>
              </a:rPr>
              <a:t>Ints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" charset="0"/>
              </a:rPr>
              <a:t>       0-1 == [0xf0f1f2f3,0xf4f5f6f7]</a:t>
            </a:r>
            <a:endParaRPr lang="en-US" sz="18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" charset="0"/>
              </a:rPr>
              <a:t>Long       0   == [0xf0f1f2f3]</a:t>
            </a:r>
          </a:p>
        </p:txBody>
      </p:sp>
      <p:sp>
        <p:nvSpPr>
          <p:cNvPr id="37894" name="Rectangle 6"/>
          <p:cNvSpPr>
            <a:spLocks/>
          </p:cNvSpPr>
          <p:nvPr/>
        </p:nvSpPr>
        <p:spPr bwMode="auto">
          <a:xfrm>
            <a:off x="304800" y="4495800"/>
            <a:ext cx="36703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Output on Sun:</a:t>
            </a:r>
          </a:p>
        </p:txBody>
      </p:sp>
      <p:graphicFrame>
        <p:nvGraphicFramePr>
          <p:cNvPr id="48" name="Table 47"/>
          <p:cNvGraphicFramePr>
            <a:graphicFrameLocks noGrp="1"/>
          </p:cNvGraphicFramePr>
          <p:nvPr/>
        </p:nvGraphicFramePr>
        <p:xfrm>
          <a:off x="1966913" y="1873905"/>
          <a:ext cx="6096000" cy="18542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c[1]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c[2]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c[3]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c[4]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c[5]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c[6]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c[7]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s[1]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s[2]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s[3]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 err="1"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 err="1"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[1]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l[0]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9" name="Rectangle 12"/>
          <p:cNvSpPr>
            <a:spLocks/>
          </p:cNvSpPr>
          <p:nvPr/>
        </p:nvSpPr>
        <p:spPr bwMode="auto">
          <a:xfrm>
            <a:off x="1966162" y="3728105"/>
            <a:ext cx="419987" cy="292388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1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MSB</a:t>
            </a:r>
          </a:p>
        </p:txBody>
      </p:sp>
      <p:sp>
        <p:nvSpPr>
          <p:cNvPr id="50" name="Rectangle 12"/>
          <p:cNvSpPr>
            <a:spLocks/>
          </p:cNvSpPr>
          <p:nvPr/>
        </p:nvSpPr>
        <p:spPr bwMode="auto">
          <a:xfrm>
            <a:off x="4653002" y="3734455"/>
            <a:ext cx="338234" cy="292388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1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LSB</a:t>
            </a:r>
          </a:p>
        </p:txBody>
      </p:sp>
      <p:sp>
        <p:nvSpPr>
          <p:cNvPr id="51" name="Rectangle 12"/>
          <p:cNvSpPr>
            <a:spLocks/>
          </p:cNvSpPr>
          <p:nvPr/>
        </p:nvSpPr>
        <p:spPr bwMode="auto">
          <a:xfrm>
            <a:off x="5023648" y="3746500"/>
            <a:ext cx="419987" cy="292388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1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MSB</a:t>
            </a:r>
          </a:p>
        </p:txBody>
      </p:sp>
      <p:sp>
        <p:nvSpPr>
          <p:cNvPr id="52" name="Rectangle 12"/>
          <p:cNvSpPr>
            <a:spLocks/>
          </p:cNvSpPr>
          <p:nvPr/>
        </p:nvSpPr>
        <p:spPr bwMode="auto">
          <a:xfrm>
            <a:off x="7724680" y="3728105"/>
            <a:ext cx="338234" cy="292388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1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LSB</a:t>
            </a:r>
          </a:p>
        </p:txBody>
      </p:sp>
      <p:sp>
        <p:nvSpPr>
          <p:cNvPr id="53" name="Line 42"/>
          <p:cNvSpPr>
            <a:spLocks noChangeShapeType="1"/>
          </p:cNvSpPr>
          <p:nvPr/>
        </p:nvSpPr>
        <p:spPr bwMode="auto">
          <a:xfrm flipH="1">
            <a:off x="2489426" y="4038888"/>
            <a:ext cx="2134288" cy="0"/>
          </a:xfrm>
          <a:prstGeom prst="line">
            <a:avLst/>
          </a:prstGeom>
          <a:noFill/>
          <a:ln w="25400" cap="flat">
            <a:solidFill>
              <a:schemeClr val="accent2">
                <a:lumMod val="50000"/>
              </a:schemeClr>
            </a:solidFill>
            <a:prstDash val="solid"/>
            <a:round/>
            <a:headEnd type="triangl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4" name="Rectangle 43"/>
          <p:cNvSpPr>
            <a:spLocks/>
          </p:cNvSpPr>
          <p:nvPr/>
        </p:nvSpPr>
        <p:spPr bwMode="auto">
          <a:xfrm>
            <a:off x="3224676" y="4050000"/>
            <a:ext cx="435115" cy="2921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Print</a:t>
            </a:r>
          </a:p>
        </p:txBody>
      </p:sp>
    </p:spTree>
    <p:extLst>
      <p:ext uri="{BB962C8B-B14F-4D97-AF65-F5344CB8AC3E}">
        <p14:creationId xmlns:p14="http://schemas.microsoft.com/office/powerpoint/2010/main" val="3801906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3" grpId="0"/>
      <p:bldP spid="3789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6273800" cy="1165225"/>
          </a:xfrm>
          <a:ln/>
        </p:spPr>
        <p:txBody>
          <a:bodyPr/>
          <a:lstStyle/>
          <a:p>
            <a:pPr marL="80963" indent="-80963"/>
            <a:r>
              <a:rPr lang="en-US" dirty="0">
                <a:latin typeface="Calibri" charset="0"/>
                <a:ea typeface="Calibri" charset="0"/>
                <a:cs typeface="Calibri" charset="0"/>
                <a:sym typeface="Calibri" charset="0"/>
              </a:rPr>
              <a:t>Byte Ordering on x86-32 (IA32)</a:t>
            </a:r>
            <a:endParaRPr lang="en-US" dirty="0">
              <a:latin typeface="Calibri" charset="0"/>
              <a:ea typeface="ヒラギノ角ゴ ProN W3" charset="0"/>
              <a:cs typeface="ヒラギノ角ゴ ProN W3" charset="0"/>
              <a:sym typeface="Calibri" charset="0"/>
            </a:endParaRPr>
          </a:p>
        </p:txBody>
      </p:sp>
      <p:sp>
        <p:nvSpPr>
          <p:cNvPr id="36868" name="Rectangle 4"/>
          <p:cNvSpPr>
            <a:spLocks/>
          </p:cNvSpPr>
          <p:nvPr/>
        </p:nvSpPr>
        <p:spPr bwMode="auto">
          <a:xfrm>
            <a:off x="457200" y="1143000"/>
            <a:ext cx="26162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Little Endian</a:t>
            </a:r>
          </a:p>
        </p:txBody>
      </p:sp>
      <p:sp>
        <p:nvSpPr>
          <p:cNvPr id="36869" name="Rectangle 5"/>
          <p:cNvSpPr>
            <a:spLocks/>
          </p:cNvSpPr>
          <p:nvPr/>
        </p:nvSpPr>
        <p:spPr bwMode="auto">
          <a:xfrm>
            <a:off x="228601" y="4876800"/>
            <a:ext cx="8458199" cy="144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" charset="0"/>
              </a:rPr>
              <a:t>Characters 0-7 == [0xf0,0xf1,0xf2,0xf3,0xf4,0xf5,0xf6,0xf7]</a:t>
            </a:r>
            <a:endParaRPr lang="en-US" sz="18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" charset="0"/>
              </a:rPr>
              <a:t>Shorts     0-3 == [0xf1f0,0xf3f2,0xf5f4,0xf7f6]</a:t>
            </a:r>
            <a:endParaRPr lang="en-US" sz="18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" charset="0"/>
              </a:rPr>
              <a:t>Ints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" charset="0"/>
              </a:rPr>
              <a:t>       0-1 == [0xf3f2f1f0,0xf7f6f5f4]</a:t>
            </a:r>
            <a:endParaRPr lang="en-US" sz="18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" charset="0"/>
              </a:rPr>
              <a:t>Long       0   == [0xf3f2f1f0]</a:t>
            </a:r>
          </a:p>
        </p:txBody>
      </p:sp>
      <p:sp>
        <p:nvSpPr>
          <p:cNvPr id="36870" name="Rectangle 6"/>
          <p:cNvSpPr>
            <a:spLocks/>
          </p:cNvSpPr>
          <p:nvPr/>
        </p:nvSpPr>
        <p:spPr bwMode="auto">
          <a:xfrm>
            <a:off x="284163" y="4432300"/>
            <a:ext cx="36703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Output:</a:t>
            </a:r>
          </a:p>
        </p:txBody>
      </p:sp>
      <p:graphicFrame>
        <p:nvGraphicFramePr>
          <p:cNvPr id="50" name="Table 49"/>
          <p:cNvGraphicFramePr>
            <a:graphicFrameLocks noGrp="1"/>
          </p:cNvGraphicFramePr>
          <p:nvPr/>
        </p:nvGraphicFramePr>
        <p:xfrm>
          <a:off x="1966913" y="1873905"/>
          <a:ext cx="6096000" cy="18542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c[1]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c[2]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c[3]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c[4]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c[5]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c[6]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c[7]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s[1]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s[2]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s[3]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 err="1"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 err="1"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[1]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l[0]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2" name="Rectangle 12"/>
          <p:cNvSpPr>
            <a:spLocks/>
          </p:cNvSpPr>
          <p:nvPr/>
        </p:nvSpPr>
        <p:spPr bwMode="auto">
          <a:xfrm>
            <a:off x="2047914" y="3728105"/>
            <a:ext cx="338234" cy="292388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1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LSB</a:t>
            </a:r>
          </a:p>
        </p:txBody>
      </p:sp>
      <p:sp>
        <p:nvSpPr>
          <p:cNvPr id="53" name="Rectangle 12"/>
          <p:cNvSpPr>
            <a:spLocks/>
          </p:cNvSpPr>
          <p:nvPr/>
        </p:nvSpPr>
        <p:spPr bwMode="auto">
          <a:xfrm>
            <a:off x="4571249" y="3734455"/>
            <a:ext cx="419987" cy="292388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1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MSB</a:t>
            </a:r>
          </a:p>
        </p:txBody>
      </p:sp>
      <p:sp>
        <p:nvSpPr>
          <p:cNvPr id="54" name="Rectangle 12"/>
          <p:cNvSpPr>
            <a:spLocks/>
          </p:cNvSpPr>
          <p:nvPr/>
        </p:nvSpPr>
        <p:spPr bwMode="auto">
          <a:xfrm>
            <a:off x="5105400" y="3746500"/>
            <a:ext cx="338234" cy="292388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1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LSB</a:t>
            </a:r>
          </a:p>
        </p:txBody>
      </p:sp>
      <p:sp>
        <p:nvSpPr>
          <p:cNvPr id="55" name="Rectangle 12"/>
          <p:cNvSpPr>
            <a:spLocks/>
          </p:cNvSpPr>
          <p:nvPr/>
        </p:nvSpPr>
        <p:spPr bwMode="auto">
          <a:xfrm>
            <a:off x="7642927" y="3728105"/>
            <a:ext cx="419987" cy="292388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1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MSB</a:t>
            </a:r>
          </a:p>
        </p:txBody>
      </p:sp>
      <p:sp>
        <p:nvSpPr>
          <p:cNvPr id="56" name="Line 42"/>
          <p:cNvSpPr>
            <a:spLocks noChangeShapeType="1"/>
          </p:cNvSpPr>
          <p:nvPr/>
        </p:nvSpPr>
        <p:spPr bwMode="auto">
          <a:xfrm>
            <a:off x="2489426" y="4038888"/>
            <a:ext cx="2134288" cy="0"/>
          </a:xfrm>
          <a:prstGeom prst="line">
            <a:avLst/>
          </a:prstGeom>
          <a:noFill/>
          <a:ln w="25400" cap="flat">
            <a:solidFill>
              <a:schemeClr val="accent2">
                <a:lumMod val="50000"/>
              </a:schemeClr>
            </a:solidFill>
            <a:prstDash val="solid"/>
            <a:round/>
            <a:headEnd type="triangl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7" name="Rectangle 43"/>
          <p:cNvSpPr>
            <a:spLocks/>
          </p:cNvSpPr>
          <p:nvPr/>
        </p:nvSpPr>
        <p:spPr bwMode="auto">
          <a:xfrm>
            <a:off x="3224676" y="4050000"/>
            <a:ext cx="435115" cy="2921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Print</a:t>
            </a:r>
          </a:p>
        </p:txBody>
      </p:sp>
    </p:spTree>
    <p:extLst>
      <p:ext uri="{BB962C8B-B14F-4D97-AF65-F5344CB8AC3E}">
        <p14:creationId xmlns:p14="http://schemas.microsoft.com/office/powerpoint/2010/main" val="1794373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0"/>
      <p:bldP spid="3687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6477000" cy="1165225"/>
          </a:xfrm>
          <a:ln/>
        </p:spPr>
        <p:txBody>
          <a:bodyPr/>
          <a:lstStyle/>
          <a:p>
            <a:pPr marL="80963" indent="-80963"/>
            <a:r>
              <a:rPr lang="en-US">
                <a:latin typeface="Calibri" charset="0"/>
                <a:ea typeface="Calibri" charset="0"/>
                <a:cs typeface="Calibri" charset="0"/>
                <a:sym typeface="Calibri" charset="0"/>
              </a:rPr>
              <a:t>Byte Ordering on x86-64</a:t>
            </a:r>
            <a:endParaRPr lang="en-US">
              <a:latin typeface="Calibri" charset="0"/>
              <a:ea typeface="ヒラギノ角ゴ ProN W3" charset="0"/>
              <a:cs typeface="ヒラギノ角ゴ ProN W3" charset="0"/>
              <a:sym typeface="Calibri" charset="0"/>
            </a:endParaRPr>
          </a:p>
        </p:txBody>
      </p:sp>
      <p:sp>
        <p:nvSpPr>
          <p:cNvPr id="38916" name="Rectangle 4"/>
          <p:cNvSpPr>
            <a:spLocks/>
          </p:cNvSpPr>
          <p:nvPr/>
        </p:nvSpPr>
        <p:spPr bwMode="auto">
          <a:xfrm>
            <a:off x="457200" y="1066800"/>
            <a:ext cx="26162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Little Endian</a:t>
            </a:r>
          </a:p>
        </p:txBody>
      </p:sp>
      <p:sp>
        <p:nvSpPr>
          <p:cNvPr id="38917" name="Rectangle 5"/>
          <p:cNvSpPr>
            <a:spLocks/>
          </p:cNvSpPr>
          <p:nvPr/>
        </p:nvSpPr>
        <p:spPr bwMode="auto">
          <a:xfrm>
            <a:off x="190500" y="4953000"/>
            <a:ext cx="8763000" cy="12319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" charset="0"/>
              </a:rPr>
              <a:t>Characters 0-7 == [0xf0,0xf1,0xf2,0xf3,0xf4,0xf5,0xf6,0xf7]</a:t>
            </a:r>
            <a:endParaRPr lang="en-US" sz="18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" charset="0"/>
              </a:rPr>
              <a:t>Shorts     0-3 == [0xf1f0,0xf3f2,0xf5f4,0xf7f6]</a:t>
            </a:r>
            <a:endParaRPr lang="en-US" sz="18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" charset="0"/>
              </a:rPr>
              <a:t>Ints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" charset="0"/>
              </a:rPr>
              <a:t>       0-1 == [0xf3f2f1f0,0xf7f6f5f4]</a:t>
            </a:r>
            <a:endParaRPr lang="en-US" sz="18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" charset="0"/>
              </a:rPr>
              <a:t>Long       0   == </a:t>
            </a:r>
            <a:r>
              <a:rPr lang="en-US" sz="180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  <a:sym typeface="Courier New" charset="0"/>
              </a:rPr>
              <a:t>[0xf7f6f5f4f3f2f1f0]</a:t>
            </a:r>
          </a:p>
        </p:txBody>
      </p:sp>
      <p:sp>
        <p:nvSpPr>
          <p:cNvPr id="38918" name="Rectangle 6"/>
          <p:cNvSpPr>
            <a:spLocks/>
          </p:cNvSpPr>
          <p:nvPr/>
        </p:nvSpPr>
        <p:spPr bwMode="auto">
          <a:xfrm>
            <a:off x="381000" y="4330987"/>
            <a:ext cx="36703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Output on x86-64:</a:t>
            </a:r>
          </a:p>
        </p:txBody>
      </p:sp>
      <p:graphicFrame>
        <p:nvGraphicFramePr>
          <p:cNvPr id="48" name="Table 47"/>
          <p:cNvGraphicFramePr>
            <a:graphicFrameLocks noGrp="1"/>
          </p:cNvGraphicFramePr>
          <p:nvPr/>
        </p:nvGraphicFramePr>
        <p:xfrm>
          <a:off x="1966913" y="1873905"/>
          <a:ext cx="6096000" cy="18542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f7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c[1]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c[2]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c[3]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c[4]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c[5]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c[6]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c[7]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s[1]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s[2]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s[3]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 err="1"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 err="1">
                          <a:latin typeface="Courier New" pitchFamily="49" charset="0"/>
                          <a:cs typeface="Courier New" pitchFamily="49" charset="0"/>
                        </a:rPr>
                        <a:t>i</a:t>
                      </a:r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[1]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gridSpan="8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l[0]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1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latin typeface="Courier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9" name="Rectangle 12"/>
          <p:cNvSpPr>
            <a:spLocks/>
          </p:cNvSpPr>
          <p:nvPr/>
        </p:nvSpPr>
        <p:spPr bwMode="auto">
          <a:xfrm>
            <a:off x="2047914" y="3728105"/>
            <a:ext cx="338234" cy="292388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1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LSB</a:t>
            </a:r>
          </a:p>
        </p:txBody>
      </p:sp>
      <p:sp>
        <p:nvSpPr>
          <p:cNvPr id="50" name="Rectangle 12"/>
          <p:cNvSpPr>
            <a:spLocks/>
          </p:cNvSpPr>
          <p:nvPr/>
        </p:nvSpPr>
        <p:spPr bwMode="auto">
          <a:xfrm>
            <a:off x="7642926" y="3757612"/>
            <a:ext cx="419987" cy="292388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1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MSB</a:t>
            </a:r>
          </a:p>
        </p:txBody>
      </p:sp>
      <p:sp>
        <p:nvSpPr>
          <p:cNvPr id="53" name="Line 42"/>
          <p:cNvSpPr>
            <a:spLocks noChangeShapeType="1"/>
          </p:cNvSpPr>
          <p:nvPr/>
        </p:nvSpPr>
        <p:spPr bwMode="auto">
          <a:xfrm>
            <a:off x="2489426" y="4038887"/>
            <a:ext cx="4901974" cy="0"/>
          </a:xfrm>
          <a:prstGeom prst="line">
            <a:avLst/>
          </a:prstGeom>
          <a:noFill/>
          <a:ln w="25400" cap="flat">
            <a:solidFill>
              <a:schemeClr val="accent2">
                <a:lumMod val="50000"/>
              </a:schemeClr>
            </a:solidFill>
            <a:prstDash val="solid"/>
            <a:round/>
            <a:headEnd type="triangl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4" name="Rectangle 43"/>
          <p:cNvSpPr>
            <a:spLocks/>
          </p:cNvSpPr>
          <p:nvPr/>
        </p:nvSpPr>
        <p:spPr bwMode="auto">
          <a:xfrm>
            <a:off x="4800600" y="4038887"/>
            <a:ext cx="435115" cy="2921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400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Print</a:t>
            </a:r>
          </a:p>
        </p:txBody>
      </p:sp>
    </p:spTree>
    <p:extLst>
      <p:ext uri="{BB962C8B-B14F-4D97-AF65-F5344CB8AC3E}">
        <p14:creationId xmlns:p14="http://schemas.microsoft.com/office/powerpoint/2010/main" val="360256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7" grpId="0"/>
      <p:bldP spid="389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0" name="Rectangle 20"/>
          <p:cNvSpPr>
            <a:spLocks noChangeArrowheads="1"/>
          </p:cNvSpPr>
          <p:nvPr/>
        </p:nvSpPr>
        <p:spPr bwMode="auto">
          <a:xfrm>
            <a:off x="6858000" y="1066800"/>
            <a:ext cx="1447800" cy="555998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dirty="0">
              <a:latin typeface="Calibri" pitchFamily="34" charset="0"/>
              <a:cs typeface="+mn-cs"/>
            </a:endParaRPr>
          </a:p>
        </p:txBody>
      </p:sp>
      <p:sp>
        <p:nvSpPr>
          <p:cNvPr id="42" name="Rectangle 21">
            <a:extLst>
              <a:ext uri="{FF2B5EF4-FFF2-40B4-BE49-F238E27FC236}">
                <a16:creationId xmlns:a16="http://schemas.microsoft.com/office/drawing/2014/main" id="{6E6EFAB2-046C-477D-991C-341C5874F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2233" y="1581234"/>
            <a:ext cx="1447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sz="1800" dirty="0">
              <a:latin typeface="Calibri" pitchFamily="34" charset="0"/>
              <a:cs typeface="+mn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2B02DA8-6AB7-4E94-A054-34DB86479956}"/>
              </a:ext>
            </a:extLst>
          </p:cNvPr>
          <p:cNvCxnSpPr>
            <a:cxnSpLocks/>
          </p:cNvCxnSpPr>
          <p:nvPr/>
        </p:nvCxnSpPr>
        <p:spPr bwMode="auto">
          <a:xfrm>
            <a:off x="6857603" y="1752600"/>
            <a:ext cx="1448198" cy="0"/>
          </a:xfrm>
          <a:prstGeom prst="line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57018" y="304800"/>
            <a:ext cx="7592093" cy="762000"/>
          </a:xfrm>
        </p:spPr>
        <p:txBody>
          <a:bodyPr/>
          <a:lstStyle/>
          <a:p>
            <a:r>
              <a:rPr lang="en-US" dirty="0"/>
              <a:t>x86-64 Linux Memory Layout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Text  / Shared Libraries</a:t>
            </a:r>
          </a:p>
          <a:p>
            <a:pPr lvl="1"/>
            <a:r>
              <a:rPr lang="en-US" dirty="0"/>
              <a:t>Executable machine instructions</a:t>
            </a:r>
          </a:p>
          <a:p>
            <a:pPr lvl="1"/>
            <a:r>
              <a:rPr lang="en-US" dirty="0"/>
              <a:t>Read-only</a:t>
            </a:r>
          </a:p>
          <a:p>
            <a:r>
              <a:rPr lang="en-US" dirty="0"/>
              <a:t>Data</a:t>
            </a:r>
          </a:p>
          <a:p>
            <a:pPr lvl="1"/>
            <a:r>
              <a:rPr lang="en-US" dirty="0"/>
              <a:t>Statically allocated data</a:t>
            </a:r>
          </a:p>
          <a:p>
            <a:pPr lvl="1"/>
            <a:r>
              <a:rPr lang="en-US" dirty="0"/>
              <a:t>e.g., global vars, </a:t>
            </a:r>
            <a:r>
              <a:rPr lang="en-US" sz="1800" b="1" dirty="0">
                <a:latin typeface="Courier New"/>
                <a:cs typeface="Courier New"/>
              </a:rPr>
              <a:t>static</a:t>
            </a:r>
            <a:r>
              <a:rPr lang="en-US" dirty="0"/>
              <a:t> vars, string constants</a:t>
            </a:r>
          </a:p>
          <a:p>
            <a:r>
              <a:rPr lang="en-US" dirty="0"/>
              <a:t>Stack</a:t>
            </a:r>
          </a:p>
          <a:p>
            <a:pPr lvl="1"/>
            <a:r>
              <a:rPr lang="en-US" dirty="0"/>
              <a:t>Runtime stack (8MB limit)</a:t>
            </a:r>
          </a:p>
          <a:p>
            <a:pPr lvl="1"/>
            <a:r>
              <a:rPr lang="en-US" dirty="0"/>
              <a:t>e.g., local variables</a:t>
            </a:r>
          </a:p>
          <a:p>
            <a:r>
              <a:rPr lang="en-US" dirty="0"/>
              <a:t>Heap</a:t>
            </a:r>
          </a:p>
          <a:p>
            <a:pPr lvl="1"/>
            <a:r>
              <a:rPr lang="en-US" dirty="0"/>
              <a:t>Dynamically allocated as needed</a:t>
            </a:r>
          </a:p>
          <a:p>
            <a:pPr lvl="1"/>
            <a:r>
              <a:rPr lang="en-US" dirty="0"/>
              <a:t>When call 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malloc()</a:t>
            </a:r>
            <a:r>
              <a:rPr lang="en-US" dirty="0"/>
              <a:t>,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calloc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new()</a:t>
            </a:r>
          </a:p>
        </p:txBody>
      </p:sp>
      <p:sp>
        <p:nvSpPr>
          <p:cNvPr id="348181" name="Rectangle 21"/>
          <p:cNvSpPr>
            <a:spLocks noChangeArrowheads="1"/>
          </p:cNvSpPr>
          <p:nvPr/>
        </p:nvSpPr>
        <p:spPr bwMode="auto">
          <a:xfrm>
            <a:off x="6858000" y="1583626"/>
            <a:ext cx="1447800" cy="381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 dirty="0">
                <a:latin typeface="Calibri" pitchFamily="34" charset="0"/>
                <a:cs typeface="+mn-cs"/>
              </a:rPr>
              <a:t>Stack</a:t>
            </a:r>
          </a:p>
        </p:txBody>
      </p:sp>
      <p:sp>
        <p:nvSpPr>
          <p:cNvPr id="10249" name="Rectangle 23"/>
          <p:cNvSpPr>
            <a:spLocks noChangeArrowheads="1"/>
          </p:cNvSpPr>
          <p:nvPr/>
        </p:nvSpPr>
        <p:spPr bwMode="auto">
          <a:xfrm>
            <a:off x="6858000" y="6017180"/>
            <a:ext cx="1447800" cy="304800"/>
          </a:xfrm>
          <a:prstGeom prst="rect">
            <a:avLst/>
          </a:prstGeom>
          <a:solidFill>
            <a:srgbClr val="F6F5BD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en-US" sz="1800">
                <a:latin typeface="Calibri" pitchFamily="34" charset="0"/>
              </a:rPr>
              <a:t>Text</a:t>
            </a:r>
          </a:p>
        </p:txBody>
      </p:sp>
      <p:sp>
        <p:nvSpPr>
          <p:cNvPr id="10250" name="Rectangle 24"/>
          <p:cNvSpPr>
            <a:spLocks noChangeArrowheads="1"/>
          </p:cNvSpPr>
          <p:nvPr/>
        </p:nvSpPr>
        <p:spPr bwMode="auto">
          <a:xfrm>
            <a:off x="6858000" y="5712380"/>
            <a:ext cx="1447800" cy="304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en-US" sz="1800">
                <a:latin typeface="Calibri" pitchFamily="34" charset="0"/>
              </a:rPr>
              <a:t>Data</a:t>
            </a:r>
          </a:p>
        </p:txBody>
      </p:sp>
      <p:sp>
        <p:nvSpPr>
          <p:cNvPr id="10251" name="Rectangle 25"/>
          <p:cNvSpPr>
            <a:spLocks noChangeArrowheads="1"/>
          </p:cNvSpPr>
          <p:nvPr/>
        </p:nvSpPr>
        <p:spPr bwMode="auto">
          <a:xfrm>
            <a:off x="6858000" y="5105400"/>
            <a:ext cx="1447800" cy="606980"/>
          </a:xfrm>
          <a:prstGeom prst="rect">
            <a:avLst/>
          </a:prstGeom>
          <a:solidFill>
            <a:srgbClr val="D5F1C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en-US" sz="1800" dirty="0">
                <a:latin typeface="Calibri" pitchFamily="34" charset="0"/>
              </a:rPr>
              <a:t>Heap</a:t>
            </a:r>
          </a:p>
        </p:txBody>
      </p:sp>
      <p:sp>
        <p:nvSpPr>
          <p:cNvPr id="10254" name="Line 35"/>
          <p:cNvSpPr>
            <a:spLocks noChangeShapeType="1"/>
          </p:cNvSpPr>
          <p:nvPr/>
        </p:nvSpPr>
        <p:spPr bwMode="auto">
          <a:xfrm flipV="1">
            <a:off x="7581900" y="4876800"/>
            <a:ext cx="0" cy="2286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770688" y="304800"/>
            <a:ext cx="194945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+mn-cs"/>
              </a:rPr>
              <a:t>not drawn to scale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AF48CB-E284-42CD-B447-A6E7B05336ED}"/>
              </a:ext>
            </a:extLst>
          </p:cNvPr>
          <p:cNvSpPr/>
          <p:nvPr/>
        </p:nvSpPr>
        <p:spPr bwMode="auto">
          <a:xfrm>
            <a:off x="6858001" y="1063687"/>
            <a:ext cx="1447800" cy="77436"/>
          </a:xfrm>
          <a:prstGeom prst="rect">
            <a:avLst/>
          </a:prstGeom>
          <a:pattFill prst="wdUpDiag">
            <a:fgClr>
              <a:schemeClr val="tx1"/>
            </a:fgClr>
            <a:bgClr>
              <a:srgbClr val="FFFF00"/>
            </a:bgClr>
          </a:patt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Calibri" pitchFamily="34" charset="0"/>
            </a:endParaRPr>
          </a:p>
        </p:txBody>
      </p:sp>
      <p:sp>
        <p:nvSpPr>
          <p:cNvPr id="22" name="Rectangle 25"/>
          <p:cNvSpPr>
            <a:spLocks noChangeArrowheads="1"/>
          </p:cNvSpPr>
          <p:nvPr/>
        </p:nvSpPr>
        <p:spPr bwMode="auto">
          <a:xfrm>
            <a:off x="6858000" y="2735017"/>
            <a:ext cx="1447800" cy="609600"/>
          </a:xfrm>
          <a:prstGeom prst="rect">
            <a:avLst/>
          </a:prstGeom>
          <a:solidFill>
            <a:srgbClr val="D5F1C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 dirty="0">
                <a:latin typeface="Calibri" pitchFamily="34" charset="0"/>
              </a:rPr>
              <a:t>Shared</a:t>
            </a:r>
          </a:p>
          <a:p>
            <a:pPr algn="ctr" eaLnBrk="0" hangingPunct="0"/>
            <a:r>
              <a:rPr lang="en-US" sz="1800" dirty="0">
                <a:latin typeface="Calibri" pitchFamily="34" charset="0"/>
              </a:rPr>
              <a:t>Libraries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F9E431-BCDF-420F-AD0F-400D840A3F5C}"/>
              </a:ext>
            </a:extLst>
          </p:cNvPr>
          <p:cNvSpPr/>
          <p:nvPr/>
        </p:nvSpPr>
        <p:spPr bwMode="auto">
          <a:xfrm>
            <a:off x="6858001" y="6549344"/>
            <a:ext cx="1447800" cy="77436"/>
          </a:xfrm>
          <a:prstGeom prst="rect">
            <a:avLst/>
          </a:prstGeom>
          <a:pattFill prst="wdUpDiag">
            <a:fgClr>
              <a:schemeClr val="tx1"/>
            </a:fgClr>
            <a:bgClr>
              <a:srgbClr val="FFFF00"/>
            </a:bgClr>
          </a:patt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Calibri" pitchFamily="34" charset="0"/>
            </a:endParaRPr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72EE9D1E-85CE-45CA-8C68-5E7703756F7C}"/>
              </a:ext>
            </a:extLst>
          </p:cNvPr>
          <p:cNvSpPr/>
          <p:nvPr/>
        </p:nvSpPr>
        <p:spPr bwMode="auto">
          <a:xfrm>
            <a:off x="6705600" y="1583626"/>
            <a:ext cx="110807" cy="393093"/>
          </a:xfrm>
          <a:prstGeom prst="leftBrac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A7632FC-ABF8-44C1-ABE6-0FE3EB020B28}"/>
              </a:ext>
            </a:extLst>
          </p:cNvPr>
          <p:cNvSpPr/>
          <p:nvPr/>
        </p:nvSpPr>
        <p:spPr>
          <a:xfrm>
            <a:off x="5885639" y="1558482"/>
            <a:ext cx="8553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dirty="0">
                <a:latin typeface="Calibri" pitchFamily="34" charset="0"/>
                <a:cs typeface="+mn-cs"/>
              </a:rPr>
              <a:t>Fixed</a:t>
            </a:r>
          </a:p>
        </p:txBody>
      </p:sp>
      <p:sp>
        <p:nvSpPr>
          <p:cNvPr id="29" name="Line 34">
            <a:extLst>
              <a:ext uri="{FF2B5EF4-FFF2-40B4-BE49-F238E27FC236}">
                <a16:creationId xmlns:a16="http://schemas.microsoft.com/office/drawing/2014/main" id="{A1941E3C-BD19-47F5-8057-C5DDF4E36F05}"/>
              </a:ext>
            </a:extLst>
          </p:cNvPr>
          <p:cNvSpPr>
            <a:spLocks noChangeShapeType="1"/>
          </p:cNvSpPr>
          <p:nvPr/>
        </p:nvSpPr>
        <p:spPr bwMode="auto">
          <a:xfrm>
            <a:off x="7586133" y="3344617"/>
            <a:ext cx="0" cy="414251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square" lIns="45720" rIns="45720" anchor="ctr">
            <a:spAutoFit/>
          </a:bodyPr>
          <a:lstStyle/>
          <a:p>
            <a:endParaRPr lang="en-US"/>
          </a:p>
        </p:txBody>
      </p:sp>
      <p:sp>
        <p:nvSpPr>
          <p:cNvPr id="10253" name="Line 34"/>
          <p:cNvSpPr>
            <a:spLocks noChangeShapeType="1"/>
          </p:cNvSpPr>
          <p:nvPr/>
        </p:nvSpPr>
        <p:spPr bwMode="auto">
          <a:xfrm flipH="1">
            <a:off x="7726363" y="1752600"/>
            <a:ext cx="0" cy="180787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square" lIns="45720" rIns="45720" anchor="ctr">
            <a:spAutoFit/>
          </a:bodyPr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797CA8-0182-40A6-B5BA-F07345313536}"/>
              </a:ext>
            </a:extLst>
          </p:cNvPr>
          <p:cNvSpPr txBox="1"/>
          <p:nvPr/>
        </p:nvSpPr>
        <p:spPr>
          <a:xfrm>
            <a:off x="7847596" y="1670361"/>
            <a:ext cx="295017" cy="1538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18288" tIns="0" rIns="18288" bIns="0" rtlCol="0" anchor="ctr" anchorCtr="0">
            <a:spAutoFit/>
          </a:bodyPr>
          <a:lstStyle/>
          <a:p>
            <a:pPr algn="ctr"/>
            <a:r>
              <a:rPr lang="en-US" sz="1000" dirty="0">
                <a:latin typeface="Calibri" pitchFamily="34" charset="0"/>
              </a:rPr>
              <a:t>%</a:t>
            </a:r>
            <a:r>
              <a:rPr lang="en-US" sz="1000" dirty="0" err="1">
                <a:latin typeface="Calibri" pitchFamily="34" charset="0"/>
              </a:rPr>
              <a:t>rsp</a:t>
            </a:r>
            <a:endParaRPr lang="en-US" sz="1000" dirty="0">
              <a:latin typeface="Calibri" pitchFamily="34" charset="0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Runaway Stack Example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6875" y="4190999"/>
            <a:ext cx="4556125" cy="2143125"/>
          </a:xfrm>
        </p:spPr>
        <p:txBody>
          <a:bodyPr/>
          <a:lstStyle/>
          <a:p>
            <a:r>
              <a:rPr lang="en-US" dirty="0"/>
              <a:t>Functions store local data in stack frame</a:t>
            </a:r>
          </a:p>
          <a:p>
            <a:r>
              <a:rPr lang="en-US" dirty="0"/>
              <a:t>Recursive functions cause deep nesting of frames</a:t>
            </a:r>
          </a:p>
          <a:p>
            <a:r>
              <a:rPr lang="en-US" dirty="0"/>
              <a:t>What happens when we run out of space?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457200" y="1371600"/>
            <a:ext cx="5791200" cy="2582758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int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recurse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(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int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x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) {</a:t>
            </a:r>
          </a:p>
          <a:p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   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int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a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[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1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&lt;&lt;15];  /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/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4*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2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^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1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5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 =  128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KiB</a:t>
            </a:r>
            <a:endParaRPr lang="mr-IN" sz="1800" dirty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   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printf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("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x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 = %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d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. 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a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at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 %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p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\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n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",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x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,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a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); </a:t>
            </a:r>
          </a:p>
          <a:p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   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a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[0] = (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1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&lt;&lt;1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4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)-1;</a:t>
            </a:r>
          </a:p>
          <a:p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   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a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[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a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[0]] = x-1;</a:t>
            </a:r>
          </a:p>
          <a:p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   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if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 (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a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[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a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[0]] == 0)</a:t>
            </a:r>
          </a:p>
          <a:p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       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return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 -1;</a:t>
            </a:r>
          </a:p>
          <a:p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   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return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recurse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(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a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[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a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[0]]) - 1;</a:t>
            </a:r>
          </a:p>
          <a:p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}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70688" y="304800"/>
            <a:ext cx="194945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+mn-cs"/>
              </a:rPr>
              <a:t>not drawn to scale</a:t>
            </a:r>
          </a:p>
        </p:txBody>
      </p:sp>
      <p:sp>
        <p:nvSpPr>
          <p:cNvPr id="17" name="Rectangle 20"/>
          <p:cNvSpPr>
            <a:spLocks noChangeArrowheads="1"/>
          </p:cNvSpPr>
          <p:nvPr/>
        </p:nvSpPr>
        <p:spPr bwMode="auto">
          <a:xfrm>
            <a:off x="6744418" y="1143000"/>
            <a:ext cx="1447800" cy="23622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dirty="0">
              <a:latin typeface="Calibri" pitchFamily="34" charset="0"/>
              <a:cs typeface="+mn-cs"/>
            </a:endParaRPr>
          </a:p>
        </p:txBody>
      </p:sp>
      <p:sp>
        <p:nvSpPr>
          <p:cNvPr id="27" name="Rectangle 21"/>
          <p:cNvSpPr>
            <a:spLocks noChangeArrowheads="1"/>
          </p:cNvSpPr>
          <p:nvPr/>
        </p:nvSpPr>
        <p:spPr bwMode="auto">
          <a:xfrm>
            <a:off x="6744418" y="1752600"/>
            <a:ext cx="1447800" cy="114141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 dirty="0">
                <a:latin typeface="Calibri" pitchFamily="34" charset="0"/>
                <a:cs typeface="+mn-cs"/>
              </a:rPr>
              <a:t>Stack</a:t>
            </a:r>
          </a:p>
        </p:txBody>
      </p:sp>
      <p:sp>
        <p:nvSpPr>
          <p:cNvPr id="28" name="Line 34"/>
          <p:cNvSpPr>
            <a:spLocks noChangeShapeType="1"/>
          </p:cNvSpPr>
          <p:nvPr/>
        </p:nvSpPr>
        <p:spPr bwMode="auto">
          <a:xfrm>
            <a:off x="7620000" y="2133600"/>
            <a:ext cx="0" cy="4572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none" lIns="45720" rIns="45720" anchor="ctr">
            <a:spAutoFit/>
          </a:bodyPr>
          <a:lstStyle/>
          <a:p>
            <a:endParaRPr lang="en-US" dirty="0"/>
          </a:p>
        </p:txBody>
      </p:sp>
      <p:sp>
        <p:nvSpPr>
          <p:cNvPr id="18" name="AutoShape 16"/>
          <p:cNvSpPr>
            <a:spLocks/>
          </p:cNvSpPr>
          <p:nvPr/>
        </p:nvSpPr>
        <p:spPr bwMode="auto">
          <a:xfrm rot="10800000">
            <a:off x="8250956" y="1752600"/>
            <a:ext cx="228600" cy="1141413"/>
          </a:xfrm>
          <a:prstGeom prst="leftBrace">
            <a:avLst>
              <a:gd name="adj1" fmla="val 75011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1800">
              <a:latin typeface="Calibri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450981" y="2139950"/>
            <a:ext cx="633412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800" kern="0" dirty="0">
                <a:solidFill>
                  <a:srgbClr val="000000"/>
                </a:solidFill>
                <a:latin typeface="Calibri" pitchFamily="34" charset="0"/>
                <a:cs typeface="+mn-cs"/>
              </a:rPr>
              <a:t>8MB</a:t>
            </a:r>
            <a:endParaRPr lang="en-US" dirty="0">
              <a:latin typeface="Calibri" pitchFamily="34" charset="0"/>
              <a:cs typeface="+mn-cs"/>
            </a:endParaRPr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6744418" y="2135488"/>
            <a:ext cx="1447800" cy="1587"/>
          </a:xfrm>
          <a:prstGeom prst="line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5105400" y="4343400"/>
            <a:ext cx="3810000" cy="2244204"/>
          </a:xfrm>
          <a:prstGeom prst="rect">
            <a:avLst/>
          </a:prstGeom>
          <a:solidFill>
            <a:srgbClr val="F1C7C7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r>
              <a:rPr lang="nb-NO" sz="1400" i="1" dirty="0">
                <a:latin typeface="Courier New" charset="0"/>
                <a:ea typeface="Courier New" charset="0"/>
                <a:cs typeface="Courier New" charset="0"/>
              </a:rPr>
              <a:t>./</a:t>
            </a:r>
            <a:r>
              <a:rPr lang="nb-NO" sz="1400" i="1" dirty="0" err="1">
                <a:latin typeface="Courier New" charset="0"/>
                <a:ea typeface="Courier New" charset="0"/>
                <a:cs typeface="Courier New" charset="0"/>
              </a:rPr>
              <a:t>runaway</a:t>
            </a:r>
            <a:r>
              <a:rPr lang="nb-NO" sz="1400" i="1" dirty="0">
                <a:latin typeface="Courier New" charset="0"/>
                <a:ea typeface="Courier New" charset="0"/>
                <a:cs typeface="Courier New" charset="0"/>
              </a:rPr>
              <a:t> 67</a:t>
            </a:r>
          </a:p>
          <a:p>
            <a:r>
              <a:rPr lang="nb-NO" sz="1400" dirty="0">
                <a:latin typeface="Courier New" charset="0"/>
                <a:ea typeface="Courier New" charset="0"/>
                <a:cs typeface="Courier New" charset="0"/>
              </a:rPr>
              <a:t>x = 67.  a at 0x7ffd18aba930</a:t>
            </a:r>
          </a:p>
          <a:p>
            <a:r>
              <a:rPr lang="nb-NO" sz="1400" dirty="0">
                <a:latin typeface="Courier New" charset="0"/>
                <a:ea typeface="Courier New" charset="0"/>
                <a:cs typeface="Courier New" charset="0"/>
              </a:rPr>
              <a:t>x = 66.  a at 0x7ffd18a9a920</a:t>
            </a:r>
          </a:p>
          <a:p>
            <a:r>
              <a:rPr lang="nb-NO" sz="1400" dirty="0">
                <a:latin typeface="Courier New" charset="0"/>
                <a:ea typeface="Courier New" charset="0"/>
                <a:cs typeface="Courier New" charset="0"/>
              </a:rPr>
              <a:t>x = 65.  a at 0x7ffd18a7a910                                                                x = 64.  a at 0x7ffd18a5a900 </a:t>
            </a:r>
          </a:p>
          <a:p>
            <a:r>
              <a:rPr lang="nb-NO" sz="1400" dirty="0">
                <a:latin typeface="Courier New" charset="0"/>
                <a:ea typeface="Courier New" charset="0"/>
                <a:cs typeface="Courier New" charset="0"/>
              </a:rPr>
              <a:t>. . .</a:t>
            </a:r>
          </a:p>
          <a:p>
            <a:r>
              <a:rPr lang="nb-NO" sz="1400" dirty="0">
                <a:latin typeface="Courier New" charset="0"/>
                <a:ea typeface="Courier New" charset="0"/>
                <a:cs typeface="Courier New" charset="0"/>
              </a:rPr>
              <a:t>x = 4.  a at 0x7ffd182da540                                                                 </a:t>
            </a:r>
          </a:p>
          <a:p>
            <a:r>
              <a:rPr lang="nb-NO" sz="1400" dirty="0">
                <a:latin typeface="Courier New" charset="0"/>
                <a:ea typeface="Courier New" charset="0"/>
                <a:cs typeface="Courier New" charset="0"/>
              </a:rPr>
              <a:t>x = 3.  a at 0x7ffd182ba530                                                                 </a:t>
            </a:r>
          </a:p>
          <a:p>
            <a:r>
              <a:rPr lang="nb-NO" sz="1400" dirty="0">
                <a:latin typeface="Courier New" charset="0"/>
                <a:ea typeface="Courier New" charset="0"/>
                <a:cs typeface="Courier New" charset="0"/>
              </a:rPr>
              <a:t>x = 2.  a at 0x7ffd1829a520                                                                 </a:t>
            </a:r>
          </a:p>
          <a:p>
            <a:r>
              <a:rPr lang="nb-NO" sz="1400" dirty="0" err="1">
                <a:latin typeface="Courier New" charset="0"/>
                <a:ea typeface="Courier New" charset="0"/>
                <a:cs typeface="Courier New" charset="0"/>
              </a:rPr>
              <a:t>Segmentation</a:t>
            </a:r>
            <a:r>
              <a:rPr lang="nb-NO" sz="14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nb-NO" sz="1400" dirty="0" err="1">
                <a:latin typeface="Courier New" charset="0"/>
                <a:ea typeface="Courier New" charset="0"/>
                <a:cs typeface="Courier New" charset="0"/>
              </a:rPr>
              <a:t>fault</a:t>
            </a:r>
            <a:r>
              <a:rPr lang="nb-NO" sz="1400" dirty="0">
                <a:latin typeface="Courier New" charset="0"/>
                <a:ea typeface="Courier New" charset="0"/>
                <a:cs typeface="Courier New" charset="0"/>
              </a:rPr>
              <a:t> (</a:t>
            </a:r>
            <a:r>
              <a:rPr lang="nb-NO" sz="1400" dirty="0" err="1">
                <a:latin typeface="Courier New" charset="0"/>
                <a:ea typeface="Courier New" charset="0"/>
                <a:cs typeface="Courier New" charset="0"/>
              </a:rPr>
              <a:t>core</a:t>
            </a:r>
            <a:r>
              <a:rPr lang="nb-NO" sz="14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nb-NO" sz="1400" dirty="0" err="1">
                <a:latin typeface="Courier New" charset="0"/>
                <a:ea typeface="Courier New" charset="0"/>
                <a:cs typeface="Courier New" charset="0"/>
              </a:rPr>
              <a:t>dumped</a:t>
            </a:r>
            <a:r>
              <a:rPr lang="nb-NO" sz="1400" dirty="0">
                <a:latin typeface="Courier New" charset="0"/>
                <a:ea typeface="Courier New" charset="0"/>
                <a:cs typeface="Courier New" charset="0"/>
              </a:rPr>
              <a:t>)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5423113-BE26-47E4-922F-CDF22B661175}"/>
              </a:ext>
            </a:extLst>
          </p:cNvPr>
          <p:cNvSpPr txBox="1"/>
          <p:nvPr/>
        </p:nvSpPr>
        <p:spPr>
          <a:xfrm>
            <a:off x="7700087" y="2056656"/>
            <a:ext cx="295017" cy="1538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18288" tIns="0" rIns="18288" bIns="0" rtlCol="0" anchor="ctr" anchorCtr="0">
            <a:spAutoFit/>
          </a:bodyPr>
          <a:lstStyle/>
          <a:p>
            <a:pPr algn="ctr"/>
            <a:r>
              <a:rPr lang="en-US" sz="1000" dirty="0">
                <a:latin typeface="Calibri" pitchFamily="34" charset="0"/>
              </a:rPr>
              <a:t>%</a:t>
            </a:r>
            <a:r>
              <a:rPr lang="en-US" sz="1000" dirty="0" err="1">
                <a:latin typeface="Calibri" pitchFamily="34" charset="0"/>
              </a:rPr>
              <a:t>rsp</a:t>
            </a:r>
            <a:endParaRPr lang="en-US" sz="10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469422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8DE6A-440B-782E-35BA-C266A0702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09115E4B-601D-E9C6-C342-07B8FAF39E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Runaway Stack Example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67B40E3-7883-541B-B8BB-46BF444E2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875" y="4190999"/>
            <a:ext cx="4556125" cy="2143125"/>
          </a:xfrm>
        </p:spPr>
        <p:txBody>
          <a:bodyPr/>
          <a:lstStyle/>
          <a:p>
            <a:r>
              <a:rPr lang="en-US" dirty="0"/>
              <a:t>Functions store local data in stack frame</a:t>
            </a:r>
          </a:p>
          <a:p>
            <a:r>
              <a:rPr lang="en-US" dirty="0"/>
              <a:t>Recursive functions cause deep nesting of frames</a:t>
            </a:r>
          </a:p>
          <a:p>
            <a:r>
              <a:rPr lang="en-US" dirty="0"/>
              <a:t>What happens when we run out of space?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1B813BE8-4D59-80B5-8363-9BA8E447E7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371600"/>
            <a:ext cx="5791200" cy="2582758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int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recurse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(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int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x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) {</a:t>
            </a:r>
          </a:p>
          <a:p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   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int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a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[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1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&lt;&lt;15];  /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/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4*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2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^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1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5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 =  128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KiB</a:t>
            </a:r>
            <a:endParaRPr lang="mr-IN" sz="1800" dirty="0"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   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printf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("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x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 = %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d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.  a at %p\n", x, a); </a:t>
            </a:r>
          </a:p>
          <a:p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    a[0] =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 ..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;</a:t>
            </a:r>
          </a:p>
          <a:p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    a[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end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] =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 …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;</a:t>
            </a:r>
          </a:p>
          <a:p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    if (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x – 1 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== 0)</a:t>
            </a:r>
          </a:p>
          <a:p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        </a:t>
            </a:r>
            <a:r>
              <a:rPr lang="mr-IN" sz="1800" dirty="0" err="1">
                <a:latin typeface="Courier New" charset="0"/>
                <a:ea typeface="Courier New" charset="0"/>
                <a:cs typeface="Courier New" charset="0"/>
              </a:rPr>
              <a:t>return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 -1;</a:t>
            </a:r>
          </a:p>
          <a:p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    return recurse(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</a:rPr>
              <a:t>x - 1</a:t>
            </a:r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) - 1;</a:t>
            </a:r>
          </a:p>
          <a:p>
            <a:r>
              <a:rPr lang="mr-IN" sz="1800" dirty="0">
                <a:latin typeface="Courier New" charset="0"/>
                <a:ea typeface="Courier New" charset="0"/>
                <a:cs typeface="Courier New" charset="0"/>
              </a:rPr>
              <a:t>}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7F43200-081F-82E6-DEFA-D1BD76B88996}"/>
              </a:ext>
            </a:extLst>
          </p:cNvPr>
          <p:cNvSpPr txBox="1"/>
          <p:nvPr/>
        </p:nvSpPr>
        <p:spPr>
          <a:xfrm>
            <a:off x="6770688" y="304800"/>
            <a:ext cx="194945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+mn-cs"/>
              </a:rPr>
              <a:t>not drawn to scale</a:t>
            </a:r>
          </a:p>
        </p:txBody>
      </p:sp>
      <p:sp>
        <p:nvSpPr>
          <p:cNvPr id="17" name="Rectangle 20">
            <a:extLst>
              <a:ext uri="{FF2B5EF4-FFF2-40B4-BE49-F238E27FC236}">
                <a16:creationId xmlns:a16="http://schemas.microsoft.com/office/drawing/2014/main" id="{5B359DE8-5826-F6C1-28A6-F8989A5078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4418" y="1143000"/>
            <a:ext cx="1447800" cy="23622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dirty="0">
              <a:latin typeface="Calibri" pitchFamily="34" charset="0"/>
              <a:cs typeface="+mn-cs"/>
            </a:endParaRPr>
          </a:p>
        </p:txBody>
      </p:sp>
      <p:sp>
        <p:nvSpPr>
          <p:cNvPr id="27" name="Rectangle 21">
            <a:extLst>
              <a:ext uri="{FF2B5EF4-FFF2-40B4-BE49-F238E27FC236}">
                <a16:creationId xmlns:a16="http://schemas.microsoft.com/office/drawing/2014/main" id="{BF3AD404-CCB6-375B-8846-6C09B6737A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4418" y="1752600"/>
            <a:ext cx="1447800" cy="114141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 dirty="0">
                <a:latin typeface="Calibri" pitchFamily="34" charset="0"/>
                <a:cs typeface="+mn-cs"/>
              </a:rPr>
              <a:t>Stack</a:t>
            </a:r>
          </a:p>
        </p:txBody>
      </p:sp>
      <p:sp>
        <p:nvSpPr>
          <p:cNvPr id="28" name="Line 34">
            <a:extLst>
              <a:ext uri="{FF2B5EF4-FFF2-40B4-BE49-F238E27FC236}">
                <a16:creationId xmlns:a16="http://schemas.microsoft.com/office/drawing/2014/main" id="{6284F7C3-1D17-C6B0-0562-B0A1615F9796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0" y="2133600"/>
            <a:ext cx="0" cy="4572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none" lIns="45720" rIns="45720" anchor="ctr">
            <a:spAutoFit/>
          </a:bodyPr>
          <a:lstStyle/>
          <a:p>
            <a:endParaRPr lang="en-US" dirty="0"/>
          </a:p>
        </p:txBody>
      </p:sp>
      <p:sp>
        <p:nvSpPr>
          <p:cNvPr id="18" name="AutoShape 16">
            <a:extLst>
              <a:ext uri="{FF2B5EF4-FFF2-40B4-BE49-F238E27FC236}">
                <a16:creationId xmlns:a16="http://schemas.microsoft.com/office/drawing/2014/main" id="{C4ED9118-B79D-455F-5DA5-25354599D2F1}"/>
              </a:ext>
            </a:extLst>
          </p:cNvPr>
          <p:cNvSpPr>
            <a:spLocks/>
          </p:cNvSpPr>
          <p:nvPr/>
        </p:nvSpPr>
        <p:spPr bwMode="auto">
          <a:xfrm rot="10800000">
            <a:off x="8250956" y="1752600"/>
            <a:ext cx="228600" cy="1141413"/>
          </a:xfrm>
          <a:prstGeom prst="leftBrace">
            <a:avLst>
              <a:gd name="adj1" fmla="val 75011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1800">
              <a:latin typeface="Calibri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B749451-9D38-9F4E-8285-6D52C740EBA1}"/>
              </a:ext>
            </a:extLst>
          </p:cNvPr>
          <p:cNvSpPr/>
          <p:nvPr/>
        </p:nvSpPr>
        <p:spPr>
          <a:xfrm>
            <a:off x="8450981" y="2139950"/>
            <a:ext cx="633412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800" kern="0" dirty="0">
                <a:solidFill>
                  <a:srgbClr val="000000"/>
                </a:solidFill>
                <a:latin typeface="Calibri" pitchFamily="34" charset="0"/>
                <a:cs typeface="+mn-cs"/>
              </a:rPr>
              <a:t>8MB</a:t>
            </a:r>
            <a:endParaRPr lang="en-US" dirty="0">
              <a:latin typeface="Calibri" pitchFamily="34" charset="0"/>
              <a:cs typeface="+mn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64F7F66-183A-29B5-84E6-D84585FB0245}"/>
              </a:ext>
            </a:extLst>
          </p:cNvPr>
          <p:cNvCxnSpPr/>
          <p:nvPr/>
        </p:nvCxnSpPr>
        <p:spPr bwMode="auto">
          <a:xfrm>
            <a:off x="6744418" y="2135488"/>
            <a:ext cx="1447800" cy="1587"/>
          </a:xfrm>
          <a:prstGeom prst="line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Rectangle 3">
            <a:extLst>
              <a:ext uri="{FF2B5EF4-FFF2-40B4-BE49-F238E27FC236}">
                <a16:creationId xmlns:a16="http://schemas.microsoft.com/office/drawing/2014/main" id="{4D9F2571-011C-F6B7-F058-9053C963A2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343400"/>
            <a:ext cx="3810000" cy="2244204"/>
          </a:xfrm>
          <a:prstGeom prst="rect">
            <a:avLst/>
          </a:prstGeom>
          <a:solidFill>
            <a:srgbClr val="F1C7C7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r>
              <a:rPr lang="nb-NO" sz="1400" i="1" dirty="0">
                <a:latin typeface="Courier New" charset="0"/>
                <a:ea typeface="Courier New" charset="0"/>
                <a:cs typeface="Courier New" charset="0"/>
              </a:rPr>
              <a:t>./</a:t>
            </a:r>
            <a:r>
              <a:rPr lang="nb-NO" sz="1400" i="1" dirty="0" err="1">
                <a:latin typeface="Courier New" charset="0"/>
                <a:ea typeface="Courier New" charset="0"/>
                <a:cs typeface="Courier New" charset="0"/>
              </a:rPr>
              <a:t>runaway</a:t>
            </a:r>
            <a:r>
              <a:rPr lang="nb-NO" sz="1400" i="1" dirty="0">
                <a:latin typeface="Courier New" charset="0"/>
                <a:ea typeface="Courier New" charset="0"/>
                <a:cs typeface="Courier New" charset="0"/>
              </a:rPr>
              <a:t> 67</a:t>
            </a:r>
          </a:p>
          <a:p>
            <a:r>
              <a:rPr lang="nb-NO" sz="1400" dirty="0">
                <a:latin typeface="Courier New" charset="0"/>
                <a:ea typeface="Courier New" charset="0"/>
                <a:cs typeface="Courier New" charset="0"/>
              </a:rPr>
              <a:t>x = 67.  a at 0x7ffd18aba930</a:t>
            </a:r>
          </a:p>
          <a:p>
            <a:r>
              <a:rPr lang="nb-NO" sz="1400" dirty="0">
                <a:latin typeface="Courier New" charset="0"/>
                <a:ea typeface="Courier New" charset="0"/>
                <a:cs typeface="Courier New" charset="0"/>
              </a:rPr>
              <a:t>x = 66.  a at 0x7ffd18a9a920</a:t>
            </a:r>
          </a:p>
          <a:p>
            <a:r>
              <a:rPr lang="nb-NO" sz="1400" dirty="0">
                <a:latin typeface="Courier New" charset="0"/>
                <a:ea typeface="Courier New" charset="0"/>
                <a:cs typeface="Courier New" charset="0"/>
              </a:rPr>
              <a:t>x = 65.  a at 0x7ffd18a7a910                                                                x = 64.  a at 0x7ffd18a5a900 </a:t>
            </a:r>
          </a:p>
          <a:p>
            <a:r>
              <a:rPr lang="nb-NO" sz="1400" dirty="0">
                <a:latin typeface="Courier New" charset="0"/>
                <a:ea typeface="Courier New" charset="0"/>
                <a:cs typeface="Courier New" charset="0"/>
              </a:rPr>
              <a:t>. . .</a:t>
            </a:r>
          </a:p>
          <a:p>
            <a:r>
              <a:rPr lang="nb-NO" sz="1400" dirty="0">
                <a:latin typeface="Courier New" charset="0"/>
                <a:ea typeface="Courier New" charset="0"/>
                <a:cs typeface="Courier New" charset="0"/>
              </a:rPr>
              <a:t>x = 4.  a at 0x7ffd182da540                                                                 </a:t>
            </a:r>
          </a:p>
          <a:p>
            <a:r>
              <a:rPr lang="nb-NO" sz="1400" dirty="0">
                <a:latin typeface="Courier New" charset="0"/>
                <a:ea typeface="Courier New" charset="0"/>
                <a:cs typeface="Courier New" charset="0"/>
              </a:rPr>
              <a:t>x = 3.  a at 0x7ffd182ba530                                                                 </a:t>
            </a:r>
          </a:p>
          <a:p>
            <a:r>
              <a:rPr lang="nb-NO" sz="1400" dirty="0">
                <a:latin typeface="Courier New" charset="0"/>
                <a:ea typeface="Courier New" charset="0"/>
                <a:cs typeface="Courier New" charset="0"/>
              </a:rPr>
              <a:t>x = 2.  a at 0x7ffd1829a520                                                                 </a:t>
            </a:r>
          </a:p>
          <a:p>
            <a:r>
              <a:rPr lang="nb-NO" sz="1400" dirty="0" err="1">
                <a:latin typeface="Courier New" charset="0"/>
                <a:ea typeface="Courier New" charset="0"/>
                <a:cs typeface="Courier New" charset="0"/>
              </a:rPr>
              <a:t>Segmentation</a:t>
            </a:r>
            <a:r>
              <a:rPr lang="nb-NO" sz="14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nb-NO" sz="1400" dirty="0" err="1">
                <a:latin typeface="Courier New" charset="0"/>
                <a:ea typeface="Courier New" charset="0"/>
                <a:cs typeface="Courier New" charset="0"/>
              </a:rPr>
              <a:t>fault</a:t>
            </a:r>
            <a:r>
              <a:rPr lang="nb-NO" sz="1400" dirty="0">
                <a:latin typeface="Courier New" charset="0"/>
                <a:ea typeface="Courier New" charset="0"/>
                <a:cs typeface="Courier New" charset="0"/>
              </a:rPr>
              <a:t> (</a:t>
            </a:r>
            <a:r>
              <a:rPr lang="nb-NO" sz="1400" dirty="0" err="1">
                <a:latin typeface="Courier New" charset="0"/>
                <a:ea typeface="Courier New" charset="0"/>
                <a:cs typeface="Courier New" charset="0"/>
              </a:rPr>
              <a:t>core</a:t>
            </a:r>
            <a:r>
              <a:rPr lang="nb-NO" sz="1400" dirty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nb-NO" sz="1400" dirty="0" err="1">
                <a:latin typeface="Courier New" charset="0"/>
                <a:ea typeface="Courier New" charset="0"/>
                <a:cs typeface="Courier New" charset="0"/>
              </a:rPr>
              <a:t>dumped</a:t>
            </a:r>
            <a:r>
              <a:rPr lang="nb-NO" sz="1400" dirty="0">
                <a:latin typeface="Courier New" charset="0"/>
                <a:ea typeface="Courier New" charset="0"/>
                <a:cs typeface="Courier New" charset="0"/>
              </a:rPr>
              <a:t>)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DAAFAA-9939-9544-4E8A-69E25192A421}"/>
              </a:ext>
            </a:extLst>
          </p:cNvPr>
          <p:cNvSpPr txBox="1"/>
          <p:nvPr/>
        </p:nvSpPr>
        <p:spPr>
          <a:xfrm>
            <a:off x="7700087" y="2056656"/>
            <a:ext cx="295017" cy="1538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18288" tIns="0" rIns="18288" bIns="0" rtlCol="0" anchor="ctr" anchorCtr="0">
            <a:spAutoFit/>
          </a:bodyPr>
          <a:lstStyle/>
          <a:p>
            <a:pPr algn="ctr"/>
            <a:r>
              <a:rPr lang="en-US" sz="1000" dirty="0">
                <a:latin typeface="Calibri" pitchFamily="34" charset="0"/>
              </a:rPr>
              <a:t>%</a:t>
            </a:r>
            <a:r>
              <a:rPr lang="en-US" sz="1000" dirty="0" err="1">
                <a:latin typeface="Calibri" pitchFamily="34" charset="0"/>
              </a:rPr>
              <a:t>rsp</a:t>
            </a:r>
            <a:endParaRPr lang="en-US" sz="10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586306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C8502-FAE8-D6A6-540F-ECB687620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Title 1">
            <a:extLst>
              <a:ext uri="{FF2B5EF4-FFF2-40B4-BE49-F238E27FC236}">
                <a16:creationId xmlns:a16="http://schemas.microsoft.com/office/drawing/2014/main" id="{72CC2E33-8A47-7A61-0A8B-2819AEE8B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itchFamily="-96" charset="0"/>
              </a:rPr>
              <a:t>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9C9DD-5217-8A40-7199-8F16CE5CF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bg2"/>
                </a:solidFill>
              </a:rPr>
              <a:t>Memory layout</a:t>
            </a:r>
          </a:p>
          <a:p>
            <a:pPr lvl="1">
              <a:defRPr/>
            </a:pPr>
            <a:r>
              <a:rPr lang="en-US" altLang="zh-CN" dirty="0">
                <a:solidFill>
                  <a:schemeClr val="bg2"/>
                </a:solidFill>
              </a:rPr>
              <a:t>Array, struct, and unions</a:t>
            </a:r>
          </a:p>
          <a:p>
            <a:pPr lvl="1">
              <a:defRPr/>
            </a:pPr>
            <a:r>
              <a:rPr lang="en-US" altLang="zh-CN" dirty="0" err="1">
                <a:solidFill>
                  <a:schemeClr val="bg2"/>
                </a:solidFill>
              </a:rPr>
              <a:t>Endianess</a:t>
            </a:r>
            <a:r>
              <a:rPr lang="en-US" altLang="zh-CN" dirty="0">
                <a:solidFill>
                  <a:schemeClr val="bg2"/>
                </a:solidFill>
              </a:rPr>
              <a:t> (revisit)</a:t>
            </a:r>
          </a:p>
          <a:p>
            <a:pPr>
              <a:defRPr/>
            </a:pPr>
            <a:r>
              <a:rPr lang="en-US" dirty="0"/>
              <a:t>Buffer Overflow</a:t>
            </a:r>
          </a:p>
          <a:p>
            <a:pPr lvl="1">
              <a:defRPr/>
            </a:pPr>
            <a:r>
              <a:rPr lang="en-US" dirty="0"/>
              <a:t>Vulnerability</a:t>
            </a:r>
          </a:p>
          <a:p>
            <a:pPr lvl="1">
              <a:defRPr/>
            </a:pPr>
            <a:r>
              <a:rPr lang="en-US" dirty="0"/>
              <a:t>Protection</a:t>
            </a:r>
          </a:p>
          <a:p>
            <a:pPr>
              <a:buFont typeface="Wingdings" pitchFamily="2" charset="2"/>
              <a:buChar char="§"/>
              <a:defRPr/>
            </a:pPr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461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EC0AA-D000-5F4C-539C-93D734D27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>
            <a:extLst>
              <a:ext uri="{FF2B5EF4-FFF2-40B4-BE49-F238E27FC236}">
                <a16:creationId xmlns:a16="http://schemas.microsoft.com/office/drawing/2014/main" id="{9CC9C10C-6D09-6DA2-BD66-AEBB29C568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7188" y="50800"/>
            <a:ext cx="8558212" cy="1549400"/>
          </a:xfrm>
          <a:ln/>
        </p:spPr>
        <p:txBody>
          <a:bodyPr/>
          <a:lstStyle/>
          <a:p>
            <a:pPr marL="119063" indent="-119063"/>
            <a:r>
              <a:rPr lang="en-US" b="1" dirty="0"/>
              <a:t>Recall: Memory Referencing Bug Example</a:t>
            </a:r>
          </a:p>
        </p:txBody>
      </p:sp>
      <p:sp>
        <p:nvSpPr>
          <p:cNvPr id="18438" name="Rectangle 6">
            <a:extLst>
              <a:ext uri="{FF2B5EF4-FFF2-40B4-BE49-F238E27FC236}">
                <a16:creationId xmlns:a16="http://schemas.microsoft.com/office/drawing/2014/main" id="{52C1CF2C-CFD9-DB1B-A89C-CB94A91317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6096000"/>
            <a:ext cx="8229600" cy="563563"/>
          </a:xfrm>
          <a:noFill/>
          <a:ln>
            <a:miter lim="800000"/>
            <a:headEnd/>
            <a:tailEnd/>
          </a:ln>
        </p:spPr>
        <p:txBody>
          <a:bodyPr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1" indent="-342900"/>
            <a:r>
              <a:rPr lang="en-US" dirty="0"/>
              <a:t>Result is system specific</a:t>
            </a:r>
          </a:p>
        </p:txBody>
      </p:sp>
      <p:sp>
        <p:nvSpPr>
          <p:cNvPr id="18437" name="Rectangle 5">
            <a:extLst>
              <a:ext uri="{FF2B5EF4-FFF2-40B4-BE49-F238E27FC236}">
                <a16:creationId xmlns:a16="http://schemas.microsoft.com/office/drawing/2014/main" id="{E35FDFF8-F61B-B5F4-D827-A5023AC67068}"/>
              </a:ext>
            </a:extLst>
          </p:cNvPr>
          <p:cNvSpPr>
            <a:spLocks/>
          </p:cNvSpPr>
          <p:nvPr/>
        </p:nvSpPr>
        <p:spPr bwMode="auto">
          <a:xfrm>
            <a:off x="825500" y="4267200"/>
            <a:ext cx="7327900" cy="1828800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>
            <a:prstTxWarp prst="textNoShape">
              <a:avLst/>
            </a:prstTxWarp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" charset="0"/>
                <a:ea typeface="Zapf Dingbats" charset="2"/>
                <a:cs typeface="Zapf Dingbats" charset="2"/>
                <a:sym typeface="Courier New" charset="0"/>
              </a:rPr>
              <a:t>fun(0)  -&gt;	3.1400000000</a:t>
            </a:r>
            <a:endParaRPr lang="en-US" sz="2400" dirty="0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pPr lvl="0"/>
            <a:r>
              <a:rPr lang="en-US" sz="1800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fun(1)  -&gt;</a:t>
            </a:r>
            <a:r>
              <a:rPr lang="en-US" sz="1800" dirty="0">
                <a:solidFill>
                  <a:schemeClr val="tx1"/>
                </a:solidFill>
                <a:latin typeface="Courier New" charset="0"/>
                <a:ea typeface="Monaco" charset="0"/>
                <a:cs typeface="Monaco" charset="0"/>
                <a:sym typeface="Courier New" charset="0"/>
              </a:rPr>
              <a:t>	3.14</a:t>
            </a:r>
            <a:r>
              <a:rPr lang="en-US" sz="1800" dirty="0">
                <a:solidFill>
                  <a:srgbClr val="000000"/>
                </a:solidFill>
                <a:latin typeface="Courier New" charset="0"/>
                <a:ea typeface="Zapf Dingbats" charset="2"/>
                <a:cs typeface="Zapf Dingbats" charset="2"/>
                <a:sym typeface="Courier New" charset="0"/>
              </a:rPr>
              <a:t>00000000</a:t>
            </a:r>
            <a:endParaRPr lang="en-US" sz="2400" dirty="0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fun(2)  -&gt;</a:t>
            </a:r>
            <a:r>
              <a:rPr lang="en-US" sz="1800" dirty="0">
                <a:solidFill>
                  <a:schemeClr val="tx1"/>
                </a:solidFill>
                <a:latin typeface="Courier New" charset="0"/>
                <a:ea typeface="Monaco" charset="0"/>
                <a:cs typeface="Monaco" charset="0"/>
                <a:sym typeface="Courier New" charset="0"/>
              </a:rPr>
              <a:t>	3.1399998665</a:t>
            </a:r>
            <a:endParaRPr lang="en-US" sz="2400" dirty="0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fun(3)  -&gt;</a:t>
            </a:r>
            <a:r>
              <a:rPr lang="en-US" sz="1800" dirty="0">
                <a:solidFill>
                  <a:schemeClr val="tx1"/>
                </a:solidFill>
                <a:latin typeface="Courier New" charset="0"/>
                <a:ea typeface="Monaco" charset="0"/>
                <a:cs typeface="Monaco" charset="0"/>
                <a:sym typeface="Courier New" charset="0"/>
              </a:rPr>
              <a:t>	2.0000006104</a:t>
            </a:r>
            <a:endParaRPr lang="en-US" sz="1800" dirty="0">
              <a:solidFill>
                <a:schemeClr val="tx1"/>
              </a:solidFill>
              <a:latin typeface="Calibri"/>
              <a:ea typeface="Monaco" charset="0"/>
              <a:cs typeface="Calibri"/>
              <a:sym typeface="Courier New" charset="0"/>
            </a:endParaRPr>
          </a:p>
          <a:p>
            <a:pPr lvl="0"/>
            <a:r>
              <a:rPr lang="en-US" sz="1800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fun(8)  -&gt;</a:t>
            </a:r>
            <a:r>
              <a:rPr lang="en-US" sz="1800" dirty="0">
                <a:latin typeface="Courier New" charset="0"/>
                <a:ea typeface="Monaco" charset="0"/>
                <a:cs typeface="Monaco" charset="0"/>
                <a:sym typeface="Courier New" charset="0"/>
              </a:rPr>
              <a:t>	</a:t>
            </a:r>
            <a:r>
              <a:rPr lang="en-US" sz="1800" dirty="0">
                <a:latin typeface="Calibri" panose="020F0502020204030204" pitchFamily="34" charset="0"/>
                <a:ea typeface="Monaco" charset="0"/>
                <a:cs typeface="Calibri" panose="020F0502020204030204" pitchFamily="34" charset="0"/>
                <a:sym typeface="Courier New" charset="0"/>
              </a:rPr>
              <a:t>Segmentation fault</a:t>
            </a:r>
            <a:endParaRPr lang="en-US" dirty="0">
              <a:solidFill>
                <a:srgbClr val="000000"/>
              </a:solidFill>
              <a:latin typeface="Calibri" panose="020F0502020204030204" pitchFamily="34" charset="0"/>
              <a:ea typeface="Lucida Grande" charset="0"/>
              <a:cs typeface="Calibri" panose="020F0502020204030204" pitchFamily="34" charset="0"/>
              <a:sym typeface="Arial Narrow" charset="0"/>
            </a:endParaRPr>
          </a:p>
          <a:p>
            <a:endParaRPr lang="en-US" dirty="0"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B0BCED6F-429F-706A-D227-EF491B419E56}"/>
              </a:ext>
            </a:extLst>
          </p:cNvPr>
          <p:cNvSpPr>
            <a:spLocks/>
          </p:cNvSpPr>
          <p:nvPr/>
        </p:nvSpPr>
        <p:spPr bwMode="auto">
          <a:xfrm>
            <a:off x="838200" y="1295400"/>
            <a:ext cx="6553200" cy="2844800"/>
          </a:xfrm>
          <a:prstGeom prst="rect">
            <a:avLst/>
          </a:prstGeom>
          <a:solidFill>
            <a:srgbClr val="F8F6D9"/>
          </a:solidFill>
          <a:ln w="635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63500" tIns="63500" rIns="63500" bIns="63500">
            <a:prstTxWarp prst="textNoShape">
              <a:avLst/>
            </a:prstTxWarp>
          </a:bodyPr>
          <a:lstStyle/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typedef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struct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{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 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a[2];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 double d;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} 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struct_t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endParaRPr lang="en-US" sz="1600" b="1" dirty="0">
              <a:solidFill>
                <a:schemeClr val="tx1"/>
              </a:solidFill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double fun(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i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) {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 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struct_t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s;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 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s.d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= 3.14;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 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s.a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[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i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] = 1073741824; /* Possibly out of bounds */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 return 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s.d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53219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b="1" dirty="0"/>
              <a:t>Memory Referencing Bug Example</a:t>
            </a:r>
          </a:p>
        </p:txBody>
      </p:sp>
      <p:sp>
        <p:nvSpPr>
          <p:cNvPr id="19460" name="Rectangle 4"/>
          <p:cNvSpPr>
            <a:spLocks/>
          </p:cNvSpPr>
          <p:nvPr/>
        </p:nvSpPr>
        <p:spPr bwMode="auto">
          <a:xfrm>
            <a:off x="762000" y="1270000"/>
            <a:ext cx="2209800" cy="1320800"/>
          </a:xfrm>
          <a:prstGeom prst="rect">
            <a:avLst/>
          </a:prstGeom>
          <a:solidFill>
            <a:srgbClr val="F8F6D9"/>
          </a:solidFill>
          <a:ln w="635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63500" tIns="63500" rIns="63500" bIns="63500">
            <a:prstTxWarp prst="textNoShape">
              <a:avLst/>
            </a:prstTxWarp>
          </a:bodyPr>
          <a:lstStyle/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typedef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struct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{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 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a[2];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 double d;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} 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struct_t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;</a:t>
            </a:r>
          </a:p>
        </p:txBody>
      </p:sp>
      <p:sp>
        <p:nvSpPr>
          <p:cNvPr id="19461" name="Rectangle 5"/>
          <p:cNvSpPr>
            <a:spLocks/>
          </p:cNvSpPr>
          <p:nvPr/>
        </p:nvSpPr>
        <p:spPr bwMode="auto">
          <a:xfrm>
            <a:off x="3581400" y="1295400"/>
            <a:ext cx="4419600" cy="1371600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>
            <a:prstTxWarp prst="textNoShape">
              <a:avLst/>
            </a:prstTxWarp>
          </a:bodyPr>
          <a:lstStyle/>
          <a:p>
            <a:r>
              <a:rPr lang="en-US" sz="1800" dirty="0">
                <a:latin typeface="Courier New" charset="0"/>
                <a:ea typeface="Zapf Dingbats" charset="2"/>
                <a:cs typeface="Zapf Dingbats" charset="2"/>
                <a:sym typeface="Courier New" charset="0"/>
              </a:rPr>
              <a:t>fun(0)  -&gt;	3.1400000000</a:t>
            </a:r>
            <a:endParaRPr lang="en-US" dirty="0"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pPr lvl="0"/>
            <a:r>
              <a:rPr lang="en-US" sz="1800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fun(1)  -&gt;</a:t>
            </a:r>
            <a:r>
              <a:rPr lang="en-US" sz="1800" dirty="0">
                <a:latin typeface="Courier New" charset="0"/>
                <a:ea typeface="Monaco" charset="0"/>
                <a:cs typeface="Monaco" charset="0"/>
                <a:sym typeface="Courier New" charset="0"/>
              </a:rPr>
              <a:t>	3.14</a:t>
            </a:r>
            <a:r>
              <a:rPr lang="en-US" sz="1800" dirty="0">
                <a:solidFill>
                  <a:srgbClr val="000000"/>
                </a:solidFill>
                <a:latin typeface="Courier New" charset="0"/>
                <a:ea typeface="Zapf Dingbats" charset="2"/>
                <a:cs typeface="Zapf Dingbats" charset="2"/>
                <a:sym typeface="Courier New" charset="0"/>
              </a:rPr>
              <a:t>00000000</a:t>
            </a:r>
            <a:endParaRPr lang="en-US" dirty="0"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r>
              <a:rPr lang="en-US" sz="1800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fun(2)  -&gt;</a:t>
            </a:r>
            <a:r>
              <a:rPr lang="en-US" sz="1800" dirty="0">
                <a:latin typeface="Courier New" charset="0"/>
                <a:ea typeface="Monaco" charset="0"/>
                <a:cs typeface="Monaco" charset="0"/>
                <a:sym typeface="Courier New" charset="0"/>
              </a:rPr>
              <a:t>	3.1399998665</a:t>
            </a:r>
            <a:endParaRPr lang="en-US" dirty="0"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r>
              <a:rPr lang="en-US" sz="1800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fun(3)  -&gt;</a:t>
            </a:r>
            <a:r>
              <a:rPr lang="en-US" sz="1800" dirty="0">
                <a:latin typeface="Courier New" charset="0"/>
                <a:ea typeface="Monaco" charset="0"/>
                <a:cs typeface="Monaco" charset="0"/>
                <a:sym typeface="Courier New" charset="0"/>
              </a:rPr>
              <a:t>	2.0000006104</a:t>
            </a:r>
            <a:endParaRPr lang="en-US" dirty="0"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r>
              <a:rPr lang="en-US" sz="1800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fun(4)  -&gt;</a:t>
            </a:r>
            <a:r>
              <a:rPr lang="en-US" sz="1800" dirty="0">
                <a:latin typeface="Courier New" charset="0"/>
                <a:ea typeface="Monaco" charset="0"/>
                <a:cs typeface="Monaco" charset="0"/>
                <a:sym typeface="Courier New" charset="0"/>
              </a:rPr>
              <a:t>	</a:t>
            </a:r>
            <a:r>
              <a:rPr lang="en-US" sz="1800" dirty="0">
                <a:latin typeface="Calibri"/>
                <a:ea typeface="Monaco" charset="0"/>
                <a:cs typeface="Calibri"/>
                <a:sym typeface="Courier New" charset="0"/>
              </a:rPr>
              <a:t>Segmentation fault</a:t>
            </a:r>
          </a:p>
          <a:p>
            <a:pPr lvl="0"/>
            <a:r>
              <a:rPr lang="en-US" sz="1800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fun(8)  -&gt;</a:t>
            </a:r>
            <a:r>
              <a:rPr lang="en-US" sz="1800" dirty="0">
                <a:latin typeface="Courier New" charset="0"/>
                <a:ea typeface="Monaco" charset="0"/>
                <a:cs typeface="Monaco" charset="0"/>
                <a:sym typeface="Courier New" charset="0"/>
              </a:rPr>
              <a:t>	3.14</a:t>
            </a:r>
            <a:r>
              <a:rPr lang="en-US" sz="1800" dirty="0">
                <a:solidFill>
                  <a:srgbClr val="000000"/>
                </a:solidFill>
                <a:latin typeface="Courier New" charset="0"/>
                <a:ea typeface="Zapf Dingbats" charset="2"/>
                <a:cs typeface="Zapf Dingbats" charset="2"/>
                <a:sym typeface="Courier New" charset="0"/>
              </a:rPr>
              <a:t>00000000</a:t>
            </a:r>
            <a:endParaRPr lang="en-US" sz="1800" dirty="0">
              <a:solidFill>
                <a:srgbClr val="000000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</p:txBody>
      </p:sp>
      <p:sp>
        <p:nvSpPr>
          <p:cNvPr id="19462" name="AutoShape 6"/>
          <p:cNvSpPr>
            <a:spLocks/>
          </p:cNvSpPr>
          <p:nvPr/>
        </p:nvSpPr>
        <p:spPr bwMode="auto">
          <a:xfrm>
            <a:off x="4648200" y="3124200"/>
            <a:ext cx="304800" cy="3429000"/>
          </a:xfrm>
          <a:custGeom>
            <a:avLst/>
            <a:gdLst>
              <a:gd name="T0" fmla="*/ 10800 w 21600"/>
              <a:gd name="T1" fmla="*/ 10800 h 21600"/>
            </a:gdLst>
            <a:ahLst/>
            <a:cxnLst>
              <a:cxn ang="0">
                <a:pos x="T0" y="T1"/>
              </a:cxn>
            </a:cxnLst>
            <a:rect l="0" t="0" r="r" b="b"/>
            <a:pathLst>
              <a:path w="21600" h="21600">
                <a:moveTo>
                  <a:pt x="0" y="0"/>
                </a:moveTo>
                <a:cubicBezTo>
                  <a:pt x="5965" y="0"/>
                  <a:pt x="10800" y="631"/>
                  <a:pt x="10800" y="1409"/>
                </a:cubicBezTo>
                <a:lnTo>
                  <a:pt x="10800" y="9391"/>
                </a:lnTo>
                <a:cubicBezTo>
                  <a:pt x="10800" y="10169"/>
                  <a:pt x="15635" y="10800"/>
                  <a:pt x="21600" y="10800"/>
                </a:cubicBezTo>
                <a:cubicBezTo>
                  <a:pt x="15635" y="10800"/>
                  <a:pt x="10800" y="11431"/>
                  <a:pt x="10800" y="12209"/>
                </a:cubicBezTo>
                <a:lnTo>
                  <a:pt x="10800" y="20191"/>
                </a:lnTo>
                <a:cubicBezTo>
                  <a:pt x="10800" y="20969"/>
                  <a:pt x="5965" y="21600"/>
                  <a:pt x="0" y="21600"/>
                </a:cubicBezTo>
              </a:path>
            </a:pathLst>
          </a:custGeom>
          <a:noFill/>
          <a:ln w="28575" cap="flat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3" name="Rectangle 7"/>
          <p:cNvSpPr>
            <a:spLocks/>
          </p:cNvSpPr>
          <p:nvPr/>
        </p:nvSpPr>
        <p:spPr bwMode="auto">
          <a:xfrm>
            <a:off x="5105400" y="4953000"/>
            <a:ext cx="2120900" cy="647700"/>
          </a:xfrm>
          <a:prstGeom prst="rect">
            <a:avLst/>
          </a:prstGeom>
          <a:noFill/>
          <a:ln w="1905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>
            <a:prstTxWarp prst="textNoShape">
              <a:avLst/>
            </a:prstTxWarp>
          </a:bodyPr>
          <a:lstStyle/>
          <a:p>
            <a:pPr algn="l">
              <a:lnSpc>
                <a:spcPct val="110000"/>
              </a:lnSpc>
            </a:pPr>
            <a:r>
              <a:rPr lang="en-US" sz="18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Location accessed by </a:t>
            </a:r>
            <a:r>
              <a:rPr lang="en-US" sz="1800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fun(</a:t>
            </a:r>
            <a:r>
              <a:rPr lang="en-US" sz="1800" dirty="0" err="1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i</a:t>
            </a:r>
            <a:r>
              <a:rPr lang="en-US" sz="1800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)</a:t>
            </a:r>
          </a:p>
        </p:txBody>
      </p:sp>
      <p:sp>
        <p:nvSpPr>
          <p:cNvPr id="19464" name="Rectangle 8"/>
          <p:cNvSpPr>
            <a:spLocks/>
          </p:cNvSpPr>
          <p:nvPr/>
        </p:nvSpPr>
        <p:spPr bwMode="auto">
          <a:xfrm>
            <a:off x="762000" y="3352800"/>
            <a:ext cx="1668462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Explanation:</a:t>
            </a:r>
          </a:p>
        </p:txBody>
      </p:sp>
      <p:graphicFrame>
        <p:nvGraphicFramePr>
          <p:cNvPr id="19465" name="Group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7244803"/>
              </p:ext>
            </p:extLst>
          </p:nvPr>
        </p:nvGraphicFramePr>
        <p:xfrm>
          <a:off x="2514600" y="3124200"/>
          <a:ext cx="2070100" cy="3429000"/>
        </p:xfrm>
        <a:graphic>
          <a:graphicData uri="http://schemas.openxmlformats.org/drawingml/2006/table">
            <a:tbl>
              <a:tblPr/>
              <a:tblGrid>
                <a:gridCol w="163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onaco" charset="0"/>
                          <a:cs typeface="Calibri"/>
                          <a:sym typeface="Monaco" charset="0"/>
                        </a:rPr>
                        <a:t>???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Narrow" charset="0"/>
                          <a:cs typeface="Calibri"/>
                          <a:sym typeface="Arial Narrow" charset="0"/>
                        </a:rPr>
                        <a:t>8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onaco" charset="0"/>
                          <a:cs typeface="Calibri"/>
                          <a:sym typeface="Monaco" charset="0"/>
                        </a:rPr>
                        <a:t>Other State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Narrow" charset="0"/>
                          <a:cs typeface="Calibri"/>
                          <a:sym typeface="Arial Narrow" charset="0"/>
                        </a:rPr>
                        <a:t>7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onaco" charset="0"/>
                          <a:cs typeface="Calibri"/>
                          <a:sym typeface="Monaco" charset="0"/>
                        </a:rPr>
                        <a:t>Other State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Narrow" charset="0"/>
                          <a:cs typeface="Calibri"/>
                          <a:sym typeface="Arial Narrow" charset="0"/>
                        </a:rPr>
                        <a:t>6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onaco" charset="0"/>
                          <a:cs typeface="Calibri"/>
                          <a:sym typeface="Monaco" charset="0"/>
                        </a:rPr>
                        <a:t>Other State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Narrow" charset="0"/>
                          <a:cs typeface="Calibri"/>
                          <a:sym typeface="Arial Narrow" charset="0"/>
                        </a:rPr>
                        <a:t>5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  <a:defRPr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onaco" charset="0"/>
                          <a:cs typeface="Calibri"/>
                          <a:sym typeface="Monaco" charset="0"/>
                        </a:rPr>
                        <a:t>Other State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Narrow" charset="0"/>
                          <a:cs typeface="Calibri"/>
                          <a:sym typeface="Arial Narrow" charset="0"/>
                        </a:rPr>
                        <a:t>4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ea typeface="Monaco" charset="0"/>
                          <a:cs typeface="Courier New" panose="02070309020205020404" pitchFamily="49" charset="0"/>
                          <a:sym typeface="Monaco" charset="0"/>
                        </a:rPr>
                        <a:t>d7 ... d4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Narrow" charset="0"/>
                          <a:cs typeface="Calibri"/>
                          <a:sym typeface="Arial Narrow" charset="0"/>
                        </a:rPr>
                        <a:t>3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ea typeface="Monaco" charset="0"/>
                          <a:cs typeface="Courier New" panose="02070309020205020404" pitchFamily="49" charset="0"/>
                          <a:sym typeface="Monaco" charset="0"/>
                        </a:rPr>
                        <a:t>d3 ... d0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Narrow" charset="0"/>
                          <a:cs typeface="Calibri"/>
                          <a:sym typeface="Arial Narrow" charset="0"/>
                        </a:rPr>
                        <a:t>2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ea typeface="Monaco" charset="0"/>
                          <a:cs typeface="Courier New" panose="02070309020205020404" pitchFamily="49" charset="0"/>
                          <a:sym typeface="Monaco" charset="0"/>
                        </a:rPr>
                        <a:t>a[1]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Narrow" charset="0"/>
                          <a:cs typeface="Calibri"/>
                          <a:sym typeface="Arial Narrow" charset="0"/>
                        </a:rPr>
                        <a:t>1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ea typeface="Monaco" charset="0"/>
                          <a:cs typeface="Courier New" panose="02070309020205020404" pitchFamily="49" charset="0"/>
                          <a:sym typeface="Monaco" charset="0"/>
                        </a:rPr>
                        <a:t>a[0]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 Narrow" charset="0"/>
                          <a:cs typeface="Calibri"/>
                          <a:sym typeface="Arial Narrow" charset="0"/>
                        </a:rPr>
                        <a:t>0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AutoShape 6"/>
          <p:cNvSpPr>
            <a:spLocks/>
          </p:cNvSpPr>
          <p:nvPr/>
        </p:nvSpPr>
        <p:spPr bwMode="auto">
          <a:xfrm flipH="1">
            <a:off x="2057400" y="5029200"/>
            <a:ext cx="304800" cy="1524000"/>
          </a:xfrm>
          <a:custGeom>
            <a:avLst/>
            <a:gdLst>
              <a:gd name="T0" fmla="*/ 10800 w 21600"/>
              <a:gd name="T1" fmla="*/ 10800 h 21600"/>
            </a:gdLst>
            <a:ahLst/>
            <a:cxnLst>
              <a:cxn ang="0">
                <a:pos x="T0" y="T1"/>
              </a:cxn>
            </a:cxnLst>
            <a:rect l="0" t="0" r="r" b="b"/>
            <a:pathLst>
              <a:path w="21600" h="21600">
                <a:moveTo>
                  <a:pt x="0" y="0"/>
                </a:moveTo>
                <a:cubicBezTo>
                  <a:pt x="5965" y="0"/>
                  <a:pt x="10800" y="631"/>
                  <a:pt x="10800" y="1409"/>
                </a:cubicBezTo>
                <a:lnTo>
                  <a:pt x="10800" y="9391"/>
                </a:lnTo>
                <a:cubicBezTo>
                  <a:pt x="10800" y="10169"/>
                  <a:pt x="15635" y="10800"/>
                  <a:pt x="21600" y="10800"/>
                </a:cubicBezTo>
                <a:cubicBezTo>
                  <a:pt x="15635" y="10800"/>
                  <a:pt x="10800" y="11431"/>
                  <a:pt x="10800" y="12209"/>
                </a:cubicBezTo>
                <a:lnTo>
                  <a:pt x="10800" y="20191"/>
                </a:lnTo>
                <a:cubicBezTo>
                  <a:pt x="10800" y="20969"/>
                  <a:pt x="5965" y="21600"/>
                  <a:pt x="0" y="21600"/>
                </a:cubicBezTo>
              </a:path>
            </a:pathLst>
          </a:custGeom>
          <a:noFill/>
          <a:ln w="28575" cap="flat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609600" y="5638800"/>
            <a:ext cx="12928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err="1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struct_t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9437153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17513"/>
            <a:ext cx="6858000" cy="573087"/>
          </a:xfrm>
        </p:spPr>
        <p:txBody>
          <a:bodyPr/>
          <a:lstStyle/>
          <a:p>
            <a:pPr eaLnBrk="1" hangingPunct="1"/>
            <a:r>
              <a:rPr lang="en-US" dirty="0"/>
              <a:t>Such problems are a BIG deal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95400"/>
            <a:ext cx="8307388" cy="4876800"/>
          </a:xfrm>
        </p:spPr>
        <p:txBody>
          <a:bodyPr/>
          <a:lstStyle/>
          <a:p>
            <a:pPr eaLnBrk="1" hangingPunct="1"/>
            <a:r>
              <a:rPr lang="en-US" dirty="0"/>
              <a:t>Generally called a “buffer overflow”</a:t>
            </a:r>
          </a:p>
          <a:p>
            <a:pPr lvl="1" eaLnBrk="1" hangingPunct="1"/>
            <a:r>
              <a:rPr lang="en-US" dirty="0"/>
              <a:t>when exceeding the memory size allocated for an array</a:t>
            </a:r>
          </a:p>
          <a:p>
            <a:pPr eaLnBrk="1" hangingPunct="1"/>
            <a:r>
              <a:rPr lang="en-US" dirty="0"/>
              <a:t>Why a big deal?</a:t>
            </a:r>
          </a:p>
          <a:p>
            <a:pPr lvl="1" eaLnBrk="1" hangingPunct="1"/>
            <a:r>
              <a:rPr lang="en-US" dirty="0"/>
              <a:t>It’s the #1 technical cause of security vulnerabilities</a:t>
            </a:r>
          </a:p>
          <a:p>
            <a:pPr lvl="2" eaLnBrk="1" hangingPunct="1"/>
            <a:r>
              <a:rPr lang="en-US" dirty="0"/>
              <a:t>#1 overall cause is social engineering / user ignorance</a:t>
            </a:r>
          </a:p>
          <a:p>
            <a:pPr eaLnBrk="1" hangingPunct="1"/>
            <a:r>
              <a:rPr lang="en-US" dirty="0"/>
              <a:t>Very common in C!</a:t>
            </a:r>
          </a:p>
          <a:p>
            <a:pPr lvl="1" eaLnBrk="1" hangingPunct="1"/>
            <a:r>
              <a:rPr lang="en-US" dirty="0"/>
              <a:t>Unsafe string functions</a:t>
            </a:r>
          </a:p>
          <a:p>
            <a:pPr lvl="1" eaLnBrk="1" hangingPunct="1"/>
            <a:r>
              <a:rPr lang="en-US" dirty="0"/>
              <a:t>Not checking on array boundary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7591425" cy="762000"/>
          </a:xfrm>
        </p:spPr>
        <p:txBody>
          <a:bodyPr/>
          <a:lstStyle/>
          <a:p>
            <a:pPr eaLnBrk="1" hangingPunct="1"/>
            <a:r>
              <a:rPr lang="en-US"/>
              <a:t>String Library Code</a:t>
            </a:r>
          </a:p>
        </p:txBody>
      </p:sp>
      <p:sp>
        <p:nvSpPr>
          <p:cNvPr id="22531" name="Rectangle 6"/>
          <p:cNvSpPr>
            <a:spLocks noGrp="1" noChangeArrowheads="1"/>
          </p:cNvSpPr>
          <p:nvPr>
            <p:ph idx="1"/>
          </p:nvPr>
        </p:nvSpPr>
        <p:spPr>
          <a:xfrm>
            <a:off x="381000" y="990600"/>
            <a:ext cx="8153400" cy="5791200"/>
          </a:xfrm>
        </p:spPr>
        <p:txBody>
          <a:bodyPr/>
          <a:lstStyle/>
          <a:p>
            <a:pPr eaLnBrk="1" hangingPunct="1"/>
            <a:r>
              <a:rPr lang="en-US" dirty="0"/>
              <a:t>Implementation of Unix function </a:t>
            </a:r>
            <a:r>
              <a:rPr lang="en-US" dirty="0">
                <a:latin typeface="Courier New" pitchFamily="49" charset="0"/>
              </a:rPr>
              <a:t>gets()</a:t>
            </a:r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/>
          </a:p>
          <a:p>
            <a:pPr lvl="1" eaLnBrk="1" hangingPunct="1">
              <a:buFont typeface="Wingdings" pitchFamily="2" charset="2"/>
              <a:buNone/>
            </a:pPr>
            <a:endParaRPr lang="en-US" dirty="0"/>
          </a:p>
          <a:p>
            <a:pPr lvl="1" eaLnBrk="1" hangingPunct="1">
              <a:buFont typeface="Wingdings" pitchFamily="2" charset="2"/>
              <a:buNone/>
            </a:pPr>
            <a:endParaRPr lang="en-US" dirty="0"/>
          </a:p>
          <a:p>
            <a:pPr lvl="1" eaLnBrk="1" hangingPunct="1">
              <a:buFont typeface="Wingdings" pitchFamily="2" charset="2"/>
              <a:buNone/>
            </a:pPr>
            <a:endParaRPr lang="en-US" dirty="0"/>
          </a:p>
          <a:p>
            <a:pPr lvl="1" eaLnBrk="1" hangingPunct="1">
              <a:buFont typeface="Wingdings" pitchFamily="2" charset="2"/>
              <a:buNone/>
            </a:pPr>
            <a:endParaRPr lang="en-US" dirty="0"/>
          </a:p>
          <a:p>
            <a:pPr lvl="1" eaLnBrk="1" hangingPunct="1">
              <a:buFont typeface="Wingdings" pitchFamily="2" charset="2"/>
              <a:buNone/>
            </a:pPr>
            <a:endParaRPr lang="en-US" dirty="0"/>
          </a:p>
          <a:p>
            <a:pPr lvl="1" eaLnBrk="1" hangingPunct="1">
              <a:buFont typeface="Wingdings" pitchFamily="2" charset="2"/>
              <a:buNone/>
            </a:pPr>
            <a:endParaRPr lang="en-US" dirty="0"/>
          </a:p>
          <a:p>
            <a:pPr lvl="1" eaLnBrk="1" hangingPunct="1"/>
            <a:r>
              <a:rPr lang="en-US" dirty="0"/>
              <a:t>Does not specify limit on number of characters to read</a:t>
            </a:r>
          </a:p>
          <a:p>
            <a:pPr eaLnBrk="1" hangingPunct="1"/>
            <a:r>
              <a:rPr lang="en-US" dirty="0"/>
              <a:t>Similar problems with other library functions</a:t>
            </a:r>
          </a:p>
          <a:p>
            <a:pPr lvl="1" eaLnBrk="1" hangingPunct="1"/>
            <a:r>
              <a:rPr lang="en-US" b="1" dirty="0" err="1">
                <a:latin typeface="Courier New" pitchFamily="49" charset="0"/>
              </a:rPr>
              <a:t>strcpy</a:t>
            </a:r>
            <a:r>
              <a:rPr lang="en-US" b="1" dirty="0"/>
              <a:t>, </a:t>
            </a:r>
            <a:r>
              <a:rPr lang="en-US" b="1" dirty="0" err="1">
                <a:latin typeface="Courier New" pitchFamily="49" charset="0"/>
              </a:rPr>
              <a:t>strcat</a:t>
            </a:r>
            <a:r>
              <a:rPr lang="en-US" dirty="0"/>
              <a:t>: Copy strings of arbitrary length</a:t>
            </a:r>
          </a:p>
          <a:p>
            <a:pPr lvl="1" eaLnBrk="1" hangingPunct="1"/>
            <a:r>
              <a:rPr lang="en-US" b="1" dirty="0" err="1">
                <a:latin typeface="Courier New" pitchFamily="49" charset="0"/>
              </a:rPr>
              <a:t>scanf</a:t>
            </a:r>
            <a:r>
              <a:rPr lang="en-US" b="1" dirty="0"/>
              <a:t>, </a:t>
            </a:r>
            <a:r>
              <a:rPr lang="en-US" b="1" dirty="0" err="1">
                <a:latin typeface="Courier New" pitchFamily="49" charset="0"/>
              </a:rPr>
              <a:t>fscanf</a:t>
            </a:r>
            <a:r>
              <a:rPr lang="en-US" b="1" dirty="0"/>
              <a:t>, </a:t>
            </a:r>
            <a:r>
              <a:rPr lang="en-US" b="1" dirty="0" err="1">
                <a:latin typeface="Courier New" pitchFamily="49" charset="0"/>
              </a:rPr>
              <a:t>sscanf</a:t>
            </a:r>
            <a:r>
              <a:rPr lang="en-US" b="1" dirty="0"/>
              <a:t>, </a:t>
            </a:r>
            <a:r>
              <a:rPr lang="en-US" dirty="0"/>
              <a:t>when given </a:t>
            </a:r>
            <a:r>
              <a:rPr lang="en-US" b="1" dirty="0">
                <a:latin typeface="Courier New" pitchFamily="49" charset="0"/>
              </a:rPr>
              <a:t>%s</a:t>
            </a:r>
            <a:r>
              <a:rPr lang="en-US" dirty="0"/>
              <a:t> conversion specification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838200" y="1524000"/>
            <a:ext cx="5410200" cy="3397250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/* Get string from 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stdin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 */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char *gets(char *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dest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)</a:t>
            </a:r>
            <a:br>
              <a:rPr lang="en-US" sz="1800" dirty="0">
                <a:latin typeface="Courier New" pitchFamily="49" charset="0"/>
                <a:ea typeface="MS Mincho" pitchFamily="49" charset="-128"/>
              </a:rPr>
            </a:br>
            <a:r>
              <a:rPr lang="en-US" sz="1800" dirty="0">
                <a:latin typeface="Courier New" pitchFamily="49" charset="0"/>
                <a:ea typeface="MS Mincho" pitchFamily="49" charset="-128"/>
              </a:rPr>
              <a:t>{</a:t>
            </a:r>
            <a:br>
              <a:rPr lang="en-US" sz="1800" dirty="0">
                <a:latin typeface="Courier New" pitchFamily="49" charset="0"/>
                <a:ea typeface="MS Mincho" pitchFamily="49" charset="-128"/>
              </a:rPr>
            </a:br>
            <a:r>
              <a:rPr lang="en-US" sz="1800" dirty="0">
                <a:latin typeface="Courier New" pitchFamily="49" charset="0"/>
                <a:ea typeface="MS Mincho" pitchFamily="49" charset="-128"/>
              </a:rPr>
              <a:t>    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int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 c = 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getchar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();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  char *p = 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dest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  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</a:rPr>
              <a:t>while (c != EOF &amp;&amp; c != '\n') {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</a:rPr>
              <a:t>        *p++ = c;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      c = 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getchar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();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  }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  *p = '\0';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  return 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dest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}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6413500" cy="573088"/>
          </a:xfrm>
        </p:spPr>
        <p:txBody>
          <a:bodyPr/>
          <a:lstStyle/>
          <a:p>
            <a:pPr eaLnBrk="1" hangingPunct="1"/>
            <a:r>
              <a:rPr lang="en-US"/>
              <a:t>Vulnerable Buffer Code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609600" y="3124200"/>
            <a:ext cx="3657600" cy="828432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void </a:t>
            </a:r>
            <a:r>
              <a:rPr lang="en-US" sz="1600" dirty="0" err="1">
                <a:latin typeface="Courier New" pitchFamily="49" charset="0"/>
                <a:ea typeface="MS Mincho" pitchFamily="49" charset="-128"/>
              </a:rPr>
              <a:t>call_echo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() {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    echo();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}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609600" y="1219200"/>
            <a:ext cx="5029200" cy="1812925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/* Echo Line */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void echo()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{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    char </a:t>
            </a:r>
            <a:r>
              <a:rPr lang="en-US" sz="1600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[4];  /* Way too small! */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    gets(</a:t>
            </a:r>
            <a:r>
              <a:rPr lang="en-US" sz="1600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);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    puts(</a:t>
            </a:r>
            <a:r>
              <a:rPr lang="en-US" sz="1600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);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}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352800" y="4133850"/>
            <a:ext cx="5257800" cy="828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unix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&gt;</a:t>
            </a:r>
            <a:r>
              <a:rPr lang="en-US" sz="1600" i="1" dirty="0">
                <a:latin typeface="Courier New" pitchFamily="49" charset="0"/>
                <a:ea typeface="MS Mincho" pitchFamily="49" charset="-128"/>
                <a:cs typeface="+mn-cs"/>
              </a:rPr>
              <a:t>./</a:t>
            </a:r>
            <a:r>
              <a:rPr lang="en-US" sz="1600" i="1" dirty="0" err="1">
                <a:latin typeface="Courier New" pitchFamily="49" charset="0"/>
                <a:ea typeface="MS Mincho" pitchFamily="49" charset="-128"/>
                <a:cs typeface="+mn-cs"/>
              </a:rPr>
              <a:t>bufdemo-nsp</a:t>
            </a:r>
            <a:endParaRPr lang="en-US" sz="1600" i="1" dirty="0"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Type a string:</a:t>
            </a:r>
            <a:r>
              <a:rPr lang="en-US" sz="1600" i="1" dirty="0">
                <a:latin typeface="Courier New" pitchFamily="49" charset="0"/>
                <a:ea typeface="MS Mincho" pitchFamily="49" charset="-128"/>
                <a:cs typeface="+mn-cs"/>
              </a:rPr>
              <a:t>01234567890123456789012</a:t>
            </a:r>
          </a:p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01234567890123456789012</a:t>
            </a:r>
            <a:endParaRPr lang="en-US" sz="1600" dirty="0">
              <a:latin typeface="Courier New" pitchFamily="49" charset="0"/>
              <a:ea typeface="MS Mincho" pitchFamily="49" charset="-128"/>
              <a:cs typeface="+mn-cs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352800" y="5267325"/>
            <a:ext cx="5257800" cy="107465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unix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&gt;./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bufdemo-nsp</a:t>
            </a:r>
            <a:endParaRPr lang="en-US" sz="1600" dirty="0"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Type a string:</a:t>
            </a:r>
            <a:r>
              <a:rPr lang="en-US" sz="1600" i="1" dirty="0">
                <a:latin typeface="Courier New" pitchFamily="49" charset="0"/>
                <a:ea typeface="MS Mincho" pitchFamily="49" charset="-128"/>
              </a:rPr>
              <a:t>012345678901234567890123</a:t>
            </a:r>
          </a:p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012345678901234567890123</a:t>
            </a:r>
          </a:p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Segmentation Fault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867400" y="1948934"/>
            <a:ext cx="29366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charset="0"/>
              <a:buChar char="ç"/>
            </a:pPr>
            <a:r>
              <a:rPr lang="en-US" dirty="0">
                <a:solidFill>
                  <a:srgbClr val="C00000"/>
                </a:solidFill>
                <a:latin typeface="Calibri" pitchFamily="34" charset="0"/>
                <a:sym typeface="Wingdings"/>
              </a:rPr>
              <a:t>btw, how big </a:t>
            </a:r>
          </a:p>
          <a:p>
            <a:r>
              <a:rPr lang="en-US" dirty="0">
                <a:solidFill>
                  <a:srgbClr val="C00000"/>
                </a:solidFill>
                <a:latin typeface="Calibri" pitchFamily="34" charset="0"/>
                <a:sym typeface="Wingdings"/>
              </a:rPr>
              <a:t>	is big enough?</a:t>
            </a:r>
            <a:endParaRPr lang="en-US" dirty="0">
              <a:solidFill>
                <a:srgbClr val="C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399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417513"/>
            <a:ext cx="7099300" cy="573087"/>
          </a:xfrm>
        </p:spPr>
        <p:txBody>
          <a:bodyPr/>
          <a:lstStyle/>
          <a:p>
            <a:pPr eaLnBrk="1" hangingPunct="1"/>
            <a:r>
              <a:rPr lang="en-US" dirty="0"/>
              <a:t>Buffer Overflow Disassembly</a:t>
            </a:r>
          </a:p>
        </p:txBody>
      </p:sp>
      <p:sp>
        <p:nvSpPr>
          <p:cNvPr id="448516" name="Rectangle 4"/>
          <p:cNvSpPr>
            <a:spLocks noChangeArrowheads="1"/>
          </p:cNvSpPr>
          <p:nvPr/>
        </p:nvSpPr>
        <p:spPr bwMode="auto">
          <a:xfrm>
            <a:off x="444500" y="1600200"/>
            <a:ext cx="8578850" cy="230576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00000000004006cf &lt;echo&gt;:</a:t>
            </a: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 4006cf:	48 83 </a:t>
            </a:r>
            <a:r>
              <a:rPr lang="en-US" sz="1800" dirty="0" err="1">
                <a:latin typeface="Courier New" pitchFamily="49" charset="0"/>
                <a:ea typeface="MS Mincho" pitchFamily="49" charset="-128"/>
                <a:cs typeface="+mn-cs"/>
              </a:rPr>
              <a:t>ec</a:t>
            </a: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18          	sub    </a:t>
            </a:r>
            <a:r>
              <a:rPr lang="en-US" sz="1800" dirty="0">
                <a:solidFill>
                  <a:srgbClr val="FF0000"/>
                </a:solidFill>
                <a:latin typeface="Courier New" pitchFamily="49" charset="0"/>
                <a:ea typeface="MS Mincho" pitchFamily="49" charset="-128"/>
                <a:cs typeface="+mn-cs"/>
              </a:rPr>
              <a:t>$24</a:t>
            </a: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,%rsp</a:t>
            </a: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 4006d3:	48 89 e7             	</a:t>
            </a:r>
            <a:r>
              <a:rPr lang="en-US" sz="1800" dirty="0" err="1">
                <a:latin typeface="Courier New" pitchFamily="49" charset="0"/>
                <a:ea typeface="MS Mincho" pitchFamily="49" charset="-128"/>
                <a:cs typeface="+mn-cs"/>
              </a:rPr>
              <a:t>mov</a:t>
            </a: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   </a:t>
            </a:r>
            <a:r>
              <a:rPr lang="en-US" sz="1800" dirty="0">
                <a:solidFill>
                  <a:srgbClr val="FF0000"/>
                </a:solidFill>
                <a:latin typeface="Courier New" pitchFamily="49" charset="0"/>
                <a:ea typeface="MS Mincho" pitchFamily="49" charset="-128"/>
                <a:cs typeface="+mn-cs"/>
              </a:rPr>
              <a:t>%</a:t>
            </a:r>
            <a:r>
              <a:rPr lang="en-US" sz="1800" dirty="0" err="1">
                <a:solidFill>
                  <a:srgbClr val="FF0000"/>
                </a:solidFill>
                <a:latin typeface="Courier New" pitchFamily="49" charset="0"/>
                <a:ea typeface="MS Mincho" pitchFamily="49" charset="-128"/>
                <a:cs typeface="+mn-cs"/>
              </a:rPr>
              <a:t>rsp</a:t>
            </a:r>
            <a:r>
              <a:rPr lang="en-US" sz="1800" dirty="0">
                <a:solidFill>
                  <a:srgbClr val="FF0000"/>
                </a:solidFill>
                <a:latin typeface="Courier New" pitchFamily="49" charset="0"/>
                <a:ea typeface="MS Mincho" pitchFamily="49" charset="-128"/>
                <a:cs typeface="+mn-cs"/>
              </a:rPr>
              <a:t>,%</a:t>
            </a:r>
            <a:r>
              <a:rPr lang="en-US" sz="1800" dirty="0" err="1">
                <a:solidFill>
                  <a:srgbClr val="FF0000"/>
                </a:solidFill>
                <a:latin typeface="Courier New" pitchFamily="49" charset="0"/>
                <a:ea typeface="MS Mincho" pitchFamily="49" charset="-128"/>
                <a:cs typeface="+mn-cs"/>
              </a:rPr>
              <a:t>rdi</a:t>
            </a:r>
            <a:endParaRPr lang="en-US" sz="1800" dirty="0">
              <a:solidFill>
                <a:srgbClr val="FF0000"/>
              </a:solidFill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 4006d6:	e8 a5 </a:t>
            </a:r>
            <a:r>
              <a:rPr lang="en-US" sz="1800" dirty="0" err="1">
                <a:latin typeface="Courier New" pitchFamily="49" charset="0"/>
                <a:ea typeface="MS Mincho" pitchFamily="49" charset="-128"/>
                <a:cs typeface="+mn-cs"/>
              </a:rPr>
              <a:t>ff</a:t>
            </a: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</a:t>
            </a:r>
            <a:r>
              <a:rPr lang="en-US" sz="1800" dirty="0" err="1">
                <a:latin typeface="Courier New" pitchFamily="49" charset="0"/>
                <a:ea typeface="MS Mincho" pitchFamily="49" charset="-128"/>
                <a:cs typeface="+mn-cs"/>
              </a:rPr>
              <a:t>ff</a:t>
            </a: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</a:t>
            </a:r>
            <a:r>
              <a:rPr lang="en-US" sz="1800" dirty="0" err="1">
                <a:latin typeface="Courier New" pitchFamily="49" charset="0"/>
                <a:ea typeface="MS Mincho" pitchFamily="49" charset="-128"/>
                <a:cs typeface="+mn-cs"/>
              </a:rPr>
              <a:t>ff</a:t>
            </a: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      	</a:t>
            </a:r>
            <a:r>
              <a:rPr lang="en-US" sz="1800" dirty="0" err="1">
                <a:latin typeface="Courier New" pitchFamily="49" charset="0"/>
                <a:ea typeface="MS Mincho" pitchFamily="49" charset="-128"/>
                <a:cs typeface="+mn-cs"/>
              </a:rPr>
              <a:t>callq</a:t>
            </a: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 400680 &lt;gets&gt;</a:t>
            </a: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 4006db:	48 89 e7             	</a:t>
            </a:r>
            <a:r>
              <a:rPr lang="en-US" sz="1800" dirty="0" err="1">
                <a:latin typeface="Courier New" pitchFamily="49" charset="0"/>
                <a:ea typeface="MS Mincho" pitchFamily="49" charset="-128"/>
                <a:cs typeface="+mn-cs"/>
              </a:rPr>
              <a:t>mov</a:t>
            </a: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   %</a:t>
            </a:r>
            <a:r>
              <a:rPr lang="en-US" sz="1800" dirty="0" err="1">
                <a:latin typeface="Courier New" pitchFamily="49" charset="0"/>
                <a:ea typeface="MS Mincho" pitchFamily="49" charset="-128"/>
                <a:cs typeface="+mn-cs"/>
              </a:rPr>
              <a:t>rsp</a:t>
            </a: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,%</a:t>
            </a:r>
            <a:r>
              <a:rPr lang="en-US" sz="1800" dirty="0" err="1">
                <a:latin typeface="Courier New" pitchFamily="49" charset="0"/>
                <a:ea typeface="MS Mincho" pitchFamily="49" charset="-128"/>
                <a:cs typeface="+mn-cs"/>
              </a:rPr>
              <a:t>rdi</a:t>
            </a:r>
            <a:endParaRPr lang="en-US" sz="1800" dirty="0"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 4006de:	e8 3d </a:t>
            </a:r>
            <a:r>
              <a:rPr lang="en-US" sz="1800" dirty="0" err="1">
                <a:latin typeface="Courier New" pitchFamily="49" charset="0"/>
                <a:ea typeface="MS Mincho" pitchFamily="49" charset="-128"/>
                <a:cs typeface="+mn-cs"/>
              </a:rPr>
              <a:t>fe</a:t>
            </a: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</a:t>
            </a:r>
            <a:r>
              <a:rPr lang="en-US" sz="1800" dirty="0" err="1">
                <a:latin typeface="Courier New" pitchFamily="49" charset="0"/>
                <a:ea typeface="MS Mincho" pitchFamily="49" charset="-128"/>
                <a:cs typeface="+mn-cs"/>
              </a:rPr>
              <a:t>ff</a:t>
            </a: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</a:t>
            </a:r>
            <a:r>
              <a:rPr lang="en-US" sz="1800" dirty="0" err="1">
                <a:latin typeface="Courier New" pitchFamily="49" charset="0"/>
                <a:ea typeface="MS Mincho" pitchFamily="49" charset="-128"/>
                <a:cs typeface="+mn-cs"/>
              </a:rPr>
              <a:t>ff</a:t>
            </a: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      	</a:t>
            </a:r>
            <a:r>
              <a:rPr lang="en-US" sz="1800" dirty="0" err="1">
                <a:latin typeface="Courier New" pitchFamily="49" charset="0"/>
                <a:ea typeface="MS Mincho" pitchFamily="49" charset="-128"/>
                <a:cs typeface="+mn-cs"/>
              </a:rPr>
              <a:t>callq</a:t>
            </a: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 400520 &lt;</a:t>
            </a:r>
            <a:r>
              <a:rPr lang="en-US" sz="1800" dirty="0" err="1">
                <a:latin typeface="Courier New" pitchFamily="49" charset="0"/>
                <a:ea typeface="MS Mincho" pitchFamily="49" charset="-128"/>
                <a:cs typeface="+mn-cs"/>
              </a:rPr>
              <a:t>puts@plt</a:t>
            </a: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&gt;</a:t>
            </a: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 4006e3:	48 83 c4 18          	add    $24,%rsp</a:t>
            </a: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 4006e7:	c3                   	</a:t>
            </a:r>
            <a:r>
              <a:rPr lang="en-US" sz="1800" dirty="0" err="1">
                <a:latin typeface="Courier New" pitchFamily="49" charset="0"/>
                <a:ea typeface="MS Mincho" pitchFamily="49" charset="-128"/>
                <a:cs typeface="+mn-cs"/>
              </a:rPr>
              <a:t>retq</a:t>
            </a:r>
            <a:r>
              <a:rPr lang="en-US" sz="1800" dirty="0">
                <a:latin typeface="Courier New" pitchFamily="49" charset="0"/>
                <a:ea typeface="MS Mincho" pitchFamily="49" charset="-128"/>
                <a:cs typeface="+mn-cs"/>
              </a:rPr>
              <a:t> </a:t>
            </a:r>
            <a:endParaRPr lang="ro-RO" sz="1800" dirty="0">
              <a:latin typeface="Courier New" pitchFamily="49" charset="0"/>
              <a:ea typeface="MS Mincho" pitchFamily="49" charset="-128"/>
              <a:cs typeface="+mn-cs"/>
            </a:endParaRPr>
          </a:p>
        </p:txBody>
      </p:sp>
      <p:sp>
        <p:nvSpPr>
          <p:cNvPr id="24580" name="Rectangle 5"/>
          <p:cNvSpPr>
            <a:spLocks noChangeArrowheads="1"/>
          </p:cNvSpPr>
          <p:nvPr/>
        </p:nvSpPr>
        <p:spPr bwMode="auto">
          <a:xfrm>
            <a:off x="565150" y="4826501"/>
            <a:ext cx="8045450" cy="1474763"/>
          </a:xfrm>
          <a:prstGeom prst="rect">
            <a:avLst/>
          </a:prstGeom>
          <a:solidFill>
            <a:srgbClr val="F1C7C7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4006e8:	48 83 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ec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 08          	sub    $8,%rsp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4006ec:	b8 00 00 00 00       	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mov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    $0x0,%eax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4006f1:	e8 d9 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ff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 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ff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 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ff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       	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callq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  4006cf &lt;echo&gt;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</a:t>
            </a:r>
            <a:r>
              <a:rPr lang="en-US" sz="1800" dirty="0">
                <a:solidFill>
                  <a:srgbClr val="FF0000"/>
                </a:solidFill>
                <a:latin typeface="Courier New" pitchFamily="49" charset="0"/>
                <a:ea typeface="MS Mincho" pitchFamily="49" charset="-128"/>
              </a:rPr>
              <a:t>4006f6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:	48 83 c4 08          	add    $8,%rsp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4006fa:	c3                   	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retq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4500" y="4419600"/>
            <a:ext cx="1469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alibri" pitchFamily="34" charset="0"/>
              </a:rPr>
              <a:t>call_echo</a:t>
            </a:r>
            <a:r>
              <a:rPr lang="en-US" dirty="0">
                <a:latin typeface="Calibri" pitchFamily="34" charset="0"/>
              </a:rPr>
              <a:t>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4500" y="1138535"/>
            <a:ext cx="883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itchFamily="34" charset="0"/>
              </a:rPr>
              <a:t>echo: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493713"/>
            <a:ext cx="6489700" cy="573087"/>
          </a:xfrm>
        </p:spPr>
        <p:txBody>
          <a:bodyPr/>
          <a:lstStyle/>
          <a:p>
            <a:pPr eaLnBrk="1" hangingPunct="1"/>
            <a:r>
              <a:rPr lang="en-US" dirty="0"/>
              <a:t>Buffer Overflow Stack</a:t>
            </a:r>
          </a:p>
        </p:txBody>
      </p:sp>
      <p:sp>
        <p:nvSpPr>
          <p:cNvPr id="360451" name="Rectangle 3"/>
          <p:cNvSpPr>
            <a:spLocks noChangeArrowheads="1"/>
          </p:cNvSpPr>
          <p:nvPr/>
        </p:nvSpPr>
        <p:spPr bwMode="auto">
          <a:xfrm>
            <a:off x="6096000" y="5181600"/>
            <a:ext cx="2601912" cy="132087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echo:</a:t>
            </a: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</a:t>
            </a:r>
            <a:r>
              <a:rPr lang="en-US" sz="1600" dirty="0" err="1">
                <a:solidFill>
                  <a:srgbClr val="C00000"/>
                </a:solidFill>
                <a:latin typeface="Courier New" pitchFamily="49" charset="0"/>
                <a:ea typeface="MS Mincho" pitchFamily="49" charset="-128"/>
                <a:cs typeface="+mn-cs"/>
              </a:rPr>
              <a:t>subq</a:t>
            </a:r>
            <a:r>
              <a:rPr lang="en-US" sz="16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  <a:cs typeface="+mn-cs"/>
              </a:rPr>
              <a:t>  $24, %</a:t>
            </a:r>
            <a:r>
              <a:rPr lang="en-US" sz="1600" dirty="0" err="1">
                <a:solidFill>
                  <a:srgbClr val="C00000"/>
                </a:solidFill>
                <a:latin typeface="Courier New" pitchFamily="49" charset="0"/>
                <a:ea typeface="MS Mincho" pitchFamily="49" charset="-128"/>
                <a:cs typeface="+mn-cs"/>
              </a:rPr>
              <a:t>rsp</a:t>
            </a:r>
            <a:endParaRPr lang="en-US" sz="1600" dirty="0">
              <a:solidFill>
                <a:srgbClr val="C00000"/>
              </a:solidFill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  <a:cs typeface="+mn-cs"/>
              </a:rPr>
              <a:t>  </a:t>
            </a:r>
            <a:r>
              <a:rPr lang="en-US" sz="1600" dirty="0" err="1">
                <a:solidFill>
                  <a:srgbClr val="C00000"/>
                </a:solidFill>
                <a:latin typeface="Courier New" pitchFamily="49" charset="0"/>
                <a:ea typeface="MS Mincho" pitchFamily="49" charset="-128"/>
                <a:cs typeface="+mn-cs"/>
              </a:rPr>
              <a:t>movq</a:t>
            </a:r>
            <a:r>
              <a:rPr lang="en-US" sz="16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  <a:cs typeface="+mn-cs"/>
              </a:rPr>
              <a:t>  %</a:t>
            </a:r>
            <a:r>
              <a:rPr lang="en-US" sz="1600" dirty="0" err="1">
                <a:solidFill>
                  <a:srgbClr val="C00000"/>
                </a:solidFill>
                <a:latin typeface="Courier New" pitchFamily="49" charset="0"/>
                <a:ea typeface="MS Mincho" pitchFamily="49" charset="-128"/>
                <a:cs typeface="+mn-cs"/>
              </a:rPr>
              <a:t>rsp</a:t>
            </a:r>
            <a:r>
              <a:rPr lang="en-US" sz="16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  <a:cs typeface="+mn-cs"/>
              </a:rPr>
              <a:t>, %</a:t>
            </a:r>
            <a:r>
              <a:rPr lang="en-US" sz="1600" dirty="0" err="1">
                <a:solidFill>
                  <a:srgbClr val="C00000"/>
                </a:solidFill>
                <a:latin typeface="Courier New" pitchFamily="49" charset="0"/>
                <a:ea typeface="MS Mincho" pitchFamily="49" charset="-128"/>
                <a:cs typeface="+mn-cs"/>
              </a:rPr>
              <a:t>rdi</a:t>
            </a:r>
            <a:endParaRPr lang="en-US" sz="1600" dirty="0">
              <a:solidFill>
                <a:srgbClr val="C00000"/>
              </a:solidFill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call  gets</a:t>
            </a: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. . .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3733800" y="2286000"/>
            <a:ext cx="5105400" cy="1812925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/* Echo Line */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void echo()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{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    </a:t>
            </a:r>
            <a:r>
              <a:rPr lang="en-US" sz="16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</a:rPr>
              <a:t>char </a:t>
            </a:r>
            <a:r>
              <a:rPr lang="en-US" sz="1600" dirty="0" err="1">
                <a:solidFill>
                  <a:srgbClr val="C00000"/>
                </a:solidFill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6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</a:rPr>
              <a:t>[4];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  /* Way too small! */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    gets(</a:t>
            </a:r>
            <a:r>
              <a:rPr lang="en-US" sz="1600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);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    puts(</a:t>
            </a:r>
            <a:r>
              <a:rPr lang="en-US" sz="1600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);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}</a:t>
            </a:r>
          </a:p>
        </p:txBody>
      </p:sp>
      <p:sp>
        <p:nvSpPr>
          <p:cNvPr id="360470" name="Rectangle 22"/>
          <p:cNvSpPr>
            <a:spLocks noChangeArrowheads="1"/>
          </p:cNvSpPr>
          <p:nvPr/>
        </p:nvSpPr>
        <p:spPr bwMode="auto">
          <a:xfrm>
            <a:off x="533400" y="2503486"/>
            <a:ext cx="1797050" cy="608299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Return Address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(8 bytes)</a:t>
            </a:r>
          </a:p>
        </p:txBody>
      </p:sp>
      <p:sp>
        <p:nvSpPr>
          <p:cNvPr id="360477" name="Line 29"/>
          <p:cNvSpPr>
            <a:spLocks noChangeShapeType="1"/>
          </p:cNvSpPr>
          <p:nvPr/>
        </p:nvSpPr>
        <p:spPr bwMode="auto">
          <a:xfrm flipH="1">
            <a:off x="2952750" y="4814816"/>
            <a:ext cx="4508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0478" name="Rectangle 30"/>
          <p:cNvSpPr>
            <a:spLocks noChangeArrowheads="1"/>
          </p:cNvSpPr>
          <p:nvPr/>
        </p:nvSpPr>
        <p:spPr bwMode="auto">
          <a:xfrm>
            <a:off x="3365500" y="4641778"/>
            <a:ext cx="7387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</a:rPr>
              <a:t>rsp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360479" name="Rectangle 31"/>
          <p:cNvSpPr>
            <a:spLocks noChangeArrowheads="1"/>
          </p:cNvSpPr>
          <p:nvPr/>
        </p:nvSpPr>
        <p:spPr bwMode="auto">
          <a:xfrm>
            <a:off x="533400" y="1360487"/>
            <a:ext cx="1797050" cy="114300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Stack Frame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for </a:t>
            </a:r>
            <a:r>
              <a:rPr lang="en-US" sz="1800" dirty="0" err="1">
                <a:latin typeface="Courier New" pitchFamily="49" charset="0"/>
                <a:cs typeface="+mn-cs"/>
              </a:rPr>
              <a:t>call_echo</a:t>
            </a:r>
            <a:endParaRPr lang="en-US" sz="1800" dirty="0">
              <a:latin typeface="Courier New" pitchFamily="49" charset="0"/>
              <a:cs typeface="+mn-cs"/>
            </a:endParaRPr>
          </a:p>
        </p:txBody>
      </p:sp>
      <p:sp>
        <p:nvSpPr>
          <p:cNvPr id="360472" name="Rectangle 24"/>
          <p:cNvSpPr>
            <a:spLocks noChangeArrowheads="1"/>
          </p:cNvSpPr>
          <p:nvPr/>
        </p:nvSpPr>
        <p:spPr bwMode="auto">
          <a:xfrm>
            <a:off x="533400" y="4648200"/>
            <a:ext cx="449263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dirty="0">
                <a:latin typeface="Courier New" pitchFamily="49" charset="0"/>
                <a:cs typeface="+mn-cs"/>
              </a:rPr>
              <a:t>[3]</a:t>
            </a:r>
          </a:p>
        </p:txBody>
      </p:sp>
      <p:sp>
        <p:nvSpPr>
          <p:cNvPr id="360473" name="Rectangle 25"/>
          <p:cNvSpPr>
            <a:spLocks noChangeArrowheads="1"/>
          </p:cNvSpPr>
          <p:nvPr/>
        </p:nvSpPr>
        <p:spPr bwMode="auto">
          <a:xfrm>
            <a:off x="982663" y="4648200"/>
            <a:ext cx="449262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latin typeface="Courier New" pitchFamily="49" charset="0"/>
                <a:cs typeface="+mn-cs"/>
              </a:rPr>
              <a:t>[2]</a:t>
            </a:r>
          </a:p>
        </p:txBody>
      </p:sp>
      <p:sp>
        <p:nvSpPr>
          <p:cNvPr id="360474" name="Rectangle 26"/>
          <p:cNvSpPr>
            <a:spLocks noChangeArrowheads="1"/>
          </p:cNvSpPr>
          <p:nvPr/>
        </p:nvSpPr>
        <p:spPr bwMode="auto">
          <a:xfrm>
            <a:off x="1431925" y="4648200"/>
            <a:ext cx="449263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latin typeface="Courier New" pitchFamily="49" charset="0"/>
                <a:cs typeface="+mn-cs"/>
              </a:rPr>
              <a:t>[1]</a:t>
            </a:r>
          </a:p>
        </p:txBody>
      </p:sp>
      <p:sp>
        <p:nvSpPr>
          <p:cNvPr id="360475" name="Rectangle 27"/>
          <p:cNvSpPr>
            <a:spLocks noChangeArrowheads="1"/>
          </p:cNvSpPr>
          <p:nvPr/>
        </p:nvSpPr>
        <p:spPr bwMode="auto">
          <a:xfrm>
            <a:off x="1881188" y="4648200"/>
            <a:ext cx="449262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latin typeface="Courier New" pitchFamily="49" charset="0"/>
                <a:cs typeface="+mn-cs"/>
              </a:rPr>
              <a:t>[0]</a:t>
            </a:r>
          </a:p>
        </p:txBody>
      </p:sp>
      <p:sp>
        <p:nvSpPr>
          <p:cNvPr id="360476" name="Rectangle 28"/>
          <p:cNvSpPr>
            <a:spLocks noChangeArrowheads="1"/>
          </p:cNvSpPr>
          <p:nvPr/>
        </p:nvSpPr>
        <p:spPr bwMode="auto">
          <a:xfrm>
            <a:off x="2330450" y="4648200"/>
            <a:ext cx="593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 err="1">
                <a:latin typeface="Courier New" pitchFamily="49" charset="0"/>
              </a:rPr>
              <a:t>buf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457200" y="990600"/>
            <a:ext cx="19081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i="1">
                <a:solidFill>
                  <a:srgbClr val="C00000"/>
                </a:solidFill>
                <a:latin typeface="Calibri" pitchFamily="34" charset="0"/>
              </a:rPr>
              <a:t>Before call to gets</a:t>
            </a:r>
          </a:p>
        </p:txBody>
      </p:sp>
      <p:sp>
        <p:nvSpPr>
          <p:cNvPr id="18" name="Rectangle 23"/>
          <p:cNvSpPr>
            <a:spLocks noChangeArrowheads="1"/>
          </p:cNvSpPr>
          <p:nvPr/>
        </p:nvSpPr>
        <p:spPr bwMode="auto">
          <a:xfrm>
            <a:off x="533400" y="3113087"/>
            <a:ext cx="1797050" cy="15312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</a:rPr>
              <a:t>20 bytes unused</a:t>
            </a:r>
            <a:endParaRPr lang="en-US" sz="18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6813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493713"/>
            <a:ext cx="6489700" cy="573087"/>
          </a:xfrm>
        </p:spPr>
        <p:txBody>
          <a:bodyPr/>
          <a:lstStyle/>
          <a:p>
            <a:pPr eaLnBrk="1" hangingPunct="1"/>
            <a:r>
              <a:rPr lang="en-US" dirty="0"/>
              <a:t>Buffer Overflow Stack Example</a:t>
            </a:r>
          </a:p>
        </p:txBody>
      </p:sp>
      <p:sp>
        <p:nvSpPr>
          <p:cNvPr id="360451" name="Rectangle 3"/>
          <p:cNvSpPr>
            <a:spLocks noChangeArrowheads="1"/>
          </p:cNvSpPr>
          <p:nvPr/>
        </p:nvSpPr>
        <p:spPr bwMode="auto">
          <a:xfrm>
            <a:off x="5486400" y="1219200"/>
            <a:ext cx="2601912" cy="132087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echo:</a:t>
            </a: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subq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$24, %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rsp</a:t>
            </a:r>
            <a:endParaRPr lang="en-US" sz="1600" dirty="0"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movq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%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rsp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, %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rdi</a:t>
            </a:r>
            <a:endParaRPr lang="en-US" sz="1600" dirty="0"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call  gets</a:t>
            </a: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. . .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3048000" y="1219200"/>
            <a:ext cx="2438400" cy="1567096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void echo()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{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    char </a:t>
            </a:r>
            <a:r>
              <a:rPr lang="en-US" sz="1600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[4];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    gets(</a:t>
            </a:r>
            <a:r>
              <a:rPr lang="en-US" sz="1600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);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    . . .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}</a:t>
            </a:r>
          </a:p>
        </p:txBody>
      </p:sp>
      <p:sp>
        <p:nvSpPr>
          <p:cNvPr id="360470" name="Rectangle 22"/>
          <p:cNvSpPr>
            <a:spLocks noChangeArrowheads="1"/>
          </p:cNvSpPr>
          <p:nvPr/>
        </p:nvSpPr>
        <p:spPr bwMode="auto">
          <a:xfrm>
            <a:off x="533400" y="2503486"/>
            <a:ext cx="1797050" cy="608299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Return Address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(8 bytes)</a:t>
            </a:r>
          </a:p>
        </p:txBody>
      </p:sp>
      <p:sp>
        <p:nvSpPr>
          <p:cNvPr id="360477" name="Line 29"/>
          <p:cNvSpPr>
            <a:spLocks noChangeShapeType="1"/>
          </p:cNvSpPr>
          <p:nvPr/>
        </p:nvSpPr>
        <p:spPr bwMode="auto">
          <a:xfrm flipH="1">
            <a:off x="2952750" y="4814816"/>
            <a:ext cx="4508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0478" name="Rectangle 30"/>
          <p:cNvSpPr>
            <a:spLocks noChangeArrowheads="1"/>
          </p:cNvSpPr>
          <p:nvPr/>
        </p:nvSpPr>
        <p:spPr bwMode="auto">
          <a:xfrm>
            <a:off x="3365500" y="4641778"/>
            <a:ext cx="7387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</a:rPr>
              <a:t>rsp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360479" name="Rectangle 31"/>
          <p:cNvSpPr>
            <a:spLocks noChangeArrowheads="1"/>
          </p:cNvSpPr>
          <p:nvPr/>
        </p:nvSpPr>
        <p:spPr bwMode="auto">
          <a:xfrm>
            <a:off x="533400" y="1360487"/>
            <a:ext cx="1797050" cy="114300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Stack Frame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for </a:t>
            </a:r>
            <a:r>
              <a:rPr lang="en-US" sz="1800" dirty="0" err="1">
                <a:latin typeface="Courier New" pitchFamily="49" charset="0"/>
                <a:cs typeface="+mn-cs"/>
              </a:rPr>
              <a:t>call_echo</a:t>
            </a:r>
            <a:endParaRPr lang="en-US" sz="1800" dirty="0">
              <a:latin typeface="Courier New" pitchFamily="49" charset="0"/>
              <a:cs typeface="+mn-cs"/>
            </a:endParaRPr>
          </a:p>
        </p:txBody>
      </p:sp>
      <p:sp>
        <p:nvSpPr>
          <p:cNvPr id="360472" name="Rectangle 24"/>
          <p:cNvSpPr>
            <a:spLocks noChangeArrowheads="1"/>
          </p:cNvSpPr>
          <p:nvPr/>
        </p:nvSpPr>
        <p:spPr bwMode="auto">
          <a:xfrm>
            <a:off x="533400" y="4648200"/>
            <a:ext cx="449263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dirty="0">
                <a:latin typeface="Courier New" pitchFamily="49" charset="0"/>
                <a:cs typeface="+mn-cs"/>
              </a:rPr>
              <a:t>[3]</a:t>
            </a:r>
          </a:p>
        </p:txBody>
      </p:sp>
      <p:sp>
        <p:nvSpPr>
          <p:cNvPr id="360473" name="Rectangle 25"/>
          <p:cNvSpPr>
            <a:spLocks noChangeArrowheads="1"/>
          </p:cNvSpPr>
          <p:nvPr/>
        </p:nvSpPr>
        <p:spPr bwMode="auto">
          <a:xfrm>
            <a:off x="982663" y="4648200"/>
            <a:ext cx="449262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latin typeface="Courier New" pitchFamily="49" charset="0"/>
                <a:cs typeface="+mn-cs"/>
              </a:rPr>
              <a:t>[2]</a:t>
            </a:r>
          </a:p>
        </p:txBody>
      </p:sp>
      <p:sp>
        <p:nvSpPr>
          <p:cNvPr id="360474" name="Rectangle 26"/>
          <p:cNvSpPr>
            <a:spLocks noChangeArrowheads="1"/>
          </p:cNvSpPr>
          <p:nvPr/>
        </p:nvSpPr>
        <p:spPr bwMode="auto">
          <a:xfrm>
            <a:off x="1431925" y="4648200"/>
            <a:ext cx="449263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latin typeface="Courier New" pitchFamily="49" charset="0"/>
                <a:cs typeface="+mn-cs"/>
              </a:rPr>
              <a:t>[1]</a:t>
            </a:r>
          </a:p>
        </p:txBody>
      </p:sp>
      <p:sp>
        <p:nvSpPr>
          <p:cNvPr id="360475" name="Rectangle 27"/>
          <p:cNvSpPr>
            <a:spLocks noChangeArrowheads="1"/>
          </p:cNvSpPr>
          <p:nvPr/>
        </p:nvSpPr>
        <p:spPr bwMode="auto">
          <a:xfrm>
            <a:off x="1881188" y="4648200"/>
            <a:ext cx="449262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latin typeface="Courier New" pitchFamily="49" charset="0"/>
                <a:cs typeface="+mn-cs"/>
              </a:rPr>
              <a:t>[0]</a:t>
            </a:r>
          </a:p>
        </p:txBody>
      </p:sp>
      <p:sp>
        <p:nvSpPr>
          <p:cNvPr id="360476" name="Rectangle 28"/>
          <p:cNvSpPr>
            <a:spLocks noChangeArrowheads="1"/>
          </p:cNvSpPr>
          <p:nvPr/>
        </p:nvSpPr>
        <p:spPr bwMode="auto">
          <a:xfrm>
            <a:off x="2330450" y="4648200"/>
            <a:ext cx="593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 err="1">
                <a:latin typeface="Courier New" pitchFamily="49" charset="0"/>
              </a:rPr>
              <a:t>buf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457200" y="990600"/>
            <a:ext cx="19081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i="1">
                <a:solidFill>
                  <a:srgbClr val="C00000"/>
                </a:solidFill>
                <a:latin typeface="Calibri" pitchFamily="34" charset="0"/>
              </a:rPr>
              <a:t>Before call to gets</a:t>
            </a:r>
          </a:p>
        </p:txBody>
      </p:sp>
      <p:sp>
        <p:nvSpPr>
          <p:cNvPr id="18" name="Rectangle 23"/>
          <p:cNvSpPr>
            <a:spLocks noChangeArrowheads="1"/>
          </p:cNvSpPr>
          <p:nvPr/>
        </p:nvSpPr>
        <p:spPr bwMode="auto">
          <a:xfrm>
            <a:off x="533400" y="3113087"/>
            <a:ext cx="1797050" cy="15312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</a:rPr>
              <a:t>20 bytes unused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3403600" y="3444014"/>
            <a:ext cx="4718485" cy="1197764"/>
          </a:xfrm>
          <a:prstGeom prst="rect">
            <a:avLst/>
          </a:prstGeom>
          <a:solidFill>
            <a:srgbClr val="F1C7C7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. . .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4006f1:	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callq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  4006cf &lt;echo&gt;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</a:t>
            </a:r>
            <a:r>
              <a:rPr lang="en-US" sz="1800" dirty="0">
                <a:solidFill>
                  <a:srgbClr val="FF0000"/>
                </a:solidFill>
                <a:latin typeface="Courier New" pitchFamily="49" charset="0"/>
                <a:ea typeface="MS Mincho" pitchFamily="49" charset="-128"/>
              </a:rPr>
              <a:t>4006f6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:	add    $0x8,%rsp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. . 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282950" y="3037113"/>
            <a:ext cx="1469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alibri" pitchFamily="34" charset="0"/>
              </a:rPr>
              <a:t>call_echo</a:t>
            </a:r>
            <a:r>
              <a:rPr lang="en-US" dirty="0">
                <a:latin typeface="Calibri" pitchFamily="34" charset="0"/>
              </a:rPr>
              <a:t>: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33400" y="2794000"/>
            <a:ext cx="1797050" cy="304800"/>
            <a:chOff x="2377022" y="2811289"/>
            <a:chExt cx="1797050" cy="304800"/>
          </a:xfrm>
        </p:grpSpPr>
        <p:sp>
          <p:nvSpPr>
            <p:cNvPr id="27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28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40</a:t>
              </a:r>
            </a:p>
          </p:txBody>
        </p:sp>
        <p:sp>
          <p:nvSpPr>
            <p:cNvPr id="29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06</a:t>
              </a:r>
            </a:p>
          </p:txBody>
        </p:sp>
        <p:sp>
          <p:nvSpPr>
            <p:cNvPr id="30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f6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38208" y="2481496"/>
            <a:ext cx="1797050" cy="304800"/>
            <a:chOff x="2377022" y="2811289"/>
            <a:chExt cx="1797050" cy="304800"/>
          </a:xfrm>
        </p:grpSpPr>
        <p:sp>
          <p:nvSpPr>
            <p:cNvPr id="33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35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36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00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19099" y="493713"/>
            <a:ext cx="7229491" cy="573087"/>
          </a:xfrm>
        </p:spPr>
        <p:txBody>
          <a:bodyPr/>
          <a:lstStyle/>
          <a:p>
            <a:pPr eaLnBrk="1" hangingPunct="1"/>
            <a:r>
              <a:rPr lang="en-US" dirty="0"/>
              <a:t>Buffer Overflow Stack Example #1</a:t>
            </a:r>
          </a:p>
        </p:txBody>
      </p:sp>
      <p:sp>
        <p:nvSpPr>
          <p:cNvPr id="360451" name="Rectangle 3"/>
          <p:cNvSpPr>
            <a:spLocks noChangeArrowheads="1"/>
          </p:cNvSpPr>
          <p:nvPr/>
        </p:nvSpPr>
        <p:spPr bwMode="auto">
          <a:xfrm>
            <a:off x="5486400" y="1219200"/>
            <a:ext cx="2601912" cy="132087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echo:</a:t>
            </a: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subq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$24, %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rsp</a:t>
            </a:r>
            <a:endParaRPr lang="en-US" sz="1600" dirty="0"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movq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%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rsp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, %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rdi</a:t>
            </a:r>
            <a:endParaRPr lang="en-US" sz="1600" dirty="0"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call  gets</a:t>
            </a: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. . .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3048000" y="1219200"/>
            <a:ext cx="2438400" cy="1567096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void echo()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{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    char </a:t>
            </a:r>
            <a:r>
              <a:rPr lang="en-US" sz="1600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[4];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    gets(</a:t>
            </a:r>
            <a:r>
              <a:rPr lang="en-US" sz="1600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);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    . . .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}</a:t>
            </a:r>
          </a:p>
        </p:txBody>
      </p:sp>
      <p:sp>
        <p:nvSpPr>
          <p:cNvPr id="360470" name="Rectangle 22"/>
          <p:cNvSpPr>
            <a:spLocks noChangeArrowheads="1"/>
          </p:cNvSpPr>
          <p:nvPr/>
        </p:nvSpPr>
        <p:spPr bwMode="auto">
          <a:xfrm>
            <a:off x="533400" y="2503486"/>
            <a:ext cx="1797050" cy="608299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Return Address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(8 bytes)</a:t>
            </a:r>
          </a:p>
        </p:txBody>
      </p:sp>
      <p:sp>
        <p:nvSpPr>
          <p:cNvPr id="360477" name="Line 29"/>
          <p:cNvSpPr>
            <a:spLocks noChangeShapeType="1"/>
          </p:cNvSpPr>
          <p:nvPr/>
        </p:nvSpPr>
        <p:spPr bwMode="auto">
          <a:xfrm flipH="1">
            <a:off x="2952750" y="4814816"/>
            <a:ext cx="4508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0478" name="Rectangle 30"/>
          <p:cNvSpPr>
            <a:spLocks noChangeArrowheads="1"/>
          </p:cNvSpPr>
          <p:nvPr/>
        </p:nvSpPr>
        <p:spPr bwMode="auto">
          <a:xfrm>
            <a:off x="3365500" y="4641778"/>
            <a:ext cx="7387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</a:rPr>
              <a:t>rsp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360479" name="Rectangle 31"/>
          <p:cNvSpPr>
            <a:spLocks noChangeArrowheads="1"/>
          </p:cNvSpPr>
          <p:nvPr/>
        </p:nvSpPr>
        <p:spPr bwMode="auto">
          <a:xfrm>
            <a:off x="533400" y="1360487"/>
            <a:ext cx="1797050" cy="114300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Stack Frame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for </a:t>
            </a:r>
            <a:r>
              <a:rPr lang="en-US" sz="1800" dirty="0" err="1">
                <a:latin typeface="Courier New" pitchFamily="49" charset="0"/>
                <a:cs typeface="+mn-cs"/>
              </a:rPr>
              <a:t>call_echo</a:t>
            </a:r>
            <a:endParaRPr lang="en-US" sz="1800" dirty="0">
              <a:latin typeface="Courier New" pitchFamily="49" charset="0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33400" y="4648200"/>
            <a:ext cx="1797050" cy="304800"/>
            <a:chOff x="533400" y="4648200"/>
            <a:chExt cx="1797050" cy="304800"/>
          </a:xfrm>
        </p:grpSpPr>
        <p:sp>
          <p:nvSpPr>
            <p:cNvPr id="360472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33</a:t>
              </a:r>
            </a:p>
          </p:txBody>
        </p:sp>
        <p:sp>
          <p:nvSpPr>
            <p:cNvPr id="360473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32</a:t>
              </a:r>
            </a:p>
          </p:txBody>
        </p:sp>
        <p:sp>
          <p:nvSpPr>
            <p:cNvPr id="360474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31</a:t>
              </a:r>
            </a:p>
          </p:txBody>
        </p:sp>
        <p:sp>
          <p:nvSpPr>
            <p:cNvPr id="360475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30</a:t>
              </a:r>
            </a:p>
          </p:txBody>
        </p:sp>
      </p:grpSp>
      <p:sp>
        <p:nvSpPr>
          <p:cNvPr id="360476" name="Rectangle 28"/>
          <p:cNvSpPr>
            <a:spLocks noChangeArrowheads="1"/>
          </p:cNvSpPr>
          <p:nvPr/>
        </p:nvSpPr>
        <p:spPr bwMode="auto">
          <a:xfrm>
            <a:off x="2330450" y="4648200"/>
            <a:ext cx="593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 err="1">
                <a:latin typeface="Courier New" pitchFamily="49" charset="0"/>
              </a:rPr>
              <a:t>buf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457200" y="990600"/>
            <a:ext cx="18161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i="1" dirty="0">
                <a:solidFill>
                  <a:srgbClr val="C00000"/>
                </a:solidFill>
                <a:latin typeface="Calibri" pitchFamily="34" charset="0"/>
              </a:rPr>
              <a:t>After call to gets</a:t>
            </a:r>
          </a:p>
        </p:txBody>
      </p:sp>
      <p:sp>
        <p:nvSpPr>
          <p:cNvPr id="18" name="Rectangle 23"/>
          <p:cNvSpPr>
            <a:spLocks noChangeArrowheads="1"/>
          </p:cNvSpPr>
          <p:nvPr/>
        </p:nvSpPr>
        <p:spPr bwMode="auto">
          <a:xfrm>
            <a:off x="533400" y="3113087"/>
            <a:ext cx="1797050" cy="15312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</a:rPr>
              <a:t>20 bytes unused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3403600" y="3444014"/>
            <a:ext cx="4718485" cy="1197764"/>
          </a:xfrm>
          <a:prstGeom prst="rect">
            <a:avLst/>
          </a:prstGeom>
          <a:solidFill>
            <a:srgbClr val="F1C7C7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. . .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4006f1:	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callq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  4006cf &lt;echo&gt;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</a:t>
            </a:r>
            <a:r>
              <a:rPr lang="en-US" sz="1800" dirty="0">
                <a:solidFill>
                  <a:srgbClr val="FF0000"/>
                </a:solidFill>
                <a:latin typeface="Courier New" pitchFamily="49" charset="0"/>
                <a:ea typeface="MS Mincho" pitchFamily="49" charset="-128"/>
              </a:rPr>
              <a:t>4006f6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:	add    $0x8,%rsp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. . 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282950" y="3037113"/>
            <a:ext cx="1469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alibri" pitchFamily="34" charset="0"/>
              </a:rPr>
              <a:t>call_echo</a:t>
            </a:r>
            <a:r>
              <a:rPr lang="en-US" dirty="0">
                <a:latin typeface="Calibri" pitchFamily="34" charset="0"/>
              </a:rPr>
              <a:t>: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33400" y="2785889"/>
            <a:ext cx="1797050" cy="304800"/>
            <a:chOff x="2377022" y="2811289"/>
            <a:chExt cx="1797050" cy="304800"/>
          </a:xfrm>
        </p:grpSpPr>
        <p:sp>
          <p:nvSpPr>
            <p:cNvPr id="27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28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40</a:t>
              </a:r>
            </a:p>
          </p:txBody>
        </p:sp>
        <p:sp>
          <p:nvSpPr>
            <p:cNvPr id="29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06</a:t>
              </a:r>
            </a:p>
          </p:txBody>
        </p:sp>
        <p:sp>
          <p:nvSpPr>
            <p:cNvPr id="30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f6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38208" y="2481496"/>
            <a:ext cx="1797050" cy="304800"/>
            <a:chOff x="2377022" y="2811289"/>
            <a:chExt cx="1797050" cy="304800"/>
          </a:xfrm>
        </p:grpSpPr>
        <p:sp>
          <p:nvSpPr>
            <p:cNvPr id="33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35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36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00</a:t>
              </a:r>
            </a:p>
          </p:txBody>
        </p:sp>
      </p:grpSp>
      <p:sp>
        <p:nvSpPr>
          <p:cNvPr id="37" name="Rectangle 3"/>
          <p:cNvSpPr>
            <a:spLocks noChangeArrowheads="1"/>
          </p:cNvSpPr>
          <p:nvPr/>
        </p:nvSpPr>
        <p:spPr bwMode="auto">
          <a:xfrm>
            <a:off x="2390791" y="5105400"/>
            <a:ext cx="5257800" cy="828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unix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&gt;</a:t>
            </a:r>
            <a:r>
              <a:rPr lang="en-US" sz="1600" i="1" dirty="0">
                <a:latin typeface="Courier New" pitchFamily="49" charset="0"/>
                <a:ea typeface="MS Mincho" pitchFamily="49" charset="-128"/>
                <a:cs typeface="+mn-cs"/>
              </a:rPr>
              <a:t>./</a:t>
            </a:r>
            <a:r>
              <a:rPr lang="en-US" sz="1600" i="1" dirty="0" err="1">
                <a:latin typeface="Courier New" pitchFamily="49" charset="0"/>
                <a:ea typeface="MS Mincho" pitchFamily="49" charset="-128"/>
                <a:cs typeface="+mn-cs"/>
              </a:rPr>
              <a:t>bufdemo-nsp</a:t>
            </a:r>
            <a:endParaRPr lang="en-US" sz="1600" i="1" dirty="0"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Type a string:</a:t>
            </a:r>
            <a:r>
              <a:rPr lang="en-US" sz="1600" i="1" dirty="0">
                <a:latin typeface="Courier New" pitchFamily="49" charset="0"/>
                <a:ea typeface="MS Mincho" pitchFamily="49" charset="-128"/>
                <a:cs typeface="+mn-cs"/>
              </a:rPr>
              <a:t>01234567890123456789012</a:t>
            </a:r>
          </a:p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01234567890123456789012</a:t>
            </a:r>
            <a:endParaRPr lang="en-US" sz="1600" dirty="0">
              <a:latin typeface="Courier New" pitchFamily="49" charset="0"/>
              <a:ea typeface="MS Mincho" pitchFamily="49" charset="-128"/>
              <a:cs typeface="+mn-cs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533400" y="4336978"/>
            <a:ext cx="1797050" cy="304800"/>
            <a:chOff x="533400" y="4648200"/>
            <a:chExt cx="1797050" cy="304800"/>
          </a:xfrm>
        </p:grpSpPr>
        <p:sp>
          <p:nvSpPr>
            <p:cNvPr id="44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37</a:t>
              </a:r>
            </a:p>
          </p:txBody>
        </p:sp>
        <p:sp>
          <p:nvSpPr>
            <p:cNvPr id="45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36</a:t>
              </a:r>
            </a:p>
          </p:txBody>
        </p:sp>
        <p:sp>
          <p:nvSpPr>
            <p:cNvPr id="46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35</a:t>
              </a:r>
            </a:p>
          </p:txBody>
        </p:sp>
        <p:sp>
          <p:nvSpPr>
            <p:cNvPr id="47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34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33400" y="4025756"/>
            <a:ext cx="1797050" cy="304800"/>
            <a:chOff x="533400" y="4648200"/>
            <a:chExt cx="1797050" cy="304800"/>
          </a:xfrm>
        </p:grpSpPr>
        <p:sp>
          <p:nvSpPr>
            <p:cNvPr id="49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31</a:t>
              </a:r>
            </a:p>
          </p:txBody>
        </p:sp>
        <p:sp>
          <p:nvSpPr>
            <p:cNvPr id="50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30</a:t>
              </a:r>
            </a:p>
          </p:txBody>
        </p:sp>
        <p:sp>
          <p:nvSpPr>
            <p:cNvPr id="51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39</a:t>
              </a:r>
            </a:p>
          </p:txBody>
        </p:sp>
        <p:sp>
          <p:nvSpPr>
            <p:cNvPr id="52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38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533400" y="3714534"/>
            <a:ext cx="1797050" cy="304800"/>
            <a:chOff x="533400" y="4648200"/>
            <a:chExt cx="1797050" cy="304800"/>
          </a:xfrm>
        </p:grpSpPr>
        <p:sp>
          <p:nvSpPr>
            <p:cNvPr id="54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35</a:t>
              </a:r>
            </a:p>
          </p:txBody>
        </p:sp>
        <p:sp>
          <p:nvSpPr>
            <p:cNvPr id="55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34</a:t>
              </a:r>
            </a:p>
          </p:txBody>
        </p:sp>
        <p:sp>
          <p:nvSpPr>
            <p:cNvPr id="56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33</a:t>
              </a:r>
            </a:p>
          </p:txBody>
        </p:sp>
        <p:sp>
          <p:nvSpPr>
            <p:cNvPr id="57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32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533400" y="3403312"/>
            <a:ext cx="1797050" cy="304800"/>
            <a:chOff x="533400" y="4648200"/>
            <a:chExt cx="1797050" cy="304800"/>
          </a:xfrm>
        </p:grpSpPr>
        <p:sp>
          <p:nvSpPr>
            <p:cNvPr id="59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39</a:t>
              </a:r>
            </a:p>
          </p:txBody>
        </p:sp>
        <p:sp>
          <p:nvSpPr>
            <p:cNvPr id="60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38</a:t>
              </a:r>
            </a:p>
          </p:txBody>
        </p:sp>
        <p:sp>
          <p:nvSpPr>
            <p:cNvPr id="61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37</a:t>
              </a:r>
            </a:p>
          </p:txBody>
        </p:sp>
        <p:sp>
          <p:nvSpPr>
            <p:cNvPr id="62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36</a:t>
              </a: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33400" y="3092090"/>
            <a:ext cx="1797050" cy="304800"/>
            <a:chOff x="533400" y="4648200"/>
            <a:chExt cx="1797050" cy="304800"/>
          </a:xfrm>
        </p:grpSpPr>
        <p:sp>
          <p:nvSpPr>
            <p:cNvPr id="64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65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32</a:t>
              </a:r>
            </a:p>
          </p:txBody>
        </p:sp>
        <p:sp>
          <p:nvSpPr>
            <p:cNvPr id="66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31</a:t>
              </a:r>
            </a:p>
          </p:txBody>
        </p:sp>
        <p:sp>
          <p:nvSpPr>
            <p:cNvPr id="67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30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982663" y="6336268"/>
            <a:ext cx="4429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Overflowed buffer, but did not corrupt state</a:t>
            </a:r>
          </a:p>
        </p:txBody>
      </p:sp>
      <p:sp>
        <p:nvSpPr>
          <p:cNvPr id="68" name="Rectangle 3"/>
          <p:cNvSpPr>
            <a:spLocks noChangeArrowheads="1"/>
          </p:cNvSpPr>
          <p:nvPr/>
        </p:nvSpPr>
        <p:spPr bwMode="auto">
          <a:xfrm>
            <a:off x="2390791" y="5988611"/>
            <a:ext cx="3552809" cy="33598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“01234567890123456789012</a:t>
            </a:r>
            <a:r>
              <a:rPr lang="en-US" sz="16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</a:rPr>
              <a:t>\0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”</a:t>
            </a:r>
            <a:endParaRPr lang="en-US" sz="1600" dirty="0">
              <a:latin typeface="Courier New" pitchFamily="49" charset="0"/>
              <a:ea typeface="MS Mincho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35622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19099" y="493713"/>
            <a:ext cx="7229491" cy="573087"/>
          </a:xfrm>
        </p:spPr>
        <p:txBody>
          <a:bodyPr/>
          <a:lstStyle/>
          <a:p>
            <a:pPr eaLnBrk="1" hangingPunct="1"/>
            <a:r>
              <a:rPr lang="en-US" dirty="0"/>
              <a:t>Buffer Overflow Stack Example #2</a:t>
            </a:r>
          </a:p>
        </p:txBody>
      </p:sp>
      <p:sp>
        <p:nvSpPr>
          <p:cNvPr id="360451" name="Rectangle 3"/>
          <p:cNvSpPr>
            <a:spLocks noChangeArrowheads="1"/>
          </p:cNvSpPr>
          <p:nvPr/>
        </p:nvSpPr>
        <p:spPr bwMode="auto">
          <a:xfrm>
            <a:off x="5486400" y="1219200"/>
            <a:ext cx="2601912" cy="132087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echo:</a:t>
            </a: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subq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$24, %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rsp</a:t>
            </a:r>
            <a:endParaRPr lang="en-US" sz="1600" dirty="0"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movq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%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rsp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, %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rdi</a:t>
            </a:r>
            <a:endParaRPr lang="en-US" sz="1600" dirty="0"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call  gets</a:t>
            </a: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. . .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3048000" y="1219200"/>
            <a:ext cx="2438400" cy="1567096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void echo()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{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    char </a:t>
            </a:r>
            <a:r>
              <a:rPr lang="en-US" sz="1600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[4];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    gets(</a:t>
            </a:r>
            <a:r>
              <a:rPr lang="en-US" sz="1600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);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    . . .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}</a:t>
            </a:r>
          </a:p>
        </p:txBody>
      </p:sp>
      <p:sp>
        <p:nvSpPr>
          <p:cNvPr id="360470" name="Rectangle 22"/>
          <p:cNvSpPr>
            <a:spLocks noChangeArrowheads="1"/>
          </p:cNvSpPr>
          <p:nvPr/>
        </p:nvSpPr>
        <p:spPr bwMode="auto">
          <a:xfrm>
            <a:off x="533400" y="2503486"/>
            <a:ext cx="1797050" cy="608299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Return Address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(8 bytes)</a:t>
            </a:r>
          </a:p>
        </p:txBody>
      </p:sp>
      <p:sp>
        <p:nvSpPr>
          <p:cNvPr id="360477" name="Line 29"/>
          <p:cNvSpPr>
            <a:spLocks noChangeShapeType="1"/>
          </p:cNvSpPr>
          <p:nvPr/>
        </p:nvSpPr>
        <p:spPr bwMode="auto">
          <a:xfrm flipH="1">
            <a:off x="2952750" y="4814816"/>
            <a:ext cx="4508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0478" name="Rectangle 30"/>
          <p:cNvSpPr>
            <a:spLocks noChangeArrowheads="1"/>
          </p:cNvSpPr>
          <p:nvPr/>
        </p:nvSpPr>
        <p:spPr bwMode="auto">
          <a:xfrm>
            <a:off x="3365500" y="4641778"/>
            <a:ext cx="7387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</a:rPr>
              <a:t>rsp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360479" name="Rectangle 31"/>
          <p:cNvSpPr>
            <a:spLocks noChangeArrowheads="1"/>
          </p:cNvSpPr>
          <p:nvPr/>
        </p:nvSpPr>
        <p:spPr bwMode="auto">
          <a:xfrm>
            <a:off x="533400" y="1360487"/>
            <a:ext cx="1797050" cy="114300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Stack Frame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for </a:t>
            </a:r>
            <a:r>
              <a:rPr lang="en-US" sz="1800" dirty="0" err="1">
                <a:latin typeface="Courier New" pitchFamily="49" charset="0"/>
                <a:cs typeface="+mn-cs"/>
              </a:rPr>
              <a:t>call_echo</a:t>
            </a:r>
            <a:endParaRPr lang="en-US" sz="1800" dirty="0">
              <a:latin typeface="Courier New" pitchFamily="49" charset="0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33400" y="4648200"/>
            <a:ext cx="1797050" cy="304800"/>
            <a:chOff x="533400" y="4648200"/>
            <a:chExt cx="1797050" cy="304800"/>
          </a:xfrm>
        </p:grpSpPr>
        <p:sp>
          <p:nvSpPr>
            <p:cNvPr id="360472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33</a:t>
              </a:r>
            </a:p>
          </p:txBody>
        </p:sp>
        <p:sp>
          <p:nvSpPr>
            <p:cNvPr id="360473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32</a:t>
              </a:r>
            </a:p>
          </p:txBody>
        </p:sp>
        <p:sp>
          <p:nvSpPr>
            <p:cNvPr id="360474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31</a:t>
              </a:r>
            </a:p>
          </p:txBody>
        </p:sp>
        <p:sp>
          <p:nvSpPr>
            <p:cNvPr id="360475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30</a:t>
              </a:r>
            </a:p>
          </p:txBody>
        </p:sp>
      </p:grpSp>
      <p:sp>
        <p:nvSpPr>
          <p:cNvPr id="360476" name="Rectangle 28"/>
          <p:cNvSpPr>
            <a:spLocks noChangeArrowheads="1"/>
          </p:cNvSpPr>
          <p:nvPr/>
        </p:nvSpPr>
        <p:spPr bwMode="auto">
          <a:xfrm>
            <a:off x="2330450" y="4648200"/>
            <a:ext cx="593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 err="1">
                <a:latin typeface="Courier New" pitchFamily="49" charset="0"/>
              </a:rPr>
              <a:t>buf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457200" y="990600"/>
            <a:ext cx="18161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i="1" dirty="0">
                <a:solidFill>
                  <a:srgbClr val="C00000"/>
                </a:solidFill>
                <a:latin typeface="Calibri" pitchFamily="34" charset="0"/>
              </a:rPr>
              <a:t>After call to gets</a:t>
            </a:r>
          </a:p>
        </p:txBody>
      </p:sp>
      <p:sp>
        <p:nvSpPr>
          <p:cNvPr id="18" name="Rectangle 23"/>
          <p:cNvSpPr>
            <a:spLocks noChangeArrowheads="1"/>
          </p:cNvSpPr>
          <p:nvPr/>
        </p:nvSpPr>
        <p:spPr bwMode="auto">
          <a:xfrm>
            <a:off x="533400" y="3113087"/>
            <a:ext cx="1797050" cy="15312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</a:rPr>
              <a:t>20 bytes unused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3403600" y="3444014"/>
            <a:ext cx="4718485" cy="1197764"/>
          </a:xfrm>
          <a:prstGeom prst="rect">
            <a:avLst/>
          </a:prstGeom>
          <a:solidFill>
            <a:srgbClr val="F1C7C7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. . .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4006f1:	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callq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  4006cf &lt;echo&gt;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</a:t>
            </a:r>
            <a:r>
              <a:rPr lang="en-US" sz="1800" dirty="0">
                <a:solidFill>
                  <a:srgbClr val="FF0000"/>
                </a:solidFill>
                <a:latin typeface="Courier New" pitchFamily="49" charset="0"/>
                <a:ea typeface="MS Mincho" pitchFamily="49" charset="-128"/>
              </a:rPr>
              <a:t>4006f6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:	add    $0x8,%rsp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  . . 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282950" y="3037113"/>
            <a:ext cx="1469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alibri" pitchFamily="34" charset="0"/>
              </a:rPr>
              <a:t>call_echo</a:t>
            </a:r>
            <a:r>
              <a:rPr lang="en-US" dirty="0">
                <a:latin typeface="Calibri" pitchFamily="34" charset="0"/>
              </a:rPr>
              <a:t>: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538208" y="2481496"/>
            <a:ext cx="1797050" cy="304800"/>
            <a:chOff x="2377022" y="2811289"/>
            <a:chExt cx="1797050" cy="304800"/>
          </a:xfrm>
        </p:grpSpPr>
        <p:sp>
          <p:nvSpPr>
            <p:cNvPr id="33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35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36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00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33400" y="4336978"/>
            <a:ext cx="1797050" cy="304800"/>
            <a:chOff x="533400" y="4648200"/>
            <a:chExt cx="1797050" cy="304800"/>
          </a:xfrm>
        </p:grpSpPr>
        <p:sp>
          <p:nvSpPr>
            <p:cNvPr id="44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37</a:t>
              </a:r>
            </a:p>
          </p:txBody>
        </p:sp>
        <p:sp>
          <p:nvSpPr>
            <p:cNvPr id="45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36</a:t>
              </a:r>
            </a:p>
          </p:txBody>
        </p:sp>
        <p:sp>
          <p:nvSpPr>
            <p:cNvPr id="46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35</a:t>
              </a:r>
            </a:p>
          </p:txBody>
        </p:sp>
        <p:sp>
          <p:nvSpPr>
            <p:cNvPr id="47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34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33400" y="4025756"/>
            <a:ext cx="1797050" cy="304800"/>
            <a:chOff x="533400" y="4648200"/>
            <a:chExt cx="1797050" cy="304800"/>
          </a:xfrm>
        </p:grpSpPr>
        <p:sp>
          <p:nvSpPr>
            <p:cNvPr id="49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31</a:t>
              </a:r>
            </a:p>
          </p:txBody>
        </p:sp>
        <p:sp>
          <p:nvSpPr>
            <p:cNvPr id="50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30</a:t>
              </a:r>
            </a:p>
          </p:txBody>
        </p:sp>
        <p:sp>
          <p:nvSpPr>
            <p:cNvPr id="51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39</a:t>
              </a:r>
            </a:p>
          </p:txBody>
        </p:sp>
        <p:sp>
          <p:nvSpPr>
            <p:cNvPr id="52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38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533400" y="3714534"/>
            <a:ext cx="1797050" cy="304800"/>
            <a:chOff x="533400" y="4648200"/>
            <a:chExt cx="1797050" cy="304800"/>
          </a:xfrm>
        </p:grpSpPr>
        <p:sp>
          <p:nvSpPr>
            <p:cNvPr id="54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35</a:t>
              </a:r>
            </a:p>
          </p:txBody>
        </p:sp>
        <p:sp>
          <p:nvSpPr>
            <p:cNvPr id="55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34</a:t>
              </a:r>
            </a:p>
          </p:txBody>
        </p:sp>
        <p:sp>
          <p:nvSpPr>
            <p:cNvPr id="56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33</a:t>
              </a:r>
            </a:p>
          </p:txBody>
        </p:sp>
        <p:sp>
          <p:nvSpPr>
            <p:cNvPr id="57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32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533400" y="3403312"/>
            <a:ext cx="1797050" cy="304800"/>
            <a:chOff x="533400" y="4648200"/>
            <a:chExt cx="1797050" cy="304800"/>
          </a:xfrm>
        </p:grpSpPr>
        <p:sp>
          <p:nvSpPr>
            <p:cNvPr id="59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39</a:t>
              </a:r>
            </a:p>
          </p:txBody>
        </p:sp>
        <p:sp>
          <p:nvSpPr>
            <p:cNvPr id="60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38</a:t>
              </a:r>
            </a:p>
          </p:txBody>
        </p:sp>
        <p:sp>
          <p:nvSpPr>
            <p:cNvPr id="61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37</a:t>
              </a:r>
            </a:p>
          </p:txBody>
        </p:sp>
        <p:sp>
          <p:nvSpPr>
            <p:cNvPr id="62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36</a:t>
              </a: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33400" y="3092090"/>
            <a:ext cx="1797050" cy="304800"/>
            <a:chOff x="533400" y="4648200"/>
            <a:chExt cx="1797050" cy="304800"/>
          </a:xfrm>
        </p:grpSpPr>
        <p:sp>
          <p:nvSpPr>
            <p:cNvPr id="64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33</a:t>
              </a:r>
            </a:p>
          </p:txBody>
        </p:sp>
        <p:sp>
          <p:nvSpPr>
            <p:cNvPr id="65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32</a:t>
              </a:r>
            </a:p>
          </p:txBody>
        </p:sp>
        <p:sp>
          <p:nvSpPr>
            <p:cNvPr id="66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31</a:t>
              </a:r>
            </a:p>
          </p:txBody>
        </p:sp>
        <p:sp>
          <p:nvSpPr>
            <p:cNvPr id="67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30</a:t>
              </a: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533400" y="2787290"/>
            <a:ext cx="1797050" cy="304800"/>
            <a:chOff x="2377022" y="2811289"/>
            <a:chExt cx="1797050" cy="304800"/>
          </a:xfrm>
        </p:grpSpPr>
        <p:sp>
          <p:nvSpPr>
            <p:cNvPr id="69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70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40</a:t>
              </a:r>
            </a:p>
          </p:txBody>
        </p:sp>
        <p:sp>
          <p:nvSpPr>
            <p:cNvPr id="71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06</a:t>
              </a:r>
            </a:p>
          </p:txBody>
        </p:sp>
        <p:sp>
          <p:nvSpPr>
            <p:cNvPr id="72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</p:grpSp>
      <p:sp>
        <p:nvSpPr>
          <p:cNvPr id="73" name="Rectangle 3"/>
          <p:cNvSpPr>
            <a:spLocks noChangeArrowheads="1"/>
          </p:cNvSpPr>
          <p:nvPr/>
        </p:nvSpPr>
        <p:spPr bwMode="auto">
          <a:xfrm>
            <a:off x="2390791" y="5029200"/>
            <a:ext cx="5257800" cy="107465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unix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&gt;</a:t>
            </a:r>
            <a:r>
              <a:rPr lang="en-US" sz="1600" i="1" dirty="0">
                <a:latin typeface="Courier New" pitchFamily="49" charset="0"/>
                <a:ea typeface="MS Mincho" pitchFamily="49" charset="-128"/>
                <a:cs typeface="+mn-cs"/>
              </a:rPr>
              <a:t>./</a:t>
            </a:r>
            <a:r>
              <a:rPr lang="en-US" sz="1600" i="1" dirty="0" err="1">
                <a:latin typeface="Courier New" pitchFamily="49" charset="0"/>
                <a:ea typeface="MS Mincho" pitchFamily="49" charset="-128"/>
                <a:cs typeface="+mn-cs"/>
              </a:rPr>
              <a:t>bufdemo-nsp</a:t>
            </a:r>
            <a:endParaRPr lang="en-US" sz="1600" i="1" dirty="0"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Type a string:</a:t>
            </a:r>
            <a:r>
              <a:rPr lang="en-US" sz="1600" i="1" dirty="0">
                <a:latin typeface="Courier New" pitchFamily="49" charset="0"/>
                <a:ea typeface="MS Mincho" pitchFamily="49" charset="-128"/>
                <a:cs typeface="+mn-cs"/>
              </a:rPr>
              <a:t>012345678901234567890123</a:t>
            </a:r>
          </a:p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012345678901234567890123</a:t>
            </a:r>
          </a:p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Segmentation fault</a:t>
            </a:r>
          </a:p>
        </p:txBody>
      </p:sp>
      <p:sp>
        <p:nvSpPr>
          <p:cNvPr id="74" name="TextBox 3"/>
          <p:cNvSpPr txBox="1"/>
          <p:nvPr/>
        </p:nvSpPr>
        <p:spPr>
          <a:xfrm>
            <a:off x="1028282" y="6251503"/>
            <a:ext cx="5265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  <a:latin typeface="Calibri" pitchFamily="34" charset="0"/>
              </a:rPr>
              <a:t>Program “returned” to 0x0400600, and then crashed.</a:t>
            </a:r>
          </a:p>
        </p:txBody>
      </p:sp>
    </p:spTree>
    <p:extLst>
      <p:ext uri="{BB962C8B-B14F-4D97-AF65-F5344CB8AC3E}">
        <p14:creationId xmlns:p14="http://schemas.microsoft.com/office/powerpoint/2010/main" val="13062481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305800" cy="573088"/>
          </a:xfrm>
        </p:spPr>
        <p:txBody>
          <a:bodyPr/>
          <a:lstStyle/>
          <a:p>
            <a:pPr eaLnBrk="1" hangingPunct="1"/>
            <a:r>
              <a:rPr lang="en-US" dirty="0"/>
              <a:t>Stack Smashing Attacks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562600"/>
            <a:ext cx="8255000" cy="1143000"/>
          </a:xfrm>
        </p:spPr>
        <p:txBody>
          <a:bodyPr anchor="ctr"/>
          <a:lstStyle/>
          <a:p>
            <a:pPr marL="160338" defTabSz="895350" eaLnBrk="1" hangingPunct="1">
              <a:lnSpc>
                <a:spcPct val="90000"/>
              </a:lnSpc>
            </a:pPr>
            <a:r>
              <a:rPr lang="en-US" sz="2000" dirty="0"/>
              <a:t>Overwrite normal return address A with address of some other code S</a:t>
            </a:r>
          </a:p>
          <a:p>
            <a:pPr marL="160338" defTabSz="895350" eaLnBrk="1" hangingPunct="1">
              <a:lnSpc>
                <a:spcPct val="90000"/>
              </a:lnSpc>
            </a:pPr>
            <a:r>
              <a:rPr lang="en-US" sz="2000" dirty="0"/>
              <a:t>When </a:t>
            </a:r>
            <a:r>
              <a:rPr lang="en-US" sz="2000" dirty="0">
                <a:latin typeface="Courier New" pitchFamily="49" charset="0"/>
              </a:rPr>
              <a:t>Q</a:t>
            </a:r>
            <a:r>
              <a:rPr lang="en-US" sz="2000" dirty="0"/>
              <a:t> executes</a:t>
            </a:r>
            <a:r>
              <a:rPr lang="en-US" sz="2000" dirty="0">
                <a:latin typeface="Courier New" pitchFamily="49" charset="0"/>
              </a:rPr>
              <a:t> ret</a:t>
            </a:r>
            <a:r>
              <a:rPr lang="en-US" sz="2000" dirty="0"/>
              <a:t>, will jump to other code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533400" y="2438400"/>
            <a:ext cx="2438400" cy="1749425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Q() {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char </a:t>
            </a:r>
            <a:r>
              <a:rPr lang="en-US" sz="1800" dirty="0" err="1">
                <a:latin typeface="Courier New" pitchFamily="49" charset="0"/>
              </a:rPr>
              <a:t>buf</a:t>
            </a:r>
            <a:r>
              <a:rPr lang="en-US" sz="1800" dirty="0">
                <a:latin typeface="Courier New" pitchFamily="49" charset="0"/>
              </a:rPr>
              <a:t>[64];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gets(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buf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);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...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return ...;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533400" y="1143000"/>
            <a:ext cx="1828800" cy="1200150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void P(){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Q();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...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30730" name="Text Box 12"/>
          <p:cNvSpPr txBox="1">
            <a:spLocks noChangeArrowheads="1"/>
          </p:cNvSpPr>
          <p:nvPr/>
        </p:nvSpPr>
        <p:spPr bwMode="auto">
          <a:xfrm>
            <a:off x="2593975" y="1444625"/>
            <a:ext cx="911225" cy="92392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800" b="0" dirty="0">
                <a:latin typeface="Calibri" pitchFamily="34" charset="0"/>
              </a:rPr>
              <a:t>return</a:t>
            </a:r>
          </a:p>
          <a:p>
            <a:pPr eaLnBrk="0" hangingPunct="0"/>
            <a:r>
              <a:rPr lang="en-US" sz="1800" b="0" dirty="0">
                <a:latin typeface="Calibri" pitchFamily="34" charset="0"/>
              </a:rPr>
              <a:t>address</a:t>
            </a:r>
          </a:p>
          <a:p>
            <a:pPr eaLnBrk="0" hangingPunct="0"/>
            <a:r>
              <a:rPr lang="en-US" sz="1800" b="0" dirty="0">
                <a:solidFill>
                  <a:srgbClr val="C00000"/>
                </a:solidFill>
                <a:latin typeface="Calibri" pitchFamily="34" charset="0"/>
              </a:rPr>
              <a:t>A</a:t>
            </a:r>
          </a:p>
        </p:txBody>
      </p:sp>
      <p:sp>
        <p:nvSpPr>
          <p:cNvPr id="30731" name="Line 13"/>
          <p:cNvSpPr>
            <a:spLocks noChangeShapeType="1"/>
          </p:cNvSpPr>
          <p:nvPr/>
        </p:nvSpPr>
        <p:spPr bwMode="auto">
          <a:xfrm flipH="1">
            <a:off x="1905000" y="1901825"/>
            <a:ext cx="6889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5630863" y="1154113"/>
            <a:ext cx="2674937" cy="36988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b="0" dirty="0">
                <a:latin typeface="Calibri" pitchFamily="34" charset="0"/>
              </a:rPr>
              <a:t>Stack after call to </a:t>
            </a:r>
            <a:r>
              <a:rPr lang="en-US" sz="1800" dirty="0">
                <a:latin typeface="Courier New" pitchFamily="49" charset="0"/>
              </a:rPr>
              <a:t>gets()</a:t>
            </a:r>
          </a:p>
        </p:txBody>
      </p:sp>
      <p:sp>
        <p:nvSpPr>
          <p:cNvPr id="365575" name="Rectangle 7"/>
          <p:cNvSpPr>
            <a:spLocks noChangeArrowheads="1"/>
          </p:cNvSpPr>
          <p:nvPr/>
        </p:nvSpPr>
        <p:spPr bwMode="auto">
          <a:xfrm>
            <a:off x="5727700" y="2819400"/>
            <a:ext cx="1066800" cy="381000"/>
          </a:xfrm>
          <a:prstGeom prst="rect">
            <a:avLst/>
          </a:prstGeom>
          <a:solidFill>
            <a:srgbClr val="A8E799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 strike="sngStrike" dirty="0">
                <a:solidFill>
                  <a:srgbClr val="C00000"/>
                </a:solidFill>
                <a:latin typeface="Calibri" pitchFamily="34" charset="0"/>
                <a:cs typeface="+mn-cs"/>
              </a:rPr>
              <a:t>A</a:t>
            </a:r>
            <a:r>
              <a:rPr lang="en-US" sz="1800" dirty="0">
                <a:solidFill>
                  <a:srgbClr val="C00000"/>
                </a:solidFill>
                <a:latin typeface="Calibri" pitchFamily="34" charset="0"/>
                <a:cs typeface="+mn-cs"/>
              </a:rPr>
              <a:t> B</a:t>
            </a:r>
          </a:p>
        </p:txBody>
      </p:sp>
      <p:sp>
        <p:nvSpPr>
          <p:cNvPr id="365576" name="Rectangle 8"/>
          <p:cNvSpPr>
            <a:spLocks noChangeArrowheads="1"/>
          </p:cNvSpPr>
          <p:nvPr/>
        </p:nvSpPr>
        <p:spPr bwMode="auto">
          <a:xfrm>
            <a:off x="5727700" y="1600201"/>
            <a:ext cx="1066800" cy="1558924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sz="1800" dirty="0">
              <a:latin typeface="Calibri" pitchFamily="34" charset="0"/>
              <a:cs typeface="+mn-cs"/>
            </a:endParaRPr>
          </a:p>
        </p:txBody>
      </p:sp>
      <p:sp>
        <p:nvSpPr>
          <p:cNvPr id="365579" name="Rectangle 11"/>
          <p:cNvSpPr>
            <a:spLocks noChangeArrowheads="1"/>
          </p:cNvSpPr>
          <p:nvPr/>
        </p:nvSpPr>
        <p:spPr bwMode="auto">
          <a:xfrm>
            <a:off x="5727700" y="3156441"/>
            <a:ext cx="1066800" cy="21902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sz="1800" dirty="0">
              <a:latin typeface="Calibri" pitchFamily="34" charset="0"/>
              <a:cs typeface="+mn-cs"/>
            </a:endParaRPr>
          </a:p>
          <a:p>
            <a:pPr eaLnBrk="0" hangingPunct="0">
              <a:defRPr/>
            </a:pPr>
            <a:endParaRPr lang="en-US" sz="1800" dirty="0">
              <a:latin typeface="Calibri" pitchFamily="34" charset="0"/>
              <a:cs typeface="+mn-cs"/>
            </a:endParaRPr>
          </a:p>
        </p:txBody>
      </p:sp>
      <p:sp>
        <p:nvSpPr>
          <p:cNvPr id="30732" name="Text Box 14"/>
          <p:cNvSpPr txBox="1">
            <a:spLocks noChangeArrowheads="1"/>
          </p:cNvSpPr>
          <p:nvPr/>
        </p:nvSpPr>
        <p:spPr bwMode="auto">
          <a:xfrm>
            <a:off x="7162800" y="2023547"/>
            <a:ext cx="1555346" cy="36933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800" dirty="0">
                <a:latin typeface="Courier New" pitchFamily="49" charset="0"/>
              </a:rPr>
              <a:t>P</a:t>
            </a:r>
            <a:r>
              <a:rPr lang="en-US" sz="1800" b="0" dirty="0">
                <a:latin typeface="Courier New" pitchFamily="49" charset="0"/>
              </a:rPr>
              <a:t> </a:t>
            </a:r>
            <a:r>
              <a:rPr lang="en-US" sz="1800" b="0" dirty="0">
                <a:latin typeface="Calibri" pitchFamily="34" charset="0"/>
              </a:rPr>
              <a:t>stack frame</a:t>
            </a:r>
          </a:p>
        </p:txBody>
      </p:sp>
      <p:sp>
        <p:nvSpPr>
          <p:cNvPr id="30733" name="Text Box 15"/>
          <p:cNvSpPr txBox="1">
            <a:spLocks noChangeArrowheads="1"/>
          </p:cNvSpPr>
          <p:nvPr/>
        </p:nvSpPr>
        <p:spPr bwMode="auto">
          <a:xfrm>
            <a:off x="7162800" y="4097615"/>
            <a:ext cx="1469009" cy="36933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800" dirty="0">
                <a:latin typeface="Courier New" pitchFamily="49" charset="0"/>
              </a:rPr>
              <a:t>Q</a:t>
            </a:r>
            <a:r>
              <a:rPr lang="en-US" sz="1800" b="0" dirty="0">
                <a:latin typeface="Calibri" pitchFamily="34" charset="0"/>
              </a:rPr>
              <a:t> stack frame</a:t>
            </a:r>
          </a:p>
        </p:txBody>
      </p:sp>
      <p:sp>
        <p:nvSpPr>
          <p:cNvPr id="30738" name="Text Box 21"/>
          <p:cNvSpPr txBox="1">
            <a:spLocks noChangeArrowheads="1"/>
          </p:cNvSpPr>
          <p:nvPr/>
        </p:nvSpPr>
        <p:spPr bwMode="auto">
          <a:xfrm>
            <a:off x="3733800" y="3451225"/>
            <a:ext cx="1371600" cy="6461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n-US" sz="1800" b="0" dirty="0">
                <a:latin typeface="Calibri" pitchFamily="34" charset="0"/>
              </a:rPr>
              <a:t>data written</a:t>
            </a:r>
          </a:p>
          <a:p>
            <a:pPr eaLnBrk="0" hangingPunct="0"/>
            <a:r>
              <a:rPr lang="en-US" sz="1800" b="0" dirty="0">
                <a:latin typeface="Calibri" pitchFamily="34" charset="0"/>
              </a:rPr>
              <a:t>by </a:t>
            </a:r>
            <a:r>
              <a:rPr lang="en-US" sz="1800" dirty="0">
                <a:latin typeface="Courier New" pitchFamily="49" charset="0"/>
              </a:rPr>
              <a:t>gets()</a:t>
            </a:r>
          </a:p>
        </p:txBody>
      </p:sp>
      <p:sp>
        <p:nvSpPr>
          <p:cNvPr id="30739" name="AutoShape 16"/>
          <p:cNvSpPr>
            <a:spLocks/>
          </p:cNvSpPr>
          <p:nvPr/>
        </p:nvSpPr>
        <p:spPr bwMode="auto">
          <a:xfrm rot="10800000">
            <a:off x="6892925" y="1600200"/>
            <a:ext cx="228600" cy="1600200"/>
          </a:xfrm>
          <a:prstGeom prst="leftBrace">
            <a:avLst>
              <a:gd name="adj1" fmla="val 74991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1800">
              <a:latin typeface="Calibri" pitchFamily="34" charset="0"/>
            </a:endParaRPr>
          </a:p>
        </p:txBody>
      </p:sp>
      <p:sp>
        <p:nvSpPr>
          <p:cNvPr id="30740" name="AutoShape 16"/>
          <p:cNvSpPr>
            <a:spLocks/>
          </p:cNvSpPr>
          <p:nvPr/>
        </p:nvSpPr>
        <p:spPr bwMode="auto">
          <a:xfrm rot="10800000">
            <a:off x="6892925" y="3200400"/>
            <a:ext cx="228600" cy="2157413"/>
          </a:xfrm>
          <a:prstGeom prst="leftBrace">
            <a:avLst>
              <a:gd name="adj1" fmla="val 74976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1800">
              <a:latin typeface="Calibri" pitchFamily="34" charset="0"/>
            </a:endParaRPr>
          </a:p>
        </p:txBody>
      </p:sp>
      <p:sp>
        <p:nvSpPr>
          <p:cNvPr id="30741" name="AutoShape 16"/>
          <p:cNvSpPr>
            <a:spLocks/>
          </p:cNvSpPr>
          <p:nvPr/>
        </p:nvSpPr>
        <p:spPr bwMode="auto">
          <a:xfrm rot="10800000" flipH="1">
            <a:off x="5359400" y="2819400"/>
            <a:ext cx="228600" cy="1905000"/>
          </a:xfrm>
          <a:prstGeom prst="leftBrace">
            <a:avLst>
              <a:gd name="adj1" fmla="val 7500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1800">
              <a:latin typeface="Calibri" pitchFamily="34" charset="0"/>
            </a:endParaRPr>
          </a:p>
        </p:txBody>
      </p:sp>
      <p:sp>
        <p:nvSpPr>
          <p:cNvPr id="365587" name="Rectangle 19"/>
          <p:cNvSpPr>
            <a:spLocks noChangeArrowheads="1"/>
          </p:cNvSpPr>
          <p:nvPr/>
        </p:nvSpPr>
        <p:spPr bwMode="auto">
          <a:xfrm>
            <a:off x="5727700" y="3159125"/>
            <a:ext cx="1065213" cy="1559290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>
              <a:defRPr/>
            </a:pPr>
            <a:r>
              <a:rPr lang="en-US" sz="1800" dirty="0">
                <a:latin typeface="Calibri" pitchFamily="34" charset="0"/>
                <a:cs typeface="+mn-cs"/>
              </a:rPr>
              <a:t>pad</a:t>
            </a:r>
          </a:p>
        </p:txBody>
      </p:sp>
      <p:sp>
        <p:nvSpPr>
          <p:cNvPr id="27" name="Rectangle 7"/>
          <p:cNvSpPr>
            <a:spLocks noChangeArrowheads="1"/>
          </p:cNvSpPr>
          <p:nvPr/>
        </p:nvSpPr>
        <p:spPr bwMode="auto">
          <a:xfrm>
            <a:off x="5732584" y="2775440"/>
            <a:ext cx="1066800" cy="381000"/>
          </a:xfrm>
          <a:prstGeom prst="rect">
            <a:avLst/>
          </a:prstGeom>
          <a:solidFill>
            <a:srgbClr val="A8E799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 dirty="0">
                <a:solidFill>
                  <a:srgbClr val="C00000"/>
                </a:solidFill>
                <a:latin typeface="Calibri" pitchFamily="34" charset="0"/>
                <a:cs typeface="+mn-cs"/>
              </a:rPr>
              <a:t>A</a:t>
            </a:r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5732584" y="2775440"/>
            <a:ext cx="1066800" cy="381000"/>
          </a:xfrm>
          <a:prstGeom prst="rect">
            <a:avLst/>
          </a:prstGeom>
          <a:solidFill>
            <a:srgbClr val="A8E799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 dirty="0">
                <a:solidFill>
                  <a:srgbClr val="C00000"/>
                </a:solidFill>
                <a:latin typeface="Calibri" pitchFamily="34" charset="0"/>
                <a:cs typeface="+mn-cs"/>
              </a:rPr>
              <a:t>A </a:t>
            </a:r>
            <a:r>
              <a:rPr lang="en-US" sz="1800" dirty="0">
                <a:solidFill>
                  <a:srgbClr val="C00000"/>
                </a:solidFill>
                <a:latin typeface="Calibri" pitchFamily="34" charset="0"/>
                <a:cs typeface="+mn-cs"/>
                <a:sym typeface="Wingdings"/>
              </a:rPr>
              <a:t> </a:t>
            </a:r>
            <a:r>
              <a:rPr lang="en-US" sz="1800" dirty="0">
                <a:solidFill>
                  <a:srgbClr val="C00000"/>
                </a:solidFill>
                <a:latin typeface="Calibri" pitchFamily="34" charset="0"/>
                <a:cs typeface="+mn-cs"/>
              </a:rPr>
              <a:t>S</a:t>
            </a: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541180" y="4267200"/>
            <a:ext cx="2463800" cy="147476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void S(){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/* Something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 unexpected */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...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8924921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 animBg="1"/>
      <p:bldP spid="30730" grpId="0"/>
      <p:bldP spid="30731" grpId="0" animBg="1"/>
      <p:bldP spid="30726" grpId="0"/>
      <p:bldP spid="30733" grpId="0"/>
      <p:bldP spid="30738" grpId="0"/>
      <p:bldP spid="30740" grpId="0" animBg="1"/>
      <p:bldP spid="30741" grpId="0" animBg="1"/>
      <p:bldP spid="365587" grpId="0" animBg="1"/>
      <p:bldP spid="27" grpId="0" animBg="1"/>
      <p:bldP spid="23" grpId="0" animBg="1"/>
      <p:bldP spid="2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19099" y="493713"/>
            <a:ext cx="7229491" cy="573087"/>
          </a:xfrm>
        </p:spPr>
        <p:txBody>
          <a:bodyPr/>
          <a:lstStyle/>
          <a:p>
            <a:pPr eaLnBrk="1" hangingPunct="1"/>
            <a:r>
              <a:rPr lang="en-US" dirty="0"/>
              <a:t>Crafting Smashing String</a:t>
            </a:r>
          </a:p>
        </p:txBody>
      </p:sp>
      <p:sp>
        <p:nvSpPr>
          <p:cNvPr id="360479" name="Rectangle 31"/>
          <p:cNvSpPr>
            <a:spLocks noChangeArrowheads="1"/>
          </p:cNvSpPr>
          <p:nvPr/>
        </p:nvSpPr>
        <p:spPr bwMode="auto">
          <a:xfrm>
            <a:off x="533400" y="1360486"/>
            <a:ext cx="1797050" cy="3592513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en-US" sz="1600" b="0" dirty="0">
                <a:latin typeface="Calibri" pitchFamily="34" charset="0"/>
                <a:cs typeface="+mn-cs"/>
              </a:rPr>
              <a:t>Stack Frame</a:t>
            </a:r>
          </a:p>
          <a:p>
            <a:pPr algn="ctr">
              <a:defRPr/>
            </a:pPr>
            <a:r>
              <a:rPr lang="en-US" sz="1600" b="0" dirty="0">
                <a:latin typeface="Calibri" pitchFamily="34" charset="0"/>
                <a:cs typeface="+mn-cs"/>
              </a:rPr>
              <a:t>for </a:t>
            </a:r>
            <a:r>
              <a:rPr lang="en-US" sz="1600" dirty="0" err="1">
                <a:latin typeface="Courier New" pitchFamily="49" charset="0"/>
                <a:cs typeface="+mn-cs"/>
              </a:rPr>
              <a:t>call_echo</a:t>
            </a:r>
            <a:endParaRPr lang="en-US" sz="1600" dirty="0">
              <a:latin typeface="Courier New" pitchFamily="49" charset="0"/>
              <a:cs typeface="+mn-cs"/>
            </a:endParaRPr>
          </a:p>
        </p:txBody>
      </p:sp>
      <p:sp>
        <p:nvSpPr>
          <p:cNvPr id="73" name="Rectangle 3"/>
          <p:cNvSpPr>
            <a:spLocks noChangeArrowheads="1"/>
          </p:cNvSpPr>
          <p:nvPr/>
        </p:nvSpPr>
        <p:spPr bwMode="auto">
          <a:xfrm>
            <a:off x="76200" y="5715000"/>
            <a:ext cx="8915400" cy="5822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12700">
            <a:solidFill>
              <a:schemeClr val="bg2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30 31 32 33 34 35 36 37 38 39 30 31 32 33 34 35 36 37 38 39 30 31 32 33 fb 06 40 00 00 00 00 00</a:t>
            </a:r>
          </a:p>
        </p:txBody>
      </p:sp>
      <p:sp>
        <p:nvSpPr>
          <p:cNvPr id="75" name="Rectangle 22"/>
          <p:cNvSpPr>
            <a:spLocks noChangeArrowheads="1"/>
          </p:cNvSpPr>
          <p:nvPr/>
        </p:nvSpPr>
        <p:spPr bwMode="auto">
          <a:xfrm>
            <a:off x="533400" y="1887758"/>
            <a:ext cx="1797050" cy="608299"/>
          </a:xfrm>
          <a:prstGeom prst="rect">
            <a:avLst/>
          </a:prstGeom>
          <a:solidFill>
            <a:srgbClr val="FFFFCC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Return Address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(8 bytes)</a:t>
            </a:r>
          </a:p>
        </p:txBody>
      </p:sp>
      <p:grpSp>
        <p:nvGrpSpPr>
          <p:cNvPr id="76" name="Group 75"/>
          <p:cNvGrpSpPr/>
          <p:nvPr/>
        </p:nvGrpSpPr>
        <p:grpSpPr>
          <a:xfrm>
            <a:off x="538208" y="1887584"/>
            <a:ext cx="1797050" cy="304800"/>
            <a:chOff x="2377022" y="2811289"/>
            <a:chExt cx="1797050" cy="304800"/>
          </a:xfrm>
          <a:solidFill>
            <a:srgbClr val="FFFFCC"/>
          </a:solidFill>
        </p:grpSpPr>
        <p:sp>
          <p:nvSpPr>
            <p:cNvPr id="77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78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79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80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533400" y="2203672"/>
            <a:ext cx="1797050" cy="304800"/>
            <a:chOff x="2377022" y="2811289"/>
            <a:chExt cx="1797050" cy="304800"/>
          </a:xfrm>
          <a:solidFill>
            <a:srgbClr val="FFFFCC"/>
          </a:solidFill>
        </p:grpSpPr>
        <p:sp>
          <p:nvSpPr>
            <p:cNvPr id="82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83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48</a:t>
              </a:r>
            </a:p>
          </p:txBody>
        </p:sp>
        <p:sp>
          <p:nvSpPr>
            <p:cNvPr id="84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83</a:t>
              </a:r>
            </a:p>
          </p:txBody>
        </p:sp>
        <p:sp>
          <p:nvSpPr>
            <p:cNvPr id="85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80</a:t>
              </a:r>
            </a:p>
          </p:txBody>
        </p:sp>
      </p:grpSp>
      <p:sp>
        <p:nvSpPr>
          <p:cNvPr id="86" name="Line 29"/>
          <p:cNvSpPr>
            <a:spLocks noChangeShapeType="1"/>
          </p:cNvSpPr>
          <p:nvPr/>
        </p:nvSpPr>
        <p:spPr bwMode="auto">
          <a:xfrm flipH="1">
            <a:off x="2362200" y="3031907"/>
            <a:ext cx="450850" cy="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7" name="Rectangle 30"/>
          <p:cNvSpPr>
            <a:spLocks noChangeArrowheads="1"/>
          </p:cNvSpPr>
          <p:nvPr/>
        </p:nvSpPr>
        <p:spPr bwMode="auto">
          <a:xfrm>
            <a:off x="2762250" y="2858869"/>
            <a:ext cx="819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%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rsp</a:t>
            </a:r>
            <a:endParaRPr lang="en-US" sz="1800" dirty="0">
              <a:solidFill>
                <a:srgbClr val="C00000"/>
              </a:solidFill>
              <a:latin typeface="Courier New" pitchFamily="49" charset="0"/>
            </a:endParaRPr>
          </a:p>
        </p:txBody>
      </p:sp>
      <p:sp>
        <p:nvSpPr>
          <p:cNvPr id="89" name="Rectangle 5"/>
          <p:cNvSpPr>
            <a:spLocks noChangeArrowheads="1"/>
          </p:cNvSpPr>
          <p:nvPr/>
        </p:nvSpPr>
        <p:spPr bwMode="auto">
          <a:xfrm>
            <a:off x="3707101" y="4701902"/>
            <a:ext cx="3962400" cy="643766"/>
          </a:xfrm>
          <a:prstGeom prst="rect">
            <a:avLst/>
          </a:prstGeom>
          <a:solidFill>
            <a:srgbClr val="F1C7C7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ro-RO" sz="1800" dirty="0">
                <a:solidFill>
                  <a:srgbClr val="7030A0"/>
                </a:solidFill>
                <a:latin typeface="Courier New" pitchFamily="49" charset="0"/>
                <a:ea typeface="MS Mincho" pitchFamily="49" charset="-128"/>
              </a:rPr>
              <a:t>00000000004006fb &lt;smash&gt;: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ro-RO" sz="1800" dirty="0">
                <a:solidFill>
                  <a:srgbClr val="7030A0"/>
                </a:solidFill>
                <a:latin typeface="Courier New" pitchFamily="49" charset="0"/>
                <a:ea typeface="MS Mincho" pitchFamily="49" charset="-128"/>
              </a:rPr>
              <a:t>  4006fb:       48 83 ec 08</a:t>
            </a:r>
          </a:p>
        </p:txBody>
      </p:sp>
      <p:sp>
        <p:nvSpPr>
          <p:cNvPr id="90" name="TextBox 89"/>
          <p:cNvSpPr txBox="1">
            <a:spLocks noChangeArrowheads="1"/>
          </p:cNvSpPr>
          <p:nvPr/>
        </p:nvSpPr>
        <p:spPr bwMode="auto">
          <a:xfrm>
            <a:off x="5562600" y="2882932"/>
            <a:ext cx="14548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i="1" dirty="0">
                <a:solidFill>
                  <a:srgbClr val="C00000"/>
                </a:solidFill>
                <a:latin typeface="Calibri" pitchFamily="34" charset="0"/>
              </a:rPr>
              <a:t>Target  Code</a:t>
            </a:r>
          </a:p>
        </p:txBody>
      </p:sp>
      <p:sp>
        <p:nvSpPr>
          <p:cNvPr id="91" name="Rectangle 4"/>
          <p:cNvSpPr>
            <a:spLocks noChangeArrowheads="1"/>
          </p:cNvSpPr>
          <p:nvPr/>
        </p:nvSpPr>
        <p:spPr bwMode="auto">
          <a:xfrm>
            <a:off x="2606272" y="1109444"/>
            <a:ext cx="2438400" cy="1749425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echo() {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char </a:t>
            </a:r>
            <a:r>
              <a:rPr lang="en-US" sz="1800" dirty="0" err="1">
                <a:latin typeface="Courier New" pitchFamily="49" charset="0"/>
              </a:rPr>
              <a:t>buf</a:t>
            </a:r>
            <a:r>
              <a:rPr lang="en-US" sz="1800" dirty="0">
                <a:latin typeface="Courier New" pitchFamily="49" charset="0"/>
              </a:rPr>
              <a:t>[4];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>
                <a:solidFill>
                  <a:srgbClr val="0070C0"/>
                </a:solidFill>
                <a:latin typeface="Courier New" pitchFamily="49" charset="0"/>
              </a:rPr>
              <a:t>gets(</a:t>
            </a:r>
            <a:r>
              <a:rPr lang="en-US" sz="1800" dirty="0" err="1">
                <a:solidFill>
                  <a:srgbClr val="0070C0"/>
                </a:solidFill>
                <a:latin typeface="Courier New" pitchFamily="49" charset="0"/>
              </a:rPr>
              <a:t>buf</a:t>
            </a:r>
            <a:r>
              <a:rPr lang="en-US" sz="1800" dirty="0">
                <a:solidFill>
                  <a:srgbClr val="0070C0"/>
                </a:solidFill>
                <a:latin typeface="Courier New" pitchFamily="49" charset="0"/>
              </a:rPr>
              <a:t>);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...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return ...;</a:t>
            </a:r>
            <a:r>
              <a:rPr lang="en-US" sz="1800" dirty="0">
                <a:latin typeface="Courier New" pitchFamily="49" charset="0"/>
              </a:rPr>
              <a:t>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92" name="TextBox 91"/>
          <p:cNvSpPr txBox="1">
            <a:spLocks noChangeArrowheads="1"/>
          </p:cNvSpPr>
          <p:nvPr/>
        </p:nvSpPr>
        <p:spPr bwMode="auto">
          <a:xfrm>
            <a:off x="533400" y="5345668"/>
            <a:ext cx="20423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i="1" dirty="0">
                <a:solidFill>
                  <a:srgbClr val="C00000"/>
                </a:solidFill>
                <a:latin typeface="Calibri" pitchFamily="34" charset="0"/>
              </a:rPr>
              <a:t>Attack String (Hex)</a:t>
            </a:r>
          </a:p>
        </p:txBody>
      </p:sp>
      <p:sp>
        <p:nvSpPr>
          <p:cNvPr id="360470" name="Rectangle 22"/>
          <p:cNvSpPr>
            <a:spLocks noChangeArrowheads="1"/>
          </p:cNvSpPr>
          <p:nvPr/>
        </p:nvSpPr>
        <p:spPr bwMode="auto">
          <a:xfrm>
            <a:off x="533400" y="2503486"/>
            <a:ext cx="1797050" cy="608299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Return Address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(8 bytes)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33400" y="4648200"/>
            <a:ext cx="1797050" cy="304800"/>
            <a:chOff x="533400" y="4648200"/>
            <a:chExt cx="1797050" cy="304800"/>
          </a:xfrm>
          <a:solidFill>
            <a:srgbClr val="BFBFBF"/>
          </a:solidFill>
        </p:grpSpPr>
        <p:sp>
          <p:nvSpPr>
            <p:cNvPr id="360472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33</a:t>
              </a:r>
            </a:p>
          </p:txBody>
        </p:sp>
        <p:sp>
          <p:nvSpPr>
            <p:cNvPr id="360473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32</a:t>
              </a:r>
            </a:p>
          </p:txBody>
        </p:sp>
        <p:sp>
          <p:nvSpPr>
            <p:cNvPr id="360474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31</a:t>
              </a:r>
            </a:p>
          </p:txBody>
        </p:sp>
        <p:sp>
          <p:nvSpPr>
            <p:cNvPr id="360475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30</a:t>
              </a:r>
            </a:p>
          </p:txBody>
        </p:sp>
      </p:grpSp>
      <p:sp>
        <p:nvSpPr>
          <p:cNvPr id="18" name="Rectangle 23"/>
          <p:cNvSpPr>
            <a:spLocks noChangeArrowheads="1"/>
          </p:cNvSpPr>
          <p:nvPr/>
        </p:nvSpPr>
        <p:spPr bwMode="auto">
          <a:xfrm>
            <a:off x="533400" y="3113087"/>
            <a:ext cx="1797050" cy="1531207"/>
          </a:xfrm>
          <a:prstGeom prst="rect">
            <a:avLst/>
          </a:prstGeom>
          <a:solidFill>
            <a:srgbClr val="BFBFB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20 bytes unused</a:t>
            </a:r>
            <a:endParaRPr lang="en-US" sz="1800" dirty="0">
              <a:solidFill>
                <a:schemeClr val="bg1">
                  <a:lumMod val="75000"/>
                </a:schemeClr>
              </a:solidFill>
              <a:latin typeface="Courier New" pitchFamily="49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532564" y="2509716"/>
            <a:ext cx="1797050" cy="304800"/>
            <a:chOff x="2377022" y="2811289"/>
            <a:chExt cx="1797050" cy="304800"/>
          </a:xfrm>
          <a:solidFill>
            <a:srgbClr val="CDF1C5"/>
          </a:solidFill>
        </p:grpSpPr>
        <p:sp>
          <p:nvSpPr>
            <p:cNvPr id="33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35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07</a:t>
              </a:r>
            </a:p>
          </p:txBody>
        </p:sp>
        <p:sp>
          <p:nvSpPr>
            <p:cNvPr id="36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FF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33400" y="4336978"/>
            <a:ext cx="1797050" cy="304800"/>
            <a:chOff x="533400" y="4648200"/>
            <a:chExt cx="1797050" cy="304800"/>
          </a:xfrm>
          <a:solidFill>
            <a:srgbClr val="BFBFBF"/>
          </a:solidFill>
        </p:grpSpPr>
        <p:sp>
          <p:nvSpPr>
            <p:cNvPr id="44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37</a:t>
              </a:r>
            </a:p>
          </p:txBody>
        </p:sp>
        <p:sp>
          <p:nvSpPr>
            <p:cNvPr id="45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36</a:t>
              </a:r>
            </a:p>
          </p:txBody>
        </p:sp>
        <p:sp>
          <p:nvSpPr>
            <p:cNvPr id="46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35</a:t>
              </a:r>
            </a:p>
          </p:txBody>
        </p:sp>
        <p:sp>
          <p:nvSpPr>
            <p:cNvPr id="47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34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33400" y="4025756"/>
            <a:ext cx="1797050" cy="304800"/>
            <a:chOff x="533400" y="4648200"/>
            <a:chExt cx="1797050" cy="304800"/>
          </a:xfrm>
          <a:solidFill>
            <a:srgbClr val="BFBFBF"/>
          </a:solidFill>
        </p:grpSpPr>
        <p:sp>
          <p:nvSpPr>
            <p:cNvPr id="49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31</a:t>
              </a:r>
            </a:p>
          </p:txBody>
        </p:sp>
        <p:sp>
          <p:nvSpPr>
            <p:cNvPr id="50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30</a:t>
              </a:r>
            </a:p>
          </p:txBody>
        </p:sp>
        <p:sp>
          <p:nvSpPr>
            <p:cNvPr id="51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39</a:t>
              </a:r>
            </a:p>
          </p:txBody>
        </p:sp>
        <p:sp>
          <p:nvSpPr>
            <p:cNvPr id="52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38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533400" y="3714534"/>
            <a:ext cx="1797050" cy="304800"/>
            <a:chOff x="533400" y="4648200"/>
            <a:chExt cx="1797050" cy="304800"/>
          </a:xfrm>
          <a:solidFill>
            <a:srgbClr val="BFBFBF"/>
          </a:solidFill>
        </p:grpSpPr>
        <p:sp>
          <p:nvSpPr>
            <p:cNvPr id="54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35</a:t>
              </a:r>
            </a:p>
          </p:txBody>
        </p:sp>
        <p:sp>
          <p:nvSpPr>
            <p:cNvPr id="55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34</a:t>
              </a:r>
            </a:p>
          </p:txBody>
        </p:sp>
        <p:sp>
          <p:nvSpPr>
            <p:cNvPr id="56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33</a:t>
              </a:r>
            </a:p>
          </p:txBody>
        </p:sp>
        <p:sp>
          <p:nvSpPr>
            <p:cNvPr id="57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32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533400" y="3403312"/>
            <a:ext cx="1797050" cy="304800"/>
            <a:chOff x="533400" y="4648200"/>
            <a:chExt cx="1797050" cy="304800"/>
          </a:xfrm>
          <a:solidFill>
            <a:srgbClr val="BFBFBF"/>
          </a:solidFill>
        </p:grpSpPr>
        <p:sp>
          <p:nvSpPr>
            <p:cNvPr id="59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39</a:t>
              </a:r>
            </a:p>
          </p:txBody>
        </p:sp>
        <p:sp>
          <p:nvSpPr>
            <p:cNvPr id="60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38</a:t>
              </a:r>
            </a:p>
          </p:txBody>
        </p:sp>
        <p:sp>
          <p:nvSpPr>
            <p:cNvPr id="61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37</a:t>
              </a:r>
            </a:p>
          </p:txBody>
        </p:sp>
        <p:sp>
          <p:nvSpPr>
            <p:cNvPr id="62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36</a:t>
              </a: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33400" y="3092090"/>
            <a:ext cx="1797050" cy="304800"/>
            <a:chOff x="533400" y="4648200"/>
            <a:chExt cx="1797050" cy="304800"/>
          </a:xfrm>
          <a:solidFill>
            <a:srgbClr val="BFBFBF"/>
          </a:solidFill>
        </p:grpSpPr>
        <p:sp>
          <p:nvSpPr>
            <p:cNvPr id="64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33</a:t>
              </a:r>
            </a:p>
          </p:txBody>
        </p:sp>
        <p:sp>
          <p:nvSpPr>
            <p:cNvPr id="65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32</a:t>
              </a:r>
            </a:p>
          </p:txBody>
        </p:sp>
        <p:sp>
          <p:nvSpPr>
            <p:cNvPr id="66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31</a:t>
              </a:r>
            </a:p>
          </p:txBody>
        </p:sp>
        <p:sp>
          <p:nvSpPr>
            <p:cNvPr id="67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chemeClr val="bg1">
                      <a:lumMod val="75000"/>
                    </a:schemeClr>
                  </a:solidFill>
                  <a:latin typeface="Courier New" pitchFamily="49" charset="0"/>
                  <a:cs typeface="+mn-cs"/>
                </a:rPr>
                <a:t>30</a:t>
              </a: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533400" y="2819400"/>
            <a:ext cx="1797050" cy="304800"/>
            <a:chOff x="2377022" y="2811289"/>
            <a:chExt cx="1797050" cy="304800"/>
          </a:xfrm>
          <a:solidFill>
            <a:srgbClr val="D5F1CF"/>
          </a:solidFill>
        </p:grpSpPr>
        <p:sp>
          <p:nvSpPr>
            <p:cNvPr id="69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FF</a:t>
              </a:r>
            </a:p>
          </p:txBody>
        </p:sp>
        <p:sp>
          <p:nvSpPr>
            <p:cNvPr id="70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FF</a:t>
              </a:r>
            </a:p>
          </p:txBody>
        </p:sp>
        <p:sp>
          <p:nvSpPr>
            <p:cNvPr id="71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AB</a:t>
              </a:r>
            </a:p>
          </p:txBody>
        </p:sp>
        <p:sp>
          <p:nvSpPr>
            <p:cNvPr id="72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80</a:t>
              </a: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527006" y="2811289"/>
            <a:ext cx="1797050" cy="304800"/>
            <a:chOff x="2377022" y="2811289"/>
            <a:chExt cx="1797050" cy="304800"/>
          </a:xfrm>
          <a:solidFill>
            <a:srgbClr val="D5F1CF"/>
          </a:solidFill>
        </p:grpSpPr>
        <p:sp>
          <p:nvSpPr>
            <p:cNvPr id="98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99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40</a:t>
              </a:r>
            </a:p>
          </p:txBody>
        </p:sp>
        <p:sp>
          <p:nvSpPr>
            <p:cNvPr id="100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06</a:t>
              </a:r>
            </a:p>
          </p:txBody>
        </p:sp>
        <p:sp>
          <p:nvSpPr>
            <p:cNvPr id="101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fb</a:t>
              </a: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527006" y="2514600"/>
            <a:ext cx="1797050" cy="304800"/>
            <a:chOff x="2377022" y="2811289"/>
            <a:chExt cx="1797050" cy="304800"/>
          </a:xfrm>
          <a:solidFill>
            <a:srgbClr val="D5F1CF"/>
          </a:solidFill>
        </p:grpSpPr>
        <p:sp>
          <p:nvSpPr>
            <p:cNvPr id="103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104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105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106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</p:grpSp>
      <p:sp>
        <p:nvSpPr>
          <p:cNvPr id="93" name="Rectangle 4"/>
          <p:cNvSpPr>
            <a:spLocks noChangeArrowheads="1"/>
          </p:cNvSpPr>
          <p:nvPr/>
        </p:nvSpPr>
        <p:spPr bwMode="auto">
          <a:xfrm>
            <a:off x="3962400" y="3235316"/>
            <a:ext cx="4800600" cy="1197764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void smash() {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printf</a:t>
            </a:r>
            <a:r>
              <a:rPr lang="en-US" sz="1800" dirty="0">
                <a:latin typeface="Courier New" pitchFamily="49" charset="0"/>
              </a:rPr>
              <a:t>("I've been smashed!\n");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exit(0);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88" name="AutoShape 16"/>
          <p:cNvSpPr>
            <a:spLocks/>
          </p:cNvSpPr>
          <p:nvPr/>
        </p:nvSpPr>
        <p:spPr bwMode="auto">
          <a:xfrm rot="10800000">
            <a:off x="2377672" y="3132282"/>
            <a:ext cx="228600" cy="1820717"/>
          </a:xfrm>
          <a:prstGeom prst="leftBrace">
            <a:avLst>
              <a:gd name="adj1" fmla="val 75000"/>
              <a:gd name="adj2" fmla="val 50000"/>
            </a:avLst>
          </a:prstGeom>
          <a:noFill/>
          <a:ln w="254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1800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95" name="TextBox 94"/>
          <p:cNvSpPr txBox="1">
            <a:spLocks noChangeArrowheads="1"/>
          </p:cNvSpPr>
          <p:nvPr/>
        </p:nvSpPr>
        <p:spPr bwMode="auto">
          <a:xfrm>
            <a:off x="2602125" y="3841090"/>
            <a:ext cx="9925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b="0" dirty="0">
                <a:latin typeface="Calibri" pitchFamily="34" charset="0"/>
              </a:rPr>
              <a:t>24 bytes</a:t>
            </a:r>
          </a:p>
        </p:txBody>
      </p:sp>
    </p:spTree>
    <p:extLst>
      <p:ext uri="{BB962C8B-B14F-4D97-AF65-F5344CB8AC3E}">
        <p14:creationId xmlns:p14="http://schemas.microsoft.com/office/powerpoint/2010/main" val="2066647234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19099" y="493713"/>
            <a:ext cx="7229491" cy="573087"/>
          </a:xfrm>
        </p:spPr>
        <p:txBody>
          <a:bodyPr/>
          <a:lstStyle/>
          <a:p>
            <a:pPr eaLnBrk="1" hangingPunct="1"/>
            <a:r>
              <a:rPr lang="en-US" dirty="0"/>
              <a:t>Smashing String Effect</a:t>
            </a:r>
          </a:p>
        </p:txBody>
      </p:sp>
      <p:sp>
        <p:nvSpPr>
          <p:cNvPr id="360479" name="Rectangle 31"/>
          <p:cNvSpPr>
            <a:spLocks noChangeArrowheads="1"/>
          </p:cNvSpPr>
          <p:nvPr/>
        </p:nvSpPr>
        <p:spPr bwMode="auto">
          <a:xfrm>
            <a:off x="533400" y="1360486"/>
            <a:ext cx="1797050" cy="3592513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en-US" sz="1600" b="0" dirty="0">
                <a:latin typeface="Calibri" pitchFamily="34" charset="0"/>
                <a:cs typeface="+mn-cs"/>
              </a:rPr>
              <a:t>Stack Frame</a:t>
            </a:r>
          </a:p>
          <a:p>
            <a:pPr algn="ctr">
              <a:defRPr/>
            </a:pPr>
            <a:r>
              <a:rPr lang="en-US" sz="1600" b="0" dirty="0">
                <a:latin typeface="Calibri" pitchFamily="34" charset="0"/>
                <a:cs typeface="+mn-cs"/>
              </a:rPr>
              <a:t>for </a:t>
            </a:r>
            <a:r>
              <a:rPr lang="en-US" sz="1600" dirty="0" err="1">
                <a:latin typeface="Courier New" pitchFamily="49" charset="0"/>
                <a:cs typeface="+mn-cs"/>
              </a:rPr>
              <a:t>call_echo</a:t>
            </a:r>
            <a:endParaRPr lang="en-US" sz="1600" dirty="0">
              <a:latin typeface="Courier New" pitchFamily="49" charset="0"/>
              <a:cs typeface="+mn-cs"/>
            </a:endParaRPr>
          </a:p>
        </p:txBody>
      </p:sp>
      <p:sp>
        <p:nvSpPr>
          <p:cNvPr id="73" name="Rectangle 3"/>
          <p:cNvSpPr>
            <a:spLocks noChangeArrowheads="1"/>
          </p:cNvSpPr>
          <p:nvPr/>
        </p:nvSpPr>
        <p:spPr bwMode="auto">
          <a:xfrm>
            <a:off x="76200" y="5715000"/>
            <a:ext cx="8915400" cy="5822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12700">
            <a:solidFill>
              <a:schemeClr val="bg2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30 31 32 33 34 35 36 37 38 39 30 31 32 33 34 35 36 37 38 39 30 31 32 33 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fb 06 40 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00 00 00 00 00</a:t>
            </a:r>
          </a:p>
        </p:txBody>
      </p:sp>
      <p:sp>
        <p:nvSpPr>
          <p:cNvPr id="75" name="Rectangle 22"/>
          <p:cNvSpPr>
            <a:spLocks noChangeArrowheads="1"/>
          </p:cNvSpPr>
          <p:nvPr/>
        </p:nvSpPr>
        <p:spPr bwMode="auto">
          <a:xfrm>
            <a:off x="533400" y="1887758"/>
            <a:ext cx="1797050" cy="608299"/>
          </a:xfrm>
          <a:prstGeom prst="rect">
            <a:avLst/>
          </a:prstGeom>
          <a:solidFill>
            <a:srgbClr val="FFFFCC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Return Address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(8 bytes)</a:t>
            </a:r>
          </a:p>
        </p:txBody>
      </p:sp>
      <p:grpSp>
        <p:nvGrpSpPr>
          <p:cNvPr id="76" name="Group 75"/>
          <p:cNvGrpSpPr/>
          <p:nvPr/>
        </p:nvGrpSpPr>
        <p:grpSpPr>
          <a:xfrm>
            <a:off x="538208" y="1887584"/>
            <a:ext cx="1797050" cy="304800"/>
            <a:chOff x="2377022" y="2811289"/>
            <a:chExt cx="1797050" cy="304800"/>
          </a:xfrm>
          <a:solidFill>
            <a:srgbClr val="FFFFCC"/>
          </a:solidFill>
        </p:grpSpPr>
        <p:sp>
          <p:nvSpPr>
            <p:cNvPr id="77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78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79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80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533400" y="2203672"/>
            <a:ext cx="1797050" cy="304800"/>
            <a:chOff x="2377022" y="2811289"/>
            <a:chExt cx="1797050" cy="304800"/>
          </a:xfrm>
          <a:solidFill>
            <a:srgbClr val="FFFFCC"/>
          </a:solidFill>
        </p:grpSpPr>
        <p:sp>
          <p:nvSpPr>
            <p:cNvPr id="82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83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48</a:t>
              </a:r>
            </a:p>
          </p:txBody>
        </p:sp>
        <p:sp>
          <p:nvSpPr>
            <p:cNvPr id="84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83</a:t>
              </a:r>
            </a:p>
          </p:txBody>
        </p:sp>
        <p:sp>
          <p:nvSpPr>
            <p:cNvPr id="85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80</a:t>
              </a:r>
            </a:p>
          </p:txBody>
        </p:sp>
      </p:grpSp>
      <p:sp>
        <p:nvSpPr>
          <p:cNvPr id="86" name="Line 29"/>
          <p:cNvSpPr>
            <a:spLocks noChangeShapeType="1"/>
          </p:cNvSpPr>
          <p:nvPr/>
        </p:nvSpPr>
        <p:spPr bwMode="auto">
          <a:xfrm flipH="1">
            <a:off x="2362200" y="3031907"/>
            <a:ext cx="450850" cy="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7" name="Rectangle 30"/>
          <p:cNvSpPr>
            <a:spLocks noChangeArrowheads="1"/>
          </p:cNvSpPr>
          <p:nvPr/>
        </p:nvSpPr>
        <p:spPr bwMode="auto">
          <a:xfrm>
            <a:off x="2762250" y="2858869"/>
            <a:ext cx="819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%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rsp</a:t>
            </a:r>
            <a:endParaRPr lang="en-US" sz="1800" dirty="0">
              <a:solidFill>
                <a:srgbClr val="C00000"/>
              </a:solidFill>
              <a:latin typeface="Courier New" pitchFamily="49" charset="0"/>
            </a:endParaRPr>
          </a:p>
        </p:txBody>
      </p:sp>
      <p:sp>
        <p:nvSpPr>
          <p:cNvPr id="89" name="Rectangle 5"/>
          <p:cNvSpPr>
            <a:spLocks noChangeArrowheads="1"/>
          </p:cNvSpPr>
          <p:nvPr/>
        </p:nvSpPr>
        <p:spPr bwMode="auto">
          <a:xfrm>
            <a:off x="3707101" y="4701902"/>
            <a:ext cx="3962400" cy="643766"/>
          </a:xfrm>
          <a:prstGeom prst="rect">
            <a:avLst/>
          </a:prstGeom>
          <a:solidFill>
            <a:srgbClr val="F1C7C7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ro-RO" sz="1800" dirty="0">
                <a:solidFill>
                  <a:srgbClr val="7030A0"/>
                </a:solidFill>
                <a:latin typeface="Courier New" pitchFamily="49" charset="0"/>
                <a:ea typeface="MS Mincho" pitchFamily="49" charset="-128"/>
              </a:rPr>
              <a:t>00000000004006fb &lt;smash&gt;: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ro-RO" sz="1800" dirty="0">
                <a:solidFill>
                  <a:srgbClr val="7030A0"/>
                </a:solidFill>
                <a:latin typeface="Courier New" pitchFamily="49" charset="0"/>
                <a:ea typeface="MS Mincho" pitchFamily="49" charset="-128"/>
              </a:rPr>
              <a:t>  4006fb:       48 83 ec 08</a:t>
            </a:r>
          </a:p>
        </p:txBody>
      </p:sp>
      <p:sp>
        <p:nvSpPr>
          <p:cNvPr id="90" name="TextBox 89"/>
          <p:cNvSpPr txBox="1">
            <a:spLocks noChangeArrowheads="1"/>
          </p:cNvSpPr>
          <p:nvPr/>
        </p:nvSpPr>
        <p:spPr bwMode="auto">
          <a:xfrm>
            <a:off x="5562600" y="2882932"/>
            <a:ext cx="14548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i="1" dirty="0">
                <a:solidFill>
                  <a:srgbClr val="C00000"/>
                </a:solidFill>
                <a:latin typeface="Calibri" pitchFamily="34" charset="0"/>
              </a:rPr>
              <a:t>Target  Code</a:t>
            </a:r>
          </a:p>
        </p:txBody>
      </p:sp>
      <p:sp>
        <p:nvSpPr>
          <p:cNvPr id="92" name="TextBox 91"/>
          <p:cNvSpPr txBox="1">
            <a:spLocks noChangeArrowheads="1"/>
          </p:cNvSpPr>
          <p:nvPr/>
        </p:nvSpPr>
        <p:spPr bwMode="auto">
          <a:xfrm>
            <a:off x="533400" y="5345668"/>
            <a:ext cx="20423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i="1" dirty="0">
                <a:solidFill>
                  <a:srgbClr val="C00000"/>
                </a:solidFill>
                <a:latin typeface="Calibri" pitchFamily="34" charset="0"/>
              </a:rPr>
              <a:t>Attack String (Hex)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90499" y="2503486"/>
            <a:ext cx="2139951" cy="2449514"/>
            <a:chOff x="190499" y="2503486"/>
            <a:chExt cx="2139951" cy="2449514"/>
          </a:xfrm>
        </p:grpSpPr>
        <p:sp>
          <p:nvSpPr>
            <p:cNvPr id="360470" name="Rectangle 22"/>
            <p:cNvSpPr>
              <a:spLocks noChangeArrowheads="1"/>
            </p:cNvSpPr>
            <p:nvPr/>
          </p:nvSpPr>
          <p:spPr bwMode="auto">
            <a:xfrm>
              <a:off x="533400" y="2503486"/>
              <a:ext cx="1797050" cy="6082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b="0" dirty="0">
                  <a:latin typeface="Calibri" pitchFamily="34" charset="0"/>
                  <a:cs typeface="+mn-cs"/>
                </a:rPr>
                <a:t>Return Address</a:t>
              </a:r>
            </a:p>
            <a:p>
              <a:pPr algn="ctr">
                <a:defRPr/>
              </a:pPr>
              <a:r>
                <a:rPr lang="en-US" sz="1800" b="0" dirty="0">
                  <a:latin typeface="Calibri" pitchFamily="34" charset="0"/>
                  <a:cs typeface="+mn-cs"/>
                </a:rPr>
                <a:t>(8 bytes)</a:t>
              </a: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533400" y="4648200"/>
              <a:ext cx="1797050" cy="304800"/>
              <a:chOff x="533400" y="4648200"/>
              <a:chExt cx="1797050" cy="304800"/>
            </a:xfrm>
          </p:grpSpPr>
          <p:sp>
            <p:nvSpPr>
              <p:cNvPr id="360472" name="Rectangle 24"/>
              <p:cNvSpPr>
                <a:spLocks noChangeArrowheads="1"/>
              </p:cNvSpPr>
              <p:nvPr/>
            </p:nvSpPr>
            <p:spPr bwMode="auto">
              <a:xfrm>
                <a:off x="533400" y="4648200"/>
                <a:ext cx="449263" cy="3048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000000"/>
                    </a:solidFill>
                    <a:latin typeface="Courier New" pitchFamily="49" charset="0"/>
                    <a:cs typeface="+mn-cs"/>
                  </a:rPr>
                  <a:t>33</a:t>
                </a:r>
              </a:p>
            </p:txBody>
          </p:sp>
          <p:sp>
            <p:nvSpPr>
              <p:cNvPr id="360473" name="Rectangle 25"/>
              <p:cNvSpPr>
                <a:spLocks noChangeArrowheads="1"/>
              </p:cNvSpPr>
              <p:nvPr/>
            </p:nvSpPr>
            <p:spPr bwMode="auto">
              <a:xfrm>
                <a:off x="982663" y="4648200"/>
                <a:ext cx="449262" cy="304800"/>
              </a:xfrm>
              <a:prstGeom prst="rect">
                <a:avLst/>
              </a:prstGeom>
              <a:solidFill>
                <a:srgbClr val="BFBFB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000000"/>
                    </a:solidFill>
                    <a:latin typeface="Courier New" pitchFamily="49" charset="0"/>
                    <a:cs typeface="+mn-cs"/>
                  </a:rPr>
                  <a:t>32</a:t>
                </a:r>
              </a:p>
            </p:txBody>
          </p:sp>
          <p:sp>
            <p:nvSpPr>
              <p:cNvPr id="360474" name="Rectangle 26"/>
              <p:cNvSpPr>
                <a:spLocks noChangeArrowheads="1"/>
              </p:cNvSpPr>
              <p:nvPr/>
            </p:nvSpPr>
            <p:spPr bwMode="auto">
              <a:xfrm>
                <a:off x="1431925" y="4648200"/>
                <a:ext cx="449263" cy="304800"/>
              </a:xfrm>
              <a:prstGeom prst="rect">
                <a:avLst/>
              </a:prstGeom>
              <a:solidFill>
                <a:srgbClr val="BFBFB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000000"/>
                    </a:solidFill>
                    <a:latin typeface="Courier New" pitchFamily="49" charset="0"/>
                    <a:cs typeface="+mn-cs"/>
                  </a:rPr>
                  <a:t>31</a:t>
                </a:r>
              </a:p>
            </p:txBody>
          </p:sp>
          <p:sp>
            <p:nvSpPr>
              <p:cNvPr id="360475" name="Rectangle 27"/>
              <p:cNvSpPr>
                <a:spLocks noChangeArrowheads="1"/>
              </p:cNvSpPr>
              <p:nvPr/>
            </p:nvSpPr>
            <p:spPr bwMode="auto">
              <a:xfrm>
                <a:off x="1881188" y="4648200"/>
                <a:ext cx="449262" cy="304800"/>
              </a:xfrm>
              <a:prstGeom prst="rect">
                <a:avLst/>
              </a:prstGeom>
              <a:solidFill>
                <a:srgbClr val="BFBFB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000000"/>
                    </a:solidFill>
                    <a:latin typeface="Courier New" pitchFamily="49" charset="0"/>
                    <a:cs typeface="+mn-cs"/>
                  </a:rPr>
                  <a:t>30</a:t>
                </a:r>
              </a:p>
            </p:txBody>
          </p:sp>
        </p:grpSp>
        <p:sp>
          <p:nvSpPr>
            <p:cNvPr id="18" name="Rectangle 23"/>
            <p:cNvSpPr>
              <a:spLocks noChangeArrowheads="1"/>
            </p:cNvSpPr>
            <p:nvPr/>
          </p:nvSpPr>
          <p:spPr bwMode="auto">
            <a:xfrm>
              <a:off x="533400" y="3113087"/>
              <a:ext cx="1797050" cy="153120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b="0" dirty="0">
                  <a:latin typeface="Calibri" pitchFamily="34" charset="0"/>
                </a:rPr>
                <a:t>20 bytes unused</a:t>
              </a:r>
              <a:endParaRPr lang="en-US" sz="1800" dirty="0">
                <a:latin typeface="Courier New" pitchFamily="49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532564" y="2509716"/>
              <a:ext cx="1797050" cy="304800"/>
              <a:chOff x="2377022" y="2811289"/>
              <a:chExt cx="1797050" cy="304800"/>
            </a:xfrm>
            <a:solidFill>
              <a:srgbClr val="CDF1C5"/>
            </a:solidFill>
          </p:grpSpPr>
          <p:sp>
            <p:nvSpPr>
              <p:cNvPr id="33" name="Rectangle 24"/>
              <p:cNvSpPr>
                <a:spLocks noChangeArrowheads="1"/>
              </p:cNvSpPr>
              <p:nvPr/>
            </p:nvSpPr>
            <p:spPr bwMode="auto">
              <a:xfrm>
                <a:off x="2377022" y="2811289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C00000"/>
                    </a:solidFill>
                    <a:latin typeface="Courier New" pitchFamily="49" charset="0"/>
                    <a:cs typeface="+mn-cs"/>
                  </a:rPr>
                  <a:t>00</a:t>
                </a:r>
              </a:p>
            </p:txBody>
          </p:sp>
          <p:sp>
            <p:nvSpPr>
              <p:cNvPr id="34" name="Rectangle 25"/>
              <p:cNvSpPr>
                <a:spLocks noChangeArrowheads="1"/>
              </p:cNvSpPr>
              <p:nvPr/>
            </p:nvSpPr>
            <p:spPr bwMode="auto">
              <a:xfrm>
                <a:off x="2826285" y="2811289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C00000"/>
                    </a:solidFill>
                    <a:latin typeface="Courier New" pitchFamily="49" charset="0"/>
                    <a:cs typeface="+mn-cs"/>
                  </a:rPr>
                  <a:t>00</a:t>
                </a:r>
              </a:p>
            </p:txBody>
          </p:sp>
          <p:sp>
            <p:nvSpPr>
              <p:cNvPr id="35" name="Rectangle 26"/>
              <p:cNvSpPr>
                <a:spLocks noChangeArrowheads="1"/>
              </p:cNvSpPr>
              <p:nvPr/>
            </p:nvSpPr>
            <p:spPr bwMode="auto">
              <a:xfrm>
                <a:off x="3275547" y="2811289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C00000"/>
                    </a:solidFill>
                    <a:latin typeface="Courier New" pitchFamily="49" charset="0"/>
                    <a:cs typeface="+mn-cs"/>
                  </a:rPr>
                  <a:t>07</a:t>
                </a:r>
              </a:p>
            </p:txBody>
          </p:sp>
          <p:sp>
            <p:nvSpPr>
              <p:cNvPr id="36" name="Rectangle 27"/>
              <p:cNvSpPr>
                <a:spLocks noChangeArrowheads="1"/>
              </p:cNvSpPr>
              <p:nvPr/>
            </p:nvSpPr>
            <p:spPr bwMode="auto">
              <a:xfrm>
                <a:off x="3724810" y="2811289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C00000"/>
                    </a:solidFill>
                    <a:latin typeface="Courier New" pitchFamily="49" charset="0"/>
                    <a:cs typeface="+mn-cs"/>
                  </a:rPr>
                  <a:t>FF</a:t>
                </a: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533400" y="4336978"/>
              <a:ext cx="1797050" cy="304800"/>
              <a:chOff x="533400" y="4648200"/>
              <a:chExt cx="1797050" cy="304800"/>
            </a:xfrm>
            <a:solidFill>
              <a:schemeClr val="bg2">
                <a:lumMod val="40000"/>
                <a:lumOff val="60000"/>
              </a:schemeClr>
            </a:solidFill>
          </p:grpSpPr>
          <p:sp>
            <p:nvSpPr>
              <p:cNvPr id="44" name="Rectangle 24"/>
              <p:cNvSpPr>
                <a:spLocks noChangeArrowheads="1"/>
              </p:cNvSpPr>
              <p:nvPr/>
            </p:nvSpPr>
            <p:spPr bwMode="auto">
              <a:xfrm>
                <a:off x="533400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37</a:t>
                </a:r>
              </a:p>
            </p:txBody>
          </p:sp>
          <p:sp>
            <p:nvSpPr>
              <p:cNvPr id="45" name="Rectangle 25"/>
              <p:cNvSpPr>
                <a:spLocks noChangeArrowheads="1"/>
              </p:cNvSpPr>
              <p:nvPr/>
            </p:nvSpPr>
            <p:spPr bwMode="auto">
              <a:xfrm>
                <a:off x="982663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36</a:t>
                </a:r>
              </a:p>
            </p:txBody>
          </p:sp>
          <p:sp>
            <p:nvSpPr>
              <p:cNvPr id="46" name="Rectangle 26"/>
              <p:cNvSpPr>
                <a:spLocks noChangeArrowheads="1"/>
              </p:cNvSpPr>
              <p:nvPr/>
            </p:nvSpPr>
            <p:spPr bwMode="auto">
              <a:xfrm>
                <a:off x="1431925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35</a:t>
                </a:r>
              </a:p>
            </p:txBody>
          </p:sp>
          <p:sp>
            <p:nvSpPr>
              <p:cNvPr id="47" name="Rectangle 27"/>
              <p:cNvSpPr>
                <a:spLocks noChangeArrowheads="1"/>
              </p:cNvSpPr>
              <p:nvPr/>
            </p:nvSpPr>
            <p:spPr bwMode="auto">
              <a:xfrm>
                <a:off x="1881188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000000"/>
                    </a:solidFill>
                    <a:latin typeface="Courier New" pitchFamily="49" charset="0"/>
                    <a:cs typeface="+mn-cs"/>
                  </a:rPr>
                  <a:t>34</a:t>
                </a:r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>
              <a:off x="533400" y="4025756"/>
              <a:ext cx="1797050" cy="304800"/>
              <a:chOff x="533400" y="4648200"/>
              <a:chExt cx="1797050" cy="304800"/>
            </a:xfrm>
            <a:solidFill>
              <a:schemeClr val="bg2">
                <a:lumMod val="40000"/>
                <a:lumOff val="60000"/>
              </a:schemeClr>
            </a:solidFill>
          </p:grpSpPr>
          <p:sp>
            <p:nvSpPr>
              <p:cNvPr id="49" name="Rectangle 24"/>
              <p:cNvSpPr>
                <a:spLocks noChangeArrowheads="1"/>
              </p:cNvSpPr>
              <p:nvPr/>
            </p:nvSpPr>
            <p:spPr bwMode="auto">
              <a:xfrm>
                <a:off x="533400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31</a:t>
                </a:r>
              </a:p>
            </p:txBody>
          </p:sp>
          <p:sp>
            <p:nvSpPr>
              <p:cNvPr id="50" name="Rectangle 25"/>
              <p:cNvSpPr>
                <a:spLocks noChangeArrowheads="1"/>
              </p:cNvSpPr>
              <p:nvPr/>
            </p:nvSpPr>
            <p:spPr bwMode="auto">
              <a:xfrm>
                <a:off x="982663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30</a:t>
                </a:r>
              </a:p>
            </p:txBody>
          </p:sp>
          <p:sp>
            <p:nvSpPr>
              <p:cNvPr id="51" name="Rectangle 26"/>
              <p:cNvSpPr>
                <a:spLocks noChangeArrowheads="1"/>
              </p:cNvSpPr>
              <p:nvPr/>
            </p:nvSpPr>
            <p:spPr bwMode="auto">
              <a:xfrm>
                <a:off x="1431925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39</a:t>
                </a:r>
              </a:p>
            </p:txBody>
          </p:sp>
          <p:sp>
            <p:nvSpPr>
              <p:cNvPr id="52" name="Rectangle 27"/>
              <p:cNvSpPr>
                <a:spLocks noChangeArrowheads="1"/>
              </p:cNvSpPr>
              <p:nvPr/>
            </p:nvSpPr>
            <p:spPr bwMode="auto">
              <a:xfrm>
                <a:off x="1881188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38</a:t>
                </a: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533400" y="3714534"/>
              <a:ext cx="1797050" cy="304800"/>
              <a:chOff x="533400" y="4648200"/>
              <a:chExt cx="1797050" cy="304800"/>
            </a:xfrm>
            <a:solidFill>
              <a:schemeClr val="bg2">
                <a:lumMod val="40000"/>
                <a:lumOff val="60000"/>
              </a:schemeClr>
            </a:solidFill>
          </p:grpSpPr>
          <p:sp>
            <p:nvSpPr>
              <p:cNvPr id="54" name="Rectangle 24"/>
              <p:cNvSpPr>
                <a:spLocks noChangeArrowheads="1"/>
              </p:cNvSpPr>
              <p:nvPr/>
            </p:nvSpPr>
            <p:spPr bwMode="auto">
              <a:xfrm>
                <a:off x="533400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35</a:t>
                </a:r>
              </a:p>
            </p:txBody>
          </p:sp>
          <p:sp>
            <p:nvSpPr>
              <p:cNvPr id="55" name="Rectangle 25"/>
              <p:cNvSpPr>
                <a:spLocks noChangeArrowheads="1"/>
              </p:cNvSpPr>
              <p:nvPr/>
            </p:nvSpPr>
            <p:spPr bwMode="auto">
              <a:xfrm>
                <a:off x="982663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34</a:t>
                </a:r>
              </a:p>
            </p:txBody>
          </p:sp>
          <p:sp>
            <p:nvSpPr>
              <p:cNvPr id="56" name="Rectangle 26"/>
              <p:cNvSpPr>
                <a:spLocks noChangeArrowheads="1"/>
              </p:cNvSpPr>
              <p:nvPr/>
            </p:nvSpPr>
            <p:spPr bwMode="auto">
              <a:xfrm>
                <a:off x="1431925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33</a:t>
                </a:r>
              </a:p>
            </p:txBody>
          </p:sp>
          <p:sp>
            <p:nvSpPr>
              <p:cNvPr id="57" name="Rectangle 27"/>
              <p:cNvSpPr>
                <a:spLocks noChangeArrowheads="1"/>
              </p:cNvSpPr>
              <p:nvPr/>
            </p:nvSpPr>
            <p:spPr bwMode="auto">
              <a:xfrm>
                <a:off x="1881188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32</a:t>
                </a:r>
              </a:p>
            </p:txBody>
          </p:sp>
        </p:grpSp>
        <p:grpSp>
          <p:nvGrpSpPr>
            <p:cNvPr id="58" name="Group 57"/>
            <p:cNvGrpSpPr/>
            <p:nvPr/>
          </p:nvGrpSpPr>
          <p:grpSpPr>
            <a:xfrm>
              <a:off x="533400" y="3403312"/>
              <a:ext cx="1797050" cy="304800"/>
              <a:chOff x="533400" y="4648200"/>
              <a:chExt cx="1797050" cy="304800"/>
            </a:xfrm>
            <a:solidFill>
              <a:schemeClr val="bg2">
                <a:lumMod val="40000"/>
                <a:lumOff val="60000"/>
              </a:schemeClr>
            </a:solidFill>
          </p:grpSpPr>
          <p:sp>
            <p:nvSpPr>
              <p:cNvPr id="59" name="Rectangle 24"/>
              <p:cNvSpPr>
                <a:spLocks noChangeArrowheads="1"/>
              </p:cNvSpPr>
              <p:nvPr/>
            </p:nvSpPr>
            <p:spPr bwMode="auto">
              <a:xfrm>
                <a:off x="533400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39</a:t>
                </a:r>
              </a:p>
            </p:txBody>
          </p:sp>
          <p:sp>
            <p:nvSpPr>
              <p:cNvPr id="60" name="Rectangle 25"/>
              <p:cNvSpPr>
                <a:spLocks noChangeArrowheads="1"/>
              </p:cNvSpPr>
              <p:nvPr/>
            </p:nvSpPr>
            <p:spPr bwMode="auto">
              <a:xfrm>
                <a:off x="982663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38</a:t>
                </a:r>
              </a:p>
            </p:txBody>
          </p:sp>
          <p:sp>
            <p:nvSpPr>
              <p:cNvPr id="61" name="Rectangle 26"/>
              <p:cNvSpPr>
                <a:spLocks noChangeArrowheads="1"/>
              </p:cNvSpPr>
              <p:nvPr/>
            </p:nvSpPr>
            <p:spPr bwMode="auto">
              <a:xfrm>
                <a:off x="1431925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37</a:t>
                </a:r>
              </a:p>
            </p:txBody>
          </p:sp>
          <p:sp>
            <p:nvSpPr>
              <p:cNvPr id="62" name="Rectangle 27"/>
              <p:cNvSpPr>
                <a:spLocks noChangeArrowheads="1"/>
              </p:cNvSpPr>
              <p:nvPr/>
            </p:nvSpPr>
            <p:spPr bwMode="auto">
              <a:xfrm>
                <a:off x="1881188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36</a:t>
                </a:r>
              </a:p>
            </p:txBody>
          </p:sp>
        </p:grpSp>
        <p:grpSp>
          <p:nvGrpSpPr>
            <p:cNvPr id="63" name="Group 62"/>
            <p:cNvGrpSpPr/>
            <p:nvPr/>
          </p:nvGrpSpPr>
          <p:grpSpPr>
            <a:xfrm>
              <a:off x="533400" y="3092090"/>
              <a:ext cx="1797050" cy="304800"/>
              <a:chOff x="533400" y="4648200"/>
              <a:chExt cx="1797050" cy="304800"/>
            </a:xfrm>
            <a:solidFill>
              <a:schemeClr val="bg2">
                <a:lumMod val="40000"/>
                <a:lumOff val="60000"/>
              </a:schemeClr>
            </a:solidFill>
          </p:grpSpPr>
          <p:sp>
            <p:nvSpPr>
              <p:cNvPr id="64" name="Rectangle 24"/>
              <p:cNvSpPr>
                <a:spLocks noChangeArrowheads="1"/>
              </p:cNvSpPr>
              <p:nvPr/>
            </p:nvSpPr>
            <p:spPr bwMode="auto">
              <a:xfrm>
                <a:off x="533400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33</a:t>
                </a:r>
              </a:p>
            </p:txBody>
          </p:sp>
          <p:sp>
            <p:nvSpPr>
              <p:cNvPr id="65" name="Rectangle 25"/>
              <p:cNvSpPr>
                <a:spLocks noChangeArrowheads="1"/>
              </p:cNvSpPr>
              <p:nvPr/>
            </p:nvSpPr>
            <p:spPr bwMode="auto">
              <a:xfrm>
                <a:off x="982663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32</a:t>
                </a:r>
              </a:p>
            </p:txBody>
          </p:sp>
          <p:sp>
            <p:nvSpPr>
              <p:cNvPr id="66" name="Rectangle 26"/>
              <p:cNvSpPr>
                <a:spLocks noChangeArrowheads="1"/>
              </p:cNvSpPr>
              <p:nvPr/>
            </p:nvSpPr>
            <p:spPr bwMode="auto">
              <a:xfrm>
                <a:off x="1431925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31</a:t>
                </a:r>
              </a:p>
            </p:txBody>
          </p:sp>
          <p:sp>
            <p:nvSpPr>
              <p:cNvPr id="67" name="Rectangle 27"/>
              <p:cNvSpPr>
                <a:spLocks noChangeArrowheads="1"/>
              </p:cNvSpPr>
              <p:nvPr/>
            </p:nvSpPr>
            <p:spPr bwMode="auto">
              <a:xfrm>
                <a:off x="1881188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30</a:t>
                </a:r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>
              <a:off x="533400" y="2819400"/>
              <a:ext cx="1797050" cy="304800"/>
              <a:chOff x="2377022" y="2811289"/>
              <a:chExt cx="1797050" cy="304800"/>
            </a:xfrm>
            <a:solidFill>
              <a:srgbClr val="D5F1CF"/>
            </a:solidFill>
          </p:grpSpPr>
          <p:sp>
            <p:nvSpPr>
              <p:cNvPr id="69" name="Rectangle 24"/>
              <p:cNvSpPr>
                <a:spLocks noChangeArrowheads="1"/>
              </p:cNvSpPr>
              <p:nvPr/>
            </p:nvSpPr>
            <p:spPr bwMode="auto">
              <a:xfrm>
                <a:off x="2377022" y="2811289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C00000"/>
                    </a:solidFill>
                    <a:latin typeface="Courier New" pitchFamily="49" charset="0"/>
                    <a:cs typeface="+mn-cs"/>
                  </a:rPr>
                  <a:t>FF</a:t>
                </a:r>
              </a:p>
            </p:txBody>
          </p:sp>
          <p:sp>
            <p:nvSpPr>
              <p:cNvPr id="70" name="Rectangle 25"/>
              <p:cNvSpPr>
                <a:spLocks noChangeArrowheads="1"/>
              </p:cNvSpPr>
              <p:nvPr/>
            </p:nvSpPr>
            <p:spPr bwMode="auto">
              <a:xfrm>
                <a:off x="2826285" y="2811289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C00000"/>
                    </a:solidFill>
                    <a:latin typeface="Courier New" pitchFamily="49" charset="0"/>
                    <a:cs typeface="+mn-cs"/>
                  </a:rPr>
                  <a:t>FF</a:t>
                </a:r>
              </a:p>
            </p:txBody>
          </p:sp>
          <p:sp>
            <p:nvSpPr>
              <p:cNvPr id="71" name="Rectangle 26"/>
              <p:cNvSpPr>
                <a:spLocks noChangeArrowheads="1"/>
              </p:cNvSpPr>
              <p:nvPr/>
            </p:nvSpPr>
            <p:spPr bwMode="auto">
              <a:xfrm>
                <a:off x="3275547" y="2811289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C00000"/>
                    </a:solidFill>
                    <a:latin typeface="Courier New" pitchFamily="49" charset="0"/>
                    <a:cs typeface="+mn-cs"/>
                  </a:rPr>
                  <a:t>AB</a:t>
                </a:r>
              </a:p>
            </p:txBody>
          </p:sp>
          <p:sp>
            <p:nvSpPr>
              <p:cNvPr id="72" name="Rectangle 27"/>
              <p:cNvSpPr>
                <a:spLocks noChangeArrowheads="1"/>
              </p:cNvSpPr>
              <p:nvPr/>
            </p:nvSpPr>
            <p:spPr bwMode="auto">
              <a:xfrm>
                <a:off x="3724810" y="2811289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C00000"/>
                    </a:solidFill>
                    <a:latin typeface="Courier New" pitchFamily="49" charset="0"/>
                    <a:cs typeface="+mn-cs"/>
                  </a:rPr>
                  <a:t>80</a:t>
                </a:r>
              </a:p>
            </p:txBody>
          </p:sp>
        </p:grpSp>
        <p:sp>
          <p:nvSpPr>
            <p:cNvPr id="94" name="AutoShape 16"/>
            <p:cNvSpPr>
              <a:spLocks/>
            </p:cNvSpPr>
            <p:nvPr/>
          </p:nvSpPr>
          <p:spPr bwMode="auto">
            <a:xfrm rot="10800000" flipH="1">
              <a:off x="190499" y="2509716"/>
              <a:ext cx="228600" cy="2443284"/>
            </a:xfrm>
            <a:prstGeom prst="leftBrace">
              <a:avLst>
                <a:gd name="adj1" fmla="val 75000"/>
                <a:gd name="adj2" fmla="val 50000"/>
              </a:avLst>
            </a:prstGeom>
            <a:noFill/>
            <a:ln w="25400">
              <a:solidFill>
                <a:srgbClr val="0070C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1800">
                <a:solidFill>
                  <a:srgbClr val="0070C0"/>
                </a:solidFill>
                <a:latin typeface="Calibri" pitchFamily="34" charset="0"/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527006" y="2811289"/>
            <a:ext cx="1797050" cy="304800"/>
            <a:chOff x="2377022" y="2811289"/>
            <a:chExt cx="1797050" cy="304800"/>
          </a:xfrm>
          <a:solidFill>
            <a:srgbClr val="D5F1CF"/>
          </a:solidFill>
        </p:grpSpPr>
        <p:sp>
          <p:nvSpPr>
            <p:cNvPr id="98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99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40</a:t>
              </a:r>
            </a:p>
          </p:txBody>
        </p:sp>
        <p:sp>
          <p:nvSpPr>
            <p:cNvPr id="100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06</a:t>
              </a:r>
            </a:p>
          </p:txBody>
        </p:sp>
        <p:sp>
          <p:nvSpPr>
            <p:cNvPr id="101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fb</a:t>
              </a:r>
              <a:endParaRPr lang="en-US" sz="1800" dirty="0">
                <a:solidFill>
                  <a:srgbClr val="C00000"/>
                </a:solidFill>
                <a:latin typeface="Courier New" pitchFamily="49" charset="0"/>
                <a:cs typeface="+mn-cs"/>
              </a:endParaRP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527006" y="2514600"/>
            <a:ext cx="1797050" cy="304800"/>
            <a:chOff x="2377022" y="2811289"/>
            <a:chExt cx="1797050" cy="304800"/>
          </a:xfrm>
          <a:solidFill>
            <a:srgbClr val="D5F1CF"/>
          </a:solidFill>
        </p:grpSpPr>
        <p:sp>
          <p:nvSpPr>
            <p:cNvPr id="103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104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105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106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</p:grpSp>
      <p:sp>
        <p:nvSpPr>
          <p:cNvPr id="93" name="Rectangle 4"/>
          <p:cNvSpPr>
            <a:spLocks noChangeArrowheads="1"/>
          </p:cNvSpPr>
          <p:nvPr/>
        </p:nvSpPr>
        <p:spPr bwMode="auto">
          <a:xfrm>
            <a:off x="3962400" y="3235316"/>
            <a:ext cx="4800600" cy="1197764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void smash() {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printf</a:t>
            </a:r>
            <a:r>
              <a:rPr lang="en-US" sz="1800" dirty="0">
                <a:latin typeface="Courier New" pitchFamily="49" charset="0"/>
              </a:rPr>
              <a:t>("I've been smashed!\n");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exit(0);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795905279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Performing Stack Smash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F77DC1-03B5-B643-812F-9AE25B983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875" y="2495743"/>
            <a:ext cx="7896225" cy="3838381"/>
          </a:xfrm>
        </p:spPr>
        <p:txBody>
          <a:bodyPr/>
          <a:lstStyle/>
          <a:p>
            <a:r>
              <a:rPr lang="en-US" dirty="0"/>
              <a:t>Put hex sequence in file smash-</a:t>
            </a:r>
            <a:r>
              <a:rPr lang="en-US" dirty="0" err="1"/>
              <a:t>hex.txt</a:t>
            </a:r>
            <a:endParaRPr lang="en-US" dirty="0"/>
          </a:p>
          <a:p>
            <a:r>
              <a:rPr lang="en-US" dirty="0"/>
              <a:t>Use </a:t>
            </a:r>
            <a:r>
              <a:rPr lang="en-US" dirty="0" err="1"/>
              <a:t>hexify</a:t>
            </a:r>
            <a:r>
              <a:rPr lang="en-US" dirty="0"/>
              <a:t> program to convert hex digits to characters</a:t>
            </a:r>
          </a:p>
          <a:p>
            <a:pPr lvl="1"/>
            <a:r>
              <a:rPr lang="en-US" dirty="0"/>
              <a:t>Some of them are non-printing</a:t>
            </a:r>
          </a:p>
          <a:p>
            <a:r>
              <a:rPr lang="en-US" dirty="0"/>
              <a:t>Provide as input to vulnerable program</a:t>
            </a:r>
          </a:p>
        </p:txBody>
      </p:sp>
      <p:sp>
        <p:nvSpPr>
          <p:cNvPr id="73" name="Rectangle 3"/>
          <p:cNvSpPr>
            <a:spLocks noChangeArrowheads="1"/>
          </p:cNvSpPr>
          <p:nvPr/>
        </p:nvSpPr>
        <p:spPr bwMode="auto">
          <a:xfrm>
            <a:off x="76200" y="5715000"/>
            <a:ext cx="8915400" cy="5822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12700">
            <a:solidFill>
              <a:schemeClr val="bg2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30 31 32 33 34 35 36 37 38 39 30 31 32 33 34 35 36 37 38 39 30 31 32 33 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c8 06 40 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00 00 00 00 00</a:t>
            </a:r>
          </a:p>
        </p:txBody>
      </p:sp>
      <p:sp>
        <p:nvSpPr>
          <p:cNvPr id="93" name="Rectangle 4"/>
          <p:cNvSpPr>
            <a:spLocks noChangeArrowheads="1"/>
          </p:cNvSpPr>
          <p:nvPr/>
        </p:nvSpPr>
        <p:spPr bwMode="auto">
          <a:xfrm>
            <a:off x="76200" y="1340162"/>
            <a:ext cx="8991600" cy="1013098"/>
          </a:xfrm>
          <a:prstGeom prst="rect">
            <a:avLst/>
          </a:prstGeom>
          <a:solidFill>
            <a:srgbClr val="D5F1C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200" dirty="0" err="1">
                <a:latin typeface="Courier New" pitchFamily="49" charset="0"/>
              </a:rPr>
              <a:t>linux</a:t>
            </a:r>
            <a:r>
              <a:rPr lang="en-US" sz="1200" dirty="0">
                <a:latin typeface="Courier New" pitchFamily="49" charset="0"/>
              </a:rPr>
              <a:t>&gt; </a:t>
            </a:r>
            <a:r>
              <a:rPr lang="en-US" sz="1200" i="1" dirty="0">
                <a:latin typeface="Courier New" pitchFamily="49" charset="0"/>
              </a:rPr>
              <a:t>cat smash-</a:t>
            </a:r>
            <a:r>
              <a:rPr lang="en-US" sz="1200" i="1" dirty="0" err="1">
                <a:latin typeface="Courier New" pitchFamily="49" charset="0"/>
              </a:rPr>
              <a:t>hex.txt</a:t>
            </a:r>
            <a:endParaRPr lang="en-US" sz="1200" i="1" dirty="0">
              <a:latin typeface="Courier New" pitchFamily="49" charset="0"/>
            </a:endParaRP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200" dirty="0">
                <a:latin typeface="Courier New" pitchFamily="49" charset="0"/>
              </a:rPr>
              <a:t>30 31 32 33 34 35 36 37 38 39 30 31 32 33 34 35 36 37 38 39 30 31 32 33 c8 06 40 00 00 00 00 00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200" dirty="0" err="1">
                <a:latin typeface="Courier New" pitchFamily="49" charset="0"/>
              </a:rPr>
              <a:t>linux</a:t>
            </a:r>
            <a:r>
              <a:rPr lang="en-US" sz="1200" dirty="0">
                <a:latin typeface="Courier New" pitchFamily="49" charset="0"/>
              </a:rPr>
              <a:t>&gt; </a:t>
            </a:r>
            <a:r>
              <a:rPr lang="en-US" sz="1200" i="1" dirty="0">
                <a:latin typeface="Courier New" pitchFamily="49" charset="0"/>
              </a:rPr>
              <a:t>cat smash-</a:t>
            </a:r>
            <a:r>
              <a:rPr lang="en-US" sz="1200" i="1" dirty="0" err="1">
                <a:latin typeface="Courier New" pitchFamily="49" charset="0"/>
              </a:rPr>
              <a:t>hex.txt</a:t>
            </a:r>
            <a:r>
              <a:rPr lang="en-US" sz="1200" i="1" dirty="0">
                <a:latin typeface="Courier New" pitchFamily="49" charset="0"/>
              </a:rPr>
              <a:t> | ./</a:t>
            </a:r>
            <a:r>
              <a:rPr lang="en-US" sz="1200" i="1" dirty="0" err="1">
                <a:latin typeface="Courier New" pitchFamily="49" charset="0"/>
              </a:rPr>
              <a:t>hexify</a:t>
            </a:r>
            <a:r>
              <a:rPr lang="en-US" sz="1200" i="1" dirty="0">
                <a:latin typeface="Courier New" pitchFamily="49" charset="0"/>
              </a:rPr>
              <a:t> | ./</a:t>
            </a:r>
            <a:r>
              <a:rPr lang="en-US" sz="1200" i="1" dirty="0" err="1">
                <a:latin typeface="Courier New" pitchFamily="49" charset="0"/>
              </a:rPr>
              <a:t>bufdemo-nsp</a:t>
            </a:r>
            <a:endParaRPr lang="en-US" sz="1200" i="1" dirty="0">
              <a:latin typeface="Courier New" pitchFamily="49" charset="0"/>
            </a:endParaRP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200" dirty="0">
                <a:latin typeface="Courier New" pitchFamily="49" charset="0"/>
              </a:rPr>
              <a:t>Type a string:012345678901234567890123?@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200" dirty="0">
                <a:latin typeface="Courier New" pitchFamily="49" charset="0"/>
              </a:rPr>
              <a:t>I've been smashed!</a:t>
            </a:r>
          </a:p>
        </p:txBody>
      </p:sp>
      <p:sp>
        <p:nvSpPr>
          <p:cNvPr id="88" name="Rectangle 4">
            <a:extLst>
              <a:ext uri="{FF2B5EF4-FFF2-40B4-BE49-F238E27FC236}">
                <a16:creationId xmlns:a16="http://schemas.microsoft.com/office/drawing/2014/main" id="{E52DE286-16D4-9D44-8EAC-9FC4D7DAD8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0" y="4267200"/>
            <a:ext cx="4800600" cy="1197764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void smash() {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printf</a:t>
            </a:r>
            <a:r>
              <a:rPr lang="en-US" sz="1800" dirty="0">
                <a:latin typeface="Courier New" pitchFamily="49" charset="0"/>
              </a:rPr>
              <a:t>("I've been smashed!\n");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exit(0);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88874222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305800" cy="573088"/>
          </a:xfrm>
        </p:spPr>
        <p:txBody>
          <a:bodyPr/>
          <a:lstStyle/>
          <a:p>
            <a:pPr eaLnBrk="1" hangingPunct="1"/>
            <a:r>
              <a:rPr lang="en-US" dirty="0"/>
              <a:t>Code Injection Attacks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5562600"/>
            <a:ext cx="8255000" cy="1143000"/>
          </a:xfrm>
        </p:spPr>
        <p:txBody>
          <a:bodyPr anchor="ctr"/>
          <a:lstStyle/>
          <a:p>
            <a:pPr marL="160338" defTabSz="895350" eaLnBrk="1" hangingPunct="1">
              <a:lnSpc>
                <a:spcPct val="90000"/>
              </a:lnSpc>
            </a:pPr>
            <a:r>
              <a:rPr lang="en-US" sz="2000" dirty="0"/>
              <a:t>Input string contains byte representation of executable code</a:t>
            </a:r>
          </a:p>
          <a:p>
            <a:pPr marL="160338" defTabSz="895350" eaLnBrk="1" hangingPunct="1">
              <a:lnSpc>
                <a:spcPct val="90000"/>
              </a:lnSpc>
            </a:pPr>
            <a:r>
              <a:rPr lang="en-US" sz="2000" dirty="0"/>
              <a:t>Overwrite return address A with address of buffer B</a:t>
            </a:r>
          </a:p>
          <a:p>
            <a:pPr marL="160338" defTabSz="895350" eaLnBrk="1" hangingPunct="1">
              <a:lnSpc>
                <a:spcPct val="90000"/>
              </a:lnSpc>
            </a:pPr>
            <a:r>
              <a:rPr lang="en-US" sz="2000" dirty="0"/>
              <a:t>When </a:t>
            </a:r>
            <a:r>
              <a:rPr lang="en-US" sz="2000" dirty="0">
                <a:latin typeface="Courier New" pitchFamily="49" charset="0"/>
              </a:rPr>
              <a:t>Q</a:t>
            </a:r>
            <a:r>
              <a:rPr lang="en-US" sz="2000" dirty="0"/>
              <a:t> executes</a:t>
            </a:r>
            <a:r>
              <a:rPr lang="en-US" sz="2000" dirty="0">
                <a:latin typeface="Courier New" pitchFamily="49" charset="0"/>
              </a:rPr>
              <a:t> ret</a:t>
            </a:r>
            <a:r>
              <a:rPr lang="en-US" sz="2000" dirty="0"/>
              <a:t>, will jump to exploit code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533400" y="3355975"/>
            <a:ext cx="2438400" cy="1749425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Q() {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char </a:t>
            </a:r>
            <a:r>
              <a:rPr lang="en-US" sz="1800" dirty="0" err="1">
                <a:latin typeface="Courier New" pitchFamily="49" charset="0"/>
              </a:rPr>
              <a:t>buf</a:t>
            </a:r>
            <a:r>
              <a:rPr lang="en-US" sz="1800" dirty="0">
                <a:latin typeface="Courier New" pitchFamily="49" charset="0"/>
              </a:rPr>
              <a:t>[64];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gets(</a:t>
            </a:r>
            <a:r>
              <a:rPr lang="en-US" sz="1800" dirty="0" err="1">
                <a:latin typeface="Courier New" pitchFamily="49" charset="0"/>
              </a:rPr>
              <a:t>buf</a:t>
            </a:r>
            <a:r>
              <a:rPr lang="en-US" sz="1800" dirty="0">
                <a:latin typeface="Courier New" pitchFamily="49" charset="0"/>
              </a:rPr>
              <a:t>);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...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return ...;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533400" y="1911350"/>
            <a:ext cx="1828800" cy="1200150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void P(){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Q();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...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30730" name="Text Box 12"/>
          <p:cNvSpPr txBox="1">
            <a:spLocks noChangeArrowheads="1"/>
          </p:cNvSpPr>
          <p:nvPr/>
        </p:nvSpPr>
        <p:spPr bwMode="auto">
          <a:xfrm>
            <a:off x="2593975" y="2212975"/>
            <a:ext cx="911225" cy="92392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800" b="0">
                <a:latin typeface="Calibri" pitchFamily="34" charset="0"/>
              </a:rPr>
              <a:t>return</a:t>
            </a:r>
          </a:p>
          <a:p>
            <a:pPr eaLnBrk="0" hangingPunct="0"/>
            <a:r>
              <a:rPr lang="en-US" sz="1800" b="0">
                <a:latin typeface="Calibri" pitchFamily="34" charset="0"/>
              </a:rPr>
              <a:t>address</a:t>
            </a:r>
          </a:p>
          <a:p>
            <a:pPr eaLnBrk="0" hangingPunct="0"/>
            <a:r>
              <a:rPr lang="en-US" sz="1800" b="0">
                <a:latin typeface="Calibri" pitchFamily="34" charset="0"/>
              </a:rPr>
              <a:t>A</a:t>
            </a:r>
          </a:p>
        </p:txBody>
      </p:sp>
      <p:sp>
        <p:nvSpPr>
          <p:cNvPr id="30731" name="Line 13"/>
          <p:cNvSpPr>
            <a:spLocks noChangeShapeType="1"/>
          </p:cNvSpPr>
          <p:nvPr/>
        </p:nvSpPr>
        <p:spPr bwMode="auto">
          <a:xfrm flipH="1">
            <a:off x="1905000" y="2670175"/>
            <a:ext cx="6889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4021138" y="1154113"/>
            <a:ext cx="4697008" cy="4203700"/>
            <a:chOff x="4021138" y="1154113"/>
            <a:chExt cx="4697008" cy="4203700"/>
          </a:xfrm>
        </p:grpSpPr>
        <p:sp>
          <p:nvSpPr>
            <p:cNvPr id="30726" name="Text Box 6"/>
            <p:cNvSpPr txBox="1">
              <a:spLocks noChangeArrowheads="1"/>
            </p:cNvSpPr>
            <p:nvPr/>
          </p:nvSpPr>
          <p:spPr bwMode="auto">
            <a:xfrm>
              <a:off x="5630863" y="1154113"/>
              <a:ext cx="2674937" cy="36988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b="0">
                  <a:latin typeface="Calibri" pitchFamily="34" charset="0"/>
                </a:rPr>
                <a:t>Stack after call to </a:t>
              </a:r>
              <a:r>
                <a:rPr lang="en-US" sz="1800">
                  <a:latin typeface="Courier New" pitchFamily="49" charset="0"/>
                </a:rPr>
                <a:t>gets()</a:t>
              </a:r>
            </a:p>
          </p:txBody>
        </p:sp>
        <p:sp>
          <p:nvSpPr>
            <p:cNvPr id="365575" name="Rectangle 7"/>
            <p:cNvSpPr>
              <a:spLocks noChangeArrowheads="1"/>
            </p:cNvSpPr>
            <p:nvPr/>
          </p:nvSpPr>
          <p:spPr bwMode="auto">
            <a:xfrm>
              <a:off x="5727700" y="2819400"/>
              <a:ext cx="1066800" cy="381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1800" dirty="0">
                  <a:latin typeface="Calibri" pitchFamily="34" charset="0"/>
                  <a:cs typeface="+mn-cs"/>
                </a:rPr>
                <a:t>B</a:t>
              </a:r>
            </a:p>
          </p:txBody>
        </p:sp>
        <p:sp>
          <p:nvSpPr>
            <p:cNvPr id="365576" name="Rectangle 8"/>
            <p:cNvSpPr>
              <a:spLocks noChangeArrowheads="1"/>
            </p:cNvSpPr>
            <p:nvPr/>
          </p:nvSpPr>
          <p:spPr bwMode="auto">
            <a:xfrm>
              <a:off x="5727700" y="1600200"/>
              <a:ext cx="1066800" cy="1219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 sz="1800" dirty="0">
                <a:latin typeface="Calibri" pitchFamily="34" charset="0"/>
                <a:cs typeface="+mn-cs"/>
              </a:endParaRPr>
            </a:p>
          </p:txBody>
        </p:sp>
        <p:sp>
          <p:nvSpPr>
            <p:cNvPr id="365579" name="Rectangle 11"/>
            <p:cNvSpPr>
              <a:spLocks noChangeArrowheads="1"/>
            </p:cNvSpPr>
            <p:nvPr/>
          </p:nvSpPr>
          <p:spPr bwMode="auto">
            <a:xfrm>
              <a:off x="5727700" y="4724400"/>
              <a:ext cx="1066800" cy="6223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 sz="1800" dirty="0">
                <a:latin typeface="Calibri" pitchFamily="34" charset="0"/>
                <a:cs typeface="+mn-cs"/>
              </a:endParaRPr>
            </a:p>
            <a:p>
              <a:pPr eaLnBrk="0" hangingPunct="0">
                <a:defRPr/>
              </a:pPr>
              <a:endParaRPr lang="en-US" sz="1800" dirty="0">
                <a:latin typeface="Calibri" pitchFamily="34" charset="0"/>
                <a:cs typeface="+mn-cs"/>
              </a:endParaRPr>
            </a:p>
          </p:txBody>
        </p:sp>
        <p:sp>
          <p:nvSpPr>
            <p:cNvPr id="30732" name="Text Box 14"/>
            <p:cNvSpPr txBox="1">
              <a:spLocks noChangeArrowheads="1"/>
            </p:cNvSpPr>
            <p:nvPr/>
          </p:nvSpPr>
          <p:spPr bwMode="auto">
            <a:xfrm>
              <a:off x="7162800" y="2023547"/>
              <a:ext cx="1555346" cy="3693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en-US" sz="1800" dirty="0">
                  <a:latin typeface="Courier New" pitchFamily="49" charset="0"/>
                </a:rPr>
                <a:t>P</a:t>
              </a:r>
              <a:r>
                <a:rPr lang="en-US" sz="1800" b="0" dirty="0">
                  <a:latin typeface="Courier New" pitchFamily="49" charset="0"/>
                </a:rPr>
                <a:t> </a:t>
              </a:r>
              <a:r>
                <a:rPr lang="en-US" sz="1800" b="0" dirty="0">
                  <a:latin typeface="Calibri" pitchFamily="34" charset="0"/>
                </a:rPr>
                <a:t>stack frame</a:t>
              </a:r>
            </a:p>
          </p:txBody>
        </p:sp>
        <p:sp>
          <p:nvSpPr>
            <p:cNvPr id="30733" name="Text Box 15"/>
            <p:cNvSpPr txBox="1">
              <a:spLocks noChangeArrowheads="1"/>
            </p:cNvSpPr>
            <p:nvPr/>
          </p:nvSpPr>
          <p:spPr bwMode="auto">
            <a:xfrm>
              <a:off x="7162800" y="4097615"/>
              <a:ext cx="1469009" cy="3693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en-US" sz="1800" dirty="0">
                  <a:latin typeface="Courier New" pitchFamily="49" charset="0"/>
                </a:rPr>
                <a:t>Q</a:t>
              </a:r>
              <a:r>
                <a:rPr lang="en-US" sz="1800" b="0" dirty="0">
                  <a:latin typeface="Calibri" pitchFamily="34" charset="0"/>
                </a:rPr>
                <a:t> stack frame</a:t>
              </a:r>
            </a:p>
          </p:txBody>
        </p:sp>
        <p:sp>
          <p:nvSpPr>
            <p:cNvPr id="30734" name="Text Box 16"/>
            <p:cNvSpPr txBox="1">
              <a:spLocks noChangeArrowheads="1"/>
            </p:cNvSpPr>
            <p:nvPr/>
          </p:nvSpPr>
          <p:spPr bwMode="auto">
            <a:xfrm>
              <a:off x="4975225" y="4478338"/>
              <a:ext cx="314325" cy="369887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en-US" sz="1800">
                  <a:latin typeface="Calibri" pitchFamily="34" charset="0"/>
                </a:rPr>
                <a:t>B</a:t>
              </a:r>
            </a:p>
          </p:txBody>
        </p:sp>
        <p:sp>
          <p:nvSpPr>
            <p:cNvPr id="30735" name="Line 17"/>
            <p:cNvSpPr>
              <a:spLocks noChangeShapeType="1"/>
            </p:cNvSpPr>
            <p:nvPr/>
          </p:nvSpPr>
          <p:spPr bwMode="auto">
            <a:xfrm>
              <a:off x="5267325" y="4665663"/>
              <a:ext cx="3968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65586" name="Rectangle 18"/>
            <p:cNvSpPr>
              <a:spLocks noChangeArrowheads="1"/>
            </p:cNvSpPr>
            <p:nvPr/>
          </p:nvSpPr>
          <p:spPr bwMode="auto">
            <a:xfrm>
              <a:off x="5727700" y="4078288"/>
              <a:ext cx="1066800" cy="64611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0" hangingPunct="0">
                <a:defRPr/>
              </a:pPr>
              <a:r>
                <a:rPr lang="en-US" sz="1800" dirty="0">
                  <a:latin typeface="Calibri" pitchFamily="34" charset="0"/>
                  <a:cs typeface="+mn-cs"/>
                </a:rPr>
                <a:t>exploit</a:t>
              </a:r>
            </a:p>
            <a:p>
              <a:pPr eaLnBrk="0" hangingPunct="0">
                <a:defRPr/>
              </a:pPr>
              <a:r>
                <a:rPr lang="en-US" sz="1800" dirty="0">
                  <a:latin typeface="Calibri" pitchFamily="34" charset="0"/>
                  <a:cs typeface="+mn-cs"/>
                </a:rPr>
                <a:t>code</a:t>
              </a:r>
            </a:p>
          </p:txBody>
        </p:sp>
        <p:sp>
          <p:nvSpPr>
            <p:cNvPr id="365587" name="Rectangle 19"/>
            <p:cNvSpPr>
              <a:spLocks noChangeArrowheads="1"/>
            </p:cNvSpPr>
            <p:nvPr/>
          </p:nvSpPr>
          <p:spPr bwMode="auto">
            <a:xfrm>
              <a:off x="5727700" y="3159125"/>
              <a:ext cx="1065213" cy="93662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eaLnBrk="0" hangingPunct="0">
                <a:defRPr/>
              </a:pPr>
              <a:r>
                <a:rPr lang="en-US" sz="1800" dirty="0">
                  <a:latin typeface="Calibri" pitchFamily="34" charset="0"/>
                  <a:cs typeface="+mn-cs"/>
                </a:rPr>
                <a:t>pad</a:t>
              </a:r>
            </a:p>
          </p:txBody>
        </p:sp>
        <p:sp>
          <p:nvSpPr>
            <p:cNvPr id="30738" name="Text Box 21"/>
            <p:cNvSpPr txBox="1">
              <a:spLocks noChangeArrowheads="1"/>
            </p:cNvSpPr>
            <p:nvPr/>
          </p:nvSpPr>
          <p:spPr bwMode="auto">
            <a:xfrm>
              <a:off x="4021138" y="3451225"/>
              <a:ext cx="1371600" cy="646113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0" hangingPunct="0"/>
              <a:r>
                <a:rPr lang="en-US" sz="1800" b="0">
                  <a:latin typeface="Calibri" pitchFamily="34" charset="0"/>
                </a:rPr>
                <a:t>data written</a:t>
              </a:r>
            </a:p>
            <a:p>
              <a:pPr eaLnBrk="0" hangingPunct="0"/>
              <a:r>
                <a:rPr lang="en-US" sz="1800" b="0">
                  <a:latin typeface="Calibri" pitchFamily="34" charset="0"/>
                </a:rPr>
                <a:t>by </a:t>
              </a:r>
              <a:r>
                <a:rPr lang="en-US" sz="1800">
                  <a:latin typeface="Courier New" pitchFamily="49" charset="0"/>
                </a:rPr>
                <a:t>gets()</a:t>
              </a:r>
            </a:p>
          </p:txBody>
        </p:sp>
        <p:sp>
          <p:nvSpPr>
            <p:cNvPr id="30739" name="AutoShape 16"/>
            <p:cNvSpPr>
              <a:spLocks/>
            </p:cNvSpPr>
            <p:nvPr/>
          </p:nvSpPr>
          <p:spPr bwMode="auto">
            <a:xfrm rot="10800000">
              <a:off x="6892925" y="1600200"/>
              <a:ext cx="228600" cy="1600200"/>
            </a:xfrm>
            <a:prstGeom prst="leftBrace">
              <a:avLst>
                <a:gd name="adj1" fmla="val 74991"/>
                <a:gd name="adj2" fmla="val 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1800">
                <a:latin typeface="Calibri" pitchFamily="34" charset="0"/>
              </a:endParaRPr>
            </a:p>
          </p:txBody>
        </p:sp>
        <p:sp>
          <p:nvSpPr>
            <p:cNvPr id="30740" name="AutoShape 16"/>
            <p:cNvSpPr>
              <a:spLocks/>
            </p:cNvSpPr>
            <p:nvPr/>
          </p:nvSpPr>
          <p:spPr bwMode="auto">
            <a:xfrm rot="10800000">
              <a:off x="6892925" y="3200400"/>
              <a:ext cx="228600" cy="2157413"/>
            </a:xfrm>
            <a:prstGeom prst="leftBrace">
              <a:avLst>
                <a:gd name="adj1" fmla="val 74976"/>
                <a:gd name="adj2" fmla="val 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1800">
                <a:latin typeface="Calibri" pitchFamily="34" charset="0"/>
              </a:endParaRPr>
            </a:p>
          </p:txBody>
        </p:sp>
        <p:sp>
          <p:nvSpPr>
            <p:cNvPr id="30741" name="AutoShape 16"/>
            <p:cNvSpPr>
              <a:spLocks/>
            </p:cNvSpPr>
            <p:nvPr/>
          </p:nvSpPr>
          <p:spPr bwMode="auto">
            <a:xfrm rot="10800000" flipH="1">
              <a:off x="5359400" y="2819400"/>
              <a:ext cx="228600" cy="1905000"/>
            </a:xfrm>
            <a:prstGeom prst="leftBrace">
              <a:avLst>
                <a:gd name="adj1" fmla="val 75000"/>
                <a:gd name="adj2" fmla="val 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180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36700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57018" y="304800"/>
            <a:ext cx="7592093" cy="762000"/>
          </a:xfrm>
        </p:spPr>
        <p:txBody>
          <a:bodyPr/>
          <a:lstStyle/>
          <a:p>
            <a:r>
              <a:rPr lang="en-US" dirty="0"/>
              <a:t>How Does The Attack Code Execute?</a:t>
            </a:r>
          </a:p>
        </p:txBody>
      </p:sp>
      <p:sp>
        <p:nvSpPr>
          <p:cNvPr id="348180" name="Rectangle 20"/>
          <p:cNvSpPr>
            <a:spLocks noChangeArrowheads="1"/>
          </p:cNvSpPr>
          <p:nvPr/>
        </p:nvSpPr>
        <p:spPr bwMode="auto">
          <a:xfrm>
            <a:off x="5029200" y="1061005"/>
            <a:ext cx="1447800" cy="558482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dirty="0">
              <a:latin typeface="Calibri" pitchFamily="34" charset="0"/>
              <a:cs typeface="+mn-cs"/>
            </a:endParaRPr>
          </a:p>
        </p:txBody>
      </p:sp>
      <p:sp>
        <p:nvSpPr>
          <p:cNvPr id="348181" name="Rectangle 21"/>
          <p:cNvSpPr>
            <a:spLocks noChangeArrowheads="1"/>
          </p:cNvSpPr>
          <p:nvPr/>
        </p:nvSpPr>
        <p:spPr bwMode="auto">
          <a:xfrm>
            <a:off x="5029200" y="1066800"/>
            <a:ext cx="1447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 dirty="0">
                <a:latin typeface="Calibri" pitchFamily="34" charset="0"/>
                <a:cs typeface="+mn-cs"/>
              </a:rPr>
              <a:t>Stack</a:t>
            </a:r>
          </a:p>
        </p:txBody>
      </p:sp>
      <p:sp>
        <p:nvSpPr>
          <p:cNvPr id="10249" name="Rectangle 23"/>
          <p:cNvSpPr>
            <a:spLocks noChangeArrowheads="1"/>
          </p:cNvSpPr>
          <p:nvPr/>
        </p:nvSpPr>
        <p:spPr bwMode="auto">
          <a:xfrm>
            <a:off x="5029200" y="6036230"/>
            <a:ext cx="1447800" cy="304800"/>
          </a:xfrm>
          <a:prstGeom prst="rect">
            <a:avLst/>
          </a:prstGeom>
          <a:solidFill>
            <a:srgbClr val="F6F5BD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en-US" sz="1800">
                <a:latin typeface="Calibri" pitchFamily="34" charset="0"/>
              </a:rPr>
              <a:t>Text</a:t>
            </a:r>
          </a:p>
        </p:txBody>
      </p:sp>
      <p:sp>
        <p:nvSpPr>
          <p:cNvPr id="10250" name="Rectangle 24"/>
          <p:cNvSpPr>
            <a:spLocks noChangeArrowheads="1"/>
          </p:cNvSpPr>
          <p:nvPr/>
        </p:nvSpPr>
        <p:spPr bwMode="auto">
          <a:xfrm>
            <a:off x="5029200" y="5731430"/>
            <a:ext cx="1447800" cy="304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en-US" sz="1800">
                <a:latin typeface="Calibri" pitchFamily="34" charset="0"/>
              </a:rPr>
              <a:t>Data</a:t>
            </a:r>
          </a:p>
        </p:txBody>
      </p:sp>
      <p:sp>
        <p:nvSpPr>
          <p:cNvPr id="10251" name="Rectangle 25"/>
          <p:cNvSpPr>
            <a:spLocks noChangeArrowheads="1"/>
          </p:cNvSpPr>
          <p:nvPr/>
        </p:nvSpPr>
        <p:spPr bwMode="auto">
          <a:xfrm>
            <a:off x="5029200" y="5124450"/>
            <a:ext cx="1447800" cy="606980"/>
          </a:xfrm>
          <a:prstGeom prst="rect">
            <a:avLst/>
          </a:prstGeom>
          <a:solidFill>
            <a:srgbClr val="D5F1C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en-US" sz="1800" dirty="0">
                <a:latin typeface="Calibri" pitchFamily="34" charset="0"/>
              </a:rPr>
              <a:t>Heap</a:t>
            </a: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5029200" y="2208213"/>
            <a:ext cx="1447800" cy="1587"/>
          </a:xfrm>
          <a:prstGeom prst="line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Rectangle 25"/>
          <p:cNvSpPr>
            <a:spLocks noChangeArrowheads="1"/>
          </p:cNvSpPr>
          <p:nvPr/>
        </p:nvSpPr>
        <p:spPr bwMode="auto">
          <a:xfrm>
            <a:off x="5029200" y="3752850"/>
            <a:ext cx="1447800" cy="609600"/>
          </a:xfrm>
          <a:prstGeom prst="rect">
            <a:avLst/>
          </a:prstGeom>
          <a:solidFill>
            <a:srgbClr val="D5F1C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 dirty="0">
                <a:latin typeface="Calibri" pitchFamily="34" charset="0"/>
              </a:rPr>
              <a:t>Shared</a:t>
            </a:r>
          </a:p>
          <a:p>
            <a:pPr algn="ctr" eaLnBrk="0" hangingPunct="0"/>
            <a:r>
              <a:rPr lang="en-US" sz="1800" dirty="0">
                <a:latin typeface="Calibri" pitchFamily="34" charset="0"/>
              </a:rPr>
              <a:t>Libraries</a:t>
            </a:r>
          </a:p>
        </p:txBody>
      </p:sp>
      <p:sp>
        <p:nvSpPr>
          <p:cNvPr id="38" name="Rectangle 4"/>
          <p:cNvSpPr>
            <a:spLocks noChangeArrowheads="1"/>
          </p:cNvSpPr>
          <p:nvPr/>
        </p:nvSpPr>
        <p:spPr bwMode="auto">
          <a:xfrm>
            <a:off x="533400" y="3810838"/>
            <a:ext cx="2971800" cy="1751762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Q() {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char </a:t>
            </a:r>
            <a:r>
              <a:rPr lang="en-US" sz="1800" dirty="0" err="1">
                <a:latin typeface="Courier New" pitchFamily="49" charset="0"/>
              </a:rPr>
              <a:t>buf</a:t>
            </a:r>
            <a:r>
              <a:rPr lang="en-US" sz="1800" dirty="0">
                <a:latin typeface="Courier New" pitchFamily="49" charset="0"/>
              </a:rPr>
              <a:t>[64];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>
                <a:solidFill>
                  <a:srgbClr val="0070C0"/>
                </a:solidFill>
                <a:latin typeface="Courier New" pitchFamily="49" charset="0"/>
              </a:rPr>
              <a:t>gets(</a:t>
            </a:r>
            <a:r>
              <a:rPr lang="en-US" sz="1800" dirty="0" err="1">
                <a:solidFill>
                  <a:srgbClr val="0070C0"/>
                </a:solidFill>
                <a:latin typeface="Courier New" pitchFamily="49" charset="0"/>
              </a:rPr>
              <a:t>buf</a:t>
            </a:r>
            <a:r>
              <a:rPr lang="en-US" sz="1800" dirty="0">
                <a:solidFill>
                  <a:srgbClr val="0070C0"/>
                </a:solidFill>
                <a:latin typeface="Courier New" pitchFamily="49" charset="0"/>
              </a:rPr>
              <a:t>); // A-&gt;B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...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return ...;</a:t>
            </a:r>
            <a:r>
              <a:rPr lang="en-US" sz="1800" dirty="0">
                <a:latin typeface="Courier New" pitchFamily="49" charset="0"/>
              </a:rPr>
              <a:t>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39" name="Rectangle 5"/>
          <p:cNvSpPr>
            <a:spLocks noChangeArrowheads="1"/>
          </p:cNvSpPr>
          <p:nvPr/>
        </p:nvSpPr>
        <p:spPr bwMode="auto">
          <a:xfrm>
            <a:off x="533400" y="1911350"/>
            <a:ext cx="1828800" cy="1200150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void P(){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Q();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...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477000" y="952501"/>
            <a:ext cx="2214684" cy="3746500"/>
            <a:chOff x="6477000" y="952501"/>
            <a:chExt cx="2214684" cy="3746500"/>
          </a:xfrm>
        </p:grpSpPr>
        <p:sp>
          <p:nvSpPr>
            <p:cNvPr id="24" name="Rectangle 7"/>
            <p:cNvSpPr>
              <a:spLocks noChangeArrowheads="1"/>
            </p:cNvSpPr>
            <p:nvPr/>
          </p:nvSpPr>
          <p:spPr bwMode="auto">
            <a:xfrm>
              <a:off x="7620000" y="2171700"/>
              <a:ext cx="1066800" cy="381000"/>
            </a:xfrm>
            <a:prstGeom prst="rect">
              <a:avLst/>
            </a:prstGeom>
            <a:solidFill>
              <a:srgbClr val="A8E799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1800" strike="sngStrike" dirty="0">
                  <a:solidFill>
                    <a:srgbClr val="C00000"/>
                  </a:solidFill>
                  <a:latin typeface="Calibri" pitchFamily="34" charset="0"/>
                  <a:cs typeface="+mn-cs"/>
                </a:rPr>
                <a:t>A</a:t>
              </a:r>
              <a:r>
                <a:rPr lang="en-US" sz="1800" dirty="0">
                  <a:solidFill>
                    <a:srgbClr val="C00000"/>
                  </a:solidFill>
                  <a:latin typeface="Calibri" pitchFamily="34" charset="0"/>
                  <a:cs typeface="+mn-cs"/>
                </a:rPr>
                <a:t> B</a:t>
              </a:r>
            </a:p>
          </p:txBody>
        </p:sp>
        <p:sp>
          <p:nvSpPr>
            <p:cNvPr id="25" name="Rectangle 8"/>
            <p:cNvSpPr>
              <a:spLocks noChangeArrowheads="1"/>
            </p:cNvSpPr>
            <p:nvPr/>
          </p:nvSpPr>
          <p:spPr bwMode="auto">
            <a:xfrm>
              <a:off x="7620000" y="952501"/>
              <a:ext cx="1066800" cy="155892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 sz="1800" dirty="0">
                <a:latin typeface="Calibri" pitchFamily="34" charset="0"/>
                <a:cs typeface="+mn-cs"/>
              </a:endParaRPr>
            </a:p>
          </p:txBody>
        </p:sp>
        <p:sp>
          <p:nvSpPr>
            <p:cNvPr id="26" name="Rectangle 11"/>
            <p:cNvSpPr>
              <a:spLocks noChangeArrowheads="1"/>
            </p:cNvSpPr>
            <p:nvPr/>
          </p:nvSpPr>
          <p:spPr bwMode="auto">
            <a:xfrm>
              <a:off x="7620000" y="2508741"/>
              <a:ext cx="1066800" cy="219026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 sz="1800" dirty="0">
                <a:latin typeface="Calibri" pitchFamily="34" charset="0"/>
                <a:cs typeface="+mn-cs"/>
              </a:endParaRPr>
            </a:p>
            <a:p>
              <a:pPr eaLnBrk="0" hangingPunct="0">
                <a:defRPr/>
              </a:pPr>
              <a:endParaRPr lang="en-US" sz="1800" dirty="0">
                <a:latin typeface="Calibri" pitchFamily="34" charset="0"/>
                <a:cs typeface="+mn-cs"/>
              </a:endParaRPr>
            </a:p>
          </p:txBody>
        </p:sp>
        <p:sp>
          <p:nvSpPr>
            <p:cNvPr id="31" name="Rectangle 18"/>
            <p:cNvSpPr>
              <a:spLocks noChangeArrowheads="1"/>
            </p:cNvSpPr>
            <p:nvPr/>
          </p:nvSpPr>
          <p:spPr bwMode="auto">
            <a:xfrm>
              <a:off x="7620000" y="3430588"/>
              <a:ext cx="1066800" cy="646112"/>
            </a:xfrm>
            <a:prstGeom prst="rect">
              <a:avLst/>
            </a:prstGeom>
            <a:solidFill>
              <a:srgbClr val="F1C7C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0" hangingPunct="0">
                <a:defRPr/>
              </a:pPr>
              <a:r>
                <a:rPr lang="en-US" sz="1800" dirty="0">
                  <a:latin typeface="Calibri" pitchFamily="34" charset="0"/>
                  <a:cs typeface="+mn-cs"/>
                </a:rPr>
                <a:t>exploit</a:t>
              </a:r>
            </a:p>
            <a:p>
              <a:pPr eaLnBrk="0" hangingPunct="0">
                <a:defRPr/>
              </a:pPr>
              <a:r>
                <a:rPr lang="en-US" sz="1800" dirty="0">
                  <a:latin typeface="Calibri" pitchFamily="34" charset="0"/>
                  <a:cs typeface="+mn-cs"/>
                </a:rPr>
                <a:t>code</a:t>
              </a:r>
            </a:p>
          </p:txBody>
        </p:sp>
        <p:sp>
          <p:nvSpPr>
            <p:cNvPr id="35" name="Rectangle 19"/>
            <p:cNvSpPr>
              <a:spLocks noChangeArrowheads="1"/>
            </p:cNvSpPr>
            <p:nvPr/>
          </p:nvSpPr>
          <p:spPr bwMode="auto">
            <a:xfrm>
              <a:off x="7620000" y="2511425"/>
              <a:ext cx="1065213" cy="93662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eaLnBrk="0" hangingPunct="0">
                <a:defRPr/>
              </a:pPr>
              <a:r>
                <a:rPr lang="en-US" sz="1800" dirty="0">
                  <a:latin typeface="Calibri" pitchFamily="34" charset="0"/>
                  <a:cs typeface="+mn-cs"/>
                </a:rPr>
                <a:t>pad</a:t>
              </a:r>
            </a:p>
          </p:txBody>
        </p:sp>
        <p:sp>
          <p:nvSpPr>
            <p:cNvPr id="36" name="Rectangle 7"/>
            <p:cNvSpPr>
              <a:spLocks noChangeArrowheads="1"/>
            </p:cNvSpPr>
            <p:nvPr/>
          </p:nvSpPr>
          <p:spPr bwMode="auto">
            <a:xfrm>
              <a:off x="7624884" y="2127740"/>
              <a:ext cx="1066800" cy="381000"/>
            </a:xfrm>
            <a:prstGeom prst="rect">
              <a:avLst/>
            </a:prstGeom>
            <a:solidFill>
              <a:srgbClr val="A8E799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alibri" pitchFamily="34" charset="0"/>
                  <a:cs typeface="+mn-cs"/>
                </a:rPr>
                <a:t>A</a:t>
              </a:r>
            </a:p>
          </p:txBody>
        </p:sp>
        <p:sp>
          <p:nvSpPr>
            <p:cNvPr id="37" name="Rectangle 7"/>
            <p:cNvSpPr>
              <a:spLocks noChangeArrowheads="1"/>
            </p:cNvSpPr>
            <p:nvPr/>
          </p:nvSpPr>
          <p:spPr bwMode="auto">
            <a:xfrm>
              <a:off x="7624884" y="2127740"/>
              <a:ext cx="1066800" cy="381000"/>
            </a:xfrm>
            <a:prstGeom prst="rect">
              <a:avLst/>
            </a:prstGeom>
            <a:solidFill>
              <a:srgbClr val="A8E799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alibri" pitchFamily="34" charset="0"/>
                  <a:cs typeface="+mn-cs"/>
                </a:rPr>
                <a:t>B</a:t>
              </a:r>
            </a:p>
          </p:txBody>
        </p:sp>
        <p:cxnSp>
          <p:nvCxnSpPr>
            <p:cNvPr id="4" name="Straight Connector 3"/>
            <p:cNvCxnSpPr/>
            <p:nvPr/>
          </p:nvCxnSpPr>
          <p:spPr bwMode="auto">
            <a:xfrm flipV="1">
              <a:off x="6477000" y="952501"/>
              <a:ext cx="1143000" cy="108504"/>
            </a:xfrm>
            <a:prstGeom prst="line">
              <a:avLst/>
            </a:prstGeom>
            <a:noFill/>
            <a:ln w="254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42"/>
            <p:cNvCxnSpPr/>
            <p:nvPr/>
          </p:nvCxnSpPr>
          <p:spPr bwMode="auto">
            <a:xfrm>
              <a:off x="6477000" y="1447801"/>
              <a:ext cx="1143000" cy="3251200"/>
            </a:xfrm>
            <a:prstGeom prst="line">
              <a:avLst/>
            </a:prstGeom>
            <a:noFill/>
            <a:ln w="254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2" name="Rectangle 7"/>
            <p:cNvSpPr>
              <a:spLocks noChangeArrowheads="1"/>
            </p:cNvSpPr>
            <p:nvPr/>
          </p:nvSpPr>
          <p:spPr bwMode="auto">
            <a:xfrm>
              <a:off x="7624884" y="1750192"/>
              <a:ext cx="1066800" cy="381000"/>
            </a:xfrm>
            <a:prstGeom prst="rect">
              <a:avLst/>
            </a:prstGeom>
            <a:solidFill>
              <a:srgbClr val="A8E799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alibri" pitchFamily="34" charset="0"/>
                  <a:cs typeface="+mn-cs"/>
                </a:rPr>
                <a:t>…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191000" y="6061352"/>
            <a:ext cx="838200" cy="369332"/>
            <a:chOff x="4191000" y="6061352"/>
            <a:chExt cx="838200" cy="369332"/>
          </a:xfrm>
        </p:grpSpPr>
        <p:sp>
          <p:nvSpPr>
            <p:cNvPr id="48" name="Text Box 16"/>
            <p:cNvSpPr txBox="1">
              <a:spLocks noChangeArrowheads="1"/>
            </p:cNvSpPr>
            <p:nvPr/>
          </p:nvSpPr>
          <p:spPr bwMode="auto">
            <a:xfrm>
              <a:off x="4191000" y="6061352"/>
              <a:ext cx="445956" cy="3693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en-US" sz="1800" dirty="0">
                  <a:latin typeface="Calibri" pitchFamily="34" charset="0"/>
                </a:rPr>
                <a:t>rip</a:t>
              </a:r>
            </a:p>
          </p:txBody>
        </p:sp>
        <p:sp>
          <p:nvSpPr>
            <p:cNvPr id="49" name="Line 17"/>
            <p:cNvSpPr>
              <a:spLocks noChangeShapeType="1"/>
            </p:cNvSpPr>
            <p:nvPr/>
          </p:nvSpPr>
          <p:spPr bwMode="auto">
            <a:xfrm>
              <a:off x="4632325" y="6248400"/>
              <a:ext cx="3968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191000" y="1089942"/>
            <a:ext cx="838200" cy="369332"/>
            <a:chOff x="4191000" y="1089942"/>
            <a:chExt cx="838200" cy="369332"/>
          </a:xfrm>
        </p:grpSpPr>
        <p:sp>
          <p:nvSpPr>
            <p:cNvPr id="50" name="Text Box 16"/>
            <p:cNvSpPr txBox="1">
              <a:spLocks noChangeArrowheads="1"/>
            </p:cNvSpPr>
            <p:nvPr/>
          </p:nvSpPr>
          <p:spPr bwMode="auto">
            <a:xfrm>
              <a:off x="4191000" y="1089942"/>
              <a:ext cx="445956" cy="3693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en-US" sz="1800" dirty="0">
                  <a:solidFill>
                    <a:srgbClr val="C00000"/>
                  </a:solidFill>
                  <a:latin typeface="Calibri" pitchFamily="34" charset="0"/>
                </a:rPr>
                <a:t>rip</a:t>
              </a:r>
            </a:p>
          </p:txBody>
        </p:sp>
        <p:sp>
          <p:nvSpPr>
            <p:cNvPr id="51" name="Line 17"/>
            <p:cNvSpPr>
              <a:spLocks noChangeShapeType="1"/>
            </p:cNvSpPr>
            <p:nvPr/>
          </p:nvSpPr>
          <p:spPr bwMode="auto">
            <a:xfrm>
              <a:off x="4632325" y="1276990"/>
              <a:ext cx="396875" cy="0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786684" y="3889652"/>
            <a:ext cx="838200" cy="369332"/>
            <a:chOff x="6786684" y="3889652"/>
            <a:chExt cx="838200" cy="369332"/>
          </a:xfrm>
        </p:grpSpPr>
        <p:sp>
          <p:nvSpPr>
            <p:cNvPr id="54" name="Text Box 16"/>
            <p:cNvSpPr txBox="1">
              <a:spLocks noChangeArrowheads="1"/>
            </p:cNvSpPr>
            <p:nvPr/>
          </p:nvSpPr>
          <p:spPr bwMode="auto">
            <a:xfrm>
              <a:off x="6786684" y="3889652"/>
              <a:ext cx="445956" cy="3693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en-US" sz="1800" dirty="0">
                  <a:solidFill>
                    <a:srgbClr val="C00000"/>
                  </a:solidFill>
                  <a:latin typeface="Calibri" pitchFamily="34" charset="0"/>
                </a:rPr>
                <a:t>rip</a:t>
              </a:r>
            </a:p>
          </p:txBody>
        </p:sp>
        <p:sp>
          <p:nvSpPr>
            <p:cNvPr id="55" name="Line 17"/>
            <p:cNvSpPr>
              <a:spLocks noChangeShapeType="1"/>
            </p:cNvSpPr>
            <p:nvPr/>
          </p:nvSpPr>
          <p:spPr bwMode="auto">
            <a:xfrm>
              <a:off x="7228009" y="4076700"/>
              <a:ext cx="396875" cy="0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786684" y="3261002"/>
            <a:ext cx="838200" cy="369332"/>
            <a:chOff x="6786684" y="3261002"/>
            <a:chExt cx="838200" cy="369332"/>
          </a:xfrm>
        </p:grpSpPr>
        <p:sp>
          <p:nvSpPr>
            <p:cNvPr id="56" name="Text Box 16"/>
            <p:cNvSpPr txBox="1">
              <a:spLocks noChangeArrowheads="1"/>
            </p:cNvSpPr>
            <p:nvPr/>
          </p:nvSpPr>
          <p:spPr bwMode="auto">
            <a:xfrm>
              <a:off x="6786684" y="3261002"/>
              <a:ext cx="445956" cy="3693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en-US" sz="1800" dirty="0">
                  <a:solidFill>
                    <a:srgbClr val="C00000"/>
                  </a:solidFill>
                  <a:latin typeface="Calibri" pitchFamily="34" charset="0"/>
                </a:rPr>
                <a:t>rip</a:t>
              </a:r>
            </a:p>
          </p:txBody>
        </p:sp>
        <p:sp>
          <p:nvSpPr>
            <p:cNvPr id="57" name="Line 17"/>
            <p:cNvSpPr>
              <a:spLocks noChangeShapeType="1"/>
            </p:cNvSpPr>
            <p:nvPr/>
          </p:nvSpPr>
          <p:spPr bwMode="auto">
            <a:xfrm>
              <a:off x="7228009" y="3448050"/>
              <a:ext cx="396875" cy="0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>
                <a:solidFill>
                  <a:srgbClr val="C00000"/>
                </a:solidFill>
              </a:endParaRPr>
            </a:p>
          </p:txBody>
        </p:sp>
      </p:grpSp>
      <p:sp>
        <p:nvSpPr>
          <p:cNvPr id="59" name="Arc 58"/>
          <p:cNvSpPr/>
          <p:nvPr/>
        </p:nvSpPr>
        <p:spPr bwMode="auto">
          <a:xfrm>
            <a:off x="3666980" y="1276990"/>
            <a:ext cx="1143000" cy="4879374"/>
          </a:xfrm>
          <a:prstGeom prst="arc">
            <a:avLst>
              <a:gd name="adj1" fmla="val 5391088"/>
              <a:gd name="adj2" fmla="val 16237356"/>
            </a:avLst>
          </a:prstGeom>
          <a:noFill/>
          <a:ln w="50800" cap="flat" cmpd="sng" algn="ctr">
            <a:solidFill>
              <a:srgbClr val="C00000"/>
            </a:solidFill>
            <a:prstDash val="solid"/>
            <a:round/>
            <a:headEnd type="stealth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6786684" y="2321692"/>
            <a:ext cx="838200" cy="369332"/>
            <a:chOff x="6786684" y="2321692"/>
            <a:chExt cx="838200" cy="369332"/>
          </a:xfrm>
        </p:grpSpPr>
        <p:sp>
          <p:nvSpPr>
            <p:cNvPr id="60" name="Text Box 16"/>
            <p:cNvSpPr txBox="1">
              <a:spLocks noChangeArrowheads="1"/>
            </p:cNvSpPr>
            <p:nvPr/>
          </p:nvSpPr>
          <p:spPr bwMode="auto">
            <a:xfrm>
              <a:off x="6786684" y="2321692"/>
              <a:ext cx="478401" cy="3693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en-US" sz="1800" dirty="0" err="1">
                  <a:solidFill>
                    <a:srgbClr val="0070C0"/>
                  </a:solidFill>
                  <a:latin typeface="Calibri" pitchFamily="34" charset="0"/>
                </a:rPr>
                <a:t>rsp</a:t>
              </a:r>
              <a:endParaRPr lang="en-US" sz="1800" dirty="0">
                <a:solidFill>
                  <a:srgbClr val="0070C0"/>
                </a:solidFill>
                <a:latin typeface="Calibri" pitchFamily="34" charset="0"/>
              </a:endParaRPr>
            </a:p>
          </p:txBody>
        </p:sp>
        <p:sp>
          <p:nvSpPr>
            <p:cNvPr id="61" name="Line 17"/>
            <p:cNvSpPr>
              <a:spLocks noChangeShapeType="1"/>
            </p:cNvSpPr>
            <p:nvPr/>
          </p:nvSpPr>
          <p:spPr bwMode="auto">
            <a:xfrm>
              <a:off x="7228009" y="2508740"/>
              <a:ext cx="396875" cy="0"/>
            </a:xfrm>
            <a:prstGeom prst="line">
              <a:avLst/>
            </a:prstGeom>
            <a:noFill/>
            <a:ln w="28575">
              <a:solidFill>
                <a:srgbClr val="0070C0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786684" y="1940692"/>
            <a:ext cx="838200" cy="369332"/>
            <a:chOff x="6786684" y="1940692"/>
            <a:chExt cx="838200" cy="369332"/>
          </a:xfrm>
        </p:grpSpPr>
        <p:sp>
          <p:nvSpPr>
            <p:cNvPr id="62" name="Text Box 16"/>
            <p:cNvSpPr txBox="1">
              <a:spLocks noChangeArrowheads="1"/>
            </p:cNvSpPr>
            <p:nvPr/>
          </p:nvSpPr>
          <p:spPr bwMode="auto">
            <a:xfrm>
              <a:off x="6786684" y="1940692"/>
              <a:ext cx="478401" cy="3693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en-US" sz="1800" dirty="0" err="1">
                  <a:solidFill>
                    <a:srgbClr val="0070C0"/>
                  </a:solidFill>
                  <a:latin typeface="Calibri" pitchFamily="34" charset="0"/>
                </a:rPr>
                <a:t>rsp</a:t>
              </a:r>
              <a:endParaRPr lang="en-US" sz="1800" dirty="0">
                <a:solidFill>
                  <a:srgbClr val="0070C0"/>
                </a:solidFill>
                <a:latin typeface="Calibri" pitchFamily="34" charset="0"/>
              </a:endParaRPr>
            </a:p>
          </p:txBody>
        </p:sp>
        <p:sp>
          <p:nvSpPr>
            <p:cNvPr id="63" name="Line 17"/>
            <p:cNvSpPr>
              <a:spLocks noChangeShapeType="1"/>
            </p:cNvSpPr>
            <p:nvPr/>
          </p:nvSpPr>
          <p:spPr bwMode="auto">
            <a:xfrm>
              <a:off x="7228009" y="2127740"/>
              <a:ext cx="396875" cy="0"/>
            </a:xfrm>
            <a:prstGeom prst="line">
              <a:avLst/>
            </a:prstGeom>
            <a:noFill/>
            <a:ln w="28575">
              <a:solidFill>
                <a:srgbClr val="0070C0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971800" y="1276990"/>
            <a:ext cx="1752600" cy="4971410"/>
            <a:chOff x="2971800" y="1276990"/>
            <a:chExt cx="1752600" cy="4971410"/>
          </a:xfrm>
        </p:grpSpPr>
        <p:sp>
          <p:nvSpPr>
            <p:cNvPr id="9" name="Arc 8"/>
            <p:cNvSpPr/>
            <p:nvPr/>
          </p:nvSpPr>
          <p:spPr bwMode="auto">
            <a:xfrm>
              <a:off x="3581400" y="1276990"/>
              <a:ext cx="1143000" cy="4971410"/>
            </a:xfrm>
            <a:prstGeom prst="arc">
              <a:avLst>
                <a:gd name="adj1" fmla="val 5391088"/>
                <a:gd name="adj2" fmla="val 16237356"/>
              </a:avLst>
            </a:prstGeom>
            <a:noFill/>
            <a:ln w="508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Text Box 16"/>
            <p:cNvSpPr txBox="1">
              <a:spLocks noChangeArrowheads="1"/>
            </p:cNvSpPr>
            <p:nvPr/>
          </p:nvSpPr>
          <p:spPr bwMode="auto">
            <a:xfrm>
              <a:off x="2971800" y="3405607"/>
              <a:ext cx="598241" cy="3693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en-US" sz="1800" dirty="0">
                  <a:solidFill>
                    <a:srgbClr val="C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ret</a:t>
              </a:r>
            </a:p>
          </p:txBody>
        </p:sp>
      </p:grpSp>
      <p:sp>
        <p:nvSpPr>
          <p:cNvPr id="65" name="Text Box 16"/>
          <p:cNvSpPr txBox="1">
            <a:spLocks noChangeArrowheads="1"/>
          </p:cNvSpPr>
          <p:nvPr/>
        </p:nvSpPr>
        <p:spPr bwMode="auto">
          <a:xfrm>
            <a:off x="3805080" y="3405607"/>
            <a:ext cx="598241" cy="36933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8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</a:t>
            </a:r>
          </a:p>
        </p:txBody>
      </p:sp>
      <p:grpSp>
        <p:nvGrpSpPr>
          <p:cNvPr id="74" name="Group 73"/>
          <p:cNvGrpSpPr/>
          <p:nvPr/>
        </p:nvGrpSpPr>
        <p:grpSpPr>
          <a:xfrm>
            <a:off x="4191000" y="5971698"/>
            <a:ext cx="838200" cy="369332"/>
            <a:chOff x="4191000" y="6061352"/>
            <a:chExt cx="838200" cy="369332"/>
          </a:xfrm>
        </p:grpSpPr>
        <p:sp>
          <p:nvSpPr>
            <p:cNvPr id="75" name="Text Box 16"/>
            <p:cNvSpPr txBox="1">
              <a:spLocks noChangeArrowheads="1"/>
            </p:cNvSpPr>
            <p:nvPr/>
          </p:nvSpPr>
          <p:spPr bwMode="auto">
            <a:xfrm>
              <a:off x="4191000" y="6061352"/>
              <a:ext cx="445956" cy="3693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en-US" sz="1800" dirty="0">
                  <a:latin typeface="Calibri" pitchFamily="34" charset="0"/>
                </a:rPr>
                <a:t>rip</a:t>
              </a:r>
            </a:p>
          </p:txBody>
        </p:sp>
        <p:sp>
          <p:nvSpPr>
            <p:cNvPr id="76" name="Line 17"/>
            <p:cNvSpPr>
              <a:spLocks noChangeShapeType="1"/>
            </p:cNvSpPr>
            <p:nvPr/>
          </p:nvSpPr>
          <p:spPr bwMode="auto">
            <a:xfrm>
              <a:off x="4632325" y="6248400"/>
              <a:ext cx="3968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6786684" y="1571360"/>
            <a:ext cx="838200" cy="369332"/>
            <a:chOff x="6786684" y="1940692"/>
            <a:chExt cx="838200" cy="369332"/>
          </a:xfrm>
        </p:grpSpPr>
        <p:sp>
          <p:nvSpPr>
            <p:cNvPr id="58" name="Text Box 16"/>
            <p:cNvSpPr txBox="1">
              <a:spLocks noChangeArrowheads="1"/>
            </p:cNvSpPr>
            <p:nvPr/>
          </p:nvSpPr>
          <p:spPr bwMode="auto">
            <a:xfrm>
              <a:off x="6786684" y="1940692"/>
              <a:ext cx="478401" cy="3693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en-US" sz="1800" dirty="0" err="1">
                  <a:solidFill>
                    <a:srgbClr val="0070C0"/>
                  </a:solidFill>
                  <a:latin typeface="Calibri" pitchFamily="34" charset="0"/>
                </a:rPr>
                <a:t>rsp</a:t>
              </a:r>
              <a:endParaRPr lang="en-US" sz="1800" dirty="0">
                <a:solidFill>
                  <a:srgbClr val="0070C0"/>
                </a:solidFill>
                <a:latin typeface="Calibri" pitchFamily="34" charset="0"/>
              </a:endParaRPr>
            </a:p>
          </p:txBody>
        </p:sp>
        <p:sp>
          <p:nvSpPr>
            <p:cNvPr id="66" name="Line 17"/>
            <p:cNvSpPr>
              <a:spLocks noChangeShapeType="1"/>
            </p:cNvSpPr>
            <p:nvPr/>
          </p:nvSpPr>
          <p:spPr bwMode="auto">
            <a:xfrm>
              <a:off x="7228009" y="2127740"/>
              <a:ext cx="396875" cy="0"/>
            </a:xfrm>
            <a:prstGeom prst="line">
              <a:avLst/>
            </a:prstGeom>
            <a:noFill/>
            <a:ln w="28575">
              <a:solidFill>
                <a:srgbClr val="0070C0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8103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59" grpId="1" animBg="1"/>
      <p:bldP spid="65" grpId="0"/>
      <p:bldP spid="65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93713"/>
            <a:ext cx="8534400" cy="573087"/>
          </a:xfrm>
        </p:spPr>
        <p:txBody>
          <a:bodyPr/>
          <a:lstStyle/>
          <a:p>
            <a:pPr eaLnBrk="1" hangingPunct="1"/>
            <a:r>
              <a:rPr lang="en-US"/>
              <a:t>Exploits Based on Buffer Overflows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04813" y="1327150"/>
            <a:ext cx="8281987" cy="5454650"/>
          </a:xfrm>
        </p:spPr>
        <p:txBody>
          <a:bodyPr/>
          <a:lstStyle/>
          <a:p>
            <a:pPr eaLnBrk="1" hangingPunct="1"/>
            <a:r>
              <a:rPr lang="en-US" i="1" dirty="0">
                <a:solidFill>
                  <a:srgbClr val="C00000"/>
                </a:solidFill>
              </a:rPr>
              <a:t>Buffer overflow bugs can allow remote machines to execute arbitrary code on victim machines</a:t>
            </a:r>
          </a:p>
          <a:p>
            <a:pPr eaLnBrk="1" hangingPunct="1"/>
            <a:r>
              <a:rPr lang="en-US" dirty="0"/>
              <a:t>Distressingly common in real </a:t>
            </a:r>
            <a:r>
              <a:rPr lang="en-US" dirty="0" err="1"/>
              <a:t>progams</a:t>
            </a:r>
            <a:endParaRPr lang="en-US" dirty="0"/>
          </a:p>
          <a:p>
            <a:pPr lvl="1" eaLnBrk="1" hangingPunct="1"/>
            <a:r>
              <a:rPr lang="en-US" dirty="0"/>
              <a:t>Programmers keep making the same mistakes </a:t>
            </a:r>
            <a:r>
              <a:rPr lang="en-US" dirty="0">
                <a:sym typeface="Wingdings"/>
              </a:rPr>
              <a:t></a:t>
            </a:r>
          </a:p>
          <a:p>
            <a:pPr lvl="1" eaLnBrk="1" hangingPunct="1"/>
            <a:r>
              <a:rPr lang="en-US" b="1" dirty="0">
                <a:solidFill>
                  <a:srgbClr val="C00000"/>
                </a:solidFill>
                <a:sym typeface="Wingdings"/>
              </a:rPr>
              <a:t>(Impossible to avoid this kind of mistakes in C)</a:t>
            </a:r>
          </a:p>
          <a:p>
            <a:pPr lvl="1" eaLnBrk="1" hangingPunct="1"/>
            <a:r>
              <a:rPr lang="en-US" dirty="0">
                <a:sym typeface="Wingdings"/>
              </a:rPr>
              <a:t>Recent measures make these attacks much more difficult</a:t>
            </a:r>
            <a:endParaRPr lang="en-US" dirty="0"/>
          </a:p>
          <a:p>
            <a:pPr eaLnBrk="1" hangingPunct="1"/>
            <a:r>
              <a:rPr lang="en-US" dirty="0"/>
              <a:t>Examples across the decades</a:t>
            </a:r>
          </a:p>
          <a:p>
            <a:pPr lvl="1" eaLnBrk="1" hangingPunct="1"/>
            <a:r>
              <a:rPr lang="en-US" dirty="0"/>
              <a:t>Original “Internet worm” (1988)</a:t>
            </a:r>
          </a:p>
          <a:p>
            <a:pPr lvl="1" eaLnBrk="1" hangingPunct="1"/>
            <a:r>
              <a:rPr lang="en-US" dirty="0"/>
              <a:t>“IM wars” (1999)</a:t>
            </a:r>
          </a:p>
          <a:p>
            <a:pPr lvl="1" eaLnBrk="1" hangingPunct="1"/>
            <a:r>
              <a:rPr lang="en-US" dirty="0"/>
              <a:t>Twilight hack on Wii (2000s)</a:t>
            </a:r>
          </a:p>
          <a:p>
            <a:pPr lvl="1" eaLnBrk="1" hangingPunct="1"/>
            <a:r>
              <a:rPr lang="en-US" dirty="0"/>
              <a:t>… and many, many more</a:t>
            </a:r>
          </a:p>
          <a:p>
            <a:pPr eaLnBrk="1" hangingPunct="1"/>
            <a:r>
              <a:rPr lang="en-US" dirty="0"/>
              <a:t>You will learn some of the tricks in </a:t>
            </a:r>
            <a:r>
              <a:rPr lang="en-US" dirty="0" err="1"/>
              <a:t>attacklab</a:t>
            </a:r>
            <a:endParaRPr lang="en-US" dirty="0"/>
          </a:p>
          <a:p>
            <a:pPr lvl="1" eaLnBrk="1" hangingPunct="1"/>
            <a:r>
              <a:rPr lang="en-US" dirty="0"/>
              <a:t>Hopefully to convince you to never leave such holes in your programs!!</a:t>
            </a:r>
          </a:p>
          <a:p>
            <a:pPr lvl="1" eaLnBrk="1" hangingPunct="1"/>
            <a:r>
              <a:rPr lang="en-US" b="1" dirty="0">
                <a:solidFill>
                  <a:srgbClr val="C00000"/>
                </a:solidFill>
              </a:rPr>
              <a:t>Or don’t use C!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93713"/>
            <a:ext cx="8534400" cy="573087"/>
          </a:xfrm>
        </p:spPr>
        <p:txBody>
          <a:bodyPr/>
          <a:lstStyle/>
          <a:p>
            <a:pPr eaLnBrk="1" hangingPunct="1"/>
            <a:r>
              <a:rPr lang="en-US" dirty="0"/>
              <a:t>Example: the original Internet worm (1988)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04813" y="1327150"/>
            <a:ext cx="8281987" cy="5454650"/>
          </a:xfrm>
        </p:spPr>
        <p:txBody>
          <a:bodyPr/>
          <a:lstStyle/>
          <a:p>
            <a:pPr eaLnBrk="1" hangingPunct="1"/>
            <a:r>
              <a:rPr lang="en-US" dirty="0"/>
              <a:t>Exploited a few vulnerabilities to spread</a:t>
            </a:r>
          </a:p>
          <a:p>
            <a:pPr lvl="1" eaLnBrk="1" hangingPunct="1"/>
            <a:r>
              <a:rPr lang="en-US" dirty="0"/>
              <a:t>Early versions of the finger server (</a:t>
            </a:r>
            <a:r>
              <a:rPr lang="en-US" dirty="0" err="1"/>
              <a:t>fingerd</a:t>
            </a:r>
            <a:r>
              <a:rPr lang="en-US" dirty="0"/>
              <a:t>) used </a:t>
            </a:r>
            <a:r>
              <a:rPr lang="en-US" b="1" dirty="0">
                <a:latin typeface="Courier New" pitchFamily="49" charset="0"/>
              </a:rPr>
              <a:t>gets()</a:t>
            </a:r>
            <a:r>
              <a:rPr lang="en-US" b="1" dirty="0"/>
              <a:t> </a:t>
            </a:r>
            <a:r>
              <a:rPr lang="en-US" dirty="0"/>
              <a:t>to read the argument sent by the client:</a:t>
            </a:r>
          </a:p>
          <a:p>
            <a:pPr lvl="2" eaLnBrk="1" hangingPunct="1"/>
            <a:r>
              <a:rPr lang="en-US" b="1" dirty="0">
                <a:latin typeface="Courier New" pitchFamily="49" charset="0"/>
              </a:rPr>
              <a:t>finger </a:t>
            </a:r>
            <a:r>
              <a:rPr lang="en-US" b="1" dirty="0" err="1">
                <a:latin typeface="Courier New" pitchFamily="49" charset="0"/>
              </a:rPr>
              <a:t>droh@cs.cmu.edu</a:t>
            </a:r>
            <a:endParaRPr lang="en-US" b="1" dirty="0">
              <a:latin typeface="Courier New" pitchFamily="49" charset="0"/>
            </a:endParaRPr>
          </a:p>
          <a:p>
            <a:pPr lvl="1" eaLnBrk="1" hangingPunct="1"/>
            <a:r>
              <a:rPr lang="en-US" dirty="0"/>
              <a:t>Worm attacked </a:t>
            </a:r>
            <a:r>
              <a:rPr lang="en-US" dirty="0" err="1"/>
              <a:t>fingerd</a:t>
            </a:r>
            <a:r>
              <a:rPr lang="en-US" dirty="0"/>
              <a:t> server by sending phony argument:</a:t>
            </a:r>
          </a:p>
          <a:p>
            <a:pPr lvl="2" eaLnBrk="1" hangingPunct="1"/>
            <a:r>
              <a:rPr lang="en-US" b="1" dirty="0">
                <a:latin typeface="Courier New" pitchFamily="49" charset="0"/>
              </a:rPr>
              <a:t>finger</a:t>
            </a:r>
            <a:r>
              <a:rPr lang="en-US" b="1" i="1" dirty="0">
                <a:latin typeface="Courier New" pitchFamily="49" charset="0"/>
              </a:rPr>
              <a:t> “exploit-code  padding  new-return-address”</a:t>
            </a:r>
          </a:p>
          <a:p>
            <a:pPr lvl="2" eaLnBrk="1" hangingPunct="1"/>
            <a:r>
              <a:rPr lang="en-US" dirty="0"/>
              <a:t>exploit code: executed a root shell on the victim machine with a direct TCP connection to the attacker.</a:t>
            </a:r>
          </a:p>
          <a:p>
            <a:pPr eaLnBrk="1" hangingPunct="1"/>
            <a:r>
              <a:rPr lang="en-US" dirty="0"/>
              <a:t>Once on a machine, scanned for other machines to attack</a:t>
            </a:r>
          </a:p>
          <a:p>
            <a:pPr lvl="1" eaLnBrk="1" hangingPunct="1"/>
            <a:r>
              <a:rPr lang="en-US" dirty="0"/>
              <a:t>invaded ~6000 computers in hours (10% of the Internet </a:t>
            </a:r>
            <a:r>
              <a:rPr lang="en-US" dirty="0">
                <a:sym typeface="Wingdings"/>
              </a:rPr>
              <a:t> )</a:t>
            </a:r>
          </a:p>
          <a:p>
            <a:pPr lvl="2" eaLnBrk="1" hangingPunct="1"/>
            <a:r>
              <a:rPr lang="en-US" dirty="0">
                <a:sym typeface="Wingdings"/>
              </a:rPr>
              <a:t>see June 1989 article in </a:t>
            </a:r>
            <a:r>
              <a:rPr lang="en-US" i="1" dirty="0">
                <a:sym typeface="Wingdings"/>
              </a:rPr>
              <a:t>Comm. of the ACM</a:t>
            </a:r>
            <a:endParaRPr lang="en-US" i="1" dirty="0"/>
          </a:p>
          <a:p>
            <a:pPr lvl="1" eaLnBrk="1" hangingPunct="1"/>
            <a:r>
              <a:rPr lang="en-US" dirty="0"/>
              <a:t>the young author of the worm was prosecuted…</a:t>
            </a:r>
          </a:p>
          <a:p>
            <a:pPr lvl="1" eaLnBrk="1" hangingPunct="1"/>
            <a:r>
              <a:rPr lang="en-US" dirty="0"/>
              <a:t>and CERT was formed… still homed at CMU</a:t>
            </a:r>
          </a:p>
        </p:txBody>
      </p:sp>
    </p:spTree>
    <p:extLst>
      <p:ext uri="{BB962C8B-B14F-4D97-AF65-F5344CB8AC3E}">
        <p14:creationId xmlns:p14="http://schemas.microsoft.com/office/powerpoint/2010/main" val="13797230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17513"/>
            <a:ext cx="6858000" cy="573087"/>
          </a:xfrm>
        </p:spPr>
        <p:txBody>
          <a:bodyPr/>
          <a:lstStyle/>
          <a:p>
            <a:pPr eaLnBrk="1" hangingPunct="1"/>
            <a:r>
              <a:rPr lang="en-US" dirty="0"/>
              <a:t>Example 2: IM War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143000"/>
            <a:ext cx="8307388" cy="2819400"/>
          </a:xfrm>
        </p:spPr>
        <p:txBody>
          <a:bodyPr/>
          <a:lstStyle/>
          <a:p>
            <a:pPr eaLnBrk="1" hangingPunct="1"/>
            <a:r>
              <a:rPr lang="en-US" dirty="0"/>
              <a:t>July, 1999</a:t>
            </a:r>
          </a:p>
          <a:p>
            <a:pPr lvl="1" eaLnBrk="1" hangingPunct="1"/>
            <a:r>
              <a:rPr lang="en-US" dirty="0"/>
              <a:t>Microsoft launches MSN Messenger (instant messaging system).</a:t>
            </a:r>
          </a:p>
          <a:p>
            <a:pPr lvl="1" eaLnBrk="1" hangingPunct="1"/>
            <a:r>
              <a:rPr lang="en-US" dirty="0"/>
              <a:t>Messenger clients can access popular AOL Instant Messaging Service (AIM) servers</a:t>
            </a:r>
          </a:p>
          <a:p>
            <a:pPr eaLnBrk="1" hangingPunct="1"/>
            <a:endParaRPr lang="en-US" dirty="0"/>
          </a:p>
          <a:p>
            <a:pPr lvl="1" eaLnBrk="1" hangingPunct="1">
              <a:buFont typeface="Wingdings" pitchFamily="2" charset="2"/>
              <a:buNone/>
            </a:pPr>
            <a:endParaRPr lang="en-US" dirty="0"/>
          </a:p>
          <a:p>
            <a:pPr eaLnBrk="1" hangingPunct="1"/>
            <a:endParaRPr lang="en-US" dirty="0"/>
          </a:p>
        </p:txBody>
      </p:sp>
      <p:sp>
        <p:nvSpPr>
          <p:cNvPr id="356356" name="Oval 4"/>
          <p:cNvSpPr>
            <a:spLocks noChangeArrowheads="1"/>
          </p:cNvSpPr>
          <p:nvPr/>
        </p:nvSpPr>
        <p:spPr bwMode="auto">
          <a:xfrm>
            <a:off x="5748337" y="3978275"/>
            <a:ext cx="1095375" cy="90963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 sz="1800" dirty="0">
                <a:latin typeface="Calibri" pitchFamily="34" charset="0"/>
                <a:cs typeface="+mn-cs"/>
              </a:rPr>
              <a:t>AIM</a:t>
            </a:r>
          </a:p>
          <a:p>
            <a:pPr algn="ctr" eaLnBrk="0" hangingPunct="0">
              <a:defRPr/>
            </a:pPr>
            <a:r>
              <a:rPr lang="en-US" sz="1800" dirty="0">
                <a:latin typeface="Calibri" pitchFamily="34" charset="0"/>
                <a:cs typeface="+mn-cs"/>
              </a:rPr>
              <a:t>server</a:t>
            </a:r>
          </a:p>
        </p:txBody>
      </p:sp>
      <p:sp>
        <p:nvSpPr>
          <p:cNvPr id="356357" name="Oval 5"/>
          <p:cNvSpPr>
            <a:spLocks noChangeArrowheads="1"/>
          </p:cNvSpPr>
          <p:nvPr/>
        </p:nvSpPr>
        <p:spPr bwMode="auto">
          <a:xfrm>
            <a:off x="4741862" y="2971800"/>
            <a:ext cx="998538" cy="90963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 sz="1800" dirty="0">
                <a:latin typeface="Calibri" pitchFamily="34" charset="0"/>
                <a:cs typeface="+mn-cs"/>
              </a:rPr>
              <a:t>AIM</a:t>
            </a:r>
          </a:p>
          <a:p>
            <a:pPr algn="ctr" eaLnBrk="0" hangingPunct="0">
              <a:defRPr/>
            </a:pPr>
            <a:r>
              <a:rPr lang="en-US" sz="1800" dirty="0">
                <a:latin typeface="Calibri" pitchFamily="34" charset="0"/>
                <a:cs typeface="+mn-cs"/>
              </a:rPr>
              <a:t>client</a:t>
            </a:r>
          </a:p>
        </p:txBody>
      </p:sp>
      <p:sp>
        <p:nvSpPr>
          <p:cNvPr id="356358" name="Oval 6"/>
          <p:cNvSpPr>
            <a:spLocks noChangeArrowheads="1"/>
          </p:cNvSpPr>
          <p:nvPr/>
        </p:nvSpPr>
        <p:spPr bwMode="auto">
          <a:xfrm>
            <a:off x="4808537" y="5029200"/>
            <a:ext cx="998538" cy="90963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 sz="1800" dirty="0">
                <a:latin typeface="Calibri" pitchFamily="34" charset="0"/>
                <a:cs typeface="+mn-cs"/>
              </a:rPr>
              <a:t>AIM</a:t>
            </a:r>
          </a:p>
          <a:p>
            <a:pPr algn="ctr" eaLnBrk="0" hangingPunct="0">
              <a:defRPr/>
            </a:pPr>
            <a:r>
              <a:rPr lang="en-US" sz="1800" dirty="0">
                <a:latin typeface="Calibri" pitchFamily="34" charset="0"/>
                <a:cs typeface="+mn-cs"/>
              </a:rPr>
              <a:t>client</a:t>
            </a:r>
          </a:p>
        </p:txBody>
      </p:sp>
      <p:sp>
        <p:nvSpPr>
          <p:cNvPr id="20487" name="Oval 7"/>
          <p:cNvSpPr>
            <a:spLocks noChangeArrowheads="1"/>
          </p:cNvSpPr>
          <p:nvPr/>
        </p:nvSpPr>
        <p:spPr bwMode="auto">
          <a:xfrm>
            <a:off x="4071937" y="3978275"/>
            <a:ext cx="998538" cy="909638"/>
          </a:xfrm>
          <a:prstGeom prst="ellipse">
            <a:avLst/>
          </a:prstGeom>
          <a:solidFill>
            <a:srgbClr val="F1C7C7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sz="1800">
                <a:latin typeface="Calibri" pitchFamily="34" charset="0"/>
              </a:rPr>
              <a:t>MSN</a:t>
            </a:r>
          </a:p>
          <a:p>
            <a:pPr algn="ctr" eaLnBrk="0" hangingPunct="0"/>
            <a:r>
              <a:rPr lang="en-US" sz="1800">
                <a:latin typeface="Calibri" pitchFamily="34" charset="0"/>
              </a:rPr>
              <a:t>client</a:t>
            </a:r>
          </a:p>
        </p:txBody>
      </p:sp>
      <p:sp>
        <p:nvSpPr>
          <p:cNvPr id="20488" name="Oval 8"/>
          <p:cNvSpPr>
            <a:spLocks noChangeArrowheads="1"/>
          </p:cNvSpPr>
          <p:nvPr/>
        </p:nvSpPr>
        <p:spPr bwMode="auto">
          <a:xfrm>
            <a:off x="2286000" y="3978275"/>
            <a:ext cx="1095375" cy="909638"/>
          </a:xfrm>
          <a:prstGeom prst="ellipse">
            <a:avLst/>
          </a:prstGeom>
          <a:solidFill>
            <a:srgbClr val="F1C7C7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sz="1800">
                <a:latin typeface="Calibri" pitchFamily="34" charset="0"/>
              </a:rPr>
              <a:t>MSN</a:t>
            </a:r>
          </a:p>
          <a:p>
            <a:pPr algn="ctr" eaLnBrk="0" hangingPunct="0"/>
            <a:r>
              <a:rPr lang="en-US" sz="1800">
                <a:latin typeface="Calibri" pitchFamily="34" charset="0"/>
              </a:rPr>
              <a:t>server</a:t>
            </a:r>
          </a:p>
        </p:txBody>
      </p:sp>
      <p:sp>
        <p:nvSpPr>
          <p:cNvPr id="20489" name="Line 9"/>
          <p:cNvSpPr>
            <a:spLocks noChangeShapeType="1"/>
          </p:cNvSpPr>
          <p:nvPr/>
        </p:nvSpPr>
        <p:spPr bwMode="auto">
          <a:xfrm>
            <a:off x="3394075" y="44196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490" name="Line 10"/>
          <p:cNvSpPr>
            <a:spLocks noChangeShapeType="1"/>
          </p:cNvSpPr>
          <p:nvPr/>
        </p:nvSpPr>
        <p:spPr bwMode="auto">
          <a:xfrm>
            <a:off x="5072062" y="44196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491" name="Line 11"/>
          <p:cNvSpPr>
            <a:spLocks noChangeShapeType="1"/>
          </p:cNvSpPr>
          <p:nvPr/>
        </p:nvSpPr>
        <p:spPr bwMode="auto">
          <a:xfrm>
            <a:off x="5646737" y="3717925"/>
            <a:ext cx="3048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0492" name="Line 12"/>
          <p:cNvSpPr>
            <a:spLocks noChangeShapeType="1"/>
          </p:cNvSpPr>
          <p:nvPr/>
        </p:nvSpPr>
        <p:spPr bwMode="auto">
          <a:xfrm rot="5400000">
            <a:off x="5641975" y="4762500"/>
            <a:ext cx="3048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17513"/>
            <a:ext cx="8686800" cy="573087"/>
          </a:xfrm>
        </p:spPr>
        <p:txBody>
          <a:bodyPr/>
          <a:lstStyle/>
          <a:p>
            <a:pPr eaLnBrk="1" hangingPunct="1"/>
            <a:r>
              <a:rPr lang="en-US" dirty="0"/>
              <a:t>IM War (cont.)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143000"/>
            <a:ext cx="8307388" cy="5454650"/>
          </a:xfrm>
        </p:spPr>
        <p:txBody>
          <a:bodyPr/>
          <a:lstStyle/>
          <a:p>
            <a:pPr eaLnBrk="1" hangingPunct="1"/>
            <a:r>
              <a:rPr lang="en-US" dirty="0"/>
              <a:t>August 1999</a:t>
            </a:r>
          </a:p>
          <a:p>
            <a:pPr lvl="1" eaLnBrk="1" hangingPunct="1"/>
            <a:r>
              <a:rPr lang="en-US" dirty="0"/>
              <a:t>Mysteriously, Messenger clients can no longer access AIM servers</a:t>
            </a:r>
          </a:p>
          <a:p>
            <a:pPr lvl="1" eaLnBrk="1" hangingPunct="1"/>
            <a:r>
              <a:rPr lang="en-US" dirty="0"/>
              <a:t>Microsoft and AOL begin the IM war:</a:t>
            </a:r>
          </a:p>
          <a:p>
            <a:pPr lvl="2" eaLnBrk="1" hangingPunct="1"/>
            <a:r>
              <a:rPr lang="en-US" dirty="0"/>
              <a:t>AOL changes server to disallow Messenger clients</a:t>
            </a:r>
          </a:p>
          <a:p>
            <a:pPr lvl="2" eaLnBrk="1" hangingPunct="1"/>
            <a:r>
              <a:rPr lang="en-US" dirty="0"/>
              <a:t>Microsoft makes changes to clients to defeat AOL changes</a:t>
            </a:r>
          </a:p>
          <a:p>
            <a:pPr lvl="2" eaLnBrk="1" hangingPunct="1"/>
            <a:r>
              <a:rPr lang="en-US" dirty="0"/>
              <a:t>At least 13 such skirmishes</a:t>
            </a:r>
          </a:p>
          <a:p>
            <a:pPr lvl="1" eaLnBrk="1" hangingPunct="1"/>
            <a:r>
              <a:rPr lang="en-US" dirty="0"/>
              <a:t>What was really happening?</a:t>
            </a:r>
          </a:p>
          <a:p>
            <a:pPr lvl="2" eaLnBrk="1" hangingPunct="1"/>
            <a:r>
              <a:rPr lang="en-US" dirty="0"/>
              <a:t>AOL had discovered a buffer overflow bug in their own AIM clients</a:t>
            </a:r>
          </a:p>
          <a:p>
            <a:pPr lvl="2" eaLnBrk="1" hangingPunct="1"/>
            <a:r>
              <a:rPr lang="en-US" dirty="0"/>
              <a:t>They exploited it to detect and block Microsoft: the exploit code returned a 4-byte signature (the bytes at some location in the AIM client) to server</a:t>
            </a:r>
          </a:p>
          <a:p>
            <a:pPr lvl="2" eaLnBrk="1" hangingPunct="1"/>
            <a:r>
              <a:rPr lang="en-US" dirty="0"/>
              <a:t>When Microsoft changed code to match signature, AOL changed signature location</a:t>
            </a:r>
          </a:p>
          <a:p>
            <a:pPr lvl="2" eaLnBrk="1" hangingPunct="1"/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304800"/>
            <a:ext cx="8991600" cy="5486400"/>
          </a:xfrm>
        </p:spPr>
        <p:txBody>
          <a:bodyPr/>
          <a:lstStyle/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Date: Wed, 11 Aug 1999 11:30:57 -0700 (PDT) 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From: Phil Bucking &lt;philbucking@yahoo.com&gt; 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Subject: AOL exploiting buffer overrun bug in their own software! 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To: rms@pharlap.com 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endParaRPr lang="en-US" sz="1400" b="0">
              <a:latin typeface="Courier New" pitchFamily="49" charset="0"/>
            </a:endParaRP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Mr. Smith,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endParaRPr lang="en-US" sz="1400" b="0">
              <a:latin typeface="Courier New" pitchFamily="49" charset="0"/>
            </a:endParaRP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I am writing you because I have discovered something that I think you 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might find interesting because you are an Internet security expert with 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experience in this area. I have also tried to contact AOL but received 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no response.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endParaRPr lang="en-US" sz="1400" b="0">
              <a:latin typeface="Courier New" pitchFamily="49" charset="0"/>
            </a:endParaRP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I am a developer who has been working on a revolutionary new instant 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messaging client that should be released later this year.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...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It appears that the AIM client has a buffer overrun bug. By itself 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this might not be the end of the world, as MS surely has had its share. 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But AOL is now *exploiting their own buffer overrun bug* to help in 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its efforts to block MS Instant Messenger.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....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Since you have significant credibility with the press I hope that you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can use this information to help inform people that behind AOL's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friendly exterior they are nefariously compromising peoples' security.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endParaRPr lang="en-US" sz="1400" b="0">
              <a:latin typeface="Courier New" pitchFamily="49" charset="0"/>
            </a:endParaRP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Sincerely,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Phil Bucking 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Founder, Bucking Consulting </a:t>
            </a:r>
          </a:p>
          <a:p>
            <a:pPr marL="223838" indent="-223838" defTabSz="895350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1400" b="0">
                <a:latin typeface="Courier New" pitchFamily="49" charset="0"/>
              </a:rPr>
              <a:t>philbucking@yahoo.com</a:t>
            </a:r>
          </a:p>
        </p:txBody>
      </p:sp>
      <p:sp>
        <p:nvSpPr>
          <p:cNvPr id="367620" name="Text Box 4"/>
          <p:cNvSpPr txBox="1">
            <a:spLocks noChangeArrowheads="1"/>
          </p:cNvSpPr>
          <p:nvPr/>
        </p:nvSpPr>
        <p:spPr bwMode="auto">
          <a:xfrm>
            <a:off x="4114800" y="5429250"/>
            <a:ext cx="4419600" cy="1200150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It was later determined that this email originated from within Microsoft!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62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93713"/>
            <a:ext cx="8763000" cy="573087"/>
          </a:xfrm>
        </p:spPr>
        <p:txBody>
          <a:bodyPr/>
          <a:lstStyle/>
          <a:p>
            <a:pPr eaLnBrk="1" hangingPunct="1"/>
            <a:r>
              <a:rPr lang="en-US" dirty="0"/>
              <a:t>what to do about buffer overflow attacks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04813" y="1327150"/>
            <a:ext cx="8281987" cy="5454650"/>
          </a:xfrm>
        </p:spPr>
        <p:txBody>
          <a:bodyPr/>
          <a:lstStyle/>
          <a:p>
            <a:pPr eaLnBrk="1" hangingPunct="1"/>
            <a:r>
              <a:rPr lang="en-US" dirty="0"/>
              <a:t>Avoid overflow vulnerabilities</a:t>
            </a:r>
          </a:p>
          <a:p>
            <a:pPr lvl="2" eaLnBrk="1" hangingPunct="1"/>
            <a:endParaRPr lang="en-US" dirty="0"/>
          </a:p>
          <a:p>
            <a:pPr eaLnBrk="1" hangingPunct="1"/>
            <a:r>
              <a:rPr lang="en-US" dirty="0"/>
              <a:t>Employ system-level protections</a:t>
            </a:r>
          </a:p>
          <a:p>
            <a:pPr lvl="2" eaLnBrk="1" hangingPunct="1"/>
            <a:endParaRPr lang="en-US" dirty="0"/>
          </a:p>
          <a:p>
            <a:pPr eaLnBrk="1" hangingPunct="1"/>
            <a:r>
              <a:rPr lang="en-US" dirty="0"/>
              <a:t>Have compiler use “stack canaries”</a:t>
            </a:r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Lets talk about each…</a:t>
            </a:r>
          </a:p>
        </p:txBody>
      </p:sp>
    </p:spTree>
    <p:extLst>
      <p:ext uri="{BB962C8B-B14F-4D97-AF65-F5344CB8AC3E}">
        <p14:creationId xmlns:p14="http://schemas.microsoft.com/office/powerpoint/2010/main" val="13275954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85775" y="457200"/>
            <a:ext cx="8658225" cy="762000"/>
          </a:xfrm>
        </p:spPr>
        <p:txBody>
          <a:bodyPr/>
          <a:lstStyle/>
          <a:p>
            <a:pPr eaLnBrk="1" hangingPunct="1"/>
            <a:r>
              <a:rPr lang="en-US" dirty="0"/>
              <a:t>1. Avoid Overflow Vulnerabilities in Code (!)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519113" y="4038600"/>
            <a:ext cx="8091487" cy="2482850"/>
          </a:xfrm>
        </p:spPr>
        <p:txBody>
          <a:bodyPr/>
          <a:lstStyle/>
          <a:p>
            <a:pPr eaLnBrk="1" hangingPunct="1">
              <a:lnSpc>
                <a:spcPct val="85000"/>
              </a:lnSpc>
            </a:pPr>
            <a:r>
              <a:rPr lang="en-US" dirty="0"/>
              <a:t>For example, use library routines that limit string lengths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 err="1">
                <a:solidFill>
                  <a:srgbClr val="C00000"/>
                </a:solidFill>
                <a:latin typeface="Courier New" pitchFamily="49" charset="0"/>
              </a:rPr>
              <a:t>f</a:t>
            </a:r>
            <a:r>
              <a:rPr lang="en-US" b="1" dirty="0" err="1">
                <a:latin typeface="Courier New" pitchFamily="49" charset="0"/>
              </a:rPr>
              <a:t>gets</a:t>
            </a:r>
            <a:r>
              <a:rPr lang="en-US" dirty="0"/>
              <a:t> instead of </a:t>
            </a:r>
            <a:r>
              <a:rPr lang="en-US" b="1" dirty="0">
                <a:latin typeface="Courier New" pitchFamily="49" charset="0"/>
              </a:rPr>
              <a:t>gets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 err="1">
                <a:latin typeface="Courier New" pitchFamily="49" charset="0"/>
                <a:cs typeface="Courier New" pitchFamily="49" charset="0"/>
              </a:rPr>
              <a:t>str</a:t>
            </a:r>
            <a:r>
              <a:rPr lang="en-US" b="1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n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cpy</a:t>
            </a:r>
            <a:r>
              <a:rPr lang="en-US" dirty="0"/>
              <a:t> instead of </a:t>
            </a:r>
            <a:r>
              <a:rPr lang="en-US" b="1" dirty="0" err="1">
                <a:latin typeface="Courier New" pitchFamily="49" charset="0"/>
              </a:rPr>
              <a:t>strcpy</a:t>
            </a:r>
            <a:endParaRPr lang="en-US" b="1" dirty="0">
              <a:latin typeface="Courier New" pitchFamily="49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Don’t use </a:t>
            </a:r>
            <a:r>
              <a:rPr lang="en-US" b="1" dirty="0" err="1">
                <a:latin typeface="Courier New" pitchFamily="49" charset="0"/>
              </a:rPr>
              <a:t>scanf</a:t>
            </a:r>
            <a:r>
              <a:rPr lang="en-US" dirty="0"/>
              <a:t> with </a:t>
            </a:r>
            <a:r>
              <a:rPr lang="en-US" b="1" dirty="0">
                <a:latin typeface="Courier New" pitchFamily="49" charset="0"/>
              </a:rPr>
              <a:t>%s</a:t>
            </a:r>
            <a:r>
              <a:rPr lang="en-US" dirty="0"/>
              <a:t> conversion specification</a:t>
            </a:r>
          </a:p>
          <a:p>
            <a:pPr lvl="2" eaLnBrk="1" hangingPunct="1">
              <a:lnSpc>
                <a:spcPct val="97000"/>
              </a:lnSpc>
            </a:pPr>
            <a:r>
              <a:rPr lang="en-US" dirty="0"/>
              <a:t>Use </a:t>
            </a:r>
            <a:r>
              <a:rPr lang="en-US" b="1" dirty="0" err="1">
                <a:latin typeface="Courier New" pitchFamily="49" charset="0"/>
              </a:rPr>
              <a:t>fgets</a:t>
            </a:r>
            <a:r>
              <a:rPr lang="en-US" dirty="0"/>
              <a:t> to read the string</a:t>
            </a:r>
          </a:p>
          <a:p>
            <a:pPr lvl="2" eaLnBrk="1" hangingPunct="1">
              <a:lnSpc>
                <a:spcPct val="97000"/>
              </a:lnSpc>
            </a:pPr>
            <a:r>
              <a:rPr lang="en-US" dirty="0"/>
              <a:t>Or use </a:t>
            </a:r>
            <a:r>
              <a:rPr lang="en-US" b="1" dirty="0">
                <a:latin typeface="Courier New" pitchFamily="49" charset="0"/>
              </a:rPr>
              <a:t>%</a:t>
            </a:r>
            <a:r>
              <a:rPr lang="en-US" b="1" dirty="0">
                <a:solidFill>
                  <a:srgbClr val="C00000"/>
                </a:solidFill>
                <a:latin typeface="Courier New" pitchFamily="49" charset="0"/>
              </a:rPr>
              <a:t>n</a:t>
            </a:r>
            <a:r>
              <a:rPr lang="en-US" b="1" dirty="0">
                <a:latin typeface="Courier New" pitchFamily="49" charset="0"/>
              </a:rPr>
              <a:t>s</a:t>
            </a:r>
            <a:r>
              <a:rPr lang="en-US" b="1" dirty="0"/>
              <a:t>  </a:t>
            </a:r>
            <a:r>
              <a:rPr lang="en-US" dirty="0"/>
              <a:t>where </a:t>
            </a:r>
            <a:r>
              <a:rPr lang="en-US" b="1" dirty="0">
                <a:latin typeface="Courier New" pitchFamily="49" charset="0"/>
              </a:rPr>
              <a:t>n</a:t>
            </a:r>
            <a:r>
              <a:rPr lang="en-US" dirty="0"/>
              <a:t> is a suitable integer</a:t>
            </a: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609600" y="1447800"/>
            <a:ext cx="5943600" cy="2028761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S Mincho" pitchFamily="49" charset="-128"/>
              </a:rPr>
              <a:t>/* Echo Line */</a:t>
            </a:r>
            <a:br>
              <a:rPr lang="en-US" sz="1800" dirty="0">
                <a:latin typeface="Courier New" pitchFamily="49" charset="0"/>
                <a:ea typeface="MS Mincho" pitchFamily="49" charset="-128"/>
              </a:rPr>
            </a:br>
            <a:r>
              <a:rPr lang="en-US" sz="1800" dirty="0">
                <a:latin typeface="Courier New" pitchFamily="49" charset="0"/>
                <a:ea typeface="MS Mincho" pitchFamily="49" charset="-128"/>
              </a:rPr>
              <a:t>void echo()</a:t>
            </a:r>
            <a:br>
              <a:rPr lang="en-US" sz="1800" dirty="0">
                <a:latin typeface="Courier New" pitchFamily="49" charset="0"/>
                <a:ea typeface="MS Mincho" pitchFamily="49" charset="-128"/>
              </a:rPr>
            </a:br>
            <a:r>
              <a:rPr lang="en-US" sz="1800" dirty="0">
                <a:latin typeface="Courier New" pitchFamily="49" charset="0"/>
                <a:ea typeface="MS Mincho" pitchFamily="49" charset="-128"/>
              </a:rPr>
              <a:t>{</a:t>
            </a:r>
            <a:br>
              <a:rPr lang="en-US" sz="1800" dirty="0">
                <a:latin typeface="Courier New" pitchFamily="49" charset="0"/>
                <a:ea typeface="MS Mincho" pitchFamily="49" charset="-128"/>
              </a:rPr>
            </a:br>
            <a:r>
              <a:rPr lang="en-US" sz="1800" dirty="0">
                <a:latin typeface="Courier New" pitchFamily="49" charset="0"/>
                <a:ea typeface="MS Mincho" pitchFamily="49" charset="-128"/>
              </a:rPr>
              <a:t>    char 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[4];  /* Way too small! */</a:t>
            </a:r>
            <a:br>
              <a:rPr lang="en-US" sz="1800" dirty="0">
                <a:latin typeface="Courier New" pitchFamily="49" charset="0"/>
                <a:ea typeface="MS Mincho" pitchFamily="49" charset="-128"/>
              </a:rPr>
            </a:br>
            <a:r>
              <a:rPr lang="en-US" sz="1800" dirty="0">
                <a:latin typeface="Courier New" pitchFamily="49" charset="0"/>
                <a:ea typeface="MS Mincho" pitchFamily="49" charset="-128"/>
              </a:rPr>
              <a:t>    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  <a:ea typeface="MS Mincho" pitchFamily="49" charset="-128"/>
              </a:rPr>
              <a:t>fgets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</a:rPr>
              <a:t>(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</a:rPr>
              <a:t>, 4, 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  <a:ea typeface="MS Mincho" pitchFamily="49" charset="-128"/>
              </a:rPr>
              <a:t>stdin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</a:rPr>
              <a:t>);</a:t>
            </a:r>
            <a:br>
              <a:rPr lang="en-US" sz="18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</a:rPr>
            </a:br>
            <a:r>
              <a:rPr lang="en-US" sz="1800" dirty="0">
                <a:latin typeface="Courier New" pitchFamily="49" charset="0"/>
                <a:ea typeface="MS Mincho" pitchFamily="49" charset="-128"/>
              </a:rPr>
              <a:t>    puts(</a:t>
            </a:r>
            <a:r>
              <a:rPr lang="en-US" sz="1800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800" dirty="0">
                <a:latin typeface="Courier New" pitchFamily="49" charset="0"/>
                <a:ea typeface="MS Mincho" pitchFamily="49" charset="-128"/>
              </a:rPr>
              <a:t>);</a:t>
            </a:r>
            <a:br>
              <a:rPr lang="en-US" sz="1800" dirty="0">
                <a:latin typeface="Courier New" pitchFamily="49" charset="0"/>
                <a:ea typeface="MS Mincho" pitchFamily="49" charset="-128"/>
              </a:rPr>
            </a:br>
            <a:r>
              <a:rPr lang="en-US" sz="1800" dirty="0">
                <a:latin typeface="Courier New" pitchFamily="49" charset="0"/>
                <a:ea typeface="MS Mincho" pitchFamily="49" charset="-128"/>
              </a:rPr>
              <a:t>}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077200" cy="533400"/>
          </a:xfrm>
        </p:spPr>
        <p:txBody>
          <a:bodyPr/>
          <a:lstStyle/>
          <a:p>
            <a:pPr eaLnBrk="1" hangingPunct="1"/>
            <a:r>
              <a:rPr lang="en-US" dirty="0"/>
              <a:t>2. System-Level Protections can help</a:t>
            </a:r>
          </a:p>
        </p:txBody>
      </p:sp>
      <p:sp>
        <p:nvSpPr>
          <p:cNvPr id="38916" name="Rectangle 44"/>
          <p:cNvSpPr>
            <a:spLocks noGrp="1" noChangeArrowheads="1"/>
          </p:cNvSpPr>
          <p:nvPr>
            <p:ph idx="1"/>
          </p:nvPr>
        </p:nvSpPr>
        <p:spPr>
          <a:xfrm>
            <a:off x="366713" y="1328738"/>
            <a:ext cx="4433887" cy="2938462"/>
          </a:xfrm>
        </p:spPr>
        <p:txBody>
          <a:bodyPr/>
          <a:lstStyle/>
          <a:p>
            <a:pPr eaLnBrk="1" hangingPunct="1"/>
            <a:r>
              <a:rPr lang="en-US" dirty="0"/>
              <a:t>Randomized stack offsets</a:t>
            </a:r>
          </a:p>
          <a:p>
            <a:pPr lvl="1" eaLnBrk="1" hangingPunct="1"/>
            <a:r>
              <a:rPr lang="en-US" dirty="0"/>
              <a:t>At start of program, allocate random amount of space on stack</a:t>
            </a:r>
          </a:p>
          <a:p>
            <a:pPr lvl="1" eaLnBrk="1" hangingPunct="1"/>
            <a:r>
              <a:rPr lang="en-US" dirty="0"/>
              <a:t>Shifts stack addresses for entire program</a:t>
            </a:r>
          </a:p>
          <a:p>
            <a:pPr lvl="1" eaLnBrk="1" hangingPunct="1"/>
            <a:r>
              <a:rPr lang="en-US" dirty="0"/>
              <a:t>Makes it difficult for hacker to predict beginning of inserted code</a:t>
            </a:r>
          </a:p>
          <a:p>
            <a:pPr lvl="1" eaLnBrk="1" hangingPunct="1"/>
            <a:r>
              <a:rPr lang="en-US" dirty="0"/>
              <a:t>E.g.: 5 executions of memory allocation code</a:t>
            </a:r>
          </a:p>
          <a:p>
            <a:pPr lvl="1" eaLnBrk="1" hangingPunct="1"/>
            <a:endParaRPr lang="en-US" dirty="0"/>
          </a:p>
          <a:p>
            <a:pPr lvl="2" eaLnBrk="1" hangingPunct="1"/>
            <a:r>
              <a:rPr lang="en-US" dirty="0"/>
              <a:t>Stack repositioned each time program executes</a:t>
            </a:r>
          </a:p>
          <a:p>
            <a:pPr lvl="1" eaLnBrk="1" hangingPunct="1"/>
            <a:endParaRPr lang="en-US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9632303"/>
              </p:ext>
            </p:extLst>
          </p:nvPr>
        </p:nvGraphicFramePr>
        <p:xfrm>
          <a:off x="1143000" y="3425825"/>
          <a:ext cx="6858000" cy="4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31750000" imgH="25400" progId="Excel.Sheet.12">
                  <p:embed/>
                </p:oleObj>
              </mc:Choice>
              <mc:Fallback>
                <p:oleObj name="Worksheet" r:id="rId3" imgW="31750000" imgH="254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3000" y="3425825"/>
                        <a:ext cx="6858000" cy="4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8783092"/>
              </p:ext>
            </p:extLst>
          </p:nvPr>
        </p:nvGraphicFramePr>
        <p:xfrm>
          <a:off x="429340" y="5131505"/>
          <a:ext cx="65532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6553200" imgH="203200" progId="Excel.Sheet.12">
                  <p:embed/>
                </p:oleObj>
              </mc:Choice>
              <mc:Fallback>
                <p:oleObj name="Worksheet" r:id="rId5" imgW="6553200" imgH="2032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9340" y="5131505"/>
                        <a:ext cx="65532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2" name="Group 51"/>
          <p:cNvGrpSpPr/>
          <p:nvPr/>
        </p:nvGrpSpPr>
        <p:grpSpPr>
          <a:xfrm>
            <a:off x="5979949" y="1328738"/>
            <a:ext cx="2688595" cy="4949546"/>
            <a:chOff x="5979949" y="1328738"/>
            <a:chExt cx="2688595" cy="4949546"/>
          </a:xfrm>
        </p:grpSpPr>
        <p:sp>
          <p:nvSpPr>
            <p:cNvPr id="53" name="Rectangle 4"/>
            <p:cNvSpPr>
              <a:spLocks/>
            </p:cNvSpPr>
            <p:nvPr/>
          </p:nvSpPr>
          <p:spPr bwMode="auto">
            <a:xfrm>
              <a:off x="7398544" y="3386138"/>
              <a:ext cx="1270000" cy="304800"/>
            </a:xfrm>
            <a:prstGeom prst="rect">
              <a:avLst/>
            </a:prstGeom>
            <a:solidFill>
              <a:srgbClr val="F2F2F2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urier New"/>
                  <a:ea typeface="Calibri Bold" charset="0"/>
                  <a:cs typeface="Courier New"/>
                  <a:sym typeface="Calibri Bold" charset="0"/>
                </a:rPr>
                <a:t>main</a:t>
              </a:r>
            </a:p>
          </p:txBody>
        </p:sp>
        <p:sp>
          <p:nvSpPr>
            <p:cNvPr id="54" name="Rectangle 5"/>
            <p:cNvSpPr>
              <a:spLocks/>
            </p:cNvSpPr>
            <p:nvPr/>
          </p:nvSpPr>
          <p:spPr bwMode="auto">
            <a:xfrm>
              <a:off x="7398544" y="3690938"/>
              <a:ext cx="1270000" cy="95726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 Bold" charset="0"/>
                  <a:ea typeface="Calibri Bold" charset="0"/>
                  <a:cs typeface="Calibri Bold" charset="0"/>
                  <a:sym typeface="Calibri Bold" charset="0"/>
                </a:rPr>
                <a:t>Application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800" b="0" kern="0" dirty="0">
                  <a:solidFill>
                    <a:srgbClr val="000000"/>
                  </a:solidFill>
                  <a:latin typeface="Calibri Bold" charset="0"/>
                  <a:ea typeface="Calibri Bold" charset="0"/>
                  <a:cs typeface="Calibri Bold" charset="0"/>
                  <a:sym typeface="Calibri Bold" charset="0"/>
                </a:rPr>
                <a:t>Code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Bold" charset="0"/>
                <a:ea typeface="Calibri Bold" charset="0"/>
                <a:cs typeface="Calibri Bold" charset="0"/>
                <a:sym typeface="Calibri Bold" charset="0"/>
              </a:endParaRPr>
            </a:p>
          </p:txBody>
        </p:sp>
        <p:sp>
          <p:nvSpPr>
            <p:cNvPr id="55" name="Rectangle 7"/>
            <p:cNvSpPr>
              <a:spLocks/>
            </p:cNvSpPr>
            <p:nvPr/>
          </p:nvSpPr>
          <p:spPr bwMode="auto">
            <a:xfrm>
              <a:off x="7398544" y="1404938"/>
              <a:ext cx="1270000" cy="304800"/>
            </a:xfrm>
            <a:prstGeom prst="rect">
              <a:avLst/>
            </a:prstGeom>
            <a:solidFill>
              <a:srgbClr val="F2F2F2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Rectangle 9"/>
            <p:cNvSpPr>
              <a:spLocks/>
            </p:cNvSpPr>
            <p:nvPr/>
          </p:nvSpPr>
          <p:spPr bwMode="auto">
            <a:xfrm>
              <a:off x="7398544" y="1709738"/>
              <a:ext cx="1270000" cy="1676400"/>
            </a:xfrm>
            <a:prstGeom prst="rect">
              <a:avLst/>
            </a:prstGeom>
            <a:solidFill>
              <a:srgbClr val="FF9999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Bold" charset="0"/>
                <a:ea typeface="Calibri Bold" charset="0"/>
                <a:cs typeface="Calibri Bold" charset="0"/>
                <a:sym typeface="Calibri Bold" charset="0"/>
              </a:endParaRPr>
            </a:p>
          </p:txBody>
        </p:sp>
        <p:sp>
          <p:nvSpPr>
            <p:cNvPr id="57" name="Rectangle 10"/>
            <p:cNvSpPr>
              <a:spLocks/>
            </p:cNvSpPr>
            <p:nvPr/>
          </p:nvSpPr>
          <p:spPr bwMode="auto">
            <a:xfrm>
              <a:off x="5979949" y="2243138"/>
              <a:ext cx="1002591" cy="630942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38100" tIns="38100" rIns="38100" bIns="3810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 Bold" charset="0"/>
                  <a:ea typeface="Calibri Bold" charset="0"/>
                  <a:cs typeface="Calibri Bold" charset="0"/>
                  <a:sym typeface="Calibri Bold" charset="0"/>
                </a:rPr>
                <a:t>Random</a:t>
              </a: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800" b="0" kern="0" dirty="0">
                  <a:solidFill>
                    <a:srgbClr val="000000"/>
                  </a:solidFill>
                  <a:latin typeface="Calibri Bold" charset="0"/>
                  <a:ea typeface="Calibri Bold" charset="0"/>
                  <a:cs typeface="Calibri Bold" charset="0"/>
                  <a:sym typeface="Calibri Bold" charset="0"/>
                </a:rPr>
                <a:t>allocation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Bold" charset="0"/>
                <a:ea typeface="Calibri Bold" charset="0"/>
                <a:cs typeface="Calibri Bold" charset="0"/>
                <a:sym typeface="Calibri Bold" charset="0"/>
              </a:endParaRPr>
            </a:p>
          </p:txBody>
        </p:sp>
        <p:sp>
          <p:nvSpPr>
            <p:cNvPr id="58" name="AutoShape 11"/>
            <p:cNvSpPr>
              <a:spLocks/>
            </p:cNvSpPr>
            <p:nvPr/>
          </p:nvSpPr>
          <p:spPr bwMode="auto">
            <a:xfrm>
              <a:off x="7150767" y="1704917"/>
              <a:ext cx="228600" cy="1681221"/>
            </a:xfrm>
            <a:custGeom>
              <a:avLst/>
              <a:gdLst>
                <a:gd name="T0" fmla="*/ 10800 w 21600"/>
                <a:gd name="T1" fmla="*/ 10800 h 21600"/>
              </a:gdLst>
              <a:ahLst/>
              <a:cxnLst>
                <a:cxn ang="0">
                  <a:pos x="T0" y="T1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15635" y="21600"/>
                    <a:pt x="10800" y="20875"/>
                    <a:pt x="10800" y="19980"/>
                  </a:cubicBezTo>
                  <a:lnTo>
                    <a:pt x="10800" y="12420"/>
                  </a:lnTo>
                  <a:cubicBezTo>
                    <a:pt x="10800" y="11525"/>
                    <a:pt x="5965" y="10800"/>
                    <a:pt x="0" y="10800"/>
                  </a:cubicBezTo>
                  <a:cubicBezTo>
                    <a:pt x="5965" y="10800"/>
                    <a:pt x="10800" y="10075"/>
                    <a:pt x="10800" y="9180"/>
                  </a:cubicBezTo>
                  <a:lnTo>
                    <a:pt x="10800" y="1620"/>
                  </a:lnTo>
                  <a:cubicBezTo>
                    <a:pt x="10800" y="725"/>
                    <a:pt x="15635" y="0"/>
                    <a:pt x="21600" y="0"/>
                  </a:cubicBez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" name="Rectangle 10"/>
            <p:cNvSpPr>
              <a:spLocks/>
            </p:cNvSpPr>
            <p:nvPr/>
          </p:nvSpPr>
          <p:spPr bwMode="auto">
            <a:xfrm>
              <a:off x="6107341" y="1328738"/>
              <a:ext cx="1062603" cy="353943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38100" tIns="38100" rIns="38100" bIns="3810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 Bold" charset="0"/>
                  <a:ea typeface="Calibri Bold" charset="0"/>
                  <a:cs typeface="Calibri Bold" charset="0"/>
                  <a:sym typeface="Calibri Bold" charset="0"/>
                </a:rPr>
                <a:t>Stack base</a:t>
              </a:r>
            </a:p>
          </p:txBody>
        </p:sp>
        <p:sp>
          <p:nvSpPr>
            <p:cNvPr id="60" name="Rectangle 7"/>
            <p:cNvSpPr>
              <a:spLocks noChangeArrowheads="1"/>
            </p:cNvSpPr>
            <p:nvPr/>
          </p:nvSpPr>
          <p:spPr bwMode="auto">
            <a:xfrm>
              <a:off x="7398544" y="4638842"/>
              <a:ext cx="1270000" cy="381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1800" dirty="0">
                  <a:latin typeface="Calibri" pitchFamily="34" charset="0"/>
                  <a:cs typeface="+mn-cs"/>
                </a:rPr>
                <a:t>B?</a:t>
              </a:r>
            </a:p>
          </p:txBody>
        </p:sp>
        <p:sp>
          <p:nvSpPr>
            <p:cNvPr id="61" name="Text Box 16"/>
            <p:cNvSpPr txBox="1">
              <a:spLocks noChangeArrowheads="1"/>
            </p:cNvSpPr>
            <p:nvPr/>
          </p:nvSpPr>
          <p:spPr bwMode="auto">
            <a:xfrm>
              <a:off x="6561519" y="5908952"/>
              <a:ext cx="421021" cy="3693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r" eaLnBrk="0" hangingPunct="0"/>
              <a:r>
                <a:rPr lang="en-US" sz="1800" dirty="0">
                  <a:latin typeface="Calibri" pitchFamily="34" charset="0"/>
                </a:rPr>
                <a:t>B?</a:t>
              </a:r>
            </a:p>
          </p:txBody>
        </p:sp>
        <p:sp>
          <p:nvSpPr>
            <p:cNvPr id="62" name="Line 17"/>
            <p:cNvSpPr>
              <a:spLocks noChangeShapeType="1"/>
            </p:cNvSpPr>
            <p:nvPr/>
          </p:nvSpPr>
          <p:spPr bwMode="auto">
            <a:xfrm>
              <a:off x="6982540" y="6096000"/>
              <a:ext cx="3968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3" name="Rectangle 18"/>
            <p:cNvSpPr>
              <a:spLocks noChangeArrowheads="1"/>
            </p:cNvSpPr>
            <p:nvPr/>
          </p:nvSpPr>
          <p:spPr bwMode="auto">
            <a:xfrm>
              <a:off x="7398544" y="5535098"/>
              <a:ext cx="1270000" cy="64611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anchor="ctr">
              <a:spAutoFit/>
            </a:bodyPr>
            <a:lstStyle/>
            <a:p>
              <a:pPr eaLnBrk="0" hangingPunct="0">
                <a:defRPr/>
              </a:pPr>
              <a:r>
                <a:rPr lang="en-US" sz="1800" dirty="0">
                  <a:latin typeface="Calibri" pitchFamily="34" charset="0"/>
                  <a:cs typeface="+mn-cs"/>
                </a:rPr>
                <a:t>exploit</a:t>
              </a:r>
            </a:p>
            <a:p>
              <a:pPr eaLnBrk="0" hangingPunct="0">
                <a:defRPr/>
              </a:pPr>
              <a:r>
                <a:rPr lang="en-US" sz="1800" dirty="0">
                  <a:latin typeface="Calibri" pitchFamily="34" charset="0"/>
                  <a:cs typeface="+mn-cs"/>
                </a:rPr>
                <a:t>code</a:t>
              </a:r>
            </a:p>
          </p:txBody>
        </p:sp>
        <p:sp>
          <p:nvSpPr>
            <p:cNvPr id="64" name="Rectangle 19"/>
            <p:cNvSpPr>
              <a:spLocks noChangeArrowheads="1"/>
            </p:cNvSpPr>
            <p:nvPr/>
          </p:nvSpPr>
          <p:spPr bwMode="auto">
            <a:xfrm>
              <a:off x="7398544" y="5016392"/>
              <a:ext cx="1270000" cy="51870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eaLnBrk="0" hangingPunct="0">
                <a:defRPr/>
              </a:pPr>
              <a:r>
                <a:rPr lang="en-US" sz="1800" dirty="0">
                  <a:latin typeface="Calibri" pitchFamily="34" charset="0"/>
                  <a:cs typeface="+mn-cs"/>
                </a:rPr>
                <a:t>pad</a:t>
              </a:r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077200" cy="533400"/>
          </a:xfrm>
        </p:spPr>
        <p:txBody>
          <a:bodyPr/>
          <a:lstStyle/>
          <a:p>
            <a:pPr eaLnBrk="1" hangingPunct="1"/>
            <a:r>
              <a:rPr lang="en-US" dirty="0"/>
              <a:t>2. System-Level Protections can help</a:t>
            </a:r>
          </a:p>
        </p:txBody>
      </p:sp>
      <p:sp>
        <p:nvSpPr>
          <p:cNvPr id="38916" name="Rectangle 44"/>
          <p:cNvSpPr>
            <a:spLocks noGrp="1" noChangeArrowheads="1"/>
          </p:cNvSpPr>
          <p:nvPr>
            <p:ph idx="1"/>
          </p:nvPr>
        </p:nvSpPr>
        <p:spPr>
          <a:xfrm>
            <a:off x="366713" y="1328738"/>
            <a:ext cx="4052887" cy="5224462"/>
          </a:xfrm>
        </p:spPr>
        <p:txBody>
          <a:bodyPr/>
          <a:lstStyle/>
          <a:p>
            <a:pPr eaLnBrk="1" hangingPunct="1"/>
            <a:r>
              <a:rPr lang="en-US" dirty="0" err="1"/>
              <a:t>Nonexecutable</a:t>
            </a:r>
            <a:r>
              <a:rPr lang="en-US" dirty="0"/>
              <a:t> code segments</a:t>
            </a:r>
          </a:p>
          <a:p>
            <a:pPr lvl="1" eaLnBrk="1" hangingPunct="1"/>
            <a:r>
              <a:rPr lang="en-US" dirty="0"/>
              <a:t>Traditional x86, can mark region of memory as either “read-only” or “r/w”</a:t>
            </a:r>
          </a:p>
          <a:p>
            <a:pPr lvl="2" eaLnBrk="1" hangingPunct="1"/>
            <a:r>
              <a:rPr lang="en-US" dirty="0"/>
              <a:t>Can execute anything readable</a:t>
            </a:r>
          </a:p>
          <a:p>
            <a:pPr lvl="1" eaLnBrk="1" hangingPunct="1"/>
            <a:r>
              <a:rPr lang="en-US" dirty="0"/>
              <a:t>X86-64 added  explicit “execute” permission</a:t>
            </a:r>
          </a:p>
          <a:p>
            <a:pPr lvl="1" eaLnBrk="1" hangingPunct="1"/>
            <a:r>
              <a:rPr lang="en-US" dirty="0"/>
              <a:t>Stack marked as non-executable</a:t>
            </a:r>
          </a:p>
          <a:p>
            <a:pPr lvl="1" eaLnBrk="1" hangingPunct="1"/>
            <a:endParaRPr lang="en-US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6179837"/>
              </p:ext>
            </p:extLst>
          </p:nvPr>
        </p:nvGraphicFramePr>
        <p:xfrm>
          <a:off x="1143000" y="3425825"/>
          <a:ext cx="6858000" cy="4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31750000" imgH="25400" progId="Excel.Sheet.12">
                  <p:embed/>
                </p:oleObj>
              </mc:Choice>
              <mc:Fallback>
                <p:oleObj name="Worksheet" r:id="rId3" imgW="31750000" imgH="254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3000" y="3425825"/>
                        <a:ext cx="6858000" cy="4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" name="Group 15"/>
          <p:cNvGrpSpPr/>
          <p:nvPr/>
        </p:nvGrpSpPr>
        <p:grpSpPr>
          <a:xfrm>
            <a:off x="4021138" y="1154113"/>
            <a:ext cx="4697008" cy="4203700"/>
            <a:chOff x="4021138" y="1154113"/>
            <a:chExt cx="4697008" cy="4203700"/>
          </a:xfrm>
        </p:grpSpPr>
        <p:sp>
          <p:nvSpPr>
            <p:cNvPr id="17" name="Text Box 6"/>
            <p:cNvSpPr txBox="1">
              <a:spLocks noChangeArrowheads="1"/>
            </p:cNvSpPr>
            <p:nvPr/>
          </p:nvSpPr>
          <p:spPr bwMode="auto">
            <a:xfrm>
              <a:off x="5630863" y="1154113"/>
              <a:ext cx="2674937" cy="36988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b="0">
                  <a:latin typeface="Calibri" pitchFamily="34" charset="0"/>
                </a:rPr>
                <a:t>Stack after call to </a:t>
              </a:r>
              <a:r>
                <a:rPr lang="en-US" sz="1800">
                  <a:latin typeface="Courier New" pitchFamily="49" charset="0"/>
                </a:rPr>
                <a:t>gets()</a:t>
              </a:r>
            </a:p>
          </p:txBody>
        </p:sp>
        <p:sp>
          <p:nvSpPr>
            <p:cNvPr id="18" name="Rectangle 7"/>
            <p:cNvSpPr>
              <a:spLocks noChangeArrowheads="1"/>
            </p:cNvSpPr>
            <p:nvPr/>
          </p:nvSpPr>
          <p:spPr bwMode="auto">
            <a:xfrm>
              <a:off x="5727700" y="2819400"/>
              <a:ext cx="1066800" cy="381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1800" dirty="0">
                  <a:latin typeface="Calibri" pitchFamily="34" charset="0"/>
                  <a:cs typeface="+mn-cs"/>
                </a:rPr>
                <a:t>B</a:t>
              </a:r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>
              <a:off x="5727700" y="1600200"/>
              <a:ext cx="1066800" cy="1219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 sz="1800" dirty="0">
                <a:latin typeface="Calibri" pitchFamily="34" charset="0"/>
                <a:cs typeface="+mn-cs"/>
              </a:endParaRPr>
            </a:p>
          </p:txBody>
        </p:sp>
        <p:sp>
          <p:nvSpPr>
            <p:cNvPr id="20" name="Rectangle 11"/>
            <p:cNvSpPr>
              <a:spLocks noChangeArrowheads="1"/>
            </p:cNvSpPr>
            <p:nvPr/>
          </p:nvSpPr>
          <p:spPr bwMode="auto">
            <a:xfrm>
              <a:off x="5727700" y="4724400"/>
              <a:ext cx="1066800" cy="6223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 sz="1800" dirty="0">
                <a:latin typeface="Calibri" pitchFamily="34" charset="0"/>
                <a:cs typeface="+mn-cs"/>
              </a:endParaRPr>
            </a:p>
            <a:p>
              <a:pPr eaLnBrk="0" hangingPunct="0">
                <a:defRPr/>
              </a:pPr>
              <a:endParaRPr lang="en-US" sz="1800" dirty="0">
                <a:latin typeface="Calibri" pitchFamily="34" charset="0"/>
                <a:cs typeface="+mn-cs"/>
              </a:endParaRPr>
            </a:p>
          </p:txBody>
        </p:sp>
        <p:sp>
          <p:nvSpPr>
            <p:cNvPr id="21" name="Text Box 14"/>
            <p:cNvSpPr txBox="1">
              <a:spLocks noChangeArrowheads="1"/>
            </p:cNvSpPr>
            <p:nvPr/>
          </p:nvSpPr>
          <p:spPr bwMode="auto">
            <a:xfrm>
              <a:off x="7162800" y="2023547"/>
              <a:ext cx="1555346" cy="3693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en-US" sz="1800" dirty="0">
                  <a:latin typeface="Courier New" pitchFamily="49" charset="0"/>
                </a:rPr>
                <a:t>P</a:t>
              </a:r>
              <a:r>
                <a:rPr lang="en-US" sz="1800" b="0" dirty="0">
                  <a:latin typeface="Courier New" pitchFamily="49" charset="0"/>
                </a:rPr>
                <a:t> </a:t>
              </a:r>
              <a:r>
                <a:rPr lang="en-US" sz="1800" b="0" dirty="0">
                  <a:latin typeface="Calibri" pitchFamily="34" charset="0"/>
                </a:rPr>
                <a:t>stack frame</a:t>
              </a:r>
            </a:p>
          </p:txBody>
        </p:sp>
        <p:sp>
          <p:nvSpPr>
            <p:cNvPr id="22" name="Text Box 15"/>
            <p:cNvSpPr txBox="1">
              <a:spLocks noChangeArrowheads="1"/>
            </p:cNvSpPr>
            <p:nvPr/>
          </p:nvSpPr>
          <p:spPr bwMode="auto">
            <a:xfrm>
              <a:off x="7162800" y="4097615"/>
              <a:ext cx="1469009" cy="3693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en-US" sz="1800" dirty="0">
                  <a:latin typeface="Courier New" pitchFamily="49" charset="0"/>
                </a:rPr>
                <a:t>Q</a:t>
              </a:r>
              <a:r>
                <a:rPr lang="en-US" sz="1800" b="0" dirty="0">
                  <a:latin typeface="Calibri" pitchFamily="34" charset="0"/>
                </a:rPr>
                <a:t> stack frame</a:t>
              </a:r>
            </a:p>
          </p:txBody>
        </p:sp>
        <p:sp>
          <p:nvSpPr>
            <p:cNvPr id="23" name="Text Box 16"/>
            <p:cNvSpPr txBox="1">
              <a:spLocks noChangeArrowheads="1"/>
            </p:cNvSpPr>
            <p:nvPr/>
          </p:nvSpPr>
          <p:spPr bwMode="auto">
            <a:xfrm>
              <a:off x="4975225" y="4478338"/>
              <a:ext cx="314325" cy="369887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en-US" sz="1800">
                  <a:latin typeface="Calibri" pitchFamily="34" charset="0"/>
                </a:rPr>
                <a:t>B</a:t>
              </a:r>
            </a:p>
          </p:txBody>
        </p:sp>
        <p:sp>
          <p:nvSpPr>
            <p:cNvPr id="24" name="Line 17"/>
            <p:cNvSpPr>
              <a:spLocks noChangeShapeType="1"/>
            </p:cNvSpPr>
            <p:nvPr/>
          </p:nvSpPr>
          <p:spPr bwMode="auto">
            <a:xfrm>
              <a:off x="5267325" y="4665663"/>
              <a:ext cx="3968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5" name="Rectangle 18"/>
            <p:cNvSpPr>
              <a:spLocks noChangeArrowheads="1"/>
            </p:cNvSpPr>
            <p:nvPr/>
          </p:nvSpPr>
          <p:spPr bwMode="auto">
            <a:xfrm>
              <a:off x="5727700" y="4078288"/>
              <a:ext cx="1066800" cy="64611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0" hangingPunct="0">
                <a:defRPr/>
              </a:pPr>
              <a:r>
                <a:rPr lang="en-US" sz="1800" dirty="0">
                  <a:latin typeface="Calibri" pitchFamily="34" charset="0"/>
                  <a:cs typeface="+mn-cs"/>
                </a:rPr>
                <a:t>exploit</a:t>
              </a:r>
            </a:p>
            <a:p>
              <a:pPr eaLnBrk="0" hangingPunct="0">
                <a:defRPr/>
              </a:pPr>
              <a:r>
                <a:rPr lang="en-US" sz="1800" dirty="0">
                  <a:latin typeface="Calibri" pitchFamily="34" charset="0"/>
                  <a:cs typeface="+mn-cs"/>
                </a:rPr>
                <a:t>code</a:t>
              </a:r>
            </a:p>
          </p:txBody>
        </p:sp>
        <p:sp>
          <p:nvSpPr>
            <p:cNvPr id="26" name="Rectangle 19"/>
            <p:cNvSpPr>
              <a:spLocks noChangeArrowheads="1"/>
            </p:cNvSpPr>
            <p:nvPr/>
          </p:nvSpPr>
          <p:spPr bwMode="auto">
            <a:xfrm>
              <a:off x="5727700" y="3159125"/>
              <a:ext cx="1065213" cy="93662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eaLnBrk="0" hangingPunct="0">
                <a:defRPr/>
              </a:pPr>
              <a:r>
                <a:rPr lang="en-US" sz="1800" dirty="0">
                  <a:latin typeface="Calibri" pitchFamily="34" charset="0"/>
                  <a:cs typeface="+mn-cs"/>
                </a:rPr>
                <a:t>pad</a:t>
              </a:r>
            </a:p>
          </p:txBody>
        </p:sp>
        <p:sp>
          <p:nvSpPr>
            <p:cNvPr id="27" name="Text Box 21"/>
            <p:cNvSpPr txBox="1">
              <a:spLocks noChangeArrowheads="1"/>
            </p:cNvSpPr>
            <p:nvPr/>
          </p:nvSpPr>
          <p:spPr bwMode="auto">
            <a:xfrm>
              <a:off x="4021138" y="3451225"/>
              <a:ext cx="1371600" cy="646113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0" hangingPunct="0"/>
              <a:r>
                <a:rPr lang="en-US" sz="1800" b="0">
                  <a:latin typeface="Calibri" pitchFamily="34" charset="0"/>
                </a:rPr>
                <a:t>data written</a:t>
              </a:r>
            </a:p>
            <a:p>
              <a:pPr eaLnBrk="0" hangingPunct="0"/>
              <a:r>
                <a:rPr lang="en-US" sz="1800" b="0">
                  <a:latin typeface="Calibri" pitchFamily="34" charset="0"/>
                </a:rPr>
                <a:t>by </a:t>
              </a:r>
              <a:r>
                <a:rPr lang="en-US" sz="1800">
                  <a:latin typeface="Courier New" pitchFamily="49" charset="0"/>
                </a:rPr>
                <a:t>gets()</a:t>
              </a:r>
            </a:p>
          </p:txBody>
        </p:sp>
        <p:sp>
          <p:nvSpPr>
            <p:cNvPr id="28" name="AutoShape 16"/>
            <p:cNvSpPr>
              <a:spLocks/>
            </p:cNvSpPr>
            <p:nvPr/>
          </p:nvSpPr>
          <p:spPr bwMode="auto">
            <a:xfrm rot="10800000">
              <a:off x="6892925" y="1600200"/>
              <a:ext cx="228600" cy="1600200"/>
            </a:xfrm>
            <a:prstGeom prst="leftBrace">
              <a:avLst>
                <a:gd name="adj1" fmla="val 74991"/>
                <a:gd name="adj2" fmla="val 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1800">
                <a:latin typeface="Calibri" pitchFamily="34" charset="0"/>
              </a:endParaRPr>
            </a:p>
          </p:txBody>
        </p:sp>
        <p:sp>
          <p:nvSpPr>
            <p:cNvPr id="29" name="AutoShape 16"/>
            <p:cNvSpPr>
              <a:spLocks/>
            </p:cNvSpPr>
            <p:nvPr/>
          </p:nvSpPr>
          <p:spPr bwMode="auto">
            <a:xfrm rot="10800000">
              <a:off x="6892925" y="3200400"/>
              <a:ext cx="228600" cy="2157413"/>
            </a:xfrm>
            <a:prstGeom prst="leftBrace">
              <a:avLst>
                <a:gd name="adj1" fmla="val 74976"/>
                <a:gd name="adj2" fmla="val 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1800">
                <a:latin typeface="Calibri" pitchFamily="34" charset="0"/>
              </a:endParaRPr>
            </a:p>
          </p:txBody>
        </p:sp>
        <p:sp>
          <p:nvSpPr>
            <p:cNvPr id="30" name="AutoShape 16"/>
            <p:cNvSpPr>
              <a:spLocks/>
            </p:cNvSpPr>
            <p:nvPr/>
          </p:nvSpPr>
          <p:spPr bwMode="auto">
            <a:xfrm rot="10800000" flipH="1">
              <a:off x="5359400" y="2819400"/>
              <a:ext cx="228600" cy="1905000"/>
            </a:xfrm>
            <a:prstGeom prst="leftBrace">
              <a:avLst>
                <a:gd name="adj1" fmla="val 75000"/>
                <a:gd name="adj2" fmla="val 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1800">
                <a:latin typeface="Calibri" pitchFamily="34" charset="0"/>
              </a:endParaRPr>
            </a:p>
          </p:txBody>
        </p:sp>
      </p:grpSp>
      <p:cxnSp>
        <p:nvCxnSpPr>
          <p:cNvPr id="5" name="Straight Arrow Connector 4"/>
          <p:cNvCxnSpPr/>
          <p:nvPr/>
        </p:nvCxnSpPr>
        <p:spPr bwMode="auto">
          <a:xfrm flipV="1">
            <a:off x="4419600" y="4665663"/>
            <a:ext cx="1308100" cy="1277937"/>
          </a:xfrm>
          <a:prstGeom prst="straightConnector1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264144" y="5943600"/>
            <a:ext cx="411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800" dirty="0">
                <a:latin typeface="Calibri" pitchFamily="34" charset="0"/>
              </a:rPr>
              <a:t>Any attempt to execute this code will fail</a:t>
            </a:r>
          </a:p>
        </p:txBody>
      </p:sp>
    </p:spTree>
    <p:extLst>
      <p:ext uri="{BB962C8B-B14F-4D97-AF65-F5344CB8AC3E}">
        <p14:creationId xmlns:p14="http://schemas.microsoft.com/office/powerpoint/2010/main" val="32409897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077200" cy="533400"/>
          </a:xfrm>
        </p:spPr>
        <p:txBody>
          <a:bodyPr/>
          <a:lstStyle/>
          <a:p>
            <a:pPr eaLnBrk="1" hangingPunct="1"/>
            <a:r>
              <a:rPr lang="en-US" dirty="0"/>
              <a:t>3. Stack Canaries can help</a:t>
            </a:r>
          </a:p>
        </p:txBody>
      </p:sp>
      <p:sp>
        <p:nvSpPr>
          <p:cNvPr id="38916" name="Rectangle 44"/>
          <p:cNvSpPr>
            <a:spLocks noGrp="1" noChangeArrowheads="1"/>
          </p:cNvSpPr>
          <p:nvPr>
            <p:ph idx="1"/>
          </p:nvPr>
        </p:nvSpPr>
        <p:spPr>
          <a:xfrm>
            <a:off x="366713" y="1328738"/>
            <a:ext cx="7939087" cy="5224462"/>
          </a:xfrm>
        </p:spPr>
        <p:txBody>
          <a:bodyPr/>
          <a:lstStyle/>
          <a:p>
            <a:pPr eaLnBrk="1" hangingPunct="1"/>
            <a:r>
              <a:rPr lang="en-US" dirty="0"/>
              <a:t>Idea</a:t>
            </a:r>
          </a:p>
          <a:p>
            <a:pPr lvl="1" eaLnBrk="1" hangingPunct="1"/>
            <a:r>
              <a:rPr lang="en-US" dirty="0"/>
              <a:t>Place special value (“canary”) on stack just beyond buffer</a:t>
            </a:r>
          </a:p>
          <a:p>
            <a:pPr lvl="1" eaLnBrk="1" hangingPunct="1"/>
            <a:r>
              <a:rPr lang="en-US" dirty="0"/>
              <a:t>Check for corruption before exiting function</a:t>
            </a:r>
          </a:p>
          <a:p>
            <a:pPr eaLnBrk="1" hangingPunct="1"/>
            <a:r>
              <a:rPr lang="en-US" dirty="0"/>
              <a:t>GCC Implementation</a:t>
            </a:r>
          </a:p>
          <a:p>
            <a:pPr lvl="1" eaLnBrk="1" hangingPunct="1"/>
            <a:r>
              <a:rPr lang="en-US" dirty="0"/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-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fstack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-protector</a:t>
            </a:r>
          </a:p>
          <a:p>
            <a:pPr lvl="1" eaLnBrk="1" hangingPunct="1"/>
            <a:r>
              <a:rPr lang="en-US" dirty="0"/>
              <a:t>Now the default 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828800" y="3981450"/>
            <a:ext cx="4152900" cy="8286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unix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&gt;</a:t>
            </a:r>
            <a:r>
              <a:rPr lang="en-US" sz="1600" i="1" dirty="0">
                <a:latin typeface="Courier New" pitchFamily="49" charset="0"/>
                <a:ea typeface="MS Mincho" pitchFamily="49" charset="-128"/>
                <a:cs typeface="+mn-cs"/>
              </a:rPr>
              <a:t>./</a:t>
            </a:r>
            <a:r>
              <a:rPr lang="en-US" sz="1600" i="1" dirty="0" err="1">
                <a:latin typeface="Courier New" pitchFamily="49" charset="0"/>
                <a:ea typeface="MS Mincho" pitchFamily="49" charset="-128"/>
                <a:cs typeface="+mn-cs"/>
              </a:rPr>
              <a:t>bufdemo-sp</a:t>
            </a:r>
            <a:endParaRPr lang="en-US" sz="1600" i="1" dirty="0"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Type a string:</a:t>
            </a:r>
            <a:r>
              <a:rPr lang="en-US" sz="1600" i="1" dirty="0">
                <a:latin typeface="Courier New" pitchFamily="49" charset="0"/>
                <a:ea typeface="MS Mincho" pitchFamily="49" charset="-128"/>
                <a:cs typeface="+mn-cs"/>
              </a:rPr>
              <a:t>0123456</a:t>
            </a:r>
          </a:p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0123456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828800" y="4886325"/>
            <a:ext cx="4152900" cy="8286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unix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&gt;./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bufdemo-sp</a:t>
            </a:r>
            <a:endParaRPr lang="en-US" sz="1600" dirty="0"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Type a string:</a:t>
            </a:r>
            <a:r>
              <a:rPr lang="en-US" sz="1600" i="1" dirty="0">
                <a:latin typeface="Courier New" pitchFamily="49" charset="0"/>
                <a:ea typeface="MS Mincho" pitchFamily="49" charset="-128"/>
                <a:cs typeface="+mn-cs"/>
              </a:rPr>
              <a:t>01234567</a:t>
            </a:r>
          </a:p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*** stack smashing detected ***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417513"/>
            <a:ext cx="7099300" cy="573087"/>
          </a:xfrm>
        </p:spPr>
        <p:txBody>
          <a:bodyPr/>
          <a:lstStyle/>
          <a:p>
            <a:pPr eaLnBrk="1" hangingPunct="1"/>
            <a:r>
              <a:rPr lang="en-US" dirty="0"/>
              <a:t>Protected Buffer Disassembly</a:t>
            </a:r>
          </a:p>
        </p:txBody>
      </p:sp>
      <p:sp>
        <p:nvSpPr>
          <p:cNvPr id="448516" name="Rectangle 4"/>
          <p:cNvSpPr>
            <a:spLocks noChangeArrowheads="1"/>
          </p:cNvSpPr>
          <p:nvPr/>
        </p:nvSpPr>
        <p:spPr bwMode="auto">
          <a:xfrm>
            <a:off x="92075" y="1676400"/>
            <a:ext cx="8899526" cy="396775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sk-SK" sz="1800" dirty="0">
                <a:latin typeface="Courier New" pitchFamily="49" charset="0"/>
                <a:ea typeface="MS Mincho" pitchFamily="49" charset="-128"/>
                <a:cs typeface="+mn-cs"/>
              </a:rPr>
              <a:t>  40072f:	sub    $0x18,%rsp</a:t>
            </a: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sk-SK" sz="18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  <a:cs typeface="+mn-cs"/>
              </a:rPr>
              <a:t>  400733:	mov    %fs:0x28,%rax</a:t>
            </a: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sk-SK" sz="18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  <a:cs typeface="+mn-cs"/>
              </a:rPr>
              <a:t>  40073c:	mov    %rax,0x8(%rsp)</a:t>
            </a: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sk-SK" sz="1800" dirty="0">
                <a:latin typeface="Courier New" pitchFamily="49" charset="0"/>
                <a:ea typeface="MS Mincho" pitchFamily="49" charset="-128"/>
                <a:cs typeface="+mn-cs"/>
              </a:rPr>
              <a:t>  </a:t>
            </a:r>
            <a:r>
              <a:rPr lang="sk-SK" sz="18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  <a:cs typeface="+mn-cs"/>
              </a:rPr>
              <a:t>400741:	xor    %eax,%eax</a:t>
            </a: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sk-SK" sz="1800" dirty="0">
                <a:latin typeface="Courier New" pitchFamily="49" charset="0"/>
                <a:ea typeface="MS Mincho" pitchFamily="49" charset="-128"/>
                <a:cs typeface="+mn-cs"/>
              </a:rPr>
              <a:t>  400743:	mov    %rsp,%rdi</a:t>
            </a: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sk-SK" sz="1800" dirty="0">
                <a:latin typeface="Courier New" pitchFamily="49" charset="0"/>
                <a:ea typeface="MS Mincho" pitchFamily="49" charset="-128"/>
                <a:cs typeface="+mn-cs"/>
              </a:rPr>
              <a:t>  400746:	callq  4006e0 &lt;gets&gt;</a:t>
            </a: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sk-SK" sz="1800" dirty="0">
                <a:latin typeface="Courier New" pitchFamily="49" charset="0"/>
                <a:ea typeface="MS Mincho" pitchFamily="49" charset="-128"/>
                <a:cs typeface="+mn-cs"/>
              </a:rPr>
              <a:t>  40074b:	mov    %rsp,%rdi</a:t>
            </a: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sk-SK" sz="1800" dirty="0">
                <a:latin typeface="Courier New" pitchFamily="49" charset="0"/>
                <a:ea typeface="MS Mincho" pitchFamily="49" charset="-128"/>
                <a:cs typeface="+mn-cs"/>
              </a:rPr>
              <a:t>  40074e:	callq  400570 &lt;puts@plt&gt;</a:t>
            </a: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sk-SK" sz="1800" dirty="0">
                <a:solidFill>
                  <a:srgbClr val="FF0000"/>
                </a:solidFill>
                <a:latin typeface="Courier New" pitchFamily="49" charset="0"/>
                <a:ea typeface="MS Mincho" pitchFamily="49" charset="-128"/>
                <a:cs typeface="+mn-cs"/>
              </a:rPr>
              <a:t>  </a:t>
            </a:r>
            <a:r>
              <a:rPr lang="sk-SK" sz="18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  <a:cs typeface="+mn-cs"/>
              </a:rPr>
              <a:t>400753:	mov    0x8(%rsp),%rax</a:t>
            </a: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sk-SK" sz="18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  <a:cs typeface="+mn-cs"/>
              </a:rPr>
              <a:t>  400758:	xor    %fs:0x28,%rax</a:t>
            </a: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sk-SK" sz="1800" dirty="0">
                <a:latin typeface="Courier New" pitchFamily="49" charset="0"/>
                <a:ea typeface="MS Mincho" pitchFamily="49" charset="-128"/>
                <a:cs typeface="+mn-cs"/>
              </a:rPr>
              <a:t>  </a:t>
            </a:r>
            <a:r>
              <a:rPr lang="sk-SK" sz="18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  <a:cs typeface="+mn-cs"/>
              </a:rPr>
              <a:t>400761:	je     400768 &lt;echo+0x39&gt;</a:t>
            </a: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sk-SK" sz="1800" dirty="0">
                <a:solidFill>
                  <a:srgbClr val="FF0000"/>
                </a:solidFill>
                <a:latin typeface="Courier New" pitchFamily="49" charset="0"/>
                <a:ea typeface="MS Mincho" pitchFamily="49" charset="-128"/>
                <a:cs typeface="+mn-cs"/>
              </a:rPr>
              <a:t>  </a:t>
            </a:r>
            <a:r>
              <a:rPr lang="sk-SK" sz="1800" dirty="0">
                <a:solidFill>
                  <a:srgbClr val="C00000"/>
                </a:solidFill>
                <a:latin typeface="Courier New" pitchFamily="49" charset="0"/>
                <a:ea typeface="MS Mincho" pitchFamily="49" charset="-128"/>
                <a:cs typeface="+mn-cs"/>
              </a:rPr>
              <a:t>400763:	callq  400580 &lt;__stack_chk_fail@plt&gt;</a:t>
            </a: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sk-SK" sz="1800" dirty="0">
                <a:latin typeface="Courier New" pitchFamily="49" charset="0"/>
                <a:ea typeface="MS Mincho" pitchFamily="49" charset="-128"/>
                <a:cs typeface="+mn-cs"/>
              </a:rPr>
              <a:t>  400768:	add    $0x18,%rsp</a:t>
            </a:r>
          </a:p>
          <a:p>
            <a:pPr eaLnBrk="0" hangingPunct="0">
              <a:tabLst>
                <a:tab pos="457200" algn="l"/>
                <a:tab pos="1485900" algn="l"/>
                <a:tab pos="3771900" algn="l"/>
                <a:tab pos="3943350" algn="l"/>
              </a:tabLst>
              <a:defRPr/>
            </a:pPr>
            <a:r>
              <a:rPr lang="sk-SK" sz="1800" dirty="0">
                <a:latin typeface="Courier New" pitchFamily="49" charset="0"/>
                <a:ea typeface="MS Mincho" pitchFamily="49" charset="-128"/>
                <a:cs typeface="+mn-cs"/>
              </a:rPr>
              <a:t>  40076c:	retq </a:t>
            </a:r>
            <a:endParaRPr lang="ro-RO" sz="1800" dirty="0">
              <a:latin typeface="Courier New" pitchFamily="49" charset="0"/>
              <a:ea typeface="MS Mincho" pitchFamily="49" charset="-128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075" y="1221363"/>
            <a:ext cx="883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itchFamily="34" charset="0"/>
              </a:rPr>
              <a:t>echo: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3DCB01-F7BC-4355-9155-A9AE76F2B39C}"/>
              </a:ext>
            </a:extLst>
          </p:cNvPr>
          <p:cNvSpPr txBox="1"/>
          <p:nvPr/>
        </p:nvSpPr>
        <p:spPr>
          <a:xfrm>
            <a:off x="5181600" y="1295400"/>
            <a:ext cx="3727239" cy="2308324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Aside:  </a:t>
            </a:r>
            <a:r>
              <a:rPr lang="en-US" sz="2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%fs:0x28</a:t>
            </a:r>
          </a:p>
          <a:p>
            <a:pPr marL="173038" indent="-173038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Read from memory using 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segmented addressing</a:t>
            </a:r>
          </a:p>
          <a:p>
            <a:pPr marL="173038" indent="-173038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Segment is read-only</a:t>
            </a:r>
          </a:p>
          <a:p>
            <a:pPr marL="173038" indent="-173038" algn="l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Value generated randomly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every time program runs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493713"/>
            <a:ext cx="6489700" cy="573087"/>
          </a:xfrm>
        </p:spPr>
        <p:txBody>
          <a:bodyPr/>
          <a:lstStyle/>
          <a:p>
            <a:pPr eaLnBrk="1" hangingPunct="1"/>
            <a:r>
              <a:rPr lang="en-US" dirty="0"/>
              <a:t>Setting Up Canary</a:t>
            </a:r>
          </a:p>
        </p:txBody>
      </p:sp>
      <p:sp>
        <p:nvSpPr>
          <p:cNvPr id="360451" name="Rectangle 3"/>
          <p:cNvSpPr>
            <a:spLocks noChangeArrowheads="1"/>
          </p:cNvSpPr>
          <p:nvPr/>
        </p:nvSpPr>
        <p:spPr bwMode="auto">
          <a:xfrm>
            <a:off x="2624432" y="5181600"/>
            <a:ext cx="6183312" cy="156709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54305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echo:</a:t>
            </a:r>
          </a:p>
          <a:p>
            <a:pPr eaLnBrk="0" hangingPunct="0">
              <a:tabLst>
                <a:tab pos="457200" algn="l"/>
                <a:tab pos="154305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	. . .</a:t>
            </a:r>
          </a:p>
          <a:p>
            <a:pPr eaLnBrk="0" hangingPunct="0">
              <a:tabLst>
                <a:tab pos="457200" algn="l"/>
                <a:tab pos="154305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	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movq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	%fs:40, %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rax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# Get canary</a:t>
            </a:r>
          </a:p>
          <a:p>
            <a:pPr eaLnBrk="0" hangingPunct="0">
              <a:tabLst>
                <a:tab pos="457200" algn="l"/>
                <a:tab pos="154305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	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movq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	%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rax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, 8(%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rsp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) # Place on stack</a:t>
            </a:r>
          </a:p>
          <a:p>
            <a:pPr eaLnBrk="0" hangingPunct="0">
              <a:tabLst>
                <a:tab pos="457200" algn="l"/>
                <a:tab pos="154305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	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xorl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	%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eax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, %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eax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  # Erase canary</a:t>
            </a:r>
          </a:p>
          <a:p>
            <a:pPr eaLnBrk="0" hangingPunct="0">
              <a:tabLst>
                <a:tab pos="457200" algn="l"/>
                <a:tab pos="154305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	. . .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3124200" y="1235075"/>
            <a:ext cx="5105400" cy="1812925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/* Echo Line */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void echo()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{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    char </a:t>
            </a:r>
            <a:r>
              <a:rPr lang="en-US" sz="1600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[4];  /* Way too small! */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    gets(</a:t>
            </a:r>
            <a:r>
              <a:rPr lang="en-US" sz="1600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);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    puts(</a:t>
            </a:r>
            <a:r>
              <a:rPr lang="en-US" sz="1600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);</a:t>
            </a:r>
            <a:br>
              <a:rPr lang="en-US" sz="1600" dirty="0">
                <a:latin typeface="Courier New" pitchFamily="49" charset="0"/>
                <a:ea typeface="MS Mincho" pitchFamily="49" charset="-128"/>
              </a:rPr>
            </a:br>
            <a:r>
              <a:rPr lang="en-US" sz="1600" dirty="0">
                <a:latin typeface="Courier New" pitchFamily="49" charset="0"/>
                <a:ea typeface="MS Mincho" pitchFamily="49" charset="-128"/>
              </a:rPr>
              <a:t>}</a:t>
            </a:r>
          </a:p>
        </p:txBody>
      </p:sp>
      <p:sp>
        <p:nvSpPr>
          <p:cNvPr id="21" name="Rectangle 22"/>
          <p:cNvSpPr>
            <a:spLocks noChangeArrowheads="1"/>
          </p:cNvSpPr>
          <p:nvPr/>
        </p:nvSpPr>
        <p:spPr bwMode="auto">
          <a:xfrm>
            <a:off x="533400" y="2503486"/>
            <a:ext cx="1797050" cy="608299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Return Address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(8 bytes)</a:t>
            </a:r>
          </a:p>
        </p:txBody>
      </p:sp>
      <p:sp>
        <p:nvSpPr>
          <p:cNvPr id="22" name="Line 29"/>
          <p:cNvSpPr>
            <a:spLocks noChangeShapeType="1"/>
          </p:cNvSpPr>
          <p:nvPr/>
        </p:nvSpPr>
        <p:spPr bwMode="auto">
          <a:xfrm flipH="1">
            <a:off x="2952750" y="4814816"/>
            <a:ext cx="4508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" name="Rectangle 30"/>
          <p:cNvSpPr>
            <a:spLocks noChangeArrowheads="1"/>
          </p:cNvSpPr>
          <p:nvPr/>
        </p:nvSpPr>
        <p:spPr bwMode="auto">
          <a:xfrm>
            <a:off x="3365500" y="4641778"/>
            <a:ext cx="7387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</a:rPr>
              <a:t>rsp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24" name="Rectangle 31"/>
          <p:cNvSpPr>
            <a:spLocks noChangeArrowheads="1"/>
          </p:cNvSpPr>
          <p:nvPr/>
        </p:nvSpPr>
        <p:spPr bwMode="auto">
          <a:xfrm>
            <a:off x="533400" y="1360487"/>
            <a:ext cx="1797050" cy="114300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Stack Frame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for </a:t>
            </a:r>
            <a:r>
              <a:rPr lang="en-US" sz="1800" dirty="0" err="1">
                <a:latin typeface="Courier New" pitchFamily="49" charset="0"/>
                <a:cs typeface="+mn-cs"/>
              </a:rPr>
              <a:t>call_echo</a:t>
            </a:r>
            <a:endParaRPr lang="en-US" sz="1800" dirty="0">
              <a:latin typeface="Courier New" pitchFamily="49" charset="0"/>
              <a:cs typeface="+mn-cs"/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533400" y="4648200"/>
            <a:ext cx="449263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dirty="0">
                <a:latin typeface="Courier New" pitchFamily="49" charset="0"/>
                <a:cs typeface="+mn-cs"/>
              </a:rPr>
              <a:t>[3]</a:t>
            </a: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982663" y="4648200"/>
            <a:ext cx="449262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latin typeface="Courier New" pitchFamily="49" charset="0"/>
                <a:cs typeface="+mn-cs"/>
              </a:rPr>
              <a:t>[2]</a:t>
            </a: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1431925" y="4648200"/>
            <a:ext cx="449263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latin typeface="Courier New" pitchFamily="49" charset="0"/>
                <a:cs typeface="+mn-cs"/>
              </a:rPr>
              <a:t>[1]</a:t>
            </a: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1881188" y="4648200"/>
            <a:ext cx="449262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latin typeface="Courier New" pitchFamily="49" charset="0"/>
                <a:cs typeface="+mn-cs"/>
              </a:rPr>
              <a:t>[0]</a:t>
            </a: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2330450" y="4648200"/>
            <a:ext cx="593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 err="1">
                <a:latin typeface="Courier New" pitchFamily="49" charset="0"/>
              </a:rPr>
              <a:t>buf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457200" y="990600"/>
            <a:ext cx="19081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i="1">
                <a:solidFill>
                  <a:srgbClr val="C00000"/>
                </a:solidFill>
                <a:latin typeface="Calibri" pitchFamily="34" charset="0"/>
              </a:rPr>
              <a:t>Before call to gets</a:t>
            </a:r>
          </a:p>
        </p:txBody>
      </p:sp>
      <p:sp>
        <p:nvSpPr>
          <p:cNvPr id="31" name="Rectangle 23"/>
          <p:cNvSpPr>
            <a:spLocks noChangeArrowheads="1"/>
          </p:cNvSpPr>
          <p:nvPr/>
        </p:nvSpPr>
        <p:spPr bwMode="auto">
          <a:xfrm>
            <a:off x="533400" y="3113087"/>
            <a:ext cx="1797050" cy="15312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</a:rPr>
              <a:t>20 bytes unused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32" name="Rectangle 22"/>
          <p:cNvSpPr>
            <a:spLocks noChangeArrowheads="1"/>
          </p:cNvSpPr>
          <p:nvPr/>
        </p:nvSpPr>
        <p:spPr bwMode="auto">
          <a:xfrm>
            <a:off x="533400" y="3735101"/>
            <a:ext cx="1797050" cy="6082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Canary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(8 bytes)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493713"/>
            <a:ext cx="6489700" cy="573087"/>
          </a:xfrm>
        </p:spPr>
        <p:txBody>
          <a:bodyPr/>
          <a:lstStyle/>
          <a:p>
            <a:pPr eaLnBrk="1" hangingPunct="1"/>
            <a:r>
              <a:rPr lang="en-US" dirty="0"/>
              <a:t>Checking Canary</a:t>
            </a:r>
          </a:p>
        </p:txBody>
      </p:sp>
      <p:sp>
        <p:nvSpPr>
          <p:cNvPr id="360451" name="Rectangle 3"/>
          <p:cNvSpPr>
            <a:spLocks noChangeArrowheads="1"/>
          </p:cNvSpPr>
          <p:nvPr/>
        </p:nvSpPr>
        <p:spPr bwMode="auto">
          <a:xfrm>
            <a:off x="2517775" y="5044683"/>
            <a:ext cx="6626225" cy="181331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54305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echo:</a:t>
            </a:r>
          </a:p>
          <a:p>
            <a:pPr eaLnBrk="0" hangingPunct="0">
              <a:tabLst>
                <a:tab pos="457200" algn="l"/>
                <a:tab pos="154305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	. . .</a:t>
            </a:r>
          </a:p>
          <a:p>
            <a:pPr eaLnBrk="0" hangingPunct="0">
              <a:tabLst>
                <a:tab pos="457200" algn="l"/>
                <a:tab pos="154305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	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movq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	8(%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rsp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), %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rax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   # Retrieve from stack</a:t>
            </a:r>
          </a:p>
          <a:p>
            <a:pPr eaLnBrk="0" hangingPunct="0">
              <a:tabLst>
                <a:tab pos="457200" algn="l"/>
                <a:tab pos="154305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	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xorq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	%fs:40, %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rax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    # Compare to canary</a:t>
            </a:r>
          </a:p>
          <a:p>
            <a:pPr eaLnBrk="0" hangingPunct="0">
              <a:tabLst>
                <a:tab pos="457200" algn="l"/>
                <a:tab pos="154305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	je	.L6               # If same, OK</a:t>
            </a:r>
          </a:p>
          <a:p>
            <a:pPr eaLnBrk="0" hangingPunct="0">
              <a:tabLst>
                <a:tab pos="457200" algn="l"/>
                <a:tab pos="154305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	call	__</a:t>
            </a:r>
            <a:r>
              <a:rPr lang="en-US" sz="1600" dirty="0" err="1">
                <a:latin typeface="Courier New" pitchFamily="49" charset="0"/>
                <a:ea typeface="MS Mincho" pitchFamily="49" charset="-128"/>
                <a:cs typeface="+mn-cs"/>
              </a:rPr>
              <a:t>stack_chk_fail</a:t>
            </a: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  # FAIL</a:t>
            </a:r>
          </a:p>
          <a:p>
            <a:pPr eaLnBrk="0" hangingPunct="0">
              <a:tabLst>
                <a:tab pos="457200" algn="l"/>
                <a:tab pos="154305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  <a:cs typeface="+mn-cs"/>
              </a:rPr>
              <a:t>.L6:	. . .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3124200" y="1235075"/>
            <a:ext cx="5105400" cy="1812925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>
                <a:latin typeface="Courier New" pitchFamily="49" charset="0"/>
                <a:ea typeface="MS Mincho" pitchFamily="49" charset="-128"/>
              </a:rPr>
              <a:t>/* Echo Line */</a:t>
            </a:r>
            <a:br>
              <a:rPr lang="en-US" sz="1600">
                <a:latin typeface="Courier New" pitchFamily="49" charset="0"/>
                <a:ea typeface="MS Mincho" pitchFamily="49" charset="-128"/>
              </a:rPr>
            </a:br>
            <a:r>
              <a:rPr lang="en-US" sz="1600">
                <a:latin typeface="Courier New" pitchFamily="49" charset="0"/>
                <a:ea typeface="MS Mincho" pitchFamily="49" charset="-128"/>
              </a:rPr>
              <a:t>void echo()</a:t>
            </a:r>
            <a:br>
              <a:rPr lang="en-US" sz="1600">
                <a:latin typeface="Courier New" pitchFamily="49" charset="0"/>
                <a:ea typeface="MS Mincho" pitchFamily="49" charset="-128"/>
              </a:rPr>
            </a:br>
            <a:r>
              <a:rPr lang="en-US" sz="1600">
                <a:latin typeface="Courier New" pitchFamily="49" charset="0"/>
                <a:ea typeface="MS Mincho" pitchFamily="49" charset="-128"/>
              </a:rPr>
              <a:t>{</a:t>
            </a:r>
            <a:br>
              <a:rPr lang="en-US" sz="1600">
                <a:latin typeface="Courier New" pitchFamily="49" charset="0"/>
                <a:ea typeface="MS Mincho" pitchFamily="49" charset="-128"/>
              </a:rPr>
            </a:br>
            <a:r>
              <a:rPr lang="en-US" sz="1600">
                <a:latin typeface="Courier New" pitchFamily="49" charset="0"/>
                <a:ea typeface="MS Mincho" pitchFamily="49" charset="-128"/>
              </a:rPr>
              <a:t>    char buf[4];  /* Way too small! */</a:t>
            </a:r>
            <a:br>
              <a:rPr lang="en-US" sz="1600">
                <a:latin typeface="Courier New" pitchFamily="49" charset="0"/>
                <a:ea typeface="MS Mincho" pitchFamily="49" charset="-128"/>
              </a:rPr>
            </a:br>
            <a:r>
              <a:rPr lang="en-US" sz="1600">
                <a:latin typeface="Courier New" pitchFamily="49" charset="0"/>
                <a:ea typeface="MS Mincho" pitchFamily="49" charset="-128"/>
              </a:rPr>
              <a:t>    gets(buf);</a:t>
            </a:r>
            <a:br>
              <a:rPr lang="en-US" sz="1600">
                <a:latin typeface="Courier New" pitchFamily="49" charset="0"/>
                <a:ea typeface="MS Mincho" pitchFamily="49" charset="-128"/>
              </a:rPr>
            </a:br>
            <a:r>
              <a:rPr lang="en-US" sz="1600">
                <a:latin typeface="Courier New" pitchFamily="49" charset="0"/>
                <a:ea typeface="MS Mincho" pitchFamily="49" charset="-128"/>
              </a:rPr>
              <a:t>    puts(buf);</a:t>
            </a:r>
            <a:br>
              <a:rPr lang="en-US" sz="1600">
                <a:latin typeface="Courier New" pitchFamily="49" charset="0"/>
                <a:ea typeface="MS Mincho" pitchFamily="49" charset="-128"/>
              </a:rPr>
            </a:br>
            <a:r>
              <a:rPr lang="en-US" sz="1600">
                <a:latin typeface="Courier New" pitchFamily="49" charset="0"/>
                <a:ea typeface="MS Mincho" pitchFamily="49" charset="-128"/>
              </a:rPr>
              <a:t>}</a:t>
            </a:r>
          </a:p>
        </p:txBody>
      </p:sp>
      <p:sp>
        <p:nvSpPr>
          <p:cNvPr id="21" name="Rectangle 22"/>
          <p:cNvSpPr>
            <a:spLocks noChangeArrowheads="1"/>
          </p:cNvSpPr>
          <p:nvPr/>
        </p:nvSpPr>
        <p:spPr bwMode="auto">
          <a:xfrm>
            <a:off x="533400" y="2743200"/>
            <a:ext cx="1797050" cy="30480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Return Address</a:t>
            </a:r>
          </a:p>
        </p:txBody>
      </p:sp>
      <p:sp>
        <p:nvSpPr>
          <p:cNvPr id="22" name="Rectangle 23"/>
          <p:cNvSpPr>
            <a:spLocks noChangeArrowheads="1"/>
          </p:cNvSpPr>
          <p:nvPr/>
        </p:nvSpPr>
        <p:spPr bwMode="auto">
          <a:xfrm>
            <a:off x="533400" y="3048000"/>
            <a:ext cx="179705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Saved </a:t>
            </a:r>
            <a:r>
              <a:rPr lang="en-US" sz="1800" dirty="0">
                <a:latin typeface="Courier New" pitchFamily="49" charset="0"/>
                <a:cs typeface="+mn-cs"/>
              </a:rPr>
              <a:t>%</a:t>
            </a:r>
            <a:r>
              <a:rPr lang="en-US" sz="1800" dirty="0" err="1">
                <a:latin typeface="Courier New" pitchFamily="49" charset="0"/>
                <a:cs typeface="+mn-cs"/>
              </a:rPr>
              <a:t>ebp</a:t>
            </a:r>
            <a:endParaRPr lang="en-US" sz="1800" dirty="0">
              <a:latin typeface="Courier New" pitchFamily="49" charset="0"/>
              <a:cs typeface="+mn-cs"/>
            </a:endParaRPr>
          </a:p>
        </p:txBody>
      </p:sp>
      <p:sp>
        <p:nvSpPr>
          <p:cNvPr id="25" name="Rectangle 31"/>
          <p:cNvSpPr>
            <a:spLocks noChangeArrowheads="1"/>
          </p:cNvSpPr>
          <p:nvPr/>
        </p:nvSpPr>
        <p:spPr bwMode="auto">
          <a:xfrm>
            <a:off x="533400" y="1600200"/>
            <a:ext cx="1797050" cy="114300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Stack Frame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for </a:t>
            </a:r>
            <a:r>
              <a:rPr lang="en-US" sz="1800" dirty="0">
                <a:latin typeface="Courier New" pitchFamily="49" charset="0"/>
                <a:cs typeface="+mn-cs"/>
              </a:rPr>
              <a:t>main</a:t>
            </a:r>
          </a:p>
        </p:txBody>
      </p:sp>
      <p:sp>
        <p:nvSpPr>
          <p:cNvPr id="27" name="Rectangle 24"/>
          <p:cNvSpPr>
            <a:spLocks noChangeArrowheads="1"/>
          </p:cNvSpPr>
          <p:nvPr/>
        </p:nvSpPr>
        <p:spPr bwMode="auto">
          <a:xfrm>
            <a:off x="533400" y="4267200"/>
            <a:ext cx="449263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dirty="0">
                <a:latin typeface="Courier New" pitchFamily="49" charset="0"/>
                <a:cs typeface="+mn-cs"/>
              </a:rPr>
              <a:t>[3]</a:t>
            </a:r>
          </a:p>
        </p:txBody>
      </p:sp>
      <p:sp>
        <p:nvSpPr>
          <p:cNvPr id="28" name="Rectangle 25"/>
          <p:cNvSpPr>
            <a:spLocks noChangeArrowheads="1"/>
          </p:cNvSpPr>
          <p:nvPr/>
        </p:nvSpPr>
        <p:spPr bwMode="auto">
          <a:xfrm>
            <a:off x="982663" y="4267200"/>
            <a:ext cx="449262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latin typeface="Courier New" pitchFamily="49" charset="0"/>
                <a:cs typeface="+mn-cs"/>
              </a:rPr>
              <a:t>[2]</a:t>
            </a:r>
          </a:p>
        </p:txBody>
      </p:sp>
      <p:sp>
        <p:nvSpPr>
          <p:cNvPr id="29" name="Rectangle 26"/>
          <p:cNvSpPr>
            <a:spLocks noChangeArrowheads="1"/>
          </p:cNvSpPr>
          <p:nvPr/>
        </p:nvSpPr>
        <p:spPr bwMode="auto">
          <a:xfrm>
            <a:off x="1431925" y="4267200"/>
            <a:ext cx="449263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latin typeface="Courier New" pitchFamily="49" charset="0"/>
                <a:cs typeface="+mn-cs"/>
              </a:rPr>
              <a:t>[1]</a:t>
            </a:r>
          </a:p>
        </p:txBody>
      </p:sp>
      <p:sp>
        <p:nvSpPr>
          <p:cNvPr id="30" name="Rectangle 27"/>
          <p:cNvSpPr>
            <a:spLocks noChangeArrowheads="1"/>
          </p:cNvSpPr>
          <p:nvPr/>
        </p:nvSpPr>
        <p:spPr bwMode="auto">
          <a:xfrm>
            <a:off x="1881188" y="4267200"/>
            <a:ext cx="449262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latin typeface="Courier New" pitchFamily="49" charset="0"/>
                <a:cs typeface="+mn-cs"/>
              </a:rPr>
              <a:t>[0]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57200" y="1230313"/>
            <a:ext cx="19081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i="1">
                <a:solidFill>
                  <a:srgbClr val="C00000"/>
                </a:solidFill>
                <a:latin typeface="Calibri" pitchFamily="34" charset="0"/>
              </a:rPr>
              <a:t>Before call to gets</a:t>
            </a:r>
          </a:p>
        </p:txBody>
      </p:sp>
      <p:sp>
        <p:nvSpPr>
          <p:cNvPr id="33" name="Rectangle 23"/>
          <p:cNvSpPr>
            <a:spLocks noChangeArrowheads="1"/>
          </p:cNvSpPr>
          <p:nvPr/>
        </p:nvSpPr>
        <p:spPr bwMode="auto">
          <a:xfrm>
            <a:off x="533400" y="3352800"/>
            <a:ext cx="179705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Saved </a:t>
            </a:r>
            <a:r>
              <a:rPr lang="en-US" sz="1800" dirty="0">
                <a:latin typeface="Courier New" pitchFamily="49" charset="0"/>
                <a:cs typeface="+mn-cs"/>
              </a:rPr>
              <a:t>%</a:t>
            </a:r>
            <a:r>
              <a:rPr lang="en-US" sz="1800" dirty="0" err="1">
                <a:latin typeface="Courier New" pitchFamily="49" charset="0"/>
                <a:cs typeface="+mn-cs"/>
              </a:rPr>
              <a:t>ebx</a:t>
            </a:r>
            <a:endParaRPr lang="en-US" sz="1800" dirty="0">
              <a:latin typeface="Courier New" pitchFamily="49" charset="0"/>
              <a:cs typeface="+mn-cs"/>
            </a:endParaRPr>
          </a:p>
        </p:txBody>
      </p:sp>
      <p:sp>
        <p:nvSpPr>
          <p:cNvPr id="34" name="Rectangle 23"/>
          <p:cNvSpPr>
            <a:spLocks noChangeArrowheads="1"/>
          </p:cNvSpPr>
          <p:nvPr/>
        </p:nvSpPr>
        <p:spPr bwMode="auto">
          <a:xfrm>
            <a:off x="533400" y="3962400"/>
            <a:ext cx="179705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Canary</a:t>
            </a:r>
            <a:endParaRPr lang="en-US" sz="1800" dirty="0">
              <a:latin typeface="Courier New" pitchFamily="49" charset="0"/>
              <a:cs typeface="+mn-cs"/>
            </a:endParaRPr>
          </a:p>
        </p:txBody>
      </p:sp>
      <p:sp>
        <p:nvSpPr>
          <p:cNvPr id="19" name="Rectangle 22"/>
          <p:cNvSpPr>
            <a:spLocks noChangeArrowheads="1"/>
          </p:cNvSpPr>
          <p:nvPr/>
        </p:nvSpPr>
        <p:spPr bwMode="auto">
          <a:xfrm>
            <a:off x="533400" y="2503486"/>
            <a:ext cx="1797050" cy="608299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Return Address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(8 bytes)</a:t>
            </a:r>
          </a:p>
        </p:txBody>
      </p:sp>
      <p:sp>
        <p:nvSpPr>
          <p:cNvPr id="20" name="Line 29"/>
          <p:cNvSpPr>
            <a:spLocks noChangeShapeType="1"/>
          </p:cNvSpPr>
          <p:nvPr/>
        </p:nvSpPr>
        <p:spPr bwMode="auto">
          <a:xfrm flipH="1">
            <a:off x="2952750" y="4814816"/>
            <a:ext cx="4508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5" name="Rectangle 30"/>
          <p:cNvSpPr>
            <a:spLocks noChangeArrowheads="1"/>
          </p:cNvSpPr>
          <p:nvPr/>
        </p:nvSpPr>
        <p:spPr bwMode="auto">
          <a:xfrm>
            <a:off x="3365500" y="4641778"/>
            <a:ext cx="7387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</a:rPr>
              <a:t>rsp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36" name="Rectangle 31"/>
          <p:cNvSpPr>
            <a:spLocks noChangeArrowheads="1"/>
          </p:cNvSpPr>
          <p:nvPr/>
        </p:nvSpPr>
        <p:spPr bwMode="auto">
          <a:xfrm>
            <a:off x="533400" y="1360487"/>
            <a:ext cx="1797050" cy="114300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Stack Frame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for </a:t>
            </a:r>
            <a:r>
              <a:rPr lang="en-US" sz="1800" dirty="0" err="1">
                <a:latin typeface="Courier New" pitchFamily="49" charset="0"/>
                <a:cs typeface="+mn-cs"/>
              </a:rPr>
              <a:t>call_echo</a:t>
            </a:r>
            <a:endParaRPr lang="en-US" sz="1800" dirty="0">
              <a:latin typeface="Courier New" pitchFamily="49" charset="0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33400" y="4648200"/>
            <a:ext cx="1797050" cy="304800"/>
            <a:chOff x="533400" y="4648200"/>
            <a:chExt cx="1797050" cy="304800"/>
          </a:xfrm>
        </p:grpSpPr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33</a:t>
              </a:r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32</a:t>
              </a:r>
            </a:p>
          </p:txBody>
        </p: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31</a:t>
              </a:r>
            </a:p>
          </p:txBody>
        </p:sp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30</a:t>
              </a:r>
            </a:p>
          </p:txBody>
        </p:sp>
      </p:grp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2330450" y="4648200"/>
            <a:ext cx="593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 err="1">
                <a:latin typeface="Courier New" pitchFamily="49" charset="0"/>
              </a:rPr>
              <a:t>buf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457200" y="990600"/>
            <a:ext cx="18161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i="1" dirty="0">
                <a:solidFill>
                  <a:srgbClr val="C00000"/>
                </a:solidFill>
                <a:latin typeface="Calibri" pitchFamily="34" charset="0"/>
              </a:rPr>
              <a:t>After call to gets</a:t>
            </a:r>
          </a:p>
        </p:txBody>
      </p:sp>
      <p:sp>
        <p:nvSpPr>
          <p:cNvPr id="43" name="Rectangle 23"/>
          <p:cNvSpPr>
            <a:spLocks noChangeArrowheads="1"/>
          </p:cNvSpPr>
          <p:nvPr/>
        </p:nvSpPr>
        <p:spPr bwMode="auto">
          <a:xfrm>
            <a:off x="533400" y="3113087"/>
            <a:ext cx="1797050" cy="15312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</a:rPr>
              <a:t>20 bytes unused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44" name="Rectangle 22"/>
          <p:cNvSpPr>
            <a:spLocks noChangeArrowheads="1"/>
          </p:cNvSpPr>
          <p:nvPr/>
        </p:nvSpPr>
        <p:spPr bwMode="auto">
          <a:xfrm>
            <a:off x="533400" y="3735101"/>
            <a:ext cx="1797050" cy="6082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Canary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(8 bytes)</a:t>
            </a:r>
          </a:p>
        </p:txBody>
      </p:sp>
      <p:grpSp>
        <p:nvGrpSpPr>
          <p:cNvPr id="45" name="Group 44"/>
          <p:cNvGrpSpPr/>
          <p:nvPr/>
        </p:nvGrpSpPr>
        <p:grpSpPr>
          <a:xfrm>
            <a:off x="533400" y="4343400"/>
            <a:ext cx="1797050" cy="304800"/>
            <a:chOff x="533400" y="4648200"/>
            <a:chExt cx="1797050" cy="304800"/>
          </a:xfrm>
        </p:grpSpPr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47" name="Rectangle 46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36</a:t>
              </a:r>
            </a:p>
          </p:txBody>
        </p:sp>
        <p:sp>
          <p:nvSpPr>
            <p:cNvPr id="48" name="Rectangle 47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35</a:t>
              </a:r>
            </a:p>
          </p:txBody>
        </p:sp>
        <p:sp>
          <p:nvSpPr>
            <p:cNvPr id="49" name="Rectangle 48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34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581400" y="3810000"/>
            <a:ext cx="1676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Input: </a:t>
            </a:r>
            <a:r>
              <a:rPr lang="en-US" sz="1800" i="1" dirty="0">
                <a:latin typeface="Calibri" pitchFamily="34" charset="0"/>
              </a:rPr>
              <a:t>0123456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Return-Oriented Programming Attacks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Challenge (for hackers)</a:t>
            </a:r>
          </a:p>
          <a:p>
            <a:pPr lvl="1"/>
            <a:r>
              <a:rPr lang="en-US" dirty="0"/>
              <a:t>Stack randomization makes it hard to predict buffer location</a:t>
            </a:r>
          </a:p>
          <a:p>
            <a:pPr lvl="1"/>
            <a:r>
              <a:rPr lang="en-US" dirty="0"/>
              <a:t>Marking stack </a:t>
            </a:r>
            <a:r>
              <a:rPr lang="en-US" dirty="0" err="1"/>
              <a:t>nonexecutable</a:t>
            </a:r>
            <a:r>
              <a:rPr lang="en-US" dirty="0"/>
              <a:t> makes it hard to insert binary code</a:t>
            </a:r>
          </a:p>
          <a:p>
            <a:r>
              <a:rPr lang="en-US" dirty="0"/>
              <a:t>Alternative Strategy</a:t>
            </a:r>
          </a:p>
          <a:p>
            <a:pPr lvl="1"/>
            <a:r>
              <a:rPr lang="en-US" dirty="0"/>
              <a:t>Use existing code</a:t>
            </a:r>
          </a:p>
          <a:p>
            <a:pPr lvl="2"/>
            <a:r>
              <a:rPr lang="en-US" dirty="0"/>
              <a:t>E.g., library code from </a:t>
            </a:r>
            <a:r>
              <a:rPr lang="en-US" dirty="0" err="1"/>
              <a:t>stdlib</a:t>
            </a:r>
            <a:endParaRPr lang="en-US" dirty="0"/>
          </a:p>
          <a:p>
            <a:pPr lvl="1"/>
            <a:r>
              <a:rPr lang="en-US" dirty="0"/>
              <a:t>String together fragments to achieve overall desired outcome</a:t>
            </a:r>
          </a:p>
          <a:p>
            <a:pPr lvl="1"/>
            <a:r>
              <a:rPr lang="en-US" i="1" dirty="0"/>
              <a:t>Does not overcome stack canaries</a:t>
            </a:r>
          </a:p>
          <a:p>
            <a:r>
              <a:rPr lang="en-US" dirty="0"/>
              <a:t>Construct program from </a:t>
            </a:r>
            <a:r>
              <a:rPr lang="en-US" i="1" dirty="0"/>
              <a:t>gadgets</a:t>
            </a:r>
            <a:endParaRPr lang="en-US" dirty="0"/>
          </a:p>
          <a:p>
            <a:pPr lvl="1"/>
            <a:r>
              <a:rPr lang="en-US" dirty="0"/>
              <a:t>Sequence of instructions ending in </a:t>
            </a:r>
            <a:r>
              <a:rPr lang="en-US" b="1" dirty="0">
                <a:latin typeface="Courier New"/>
                <a:cs typeface="Courier New"/>
              </a:rPr>
              <a:t>ret</a:t>
            </a:r>
          </a:p>
          <a:p>
            <a:pPr lvl="2"/>
            <a:r>
              <a:rPr lang="en-US" dirty="0"/>
              <a:t>Encoded by single byte </a:t>
            </a:r>
            <a:r>
              <a:rPr lang="en-US" b="1" dirty="0">
                <a:latin typeface="Courier New"/>
                <a:cs typeface="Courier New"/>
              </a:rPr>
              <a:t>0xc3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Code positions fixed from run to run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Code is executable</a:t>
            </a:r>
          </a:p>
        </p:txBody>
      </p:sp>
    </p:spTree>
    <p:extLst>
      <p:ext uri="{BB962C8B-B14F-4D97-AF65-F5344CB8AC3E}">
        <p14:creationId xmlns:p14="http://schemas.microsoft.com/office/powerpoint/2010/main" val="36783087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Gadget Example #1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396875" y="5410199"/>
            <a:ext cx="7896225" cy="923925"/>
          </a:xfrm>
        </p:spPr>
        <p:txBody>
          <a:bodyPr/>
          <a:lstStyle/>
          <a:p>
            <a:r>
              <a:rPr lang="en-US" dirty="0"/>
              <a:t>Use tail end of existing functions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57200" y="1447800"/>
            <a:ext cx="3429000" cy="1320874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long </a:t>
            </a:r>
            <a:r>
              <a:rPr lang="en-US" sz="1600" dirty="0" err="1">
                <a:latin typeface="Courier New" pitchFamily="49" charset="0"/>
                <a:ea typeface="MS Mincho" pitchFamily="49" charset="-128"/>
              </a:rPr>
              <a:t>ab_plus_c</a:t>
            </a:r>
            <a:endParaRPr lang="en-US" sz="1600" dirty="0">
              <a:latin typeface="Courier New" pitchFamily="49" charset="0"/>
              <a:ea typeface="MS Mincho" pitchFamily="49" charset="-128"/>
            </a:endParaRP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  (long a, long b, long c) {                                                            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   return a*b + c;                                                                          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}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600200" y="3200400"/>
            <a:ext cx="5943600" cy="1708666"/>
            <a:chOff x="1600200" y="3200400"/>
            <a:chExt cx="5943600" cy="1708666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1600200" y="3200400"/>
              <a:ext cx="5943600" cy="1074653"/>
            </a:xfrm>
            <a:prstGeom prst="rect">
              <a:avLst/>
            </a:prstGeom>
            <a:solidFill>
              <a:srgbClr val="FF99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lIns="90487" tIns="44450" rIns="90487" bIns="44450">
              <a:spAutoFit/>
            </a:bodyPr>
            <a:lstStyle/>
            <a:p>
              <a:pPr eaLnBrk="0" hangingPunct="0">
                <a:tabLst>
                  <a:tab pos="457200" algn="l"/>
                  <a:tab pos="1485900" algn="l"/>
                </a:tabLst>
              </a:pPr>
              <a:r>
                <a:rPr lang="ro-RO" sz="1600" dirty="0">
                  <a:latin typeface="Courier New" pitchFamily="49" charset="0"/>
                  <a:ea typeface="MS Mincho" pitchFamily="49" charset="-128"/>
                </a:rPr>
                <a:t>00000000004004d0 &lt;ab_plus_c&gt;:</a:t>
              </a:r>
            </a:p>
            <a:p>
              <a:pPr eaLnBrk="0" hangingPunct="0">
                <a:tabLst>
                  <a:tab pos="457200" algn="l"/>
                  <a:tab pos="1485900" algn="l"/>
                </a:tabLst>
              </a:pPr>
              <a:r>
                <a:rPr lang="ro-RO" sz="1600" dirty="0">
                  <a:latin typeface="Courier New" pitchFamily="49" charset="0"/>
                  <a:ea typeface="MS Mincho" pitchFamily="49" charset="-128"/>
                </a:rPr>
                <a:t>  4004d0:  48 0f af fe  imul %rsi,%rdi                                                </a:t>
              </a:r>
            </a:p>
            <a:p>
              <a:pPr eaLnBrk="0" hangingPunct="0">
                <a:tabLst>
                  <a:tab pos="457200" algn="l"/>
                  <a:tab pos="1485900" algn="l"/>
                </a:tabLst>
              </a:pPr>
              <a:r>
                <a:rPr lang="ro-RO" sz="1600" dirty="0">
                  <a:latin typeface="Courier New" pitchFamily="49" charset="0"/>
                  <a:ea typeface="MS Mincho" pitchFamily="49" charset="-128"/>
                </a:rPr>
                <a:t>  4004d4:  48 8d 04 17  lea (%rdi,%rdx,1),%rax                                   </a:t>
              </a:r>
            </a:p>
            <a:p>
              <a:pPr eaLnBrk="0" hangingPunct="0">
                <a:tabLst>
                  <a:tab pos="457200" algn="l"/>
                  <a:tab pos="1485900" algn="l"/>
                </a:tabLst>
              </a:pPr>
              <a:r>
                <a:rPr lang="ro-RO" sz="1600" dirty="0">
                  <a:latin typeface="Courier New" pitchFamily="49" charset="0"/>
                  <a:ea typeface="MS Mincho" pitchFamily="49" charset="-128"/>
                </a:rPr>
                <a:t>  4004d8:  c3           retq </a:t>
              </a:r>
              <a:endParaRPr lang="en-US" sz="1600" dirty="0">
                <a:latin typeface="Courier New" pitchFamily="49" charset="0"/>
                <a:ea typeface="MS Mincho" pitchFamily="49" charset="-128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2895600" y="3733800"/>
              <a:ext cx="1600200" cy="541253"/>
            </a:xfrm>
            <a:prstGeom prst="rect">
              <a:avLst/>
            </a:prstGeom>
            <a:noFill/>
            <a:ln w="38100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latin typeface="Calibri" pitchFamily="34" charset="0"/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 bwMode="auto">
            <a:xfrm flipH="1" flipV="1">
              <a:off x="4495800" y="4275053"/>
              <a:ext cx="533400" cy="449347"/>
            </a:xfrm>
            <a:prstGeom prst="straightConnector1">
              <a:avLst/>
            </a:prstGeom>
            <a:noFill/>
            <a:ln w="25400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9" name="TextBox 8"/>
            <p:cNvSpPr txBox="1"/>
            <p:nvPr/>
          </p:nvSpPr>
          <p:spPr>
            <a:xfrm>
              <a:off x="5017615" y="4539734"/>
              <a:ext cx="16209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err="1">
                  <a:latin typeface="Calibri" pitchFamily="34" charset="0"/>
                </a:rPr>
                <a:t>rax</a:t>
              </a:r>
              <a:r>
                <a:rPr lang="en-US" sz="1800" dirty="0">
                  <a:latin typeface="Calibri" pitchFamily="34" charset="0"/>
                </a:rPr>
                <a:t> </a:t>
              </a:r>
              <a:r>
                <a:rPr lang="en-US" sz="1800" dirty="0">
                  <a:latin typeface="Calibri" pitchFamily="34" charset="0"/>
                  <a:sym typeface="Wingdings"/>
                </a:rPr>
                <a:t> </a:t>
              </a:r>
              <a:r>
                <a:rPr lang="en-US" sz="1800" dirty="0" err="1">
                  <a:latin typeface="Calibri" pitchFamily="34" charset="0"/>
                  <a:sym typeface="Wingdings"/>
                </a:rPr>
                <a:t>rdi</a:t>
              </a:r>
              <a:r>
                <a:rPr lang="en-US" sz="1800" dirty="0">
                  <a:latin typeface="Calibri" pitchFamily="34" charset="0"/>
                  <a:sym typeface="Wingdings"/>
                </a:rPr>
                <a:t> + </a:t>
              </a:r>
              <a:r>
                <a:rPr lang="en-US" sz="1800" dirty="0" err="1">
                  <a:latin typeface="Calibri" pitchFamily="34" charset="0"/>
                  <a:sym typeface="Wingdings"/>
                </a:rPr>
                <a:t>rdx</a:t>
              </a:r>
              <a:endParaRPr lang="en-US" sz="1800" dirty="0">
                <a:latin typeface="Calibri" pitchFamily="34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046635" y="4909066"/>
            <a:ext cx="3045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Gadget address = </a:t>
            </a:r>
            <a:r>
              <a:rPr lang="en-US" sz="1800" dirty="0">
                <a:latin typeface="Courier New"/>
                <a:cs typeface="Courier New"/>
              </a:rPr>
              <a:t>0x4004d4</a:t>
            </a:r>
          </a:p>
        </p:txBody>
      </p:sp>
    </p:spTree>
    <p:extLst>
      <p:ext uri="{BB962C8B-B14F-4D97-AF65-F5344CB8AC3E}">
        <p14:creationId xmlns:p14="http://schemas.microsoft.com/office/powerpoint/2010/main" val="399989944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Gadget Example #2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396875" y="5562599"/>
            <a:ext cx="7896225" cy="771525"/>
          </a:xfrm>
        </p:spPr>
        <p:txBody>
          <a:bodyPr/>
          <a:lstStyle/>
          <a:p>
            <a:r>
              <a:rPr lang="en-US" dirty="0"/>
              <a:t>Repurpose byte codes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57200" y="1447800"/>
            <a:ext cx="3429000" cy="828432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void </a:t>
            </a:r>
            <a:r>
              <a:rPr lang="en-US" sz="1600" dirty="0" err="1">
                <a:latin typeface="Courier New" pitchFamily="49" charset="0"/>
                <a:ea typeface="MS Mincho" pitchFamily="49" charset="-128"/>
              </a:rPr>
              <a:t>setval</a:t>
            </a:r>
            <a:r>
              <a:rPr lang="en-US" sz="1600" dirty="0">
                <a:latin typeface="Courier New" pitchFamily="49" charset="0"/>
                <a:ea typeface="MS Mincho" pitchFamily="49" charset="-128"/>
              </a:rPr>
              <a:t>(unsigned *p) {                                                                        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    *p = 3347663060u;                                                                             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}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600200" y="3200400"/>
            <a:ext cx="6858000" cy="1074653"/>
          </a:xfrm>
          <a:prstGeom prst="rect">
            <a:avLst/>
          </a:prstGeom>
          <a:solidFill>
            <a:srgbClr val="FF99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da-DK" sz="1600" dirty="0">
                <a:latin typeface="Courier New" pitchFamily="49" charset="0"/>
                <a:ea typeface="MS Mincho" pitchFamily="49" charset="-128"/>
              </a:rPr>
              <a:t>&lt;</a:t>
            </a:r>
            <a:r>
              <a:rPr lang="da-DK" sz="1600" dirty="0" err="1">
                <a:latin typeface="Courier New" pitchFamily="49" charset="0"/>
                <a:ea typeface="MS Mincho" pitchFamily="49" charset="-128"/>
              </a:rPr>
              <a:t>setval</a:t>
            </a:r>
            <a:r>
              <a:rPr lang="da-DK" sz="1600" dirty="0">
                <a:latin typeface="Courier New" pitchFamily="49" charset="0"/>
                <a:ea typeface="MS Mincho" pitchFamily="49" charset="-128"/>
              </a:rPr>
              <a:t>&gt;: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da-DK" sz="1600" dirty="0">
                <a:latin typeface="Courier New" pitchFamily="49" charset="0"/>
                <a:ea typeface="MS Mincho" pitchFamily="49" charset="-128"/>
              </a:rPr>
              <a:t>  4004d9:  c7 07 d4 48 89 c7  </a:t>
            </a:r>
            <a:r>
              <a:rPr lang="da-DK" sz="1600" dirty="0" err="1">
                <a:latin typeface="Courier New" pitchFamily="49" charset="0"/>
                <a:ea typeface="MS Mincho" pitchFamily="49" charset="-128"/>
              </a:rPr>
              <a:t>movl</a:t>
            </a:r>
            <a:r>
              <a:rPr lang="da-DK" sz="1600" dirty="0">
                <a:latin typeface="Courier New" pitchFamily="49" charset="0"/>
                <a:ea typeface="MS Mincho" pitchFamily="49" charset="-128"/>
              </a:rPr>
              <a:t>  $0xc78948d4,(%</a:t>
            </a:r>
            <a:r>
              <a:rPr lang="da-DK" sz="1600" dirty="0" err="1">
                <a:latin typeface="Courier New" pitchFamily="49" charset="0"/>
                <a:ea typeface="MS Mincho" pitchFamily="49" charset="-128"/>
              </a:rPr>
              <a:t>rdi</a:t>
            </a:r>
            <a:r>
              <a:rPr lang="da-DK" sz="1600" dirty="0">
                <a:latin typeface="Courier New" pitchFamily="49" charset="0"/>
                <a:ea typeface="MS Mincho" pitchFamily="49" charset="-128"/>
              </a:rPr>
              <a:t>)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da-DK" sz="1600" dirty="0">
                <a:latin typeface="Courier New" pitchFamily="49" charset="0"/>
                <a:ea typeface="MS Mincho" pitchFamily="49" charset="-128"/>
              </a:rPr>
              <a:t>  4004df:  c3                 </a:t>
            </a:r>
            <a:r>
              <a:rPr lang="da-DK" sz="1600" dirty="0" err="1">
                <a:latin typeface="Courier New" pitchFamily="49" charset="0"/>
                <a:ea typeface="MS Mincho" pitchFamily="49" charset="-128"/>
              </a:rPr>
              <a:t>retq</a:t>
            </a:r>
            <a:endParaRPr lang="da-DK" sz="1600" dirty="0">
              <a:latin typeface="Courier New" pitchFamily="49" charset="0"/>
              <a:ea typeface="MS Mincho" pitchFamily="49" charset="-128"/>
            </a:endParaRPr>
          </a:p>
          <a:p>
            <a:pPr eaLnBrk="0" hangingPunct="0">
              <a:tabLst>
                <a:tab pos="457200" algn="l"/>
                <a:tab pos="1485900" algn="l"/>
              </a:tabLst>
            </a:pPr>
            <a:endParaRPr lang="en-US" sz="1600" dirty="0">
              <a:latin typeface="Courier New" pitchFamily="49" charset="0"/>
              <a:ea typeface="MS Mincho" pitchFamily="49" charset="-128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895600" y="3733801"/>
            <a:ext cx="457200" cy="304800"/>
          </a:xfrm>
          <a:prstGeom prst="rect">
            <a:avLst/>
          </a:prstGeom>
          <a:noFill/>
          <a:ln w="38100" cap="flat" cmpd="sng" algn="ctr">
            <a:solidFill>
              <a:srgbClr val="00009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Calibri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 flipV="1">
            <a:off x="4419600" y="4275053"/>
            <a:ext cx="609600" cy="449348"/>
          </a:xfrm>
          <a:prstGeom prst="straightConnector1">
            <a:avLst/>
          </a:prstGeom>
          <a:noFill/>
          <a:ln w="25400" cap="flat" cmpd="sng" algn="ctr">
            <a:solidFill>
              <a:srgbClr val="00009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5017615" y="4539734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latin typeface="Calibri" pitchFamily="34" charset="0"/>
              </a:rPr>
              <a:t>rdi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en-US" sz="1800" dirty="0">
                <a:latin typeface="Calibri" pitchFamily="34" charset="0"/>
                <a:sym typeface="Wingdings"/>
              </a:rPr>
              <a:t> </a:t>
            </a:r>
            <a:r>
              <a:rPr lang="en-US" sz="1800" dirty="0" err="1">
                <a:latin typeface="Calibri" pitchFamily="34" charset="0"/>
                <a:sym typeface="Wingdings"/>
              </a:rPr>
              <a:t>rax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038600" y="3429000"/>
            <a:ext cx="1143000" cy="380999"/>
          </a:xfrm>
          <a:prstGeom prst="rect">
            <a:avLst/>
          </a:prstGeom>
          <a:noFill/>
          <a:ln w="38100" cap="flat" cmpd="sng" algn="ctr">
            <a:solidFill>
              <a:srgbClr val="00009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46635" y="4909066"/>
            <a:ext cx="3045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Gadget address = </a:t>
            </a:r>
            <a:r>
              <a:rPr lang="en-US" sz="1800" dirty="0">
                <a:latin typeface="Courier New"/>
                <a:cs typeface="Courier New"/>
              </a:rPr>
              <a:t>0x4004dc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>
            <a:off x="4648200" y="2743200"/>
            <a:ext cx="228600" cy="685801"/>
          </a:xfrm>
          <a:prstGeom prst="straightConnector1">
            <a:avLst/>
          </a:prstGeom>
          <a:noFill/>
          <a:ln w="25400" cap="flat" cmpd="sng" algn="ctr">
            <a:solidFill>
              <a:srgbClr val="00009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5017615" y="2743200"/>
            <a:ext cx="3150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Encodes </a:t>
            </a:r>
            <a:r>
              <a:rPr lang="en-US" sz="1800" dirty="0" err="1">
                <a:latin typeface="Courier New"/>
                <a:cs typeface="Courier New"/>
              </a:rPr>
              <a:t>movq</a:t>
            </a:r>
            <a:r>
              <a:rPr lang="en-US" sz="1800" dirty="0">
                <a:latin typeface="Courier New"/>
                <a:cs typeface="Courier New"/>
              </a:rPr>
              <a:t> %</a:t>
            </a:r>
            <a:r>
              <a:rPr lang="en-US" sz="1800" dirty="0" err="1">
                <a:latin typeface="Courier New"/>
                <a:cs typeface="Courier New"/>
              </a:rPr>
              <a:t>rax</a:t>
            </a:r>
            <a:r>
              <a:rPr lang="en-US" sz="1800" dirty="0">
                <a:latin typeface="Courier New"/>
                <a:cs typeface="Courier New"/>
              </a:rPr>
              <a:t>, %</a:t>
            </a:r>
            <a:r>
              <a:rPr lang="en-US" sz="1800" dirty="0" err="1">
                <a:latin typeface="Courier New"/>
                <a:cs typeface="Courier New"/>
              </a:rPr>
              <a:t>rdi</a:t>
            </a:r>
            <a:endParaRPr lang="en-US" sz="18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8994723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ROP Execution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487" y="3847851"/>
            <a:ext cx="7896225" cy="1609725"/>
          </a:xfrm>
        </p:spPr>
        <p:txBody>
          <a:bodyPr/>
          <a:lstStyle/>
          <a:p>
            <a:r>
              <a:rPr lang="en-US" dirty="0"/>
              <a:t>Trigger with </a:t>
            </a:r>
            <a:r>
              <a:rPr lang="en-US" dirty="0">
                <a:latin typeface="Courier New"/>
                <a:cs typeface="Courier New"/>
              </a:rPr>
              <a:t>ret</a:t>
            </a:r>
            <a:r>
              <a:rPr lang="en-US" dirty="0"/>
              <a:t> instruction</a:t>
            </a:r>
          </a:p>
          <a:p>
            <a:pPr lvl="1"/>
            <a:r>
              <a:rPr lang="en-US" dirty="0"/>
              <a:t>Will start executing Gadget 1</a:t>
            </a:r>
          </a:p>
          <a:p>
            <a:r>
              <a:rPr lang="en-US" dirty="0"/>
              <a:t>Final </a:t>
            </a:r>
            <a:r>
              <a:rPr lang="en-US" dirty="0">
                <a:latin typeface="Courier New"/>
                <a:cs typeface="Courier New"/>
              </a:rPr>
              <a:t>ret</a:t>
            </a:r>
            <a:r>
              <a:rPr lang="en-US" dirty="0"/>
              <a:t> in each gadget will start next one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2057400" y="1257300"/>
            <a:ext cx="4191000" cy="2286000"/>
            <a:chOff x="2362200" y="2133600"/>
            <a:chExt cx="4191000" cy="2286000"/>
          </a:xfrm>
        </p:grpSpPr>
        <p:sp>
          <p:nvSpPr>
            <p:cNvPr id="4" name="Rectangle 3"/>
            <p:cNvSpPr/>
            <p:nvPr/>
          </p:nvSpPr>
          <p:spPr>
            <a:xfrm>
              <a:off x="2895600" y="3810000"/>
              <a:ext cx="1066800" cy="304800"/>
            </a:xfrm>
            <a:prstGeom prst="rect">
              <a:avLst/>
            </a:prstGeom>
            <a:no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2895600" y="3505200"/>
              <a:ext cx="1066800" cy="304800"/>
            </a:xfrm>
            <a:prstGeom prst="rect">
              <a:avLst/>
            </a:prstGeom>
            <a:no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2895600" y="2895600"/>
              <a:ext cx="1066800" cy="609600"/>
            </a:xfrm>
            <a:prstGeom prst="rect">
              <a:avLst/>
            </a:prstGeom>
            <a:no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0" bIns="0" rtlCol="0" anchor="ctr" anchorCtr="1"/>
            <a:lstStyle/>
            <a:p>
              <a:pPr algn="ctr"/>
              <a:endParaRPr lang="en-US" sz="1200" dirty="0">
                <a:solidFill>
                  <a:srgbClr val="000000"/>
                </a:solidFill>
                <a:latin typeface="Wingdings"/>
                <a:ea typeface="Wingdings"/>
                <a:cs typeface="Wingdings"/>
                <a:sym typeface="Wingdings"/>
              </a:endParaRPr>
            </a:p>
            <a:p>
              <a:pPr algn="ctr"/>
              <a:r>
                <a:rPr lang="en-US" sz="1200" dirty="0">
                  <a:solidFill>
                    <a:srgbClr val="000000"/>
                  </a:solidFill>
                  <a:latin typeface="Wingdings"/>
                  <a:ea typeface="Wingdings"/>
                  <a:cs typeface="Wingdings"/>
                  <a:sym typeface="Wingdings"/>
                </a:rPr>
                <a:t></a:t>
              </a:r>
            </a:p>
            <a:p>
              <a:pPr algn="ctr"/>
              <a:r>
                <a:rPr lang="en-US" sz="1200" dirty="0">
                  <a:solidFill>
                    <a:srgbClr val="000000"/>
                  </a:solidFill>
                  <a:latin typeface="Wingdings"/>
                  <a:ea typeface="Wingdings"/>
                  <a:cs typeface="Wingdings"/>
                  <a:sym typeface="Wingdings"/>
                </a:rPr>
                <a:t></a:t>
              </a:r>
              <a:endParaRPr lang="en-US" sz="1200" dirty="0">
                <a:solidFill>
                  <a:srgbClr val="000000"/>
                </a:solidFill>
              </a:endParaRPr>
            </a:p>
            <a:p>
              <a:pPr algn="ctr"/>
              <a:r>
                <a:rPr lang="en-US" sz="1200" dirty="0">
                  <a:solidFill>
                    <a:srgbClr val="000000"/>
                  </a:solidFill>
                  <a:latin typeface="Wingdings"/>
                  <a:ea typeface="Wingdings"/>
                  <a:cs typeface="Wingdings"/>
                  <a:sym typeface="Wingdings"/>
                </a:rPr>
                <a:t></a:t>
              </a:r>
              <a:endParaRPr lang="en-US" sz="1200" dirty="0">
                <a:solidFill>
                  <a:srgbClr val="000000"/>
                </a:solidFill>
              </a:endParaRPr>
            </a:p>
            <a:p>
              <a:pPr algn="ctr"/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2895600" y="2590800"/>
              <a:ext cx="1066800" cy="304800"/>
            </a:xfrm>
            <a:prstGeom prst="rect">
              <a:avLst/>
            </a:prstGeom>
            <a:no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248400" y="4038600"/>
              <a:ext cx="304800" cy="381000"/>
            </a:xfrm>
            <a:prstGeom prst="rect">
              <a:avLst/>
            </a:prstGeom>
            <a:solidFill>
              <a:schemeClr val="bg2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Courier New"/>
                  <a:cs typeface="Courier New"/>
                </a:rPr>
                <a:t>c3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724400" y="4038600"/>
              <a:ext cx="1828800" cy="381000"/>
            </a:xfrm>
            <a:prstGeom prst="rect">
              <a:avLst/>
            </a:prstGeom>
            <a:noFill/>
            <a:ln w="190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rgbClr val="000000"/>
                  </a:solidFill>
                  <a:latin typeface="Calibri"/>
                  <a:cs typeface="Calibri"/>
                </a:rPr>
                <a:t>Gadget 1 code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248400" y="3352800"/>
              <a:ext cx="304800" cy="381000"/>
            </a:xfrm>
            <a:prstGeom prst="rect">
              <a:avLst/>
            </a:prstGeom>
            <a:solidFill>
              <a:schemeClr val="bg2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Courier New"/>
                  <a:cs typeface="Courier New"/>
                </a:rPr>
                <a:t>c3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724400" y="3352800"/>
              <a:ext cx="1828800" cy="381000"/>
            </a:xfrm>
            <a:prstGeom prst="rect">
              <a:avLst/>
            </a:prstGeom>
            <a:noFill/>
            <a:ln w="190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rgbClr val="000000"/>
                  </a:solidFill>
                  <a:latin typeface="Calibri"/>
                  <a:cs typeface="Calibri"/>
                </a:rPr>
                <a:t>Gadget 2 code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248400" y="2362200"/>
              <a:ext cx="304800" cy="381000"/>
            </a:xfrm>
            <a:prstGeom prst="rect">
              <a:avLst/>
            </a:prstGeom>
            <a:solidFill>
              <a:schemeClr val="bg2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Courier New"/>
                  <a:cs typeface="Courier New"/>
                </a:rPr>
                <a:t>c3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724400" y="2362200"/>
              <a:ext cx="1828800" cy="381000"/>
            </a:xfrm>
            <a:prstGeom prst="rect">
              <a:avLst/>
            </a:prstGeom>
            <a:noFill/>
            <a:ln w="190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rgbClr val="000000"/>
                  </a:solidFill>
                  <a:latin typeface="Calibri"/>
                  <a:cs typeface="Calibri"/>
                </a:rPr>
                <a:t>Gadget </a:t>
              </a:r>
              <a:r>
                <a:rPr lang="en-US" sz="1200" i="1" dirty="0">
                  <a:solidFill>
                    <a:srgbClr val="000000"/>
                  </a:solidFill>
                  <a:latin typeface="Calibri"/>
                  <a:cs typeface="Calibri"/>
                </a:rPr>
                <a:t>n</a:t>
              </a:r>
              <a:r>
                <a:rPr lang="en-US" sz="1200" dirty="0">
                  <a:solidFill>
                    <a:srgbClr val="000000"/>
                  </a:solidFill>
                  <a:latin typeface="Calibri"/>
                  <a:cs typeface="Calibri"/>
                </a:rPr>
                <a:t> code</a:t>
              </a:r>
            </a:p>
          </p:txBody>
        </p:sp>
        <p:cxnSp>
          <p:nvCxnSpPr>
            <p:cNvPr id="17" name="Straight Arrow Connector 16"/>
            <p:cNvCxnSpPr>
              <a:endCxn id="10" idx="1"/>
            </p:cNvCxnSpPr>
            <p:nvPr/>
          </p:nvCxnSpPr>
          <p:spPr>
            <a:xfrm>
              <a:off x="3429000" y="3962400"/>
              <a:ext cx="1295400" cy="266700"/>
            </a:xfrm>
            <a:prstGeom prst="straightConnector1">
              <a:avLst/>
            </a:prstGeom>
            <a:ln>
              <a:solidFill>
                <a:srgbClr val="000000"/>
              </a:solidFill>
              <a:headEnd type="oval" w="lg" len="lg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endCxn id="13" idx="1"/>
            </p:cNvCxnSpPr>
            <p:nvPr/>
          </p:nvCxnSpPr>
          <p:spPr>
            <a:xfrm flipV="1">
              <a:off x="3429000" y="3543300"/>
              <a:ext cx="1295400" cy="114300"/>
            </a:xfrm>
            <a:prstGeom prst="straightConnector1">
              <a:avLst/>
            </a:prstGeom>
            <a:ln>
              <a:solidFill>
                <a:srgbClr val="000000"/>
              </a:solidFill>
              <a:headEnd type="oval" w="lg" len="lg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endCxn id="16" idx="1"/>
            </p:cNvCxnSpPr>
            <p:nvPr/>
          </p:nvCxnSpPr>
          <p:spPr>
            <a:xfrm flipV="1">
              <a:off x="3429000" y="2552700"/>
              <a:ext cx="1295400" cy="228600"/>
            </a:xfrm>
            <a:prstGeom prst="straightConnector1">
              <a:avLst/>
            </a:prstGeom>
            <a:ln>
              <a:solidFill>
                <a:srgbClr val="000000"/>
              </a:solidFill>
              <a:headEnd type="oval" w="lg" len="lg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endCxn id="4" idx="1"/>
            </p:cNvCxnSpPr>
            <p:nvPr/>
          </p:nvCxnSpPr>
          <p:spPr>
            <a:xfrm>
              <a:off x="2362200" y="3962400"/>
              <a:ext cx="533400" cy="0"/>
            </a:xfrm>
            <a:prstGeom prst="straightConnector1">
              <a:avLst/>
            </a:prstGeom>
            <a:ln>
              <a:solidFill>
                <a:srgbClr val="000000"/>
              </a:solidFill>
              <a:headEnd type="none" w="lg" len="lg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2895600" y="2133600"/>
              <a:ext cx="10668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Calibri"/>
                  <a:cs typeface="Calibri"/>
                </a:rPr>
                <a:t>Stack</a:t>
              </a:r>
            </a:p>
          </p:txBody>
        </p:sp>
      </p:grpSp>
      <p:sp>
        <p:nvSpPr>
          <p:cNvPr id="22" name="Rectangle 21"/>
          <p:cNvSpPr/>
          <p:nvPr/>
        </p:nvSpPr>
        <p:spPr>
          <a:xfrm>
            <a:off x="990600" y="2957256"/>
            <a:ext cx="1066800" cy="304800"/>
          </a:xfrm>
          <a:prstGeom prst="rect">
            <a:avLst/>
          </a:prstGeom>
          <a:noFill/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%</a:t>
            </a:r>
            <a:r>
              <a:rPr lang="en-US" sz="1200" dirty="0" err="1">
                <a:solidFill>
                  <a:srgbClr val="000000"/>
                </a:solidFill>
                <a:latin typeface="Courier New"/>
                <a:cs typeface="Courier New"/>
              </a:rPr>
              <a:t>rsp</a:t>
            </a:r>
            <a:endParaRPr lang="en-US" sz="1200" dirty="0">
              <a:solidFill>
                <a:srgbClr val="000000"/>
              </a:solidFill>
              <a:latin typeface="Courier New"/>
              <a:cs typeface="Courier New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17870" y="5431473"/>
            <a:ext cx="8229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0" dirty="0" err="1">
                <a:solidFill>
                  <a:srgbClr val="0070C0"/>
                </a:solidFill>
                <a:latin typeface="Arial" panose="020B0604020202020204" pitchFamily="34" charset="0"/>
              </a:rPr>
              <a:t>Shacham</a:t>
            </a:r>
            <a:r>
              <a:rPr lang="en-US" altLang="zh-CN" sz="1600" b="0" dirty="0">
                <a:solidFill>
                  <a:srgbClr val="0070C0"/>
                </a:solidFill>
                <a:latin typeface="Arial" panose="020B0604020202020204" pitchFamily="34" charset="0"/>
              </a:rPr>
              <a:t>, H. (October 2007). "The geometry of innocent flesh on the bone: return-into-</a:t>
            </a:r>
            <a:r>
              <a:rPr lang="en-US" altLang="zh-CN" sz="1600" b="0" dirty="0" err="1">
                <a:solidFill>
                  <a:srgbClr val="0070C0"/>
                </a:solidFill>
                <a:latin typeface="Arial" panose="020B0604020202020204" pitchFamily="34" charset="0"/>
              </a:rPr>
              <a:t>libc</a:t>
            </a:r>
            <a:r>
              <a:rPr lang="en-US" altLang="zh-CN" sz="1600" b="0" dirty="0">
                <a:solidFill>
                  <a:srgbClr val="0070C0"/>
                </a:solidFill>
                <a:latin typeface="Arial" panose="020B0604020202020204" pitchFamily="34" charset="0"/>
              </a:rPr>
              <a:t> without function calls (on the x86)". </a:t>
            </a:r>
            <a:r>
              <a:rPr lang="en-US" altLang="zh-CN" sz="1600" b="0" i="1" dirty="0">
                <a:solidFill>
                  <a:srgbClr val="0070C0"/>
                </a:solidFill>
                <a:latin typeface="Arial" panose="020B0604020202020204" pitchFamily="34" charset="0"/>
              </a:rPr>
              <a:t>Proceedings of the 14th ACM conference on Computer and communications security - CCS '07</a:t>
            </a:r>
            <a:r>
              <a:rPr lang="en-US" altLang="zh-CN" sz="1600" b="0" dirty="0">
                <a:solidFill>
                  <a:srgbClr val="0070C0"/>
                </a:solidFill>
                <a:latin typeface="Arial" panose="020B0604020202020204" pitchFamily="34" charset="0"/>
              </a:rPr>
              <a:t>. pp. 552–561. ISBN 978-1-59593-703-2. doi:</a:t>
            </a:r>
            <a:r>
              <a:rPr lang="en-US" altLang="zh-CN" sz="1600" b="0" u="sng" dirty="0">
                <a:solidFill>
                  <a:srgbClr val="0070C0"/>
                </a:solidFill>
                <a:latin typeface="Arial" panose="020B0604020202020204" pitchFamily="34" charset="0"/>
              </a:rPr>
              <a:t>10.1145/1315245.1315313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84990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Crafting an ROP Attack String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453165-3006-804F-B70E-208CADF7E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3900" y="2039984"/>
            <a:ext cx="4167239" cy="3034652"/>
          </a:xfrm>
        </p:spPr>
        <p:txBody>
          <a:bodyPr/>
          <a:lstStyle/>
          <a:p>
            <a:r>
              <a:rPr lang="en-US" dirty="0"/>
              <a:t>Gadget #1</a:t>
            </a:r>
          </a:p>
          <a:p>
            <a:pPr lvl="1"/>
            <a:r>
              <a:rPr lang="en-US" sz="1800" b="1" kern="1200" dirty="0">
                <a:solidFill>
                  <a:srgbClr val="000000"/>
                </a:solidFill>
                <a:latin typeface="Courier New"/>
                <a:ea typeface="+mn-ea"/>
                <a:cs typeface="Courier New"/>
              </a:rPr>
              <a:t>0x4004d4  </a:t>
            </a:r>
            <a:r>
              <a:rPr lang="en-US" dirty="0" err="1"/>
              <a:t>rax</a:t>
            </a:r>
            <a:r>
              <a:rPr lang="en-US" dirty="0"/>
              <a:t> </a:t>
            </a:r>
            <a:r>
              <a:rPr lang="en-US" dirty="0">
                <a:sym typeface="Wingdings"/>
              </a:rPr>
              <a:t> </a:t>
            </a:r>
            <a:r>
              <a:rPr lang="en-US" dirty="0" err="1">
                <a:sym typeface="Wingdings"/>
              </a:rPr>
              <a:t>rdi</a:t>
            </a:r>
            <a:r>
              <a:rPr lang="en-US" dirty="0">
                <a:sym typeface="Wingdings"/>
              </a:rPr>
              <a:t> + </a:t>
            </a:r>
            <a:r>
              <a:rPr lang="en-US" dirty="0" err="1">
                <a:sym typeface="Wingdings"/>
              </a:rPr>
              <a:t>rdx</a:t>
            </a:r>
            <a:endParaRPr lang="en-US" dirty="0"/>
          </a:p>
          <a:p>
            <a:r>
              <a:rPr lang="en-US" dirty="0"/>
              <a:t>Gadget #2</a:t>
            </a:r>
          </a:p>
          <a:p>
            <a:pPr lvl="1"/>
            <a:r>
              <a:rPr lang="en-US" sz="1800" b="1" dirty="0">
                <a:latin typeface="Courier New"/>
                <a:cs typeface="Courier New"/>
              </a:rPr>
              <a:t>0x4004dc</a:t>
            </a:r>
            <a:r>
              <a:rPr lang="en-US" dirty="0">
                <a:latin typeface="Courier New"/>
                <a:cs typeface="Courier New"/>
              </a:rPr>
              <a:t>  </a:t>
            </a:r>
            <a:r>
              <a:rPr lang="en-US" dirty="0" err="1"/>
              <a:t>rdi</a:t>
            </a:r>
            <a:r>
              <a:rPr lang="en-US" dirty="0"/>
              <a:t> </a:t>
            </a:r>
            <a:r>
              <a:rPr lang="en-US" dirty="0">
                <a:sym typeface="Wingdings"/>
              </a:rPr>
              <a:t> </a:t>
            </a:r>
            <a:r>
              <a:rPr lang="en-US" dirty="0" err="1">
                <a:sym typeface="Wingdings"/>
              </a:rPr>
              <a:t>rax</a:t>
            </a:r>
            <a:endParaRPr lang="en-US" dirty="0"/>
          </a:p>
          <a:p>
            <a:r>
              <a:rPr lang="en-US" dirty="0"/>
              <a:t>Combination</a:t>
            </a:r>
          </a:p>
          <a:p>
            <a:pPr marL="914400" lvl="2" indent="0">
              <a:buNone/>
            </a:pPr>
            <a:r>
              <a:rPr lang="en-US" dirty="0"/>
              <a:t> </a:t>
            </a:r>
            <a:r>
              <a:rPr lang="en-US" dirty="0" err="1"/>
              <a:t>rdi</a:t>
            </a:r>
            <a:r>
              <a:rPr lang="en-US" dirty="0"/>
              <a:t> </a:t>
            </a:r>
            <a:r>
              <a:rPr lang="en-US" dirty="0">
                <a:sym typeface="Wingdings"/>
              </a:rPr>
              <a:t> </a:t>
            </a:r>
            <a:r>
              <a:rPr lang="en-US" dirty="0" err="1">
                <a:sym typeface="Wingdings"/>
              </a:rPr>
              <a:t>rdi</a:t>
            </a:r>
            <a:r>
              <a:rPr lang="en-US" dirty="0">
                <a:sym typeface="Wingdings"/>
              </a:rPr>
              <a:t> + </a:t>
            </a:r>
            <a:r>
              <a:rPr lang="en-US" dirty="0" err="1">
                <a:sym typeface="Wingdings"/>
              </a:rPr>
              <a:t>rdx</a:t>
            </a:r>
            <a:endParaRPr lang="en-US" dirty="0"/>
          </a:p>
        </p:txBody>
      </p:sp>
      <p:sp>
        <p:nvSpPr>
          <p:cNvPr id="360479" name="Rectangle 31"/>
          <p:cNvSpPr>
            <a:spLocks noChangeArrowheads="1"/>
          </p:cNvSpPr>
          <p:nvPr/>
        </p:nvSpPr>
        <p:spPr bwMode="auto">
          <a:xfrm>
            <a:off x="533400" y="1360486"/>
            <a:ext cx="1797050" cy="3592513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en-US" sz="1600" b="0" dirty="0">
                <a:latin typeface="Calibri" pitchFamily="34" charset="0"/>
                <a:cs typeface="+mn-cs"/>
              </a:rPr>
              <a:t>Stack Frame</a:t>
            </a:r>
          </a:p>
          <a:p>
            <a:pPr algn="ctr">
              <a:defRPr/>
            </a:pPr>
            <a:r>
              <a:rPr lang="en-US" sz="1600" b="0" dirty="0">
                <a:latin typeface="Calibri" pitchFamily="34" charset="0"/>
                <a:cs typeface="+mn-cs"/>
              </a:rPr>
              <a:t>for </a:t>
            </a:r>
            <a:r>
              <a:rPr lang="en-US" sz="1600" dirty="0" err="1">
                <a:latin typeface="Courier New" pitchFamily="49" charset="0"/>
                <a:cs typeface="+mn-cs"/>
              </a:rPr>
              <a:t>call_echo</a:t>
            </a:r>
            <a:endParaRPr lang="en-US" sz="1600" dirty="0">
              <a:latin typeface="Courier New" pitchFamily="49" charset="0"/>
              <a:cs typeface="+mn-cs"/>
            </a:endParaRPr>
          </a:p>
        </p:txBody>
      </p:sp>
      <p:sp>
        <p:nvSpPr>
          <p:cNvPr id="360476" name="Rectangle 28"/>
          <p:cNvSpPr>
            <a:spLocks noChangeArrowheads="1"/>
          </p:cNvSpPr>
          <p:nvPr/>
        </p:nvSpPr>
        <p:spPr bwMode="auto">
          <a:xfrm>
            <a:off x="2330450" y="4648200"/>
            <a:ext cx="59824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 err="1">
                <a:latin typeface="Courier New" pitchFamily="49" charset="0"/>
              </a:rPr>
              <a:t>buf</a:t>
            </a:r>
            <a:endParaRPr lang="en-US" sz="1800" dirty="0">
              <a:solidFill>
                <a:srgbClr val="C00000"/>
              </a:solidFill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</p:txBody>
      </p:sp>
      <p:sp>
        <p:nvSpPr>
          <p:cNvPr id="73" name="Rectangle 3"/>
          <p:cNvSpPr>
            <a:spLocks noChangeArrowheads="1"/>
          </p:cNvSpPr>
          <p:nvPr/>
        </p:nvSpPr>
        <p:spPr bwMode="auto">
          <a:xfrm>
            <a:off x="76200" y="5715000"/>
            <a:ext cx="8915400" cy="5822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12700">
            <a:solidFill>
              <a:schemeClr val="bg2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30 31 32 33 34 35 36 37 38 39 30 31 32 33 34 35 36 37 38 39 30 31 32 33 d4 04 40 00 00 00 00 00 dc 04 40 00 00 00 00 00</a:t>
            </a:r>
            <a:endParaRPr lang="en-US" sz="1600" dirty="0">
              <a:latin typeface="Courier New" pitchFamily="49" charset="0"/>
              <a:ea typeface="MS Mincho" pitchFamily="49" charset="-128"/>
              <a:cs typeface="+mn-cs"/>
            </a:endParaRPr>
          </a:p>
        </p:txBody>
      </p:sp>
      <p:sp>
        <p:nvSpPr>
          <p:cNvPr id="75" name="Rectangle 22"/>
          <p:cNvSpPr>
            <a:spLocks noChangeArrowheads="1"/>
          </p:cNvSpPr>
          <p:nvPr/>
        </p:nvSpPr>
        <p:spPr bwMode="auto">
          <a:xfrm>
            <a:off x="533400" y="1887758"/>
            <a:ext cx="1797050" cy="608299"/>
          </a:xfrm>
          <a:prstGeom prst="rect">
            <a:avLst/>
          </a:prstGeom>
          <a:solidFill>
            <a:srgbClr val="FFFFCC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solidFill>
                  <a:srgbClr val="C00000"/>
                </a:solidFill>
                <a:latin typeface="Calibri" pitchFamily="34" charset="0"/>
                <a:cs typeface="+mn-cs"/>
              </a:rPr>
              <a:t>Return Address</a:t>
            </a:r>
          </a:p>
          <a:p>
            <a:pPr algn="ctr">
              <a:defRPr/>
            </a:pPr>
            <a:r>
              <a:rPr lang="en-US" sz="1800" b="0" dirty="0">
                <a:solidFill>
                  <a:srgbClr val="C00000"/>
                </a:solidFill>
                <a:latin typeface="Calibri" pitchFamily="34" charset="0"/>
                <a:cs typeface="+mn-cs"/>
              </a:rPr>
              <a:t>(8 bytes)</a:t>
            </a:r>
          </a:p>
        </p:txBody>
      </p:sp>
      <p:grpSp>
        <p:nvGrpSpPr>
          <p:cNvPr id="76" name="Group 75"/>
          <p:cNvGrpSpPr/>
          <p:nvPr/>
        </p:nvGrpSpPr>
        <p:grpSpPr>
          <a:xfrm>
            <a:off x="532564" y="1887584"/>
            <a:ext cx="1797050" cy="304800"/>
            <a:chOff x="2377022" y="2811289"/>
            <a:chExt cx="1797050" cy="304800"/>
          </a:xfrm>
          <a:solidFill>
            <a:srgbClr val="FFFFCC"/>
          </a:solidFill>
        </p:grpSpPr>
        <p:sp>
          <p:nvSpPr>
            <p:cNvPr id="77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78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79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80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527756" y="2203672"/>
            <a:ext cx="1797050" cy="304800"/>
            <a:chOff x="2377022" y="2811289"/>
            <a:chExt cx="1797050" cy="304800"/>
          </a:xfrm>
          <a:solidFill>
            <a:srgbClr val="FFFFCC"/>
          </a:solidFill>
        </p:grpSpPr>
        <p:sp>
          <p:nvSpPr>
            <p:cNvPr id="82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83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40</a:t>
              </a:r>
            </a:p>
          </p:txBody>
        </p:sp>
        <p:sp>
          <p:nvSpPr>
            <p:cNvPr id="84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04</a:t>
              </a:r>
            </a:p>
          </p:txBody>
        </p:sp>
        <p:sp>
          <p:nvSpPr>
            <p:cNvPr id="85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dc</a:t>
              </a:r>
            </a:p>
          </p:txBody>
        </p:sp>
      </p:grpSp>
      <p:sp>
        <p:nvSpPr>
          <p:cNvPr id="86" name="Line 29"/>
          <p:cNvSpPr>
            <a:spLocks noChangeShapeType="1"/>
          </p:cNvSpPr>
          <p:nvPr/>
        </p:nvSpPr>
        <p:spPr bwMode="auto">
          <a:xfrm flipH="1">
            <a:off x="2362200" y="3031907"/>
            <a:ext cx="450850" cy="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7" name="Rectangle 30"/>
          <p:cNvSpPr>
            <a:spLocks noChangeArrowheads="1"/>
          </p:cNvSpPr>
          <p:nvPr/>
        </p:nvSpPr>
        <p:spPr bwMode="auto">
          <a:xfrm>
            <a:off x="2762250" y="2858869"/>
            <a:ext cx="819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%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rsp</a:t>
            </a:r>
            <a:endParaRPr lang="en-US" sz="1800" dirty="0">
              <a:solidFill>
                <a:srgbClr val="C00000"/>
              </a:solidFill>
              <a:latin typeface="Courier New" pitchFamily="49" charset="0"/>
            </a:endParaRPr>
          </a:p>
        </p:txBody>
      </p:sp>
      <p:sp>
        <p:nvSpPr>
          <p:cNvPr id="92" name="TextBox 91"/>
          <p:cNvSpPr txBox="1">
            <a:spLocks noChangeArrowheads="1"/>
          </p:cNvSpPr>
          <p:nvPr/>
        </p:nvSpPr>
        <p:spPr bwMode="auto">
          <a:xfrm>
            <a:off x="533400" y="5345668"/>
            <a:ext cx="20423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i="1" dirty="0">
                <a:solidFill>
                  <a:srgbClr val="C00000"/>
                </a:solidFill>
                <a:latin typeface="Calibri" pitchFamily="34" charset="0"/>
              </a:rPr>
              <a:t>Attack String (Hex)</a:t>
            </a:r>
          </a:p>
        </p:txBody>
      </p:sp>
      <p:sp>
        <p:nvSpPr>
          <p:cNvPr id="360470" name="Rectangle 22"/>
          <p:cNvSpPr>
            <a:spLocks noChangeArrowheads="1"/>
          </p:cNvSpPr>
          <p:nvPr/>
        </p:nvSpPr>
        <p:spPr bwMode="auto">
          <a:xfrm>
            <a:off x="533400" y="2503486"/>
            <a:ext cx="1797050" cy="608299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Return Address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(8 bytes)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33400" y="4648200"/>
            <a:ext cx="1797050" cy="304800"/>
            <a:chOff x="533400" y="4648200"/>
            <a:chExt cx="1797050" cy="304800"/>
          </a:xfrm>
        </p:grpSpPr>
        <p:sp>
          <p:nvSpPr>
            <p:cNvPr id="360472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33</a:t>
              </a:r>
            </a:p>
          </p:txBody>
        </p:sp>
        <p:sp>
          <p:nvSpPr>
            <p:cNvPr id="360473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32</a:t>
              </a:r>
            </a:p>
          </p:txBody>
        </p:sp>
        <p:sp>
          <p:nvSpPr>
            <p:cNvPr id="360474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31</a:t>
              </a:r>
            </a:p>
          </p:txBody>
        </p:sp>
        <p:sp>
          <p:nvSpPr>
            <p:cNvPr id="360475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30</a:t>
              </a:r>
            </a:p>
          </p:txBody>
        </p:sp>
      </p:grpSp>
      <p:sp>
        <p:nvSpPr>
          <p:cNvPr id="18" name="Rectangle 23"/>
          <p:cNvSpPr>
            <a:spLocks noChangeArrowheads="1"/>
          </p:cNvSpPr>
          <p:nvPr/>
        </p:nvSpPr>
        <p:spPr bwMode="auto">
          <a:xfrm>
            <a:off x="533400" y="3113087"/>
            <a:ext cx="1797050" cy="15312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</a:rPr>
              <a:t>20 bytes unused</a:t>
            </a:r>
            <a:endParaRPr lang="en-US" sz="1800" dirty="0">
              <a:latin typeface="Courier New" pitchFamily="49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532564" y="2509716"/>
            <a:ext cx="1797050" cy="304800"/>
            <a:chOff x="2377022" y="2811289"/>
            <a:chExt cx="1797050" cy="304800"/>
          </a:xfrm>
          <a:solidFill>
            <a:srgbClr val="CDF1C5"/>
          </a:solidFill>
        </p:grpSpPr>
        <p:sp>
          <p:nvSpPr>
            <p:cNvPr id="33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35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36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33400" y="4336978"/>
            <a:ext cx="1797050" cy="304800"/>
            <a:chOff x="533400" y="4648200"/>
            <a:chExt cx="1797050" cy="304800"/>
          </a:xfrm>
          <a:solidFill>
            <a:schemeClr val="bg2">
              <a:lumMod val="40000"/>
              <a:lumOff val="60000"/>
            </a:schemeClr>
          </a:solidFill>
        </p:grpSpPr>
        <p:sp>
          <p:nvSpPr>
            <p:cNvPr id="44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37</a:t>
              </a:r>
            </a:p>
          </p:txBody>
        </p:sp>
        <p:sp>
          <p:nvSpPr>
            <p:cNvPr id="45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36</a:t>
              </a:r>
            </a:p>
          </p:txBody>
        </p:sp>
        <p:sp>
          <p:nvSpPr>
            <p:cNvPr id="46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35</a:t>
              </a:r>
            </a:p>
          </p:txBody>
        </p:sp>
        <p:sp>
          <p:nvSpPr>
            <p:cNvPr id="47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34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33400" y="4025756"/>
            <a:ext cx="1797050" cy="304800"/>
            <a:chOff x="533400" y="4648200"/>
            <a:chExt cx="1797050" cy="304800"/>
          </a:xfrm>
          <a:solidFill>
            <a:schemeClr val="bg2">
              <a:lumMod val="40000"/>
              <a:lumOff val="60000"/>
            </a:schemeClr>
          </a:solidFill>
        </p:grpSpPr>
        <p:sp>
          <p:nvSpPr>
            <p:cNvPr id="49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31</a:t>
              </a:r>
            </a:p>
          </p:txBody>
        </p:sp>
        <p:sp>
          <p:nvSpPr>
            <p:cNvPr id="50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30</a:t>
              </a:r>
            </a:p>
          </p:txBody>
        </p:sp>
        <p:sp>
          <p:nvSpPr>
            <p:cNvPr id="51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39</a:t>
              </a:r>
            </a:p>
          </p:txBody>
        </p:sp>
        <p:sp>
          <p:nvSpPr>
            <p:cNvPr id="52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38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533400" y="3714534"/>
            <a:ext cx="1797050" cy="304800"/>
            <a:chOff x="533400" y="4648200"/>
            <a:chExt cx="1797050" cy="304800"/>
          </a:xfrm>
          <a:solidFill>
            <a:schemeClr val="bg2">
              <a:lumMod val="40000"/>
              <a:lumOff val="60000"/>
            </a:schemeClr>
          </a:solidFill>
        </p:grpSpPr>
        <p:sp>
          <p:nvSpPr>
            <p:cNvPr id="54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35</a:t>
              </a:r>
            </a:p>
          </p:txBody>
        </p:sp>
        <p:sp>
          <p:nvSpPr>
            <p:cNvPr id="55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34</a:t>
              </a:r>
            </a:p>
          </p:txBody>
        </p:sp>
        <p:sp>
          <p:nvSpPr>
            <p:cNvPr id="56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33</a:t>
              </a:r>
            </a:p>
          </p:txBody>
        </p:sp>
        <p:sp>
          <p:nvSpPr>
            <p:cNvPr id="57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32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533400" y="3403312"/>
            <a:ext cx="1797050" cy="304800"/>
            <a:chOff x="533400" y="4648200"/>
            <a:chExt cx="1797050" cy="304800"/>
          </a:xfrm>
          <a:solidFill>
            <a:schemeClr val="bg2">
              <a:lumMod val="40000"/>
              <a:lumOff val="60000"/>
            </a:schemeClr>
          </a:solidFill>
        </p:grpSpPr>
        <p:sp>
          <p:nvSpPr>
            <p:cNvPr id="59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39</a:t>
              </a:r>
            </a:p>
          </p:txBody>
        </p:sp>
        <p:sp>
          <p:nvSpPr>
            <p:cNvPr id="60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38</a:t>
              </a:r>
            </a:p>
          </p:txBody>
        </p:sp>
        <p:sp>
          <p:nvSpPr>
            <p:cNvPr id="61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37</a:t>
              </a:r>
            </a:p>
          </p:txBody>
        </p:sp>
        <p:sp>
          <p:nvSpPr>
            <p:cNvPr id="62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36</a:t>
              </a: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33400" y="3092090"/>
            <a:ext cx="1797050" cy="304800"/>
            <a:chOff x="533400" y="4648200"/>
            <a:chExt cx="1797050" cy="304800"/>
          </a:xfrm>
          <a:solidFill>
            <a:schemeClr val="bg2">
              <a:lumMod val="40000"/>
              <a:lumOff val="60000"/>
            </a:schemeClr>
          </a:solidFill>
        </p:grpSpPr>
        <p:sp>
          <p:nvSpPr>
            <p:cNvPr id="64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33</a:t>
              </a:r>
            </a:p>
          </p:txBody>
        </p:sp>
        <p:sp>
          <p:nvSpPr>
            <p:cNvPr id="65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32</a:t>
              </a:r>
            </a:p>
          </p:txBody>
        </p:sp>
        <p:sp>
          <p:nvSpPr>
            <p:cNvPr id="66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31</a:t>
              </a:r>
            </a:p>
          </p:txBody>
        </p:sp>
        <p:sp>
          <p:nvSpPr>
            <p:cNvPr id="67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30</a:t>
              </a: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533400" y="2801837"/>
            <a:ext cx="1797050" cy="304800"/>
            <a:chOff x="2377022" y="2811289"/>
            <a:chExt cx="1797050" cy="304800"/>
          </a:xfrm>
          <a:solidFill>
            <a:srgbClr val="D5F1CF"/>
          </a:solidFill>
        </p:grpSpPr>
        <p:sp>
          <p:nvSpPr>
            <p:cNvPr id="69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70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40</a:t>
              </a:r>
            </a:p>
          </p:txBody>
        </p:sp>
        <p:sp>
          <p:nvSpPr>
            <p:cNvPr id="71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04</a:t>
              </a:r>
            </a:p>
          </p:txBody>
        </p:sp>
        <p:sp>
          <p:nvSpPr>
            <p:cNvPr id="72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d0</a:t>
              </a:r>
            </a:p>
          </p:txBody>
        </p:sp>
      </p:grpSp>
      <p:sp>
        <p:nvSpPr>
          <p:cNvPr id="94" name="AutoShape 16"/>
          <p:cNvSpPr>
            <a:spLocks/>
          </p:cNvSpPr>
          <p:nvPr/>
        </p:nvSpPr>
        <p:spPr bwMode="auto">
          <a:xfrm rot="10800000" flipH="1">
            <a:off x="190499" y="1887584"/>
            <a:ext cx="228600" cy="3065416"/>
          </a:xfrm>
          <a:prstGeom prst="leftBrace">
            <a:avLst>
              <a:gd name="adj1" fmla="val 75000"/>
              <a:gd name="adj2" fmla="val 50000"/>
            </a:avLst>
          </a:prstGeom>
          <a:noFill/>
          <a:ln w="254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1800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89" name="TextBox 88"/>
          <p:cNvSpPr txBox="1">
            <a:spLocks noChangeArrowheads="1"/>
          </p:cNvSpPr>
          <p:nvPr/>
        </p:nvSpPr>
        <p:spPr bwMode="auto">
          <a:xfrm>
            <a:off x="533400" y="6260068"/>
            <a:ext cx="43926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b="0" dirty="0">
                <a:latin typeface="Calibri" pitchFamily="34" charset="0"/>
              </a:rPr>
              <a:t>Multiple gadgets will corrupt stack upwards</a:t>
            </a:r>
          </a:p>
        </p:txBody>
      </p:sp>
      <p:sp>
        <p:nvSpPr>
          <p:cNvPr id="95" name="Rectangle 27">
            <a:extLst>
              <a:ext uri="{FF2B5EF4-FFF2-40B4-BE49-F238E27FC236}">
                <a16:creationId xmlns:a16="http://schemas.microsoft.com/office/drawing/2014/main" id="{A14EE139-2133-4E5C-8125-33472FCA6E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1188" y="2809711"/>
            <a:ext cx="449262" cy="304800"/>
          </a:xfrm>
          <a:prstGeom prst="rect">
            <a:avLst/>
          </a:prstGeom>
          <a:solidFill>
            <a:srgbClr val="D5F1C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dirty="0">
                <a:solidFill>
                  <a:srgbClr val="C00000"/>
                </a:solidFill>
                <a:latin typeface="Courier New" pitchFamily="49" charset="0"/>
                <a:cs typeface="+mn-cs"/>
              </a:rPr>
              <a:t>d4</a:t>
            </a:r>
          </a:p>
        </p:txBody>
      </p:sp>
    </p:spTree>
    <p:extLst>
      <p:ext uri="{BB962C8B-B14F-4D97-AF65-F5344CB8AC3E}">
        <p14:creationId xmlns:p14="http://schemas.microsoft.com/office/powerpoint/2010/main" val="670100969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What Happens When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echo</a:t>
            </a:r>
            <a:r>
              <a:rPr lang="en-US" dirty="0"/>
              <a:t> Returns?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453165-3006-804F-B70E-208CADF7E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3900" y="2039984"/>
            <a:ext cx="4167239" cy="3034652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Echo executes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ret</a:t>
            </a:r>
          </a:p>
          <a:p>
            <a:pPr marL="857250" lvl="1" indent="-457200"/>
            <a:r>
              <a:rPr lang="en-US" b="1" dirty="0">
                <a:cs typeface="Calibri" panose="020F0502020204030204" pitchFamily="34" charset="0"/>
              </a:rPr>
              <a:t>Starts Gadget #1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Gadget #1 executes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ret</a:t>
            </a:r>
          </a:p>
          <a:p>
            <a:pPr marL="857250" lvl="1" indent="-457200"/>
            <a:r>
              <a:rPr lang="en-US" sz="1800" b="1" dirty="0">
                <a:cs typeface="Calibri" panose="020F0502020204030204" pitchFamily="34" charset="0"/>
              </a:rPr>
              <a:t>Starts Gadget #2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Gadget #2 executes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ret</a:t>
            </a:r>
          </a:p>
          <a:p>
            <a:pPr marL="857250" lvl="1" indent="-457200"/>
            <a:r>
              <a:rPr lang="en-US" sz="1800" b="1" dirty="0">
                <a:cs typeface="Calibri" panose="020F0502020204030204" pitchFamily="34" charset="0"/>
              </a:rPr>
              <a:t>Goes off somewhere ...</a:t>
            </a:r>
          </a:p>
        </p:txBody>
      </p:sp>
      <p:sp>
        <p:nvSpPr>
          <p:cNvPr id="360479" name="Rectangle 31"/>
          <p:cNvSpPr>
            <a:spLocks noChangeArrowheads="1"/>
          </p:cNvSpPr>
          <p:nvPr/>
        </p:nvSpPr>
        <p:spPr bwMode="auto">
          <a:xfrm>
            <a:off x="533400" y="1360486"/>
            <a:ext cx="1797050" cy="3592513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en-US" sz="1600" b="0" dirty="0">
                <a:latin typeface="Calibri" pitchFamily="34" charset="0"/>
                <a:cs typeface="+mn-cs"/>
              </a:rPr>
              <a:t>Stack Frame</a:t>
            </a:r>
          </a:p>
          <a:p>
            <a:pPr algn="ctr">
              <a:defRPr/>
            </a:pPr>
            <a:r>
              <a:rPr lang="en-US" sz="1600" b="0" dirty="0">
                <a:latin typeface="Calibri" pitchFamily="34" charset="0"/>
                <a:cs typeface="+mn-cs"/>
              </a:rPr>
              <a:t>for </a:t>
            </a:r>
            <a:r>
              <a:rPr lang="en-US" sz="1600" dirty="0" err="1">
                <a:latin typeface="Courier New" pitchFamily="49" charset="0"/>
                <a:cs typeface="+mn-cs"/>
              </a:rPr>
              <a:t>call_echo</a:t>
            </a:r>
            <a:endParaRPr lang="en-US" sz="1600" dirty="0">
              <a:latin typeface="Courier New" pitchFamily="49" charset="0"/>
              <a:cs typeface="+mn-cs"/>
            </a:endParaRPr>
          </a:p>
        </p:txBody>
      </p:sp>
      <p:sp>
        <p:nvSpPr>
          <p:cNvPr id="360476" name="Rectangle 28"/>
          <p:cNvSpPr>
            <a:spLocks noChangeArrowheads="1"/>
          </p:cNvSpPr>
          <p:nvPr/>
        </p:nvSpPr>
        <p:spPr bwMode="auto">
          <a:xfrm>
            <a:off x="2330450" y="4648200"/>
            <a:ext cx="59824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 err="1">
                <a:latin typeface="Courier New" pitchFamily="49" charset="0"/>
              </a:rPr>
              <a:t>buf</a:t>
            </a:r>
            <a:endParaRPr lang="en-US" sz="1800" dirty="0">
              <a:solidFill>
                <a:srgbClr val="C00000"/>
              </a:solidFill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</p:txBody>
      </p:sp>
      <p:sp>
        <p:nvSpPr>
          <p:cNvPr id="75" name="Rectangle 22"/>
          <p:cNvSpPr>
            <a:spLocks noChangeArrowheads="1"/>
          </p:cNvSpPr>
          <p:nvPr/>
        </p:nvSpPr>
        <p:spPr bwMode="auto">
          <a:xfrm>
            <a:off x="533400" y="1887758"/>
            <a:ext cx="1797050" cy="608299"/>
          </a:xfrm>
          <a:prstGeom prst="rect">
            <a:avLst/>
          </a:prstGeom>
          <a:solidFill>
            <a:srgbClr val="FFFFCC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solidFill>
                  <a:srgbClr val="C00000"/>
                </a:solidFill>
                <a:latin typeface="Calibri" pitchFamily="34" charset="0"/>
                <a:cs typeface="+mn-cs"/>
              </a:rPr>
              <a:t>Return Address</a:t>
            </a:r>
          </a:p>
          <a:p>
            <a:pPr algn="ctr">
              <a:defRPr/>
            </a:pPr>
            <a:r>
              <a:rPr lang="en-US" sz="1800" b="0" dirty="0">
                <a:solidFill>
                  <a:srgbClr val="C00000"/>
                </a:solidFill>
                <a:latin typeface="Calibri" pitchFamily="34" charset="0"/>
                <a:cs typeface="+mn-cs"/>
              </a:rPr>
              <a:t>(8 bytes)</a:t>
            </a:r>
          </a:p>
        </p:txBody>
      </p:sp>
      <p:grpSp>
        <p:nvGrpSpPr>
          <p:cNvPr id="76" name="Group 75"/>
          <p:cNvGrpSpPr/>
          <p:nvPr/>
        </p:nvGrpSpPr>
        <p:grpSpPr>
          <a:xfrm>
            <a:off x="538208" y="1887584"/>
            <a:ext cx="1797050" cy="304800"/>
            <a:chOff x="2377022" y="2811289"/>
            <a:chExt cx="1797050" cy="304800"/>
          </a:xfrm>
          <a:solidFill>
            <a:srgbClr val="FFFFCC"/>
          </a:solidFill>
        </p:grpSpPr>
        <p:sp>
          <p:nvSpPr>
            <p:cNvPr id="77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78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79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80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533400" y="2203672"/>
            <a:ext cx="1797050" cy="304800"/>
            <a:chOff x="2377022" y="2811289"/>
            <a:chExt cx="1797050" cy="304800"/>
          </a:xfrm>
          <a:solidFill>
            <a:srgbClr val="FFFFCC"/>
          </a:solidFill>
        </p:grpSpPr>
        <p:sp>
          <p:nvSpPr>
            <p:cNvPr id="82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83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40</a:t>
              </a:r>
            </a:p>
          </p:txBody>
        </p:sp>
        <p:sp>
          <p:nvSpPr>
            <p:cNvPr id="84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04</a:t>
              </a:r>
            </a:p>
          </p:txBody>
        </p:sp>
        <p:sp>
          <p:nvSpPr>
            <p:cNvPr id="85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dc</a:t>
              </a:r>
            </a:p>
          </p:txBody>
        </p:sp>
      </p:grpSp>
      <p:sp>
        <p:nvSpPr>
          <p:cNvPr id="86" name="Line 29"/>
          <p:cNvSpPr>
            <a:spLocks noChangeShapeType="1"/>
          </p:cNvSpPr>
          <p:nvPr/>
        </p:nvSpPr>
        <p:spPr bwMode="auto">
          <a:xfrm flipH="1">
            <a:off x="2362200" y="3031907"/>
            <a:ext cx="450850" cy="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7" name="Rectangle 30"/>
          <p:cNvSpPr>
            <a:spLocks noChangeArrowheads="1"/>
          </p:cNvSpPr>
          <p:nvPr/>
        </p:nvSpPr>
        <p:spPr bwMode="auto">
          <a:xfrm>
            <a:off x="2762250" y="2858869"/>
            <a:ext cx="819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%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rsp</a:t>
            </a:r>
            <a:endParaRPr lang="en-US" sz="1800" dirty="0">
              <a:solidFill>
                <a:srgbClr val="C00000"/>
              </a:solidFill>
              <a:latin typeface="Courier New" pitchFamily="49" charset="0"/>
            </a:endParaRPr>
          </a:p>
        </p:txBody>
      </p:sp>
      <p:sp>
        <p:nvSpPr>
          <p:cNvPr id="360470" name="Rectangle 22"/>
          <p:cNvSpPr>
            <a:spLocks noChangeArrowheads="1"/>
          </p:cNvSpPr>
          <p:nvPr/>
        </p:nvSpPr>
        <p:spPr bwMode="auto">
          <a:xfrm>
            <a:off x="533400" y="2503486"/>
            <a:ext cx="1797050" cy="608299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Return Address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(8 bytes)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33400" y="4648200"/>
            <a:ext cx="1797050" cy="304800"/>
            <a:chOff x="533400" y="4648200"/>
            <a:chExt cx="1797050" cy="304800"/>
          </a:xfrm>
        </p:grpSpPr>
        <p:sp>
          <p:nvSpPr>
            <p:cNvPr id="360472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33</a:t>
              </a:r>
            </a:p>
          </p:txBody>
        </p:sp>
        <p:sp>
          <p:nvSpPr>
            <p:cNvPr id="360473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32</a:t>
              </a:r>
            </a:p>
          </p:txBody>
        </p:sp>
        <p:sp>
          <p:nvSpPr>
            <p:cNvPr id="360474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31</a:t>
              </a:r>
            </a:p>
          </p:txBody>
        </p:sp>
        <p:sp>
          <p:nvSpPr>
            <p:cNvPr id="360475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30</a:t>
              </a:r>
            </a:p>
          </p:txBody>
        </p:sp>
      </p:grpSp>
      <p:sp>
        <p:nvSpPr>
          <p:cNvPr id="18" name="Rectangle 23"/>
          <p:cNvSpPr>
            <a:spLocks noChangeArrowheads="1"/>
          </p:cNvSpPr>
          <p:nvPr/>
        </p:nvSpPr>
        <p:spPr bwMode="auto">
          <a:xfrm>
            <a:off x="533400" y="3113087"/>
            <a:ext cx="1797050" cy="15312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</a:rPr>
              <a:t>20 bytes unused</a:t>
            </a:r>
            <a:endParaRPr lang="en-US" sz="1800" dirty="0">
              <a:latin typeface="Courier New" pitchFamily="49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532564" y="2509716"/>
            <a:ext cx="1797050" cy="304800"/>
            <a:chOff x="2377022" y="2811289"/>
            <a:chExt cx="1797050" cy="304800"/>
          </a:xfrm>
          <a:solidFill>
            <a:srgbClr val="CDF1C5"/>
          </a:solidFill>
        </p:grpSpPr>
        <p:sp>
          <p:nvSpPr>
            <p:cNvPr id="33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35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36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33400" y="4336978"/>
            <a:ext cx="1797050" cy="304800"/>
            <a:chOff x="533400" y="4648200"/>
            <a:chExt cx="1797050" cy="304800"/>
          </a:xfrm>
          <a:solidFill>
            <a:schemeClr val="bg2">
              <a:lumMod val="40000"/>
              <a:lumOff val="60000"/>
            </a:schemeClr>
          </a:solidFill>
        </p:grpSpPr>
        <p:sp>
          <p:nvSpPr>
            <p:cNvPr id="44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37</a:t>
              </a:r>
            </a:p>
          </p:txBody>
        </p:sp>
        <p:sp>
          <p:nvSpPr>
            <p:cNvPr id="45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36</a:t>
              </a:r>
            </a:p>
          </p:txBody>
        </p:sp>
        <p:sp>
          <p:nvSpPr>
            <p:cNvPr id="46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35</a:t>
              </a:r>
            </a:p>
          </p:txBody>
        </p:sp>
        <p:sp>
          <p:nvSpPr>
            <p:cNvPr id="47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34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33400" y="4025756"/>
            <a:ext cx="1797050" cy="304800"/>
            <a:chOff x="533400" y="4648200"/>
            <a:chExt cx="1797050" cy="304800"/>
          </a:xfrm>
          <a:solidFill>
            <a:schemeClr val="bg2">
              <a:lumMod val="40000"/>
              <a:lumOff val="60000"/>
            </a:schemeClr>
          </a:solidFill>
        </p:grpSpPr>
        <p:sp>
          <p:nvSpPr>
            <p:cNvPr id="49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31</a:t>
              </a:r>
            </a:p>
          </p:txBody>
        </p:sp>
        <p:sp>
          <p:nvSpPr>
            <p:cNvPr id="50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30</a:t>
              </a:r>
            </a:p>
          </p:txBody>
        </p:sp>
        <p:sp>
          <p:nvSpPr>
            <p:cNvPr id="51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39</a:t>
              </a:r>
            </a:p>
          </p:txBody>
        </p:sp>
        <p:sp>
          <p:nvSpPr>
            <p:cNvPr id="52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38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533400" y="3714534"/>
            <a:ext cx="1797050" cy="304800"/>
            <a:chOff x="533400" y="4648200"/>
            <a:chExt cx="1797050" cy="304800"/>
          </a:xfrm>
          <a:solidFill>
            <a:schemeClr val="bg2">
              <a:lumMod val="40000"/>
              <a:lumOff val="60000"/>
            </a:schemeClr>
          </a:solidFill>
        </p:grpSpPr>
        <p:sp>
          <p:nvSpPr>
            <p:cNvPr id="54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35</a:t>
              </a:r>
            </a:p>
          </p:txBody>
        </p:sp>
        <p:sp>
          <p:nvSpPr>
            <p:cNvPr id="55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34</a:t>
              </a:r>
            </a:p>
          </p:txBody>
        </p:sp>
        <p:sp>
          <p:nvSpPr>
            <p:cNvPr id="56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33</a:t>
              </a:r>
            </a:p>
          </p:txBody>
        </p:sp>
        <p:sp>
          <p:nvSpPr>
            <p:cNvPr id="57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32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533400" y="3403312"/>
            <a:ext cx="1797050" cy="304800"/>
            <a:chOff x="533400" y="4648200"/>
            <a:chExt cx="1797050" cy="304800"/>
          </a:xfrm>
          <a:solidFill>
            <a:schemeClr val="bg2">
              <a:lumMod val="40000"/>
              <a:lumOff val="60000"/>
            </a:schemeClr>
          </a:solidFill>
        </p:grpSpPr>
        <p:sp>
          <p:nvSpPr>
            <p:cNvPr id="59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39</a:t>
              </a:r>
            </a:p>
          </p:txBody>
        </p:sp>
        <p:sp>
          <p:nvSpPr>
            <p:cNvPr id="60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38</a:t>
              </a:r>
            </a:p>
          </p:txBody>
        </p:sp>
        <p:sp>
          <p:nvSpPr>
            <p:cNvPr id="61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37</a:t>
              </a:r>
            </a:p>
          </p:txBody>
        </p:sp>
        <p:sp>
          <p:nvSpPr>
            <p:cNvPr id="62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36</a:t>
              </a: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33400" y="3092090"/>
            <a:ext cx="1797050" cy="304800"/>
            <a:chOff x="533400" y="4648200"/>
            <a:chExt cx="1797050" cy="304800"/>
          </a:xfrm>
          <a:solidFill>
            <a:schemeClr val="bg2">
              <a:lumMod val="40000"/>
              <a:lumOff val="60000"/>
            </a:schemeClr>
          </a:solidFill>
        </p:grpSpPr>
        <p:sp>
          <p:nvSpPr>
            <p:cNvPr id="64" name="Rectangle 24"/>
            <p:cNvSpPr>
              <a:spLocks noChangeArrowheads="1"/>
            </p:cNvSpPr>
            <p:nvPr/>
          </p:nvSpPr>
          <p:spPr bwMode="auto">
            <a:xfrm>
              <a:off x="533400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33</a:t>
              </a:r>
            </a:p>
          </p:txBody>
        </p:sp>
        <p:sp>
          <p:nvSpPr>
            <p:cNvPr id="65" name="Rectangle 25"/>
            <p:cNvSpPr>
              <a:spLocks noChangeArrowheads="1"/>
            </p:cNvSpPr>
            <p:nvPr/>
          </p:nvSpPr>
          <p:spPr bwMode="auto">
            <a:xfrm>
              <a:off x="982663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32</a:t>
              </a:r>
            </a:p>
          </p:txBody>
        </p:sp>
        <p:sp>
          <p:nvSpPr>
            <p:cNvPr id="66" name="Rectangle 26"/>
            <p:cNvSpPr>
              <a:spLocks noChangeArrowheads="1"/>
            </p:cNvSpPr>
            <p:nvPr/>
          </p:nvSpPr>
          <p:spPr bwMode="auto">
            <a:xfrm>
              <a:off x="1431925" y="4648200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31</a:t>
              </a:r>
            </a:p>
          </p:txBody>
        </p:sp>
        <p:sp>
          <p:nvSpPr>
            <p:cNvPr id="67" name="Rectangle 27"/>
            <p:cNvSpPr>
              <a:spLocks noChangeArrowheads="1"/>
            </p:cNvSpPr>
            <p:nvPr/>
          </p:nvSpPr>
          <p:spPr bwMode="auto">
            <a:xfrm>
              <a:off x="1881188" y="4648200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30</a:t>
              </a: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533400" y="2819400"/>
            <a:ext cx="1797050" cy="304800"/>
            <a:chOff x="2377022" y="2811289"/>
            <a:chExt cx="1797050" cy="304800"/>
          </a:xfrm>
          <a:solidFill>
            <a:srgbClr val="D5F1CF"/>
          </a:solidFill>
        </p:grpSpPr>
        <p:sp>
          <p:nvSpPr>
            <p:cNvPr id="69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70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40</a:t>
              </a:r>
            </a:p>
          </p:txBody>
        </p:sp>
        <p:sp>
          <p:nvSpPr>
            <p:cNvPr id="71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04</a:t>
              </a:r>
            </a:p>
          </p:txBody>
        </p:sp>
        <p:sp>
          <p:nvSpPr>
            <p:cNvPr id="72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d4</a:t>
              </a:r>
            </a:p>
          </p:txBody>
        </p:sp>
      </p:grpSp>
      <p:sp>
        <p:nvSpPr>
          <p:cNvPr id="94" name="AutoShape 16"/>
          <p:cNvSpPr>
            <a:spLocks/>
          </p:cNvSpPr>
          <p:nvPr/>
        </p:nvSpPr>
        <p:spPr bwMode="auto">
          <a:xfrm rot="10800000" flipH="1">
            <a:off x="190499" y="1887584"/>
            <a:ext cx="228600" cy="3065416"/>
          </a:xfrm>
          <a:prstGeom prst="leftBrace">
            <a:avLst>
              <a:gd name="adj1" fmla="val 75000"/>
              <a:gd name="adj2" fmla="val 50000"/>
            </a:avLst>
          </a:prstGeom>
          <a:noFill/>
          <a:ln w="254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1800">
              <a:solidFill>
                <a:srgbClr val="0070C0"/>
              </a:solidFill>
              <a:latin typeface="Calibri" pitchFamily="34" charset="0"/>
            </a:endParaRPr>
          </a:p>
        </p:txBody>
      </p:sp>
      <p:grpSp>
        <p:nvGrpSpPr>
          <p:cNvPr id="118" name="Group 117"/>
          <p:cNvGrpSpPr/>
          <p:nvPr/>
        </p:nvGrpSpPr>
        <p:grpSpPr>
          <a:xfrm>
            <a:off x="532564" y="2813006"/>
            <a:ext cx="1347788" cy="304800"/>
            <a:chOff x="2377022" y="2811289"/>
            <a:chExt cx="1347788" cy="304800"/>
          </a:xfrm>
          <a:solidFill>
            <a:srgbClr val="D5F1CF"/>
          </a:solidFill>
        </p:grpSpPr>
        <p:sp>
          <p:nvSpPr>
            <p:cNvPr id="119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120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40</a:t>
              </a:r>
            </a:p>
          </p:txBody>
        </p:sp>
        <p:sp>
          <p:nvSpPr>
            <p:cNvPr id="121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04</a:t>
              </a: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532564" y="2516317"/>
            <a:ext cx="1797050" cy="304800"/>
            <a:chOff x="2377022" y="2811289"/>
            <a:chExt cx="1797050" cy="304800"/>
          </a:xfrm>
          <a:solidFill>
            <a:srgbClr val="D5F1CF"/>
          </a:solidFill>
        </p:grpSpPr>
        <p:sp>
          <p:nvSpPr>
            <p:cNvPr id="124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125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126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127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</p:grpSp>
      <p:sp>
        <p:nvSpPr>
          <p:cNvPr id="89" name="TextBox 88"/>
          <p:cNvSpPr txBox="1">
            <a:spLocks noChangeArrowheads="1"/>
          </p:cNvSpPr>
          <p:nvPr/>
        </p:nvSpPr>
        <p:spPr bwMode="auto">
          <a:xfrm>
            <a:off x="533400" y="6260068"/>
            <a:ext cx="43926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b="0" dirty="0">
                <a:latin typeface="Calibri" pitchFamily="34" charset="0"/>
              </a:rPr>
              <a:t>Multiple gadgets will corrupt stack upwards</a:t>
            </a:r>
          </a:p>
        </p:txBody>
      </p:sp>
    </p:spTree>
    <p:extLst>
      <p:ext uri="{BB962C8B-B14F-4D97-AF65-F5344CB8AC3E}">
        <p14:creationId xmlns:p14="http://schemas.microsoft.com/office/powerpoint/2010/main" val="3114085117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19099" y="493713"/>
            <a:ext cx="7229491" cy="573087"/>
          </a:xfrm>
        </p:spPr>
        <p:txBody>
          <a:bodyPr/>
          <a:lstStyle/>
          <a:p>
            <a:pPr eaLnBrk="1" hangingPunct="1"/>
            <a:r>
              <a:rPr lang="en-US" dirty="0"/>
              <a:t>Crafting </a:t>
            </a:r>
            <a:r>
              <a:rPr lang="en-US"/>
              <a:t>an ROP </a:t>
            </a:r>
            <a:r>
              <a:rPr lang="en-US" dirty="0"/>
              <a:t>Attack String</a:t>
            </a:r>
          </a:p>
        </p:txBody>
      </p:sp>
      <p:sp>
        <p:nvSpPr>
          <p:cNvPr id="360479" name="Rectangle 31"/>
          <p:cNvSpPr>
            <a:spLocks noChangeArrowheads="1"/>
          </p:cNvSpPr>
          <p:nvPr/>
        </p:nvSpPr>
        <p:spPr bwMode="auto">
          <a:xfrm>
            <a:off x="533400" y="1360486"/>
            <a:ext cx="1797050" cy="3592513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en-US" sz="1600" b="0" dirty="0">
                <a:latin typeface="Calibri" pitchFamily="34" charset="0"/>
                <a:cs typeface="+mn-cs"/>
              </a:rPr>
              <a:t>Stack Frame</a:t>
            </a:r>
          </a:p>
          <a:p>
            <a:pPr algn="ctr">
              <a:defRPr/>
            </a:pPr>
            <a:r>
              <a:rPr lang="en-US" sz="1600" b="0" dirty="0">
                <a:latin typeface="Calibri" pitchFamily="34" charset="0"/>
                <a:cs typeface="+mn-cs"/>
              </a:rPr>
              <a:t>for </a:t>
            </a:r>
            <a:r>
              <a:rPr lang="en-US" sz="1600" dirty="0" err="1">
                <a:latin typeface="Courier New" pitchFamily="49" charset="0"/>
                <a:cs typeface="+mn-cs"/>
              </a:rPr>
              <a:t>call_echo</a:t>
            </a:r>
            <a:endParaRPr lang="en-US" sz="1600" dirty="0">
              <a:latin typeface="Courier New" pitchFamily="49" charset="0"/>
              <a:cs typeface="+mn-cs"/>
            </a:endParaRPr>
          </a:p>
        </p:txBody>
      </p:sp>
      <p:sp>
        <p:nvSpPr>
          <p:cNvPr id="360476" name="Rectangle 28"/>
          <p:cNvSpPr>
            <a:spLocks noChangeArrowheads="1"/>
          </p:cNvSpPr>
          <p:nvPr/>
        </p:nvSpPr>
        <p:spPr bwMode="auto">
          <a:xfrm>
            <a:off x="2330450" y="4648200"/>
            <a:ext cx="59824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 err="1">
                <a:latin typeface="Courier New" pitchFamily="49" charset="0"/>
              </a:rPr>
              <a:t>buf</a:t>
            </a:r>
            <a:endParaRPr lang="en-US" sz="1800" dirty="0">
              <a:solidFill>
                <a:srgbClr val="C00000"/>
              </a:solidFill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</p:txBody>
      </p:sp>
      <p:sp>
        <p:nvSpPr>
          <p:cNvPr id="73" name="Rectangle 3"/>
          <p:cNvSpPr>
            <a:spLocks noChangeArrowheads="1"/>
          </p:cNvSpPr>
          <p:nvPr/>
        </p:nvSpPr>
        <p:spPr bwMode="auto">
          <a:xfrm>
            <a:off x="76200" y="5715000"/>
            <a:ext cx="8915400" cy="5822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12700">
            <a:solidFill>
              <a:schemeClr val="bg2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  <a:defRPr/>
            </a:pPr>
            <a:r>
              <a:rPr lang="en-US" sz="1600" dirty="0">
                <a:latin typeface="Courier New" pitchFamily="49" charset="0"/>
                <a:ea typeface="MS Mincho" pitchFamily="49" charset="-128"/>
              </a:rPr>
              <a:t>30 31 32 33 34 35 36 37 38 39 30 31 32 33 34 35 36 37 38 39 30 31 32 33 d4 04 40 00 00 00 00 00</a:t>
            </a:r>
            <a:endParaRPr lang="en-US" sz="1600" dirty="0">
              <a:latin typeface="Courier New" pitchFamily="49" charset="0"/>
              <a:ea typeface="MS Mincho" pitchFamily="49" charset="-128"/>
              <a:cs typeface="+mn-cs"/>
            </a:endParaRPr>
          </a:p>
        </p:txBody>
      </p:sp>
      <p:sp>
        <p:nvSpPr>
          <p:cNvPr id="75" name="Rectangle 22"/>
          <p:cNvSpPr>
            <a:spLocks noChangeArrowheads="1"/>
          </p:cNvSpPr>
          <p:nvPr/>
        </p:nvSpPr>
        <p:spPr bwMode="auto">
          <a:xfrm>
            <a:off x="533400" y="1887758"/>
            <a:ext cx="1797050" cy="608299"/>
          </a:xfrm>
          <a:prstGeom prst="rect">
            <a:avLst/>
          </a:prstGeom>
          <a:solidFill>
            <a:srgbClr val="FFFFCC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Return Address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(8 bytes)</a:t>
            </a:r>
          </a:p>
        </p:txBody>
      </p:sp>
      <p:grpSp>
        <p:nvGrpSpPr>
          <p:cNvPr id="76" name="Group 75"/>
          <p:cNvGrpSpPr/>
          <p:nvPr/>
        </p:nvGrpSpPr>
        <p:grpSpPr>
          <a:xfrm>
            <a:off x="538208" y="1887584"/>
            <a:ext cx="1797050" cy="304800"/>
            <a:chOff x="2377022" y="2811289"/>
            <a:chExt cx="1797050" cy="304800"/>
          </a:xfrm>
          <a:solidFill>
            <a:srgbClr val="FFFFCC"/>
          </a:solidFill>
        </p:grpSpPr>
        <p:sp>
          <p:nvSpPr>
            <p:cNvPr id="77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78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79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80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533400" y="2203672"/>
            <a:ext cx="1797050" cy="304800"/>
            <a:chOff x="2377022" y="2811289"/>
            <a:chExt cx="1797050" cy="304800"/>
          </a:xfrm>
          <a:solidFill>
            <a:srgbClr val="FFFFCC"/>
          </a:solidFill>
        </p:grpSpPr>
        <p:sp>
          <p:nvSpPr>
            <p:cNvPr id="82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83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48</a:t>
              </a:r>
            </a:p>
          </p:txBody>
        </p:sp>
        <p:sp>
          <p:nvSpPr>
            <p:cNvPr id="84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83</a:t>
              </a:r>
            </a:p>
          </p:txBody>
        </p:sp>
        <p:sp>
          <p:nvSpPr>
            <p:cNvPr id="85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00B050"/>
                  </a:solidFill>
                  <a:latin typeface="Courier New" pitchFamily="49" charset="0"/>
                  <a:cs typeface="+mn-cs"/>
                </a:rPr>
                <a:t>80</a:t>
              </a:r>
            </a:p>
          </p:txBody>
        </p:sp>
      </p:grpSp>
      <p:sp>
        <p:nvSpPr>
          <p:cNvPr id="86" name="Line 29"/>
          <p:cNvSpPr>
            <a:spLocks noChangeShapeType="1"/>
          </p:cNvSpPr>
          <p:nvPr/>
        </p:nvSpPr>
        <p:spPr bwMode="auto">
          <a:xfrm flipH="1">
            <a:off x="2362200" y="3031907"/>
            <a:ext cx="450850" cy="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7" name="Rectangle 30"/>
          <p:cNvSpPr>
            <a:spLocks noChangeArrowheads="1"/>
          </p:cNvSpPr>
          <p:nvPr/>
        </p:nvSpPr>
        <p:spPr bwMode="auto">
          <a:xfrm>
            <a:off x="2762250" y="2858869"/>
            <a:ext cx="819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%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rsp</a:t>
            </a:r>
            <a:endParaRPr lang="en-US" sz="1800" dirty="0">
              <a:solidFill>
                <a:srgbClr val="C00000"/>
              </a:solidFill>
              <a:latin typeface="Courier New" pitchFamily="49" charset="0"/>
            </a:endParaRPr>
          </a:p>
        </p:txBody>
      </p:sp>
      <p:sp>
        <p:nvSpPr>
          <p:cNvPr id="90" name="TextBox 89"/>
          <p:cNvSpPr txBox="1">
            <a:spLocks noChangeArrowheads="1"/>
          </p:cNvSpPr>
          <p:nvPr/>
        </p:nvSpPr>
        <p:spPr bwMode="auto">
          <a:xfrm>
            <a:off x="2996213" y="1307068"/>
            <a:ext cx="8899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i="1" dirty="0">
                <a:solidFill>
                  <a:srgbClr val="C00000"/>
                </a:solidFill>
                <a:latin typeface="Calibri" pitchFamily="34" charset="0"/>
              </a:rPr>
              <a:t>Gadget</a:t>
            </a:r>
          </a:p>
        </p:txBody>
      </p:sp>
      <p:sp>
        <p:nvSpPr>
          <p:cNvPr id="92" name="TextBox 91"/>
          <p:cNvSpPr txBox="1">
            <a:spLocks noChangeArrowheads="1"/>
          </p:cNvSpPr>
          <p:nvPr/>
        </p:nvSpPr>
        <p:spPr bwMode="auto">
          <a:xfrm>
            <a:off x="533400" y="5345668"/>
            <a:ext cx="20423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i="1" dirty="0">
                <a:solidFill>
                  <a:srgbClr val="C00000"/>
                </a:solidFill>
                <a:latin typeface="Calibri" pitchFamily="34" charset="0"/>
              </a:rPr>
              <a:t>Attack String (Hex)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90499" y="2503486"/>
            <a:ext cx="2139951" cy="2449514"/>
            <a:chOff x="190499" y="2503486"/>
            <a:chExt cx="2139951" cy="2449514"/>
          </a:xfrm>
        </p:grpSpPr>
        <p:sp>
          <p:nvSpPr>
            <p:cNvPr id="360470" name="Rectangle 22"/>
            <p:cNvSpPr>
              <a:spLocks noChangeArrowheads="1"/>
            </p:cNvSpPr>
            <p:nvPr/>
          </p:nvSpPr>
          <p:spPr bwMode="auto">
            <a:xfrm>
              <a:off x="533400" y="2503486"/>
              <a:ext cx="1797050" cy="6082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b="0" dirty="0">
                  <a:latin typeface="Calibri" pitchFamily="34" charset="0"/>
                  <a:cs typeface="+mn-cs"/>
                </a:rPr>
                <a:t>Return Address</a:t>
              </a:r>
            </a:p>
            <a:p>
              <a:pPr algn="ctr">
                <a:defRPr/>
              </a:pPr>
              <a:r>
                <a:rPr lang="en-US" sz="1800" b="0" dirty="0">
                  <a:latin typeface="Calibri" pitchFamily="34" charset="0"/>
                  <a:cs typeface="+mn-cs"/>
                </a:rPr>
                <a:t>(8 bytes)</a:t>
              </a: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533400" y="4648200"/>
              <a:ext cx="1797050" cy="304800"/>
              <a:chOff x="533400" y="4648200"/>
              <a:chExt cx="1797050" cy="304800"/>
            </a:xfrm>
          </p:grpSpPr>
          <p:sp>
            <p:nvSpPr>
              <p:cNvPr id="360472" name="Rectangle 24"/>
              <p:cNvSpPr>
                <a:spLocks noChangeArrowheads="1"/>
              </p:cNvSpPr>
              <p:nvPr/>
            </p:nvSpPr>
            <p:spPr bwMode="auto">
              <a:xfrm>
                <a:off x="533400" y="4648200"/>
                <a:ext cx="449263" cy="3048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33</a:t>
                </a:r>
              </a:p>
            </p:txBody>
          </p:sp>
          <p:sp>
            <p:nvSpPr>
              <p:cNvPr id="360473" name="Rectangle 25"/>
              <p:cNvSpPr>
                <a:spLocks noChangeArrowheads="1"/>
              </p:cNvSpPr>
              <p:nvPr/>
            </p:nvSpPr>
            <p:spPr bwMode="auto">
              <a:xfrm>
                <a:off x="982663" y="4648200"/>
                <a:ext cx="449262" cy="3048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32</a:t>
                </a:r>
              </a:p>
            </p:txBody>
          </p:sp>
          <p:sp>
            <p:nvSpPr>
              <p:cNvPr id="360474" name="Rectangle 26"/>
              <p:cNvSpPr>
                <a:spLocks noChangeArrowheads="1"/>
              </p:cNvSpPr>
              <p:nvPr/>
            </p:nvSpPr>
            <p:spPr bwMode="auto">
              <a:xfrm>
                <a:off x="1431925" y="4648200"/>
                <a:ext cx="449263" cy="3048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31</a:t>
                </a:r>
              </a:p>
            </p:txBody>
          </p:sp>
          <p:sp>
            <p:nvSpPr>
              <p:cNvPr id="360475" name="Rectangle 27"/>
              <p:cNvSpPr>
                <a:spLocks noChangeArrowheads="1"/>
              </p:cNvSpPr>
              <p:nvPr/>
            </p:nvSpPr>
            <p:spPr bwMode="auto">
              <a:xfrm>
                <a:off x="1881188" y="4648200"/>
                <a:ext cx="449262" cy="3048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30</a:t>
                </a:r>
              </a:p>
            </p:txBody>
          </p:sp>
        </p:grpSp>
        <p:sp>
          <p:nvSpPr>
            <p:cNvPr id="18" name="Rectangle 23"/>
            <p:cNvSpPr>
              <a:spLocks noChangeArrowheads="1"/>
            </p:cNvSpPr>
            <p:nvPr/>
          </p:nvSpPr>
          <p:spPr bwMode="auto">
            <a:xfrm>
              <a:off x="533400" y="3113087"/>
              <a:ext cx="1797050" cy="153120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b="0" dirty="0">
                  <a:latin typeface="Calibri" pitchFamily="34" charset="0"/>
                </a:rPr>
                <a:t>20 bytes unused</a:t>
              </a:r>
              <a:endParaRPr lang="en-US" sz="1800" dirty="0">
                <a:latin typeface="Courier New" pitchFamily="49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532564" y="2509716"/>
              <a:ext cx="1797050" cy="304800"/>
              <a:chOff x="2377022" y="2811289"/>
              <a:chExt cx="1797050" cy="304800"/>
            </a:xfrm>
            <a:solidFill>
              <a:srgbClr val="CDF1C5"/>
            </a:solidFill>
          </p:grpSpPr>
          <p:sp>
            <p:nvSpPr>
              <p:cNvPr id="33" name="Rectangle 24"/>
              <p:cNvSpPr>
                <a:spLocks noChangeArrowheads="1"/>
              </p:cNvSpPr>
              <p:nvPr/>
            </p:nvSpPr>
            <p:spPr bwMode="auto">
              <a:xfrm>
                <a:off x="2377022" y="2811289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C00000"/>
                    </a:solidFill>
                    <a:latin typeface="Courier New" pitchFamily="49" charset="0"/>
                    <a:cs typeface="+mn-cs"/>
                  </a:rPr>
                  <a:t>00</a:t>
                </a:r>
              </a:p>
            </p:txBody>
          </p:sp>
          <p:sp>
            <p:nvSpPr>
              <p:cNvPr id="34" name="Rectangle 25"/>
              <p:cNvSpPr>
                <a:spLocks noChangeArrowheads="1"/>
              </p:cNvSpPr>
              <p:nvPr/>
            </p:nvSpPr>
            <p:spPr bwMode="auto">
              <a:xfrm>
                <a:off x="2826285" y="2811289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C00000"/>
                    </a:solidFill>
                    <a:latin typeface="Courier New" pitchFamily="49" charset="0"/>
                    <a:cs typeface="+mn-cs"/>
                  </a:rPr>
                  <a:t>00</a:t>
                </a:r>
              </a:p>
            </p:txBody>
          </p:sp>
          <p:sp>
            <p:nvSpPr>
              <p:cNvPr id="35" name="Rectangle 26"/>
              <p:cNvSpPr>
                <a:spLocks noChangeArrowheads="1"/>
              </p:cNvSpPr>
              <p:nvPr/>
            </p:nvSpPr>
            <p:spPr bwMode="auto">
              <a:xfrm>
                <a:off x="3275547" y="2811289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C00000"/>
                    </a:solidFill>
                    <a:latin typeface="Courier New" pitchFamily="49" charset="0"/>
                    <a:cs typeface="+mn-cs"/>
                  </a:rPr>
                  <a:t>00</a:t>
                </a:r>
              </a:p>
            </p:txBody>
          </p:sp>
          <p:sp>
            <p:nvSpPr>
              <p:cNvPr id="36" name="Rectangle 27"/>
              <p:cNvSpPr>
                <a:spLocks noChangeArrowheads="1"/>
              </p:cNvSpPr>
              <p:nvPr/>
            </p:nvSpPr>
            <p:spPr bwMode="auto">
              <a:xfrm>
                <a:off x="3724810" y="2811289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C00000"/>
                    </a:solidFill>
                    <a:latin typeface="Courier New" pitchFamily="49" charset="0"/>
                    <a:cs typeface="+mn-cs"/>
                  </a:rPr>
                  <a:t>00</a:t>
                </a: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533400" y="4336978"/>
              <a:ext cx="1797050" cy="304800"/>
              <a:chOff x="533400" y="4648200"/>
              <a:chExt cx="1797050" cy="304800"/>
            </a:xfrm>
            <a:solidFill>
              <a:schemeClr val="bg2">
                <a:lumMod val="40000"/>
                <a:lumOff val="60000"/>
              </a:schemeClr>
            </a:solidFill>
          </p:grpSpPr>
          <p:sp>
            <p:nvSpPr>
              <p:cNvPr id="44" name="Rectangle 24"/>
              <p:cNvSpPr>
                <a:spLocks noChangeArrowheads="1"/>
              </p:cNvSpPr>
              <p:nvPr/>
            </p:nvSpPr>
            <p:spPr bwMode="auto">
              <a:xfrm>
                <a:off x="533400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37</a:t>
                </a:r>
              </a:p>
            </p:txBody>
          </p:sp>
          <p:sp>
            <p:nvSpPr>
              <p:cNvPr id="45" name="Rectangle 25"/>
              <p:cNvSpPr>
                <a:spLocks noChangeArrowheads="1"/>
              </p:cNvSpPr>
              <p:nvPr/>
            </p:nvSpPr>
            <p:spPr bwMode="auto">
              <a:xfrm>
                <a:off x="982663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36</a:t>
                </a:r>
              </a:p>
            </p:txBody>
          </p:sp>
          <p:sp>
            <p:nvSpPr>
              <p:cNvPr id="46" name="Rectangle 26"/>
              <p:cNvSpPr>
                <a:spLocks noChangeArrowheads="1"/>
              </p:cNvSpPr>
              <p:nvPr/>
            </p:nvSpPr>
            <p:spPr bwMode="auto">
              <a:xfrm>
                <a:off x="1431925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35</a:t>
                </a:r>
              </a:p>
            </p:txBody>
          </p:sp>
          <p:sp>
            <p:nvSpPr>
              <p:cNvPr id="47" name="Rectangle 27"/>
              <p:cNvSpPr>
                <a:spLocks noChangeArrowheads="1"/>
              </p:cNvSpPr>
              <p:nvPr/>
            </p:nvSpPr>
            <p:spPr bwMode="auto">
              <a:xfrm>
                <a:off x="1881188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34</a:t>
                </a:r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>
              <a:off x="533400" y="4025756"/>
              <a:ext cx="1797050" cy="304800"/>
              <a:chOff x="533400" y="4648200"/>
              <a:chExt cx="1797050" cy="304800"/>
            </a:xfrm>
            <a:solidFill>
              <a:schemeClr val="bg2">
                <a:lumMod val="40000"/>
                <a:lumOff val="60000"/>
              </a:schemeClr>
            </a:solidFill>
          </p:grpSpPr>
          <p:sp>
            <p:nvSpPr>
              <p:cNvPr id="49" name="Rectangle 24"/>
              <p:cNvSpPr>
                <a:spLocks noChangeArrowheads="1"/>
              </p:cNvSpPr>
              <p:nvPr/>
            </p:nvSpPr>
            <p:spPr bwMode="auto">
              <a:xfrm>
                <a:off x="533400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31</a:t>
                </a:r>
              </a:p>
            </p:txBody>
          </p:sp>
          <p:sp>
            <p:nvSpPr>
              <p:cNvPr id="50" name="Rectangle 25"/>
              <p:cNvSpPr>
                <a:spLocks noChangeArrowheads="1"/>
              </p:cNvSpPr>
              <p:nvPr/>
            </p:nvSpPr>
            <p:spPr bwMode="auto">
              <a:xfrm>
                <a:off x="982663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30</a:t>
                </a:r>
              </a:p>
            </p:txBody>
          </p:sp>
          <p:sp>
            <p:nvSpPr>
              <p:cNvPr id="51" name="Rectangle 26"/>
              <p:cNvSpPr>
                <a:spLocks noChangeArrowheads="1"/>
              </p:cNvSpPr>
              <p:nvPr/>
            </p:nvSpPr>
            <p:spPr bwMode="auto">
              <a:xfrm>
                <a:off x="1431925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39</a:t>
                </a:r>
              </a:p>
            </p:txBody>
          </p:sp>
          <p:sp>
            <p:nvSpPr>
              <p:cNvPr id="52" name="Rectangle 27"/>
              <p:cNvSpPr>
                <a:spLocks noChangeArrowheads="1"/>
              </p:cNvSpPr>
              <p:nvPr/>
            </p:nvSpPr>
            <p:spPr bwMode="auto">
              <a:xfrm>
                <a:off x="1881188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38</a:t>
                </a: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533400" y="3714534"/>
              <a:ext cx="1797050" cy="304800"/>
              <a:chOff x="533400" y="4648200"/>
              <a:chExt cx="1797050" cy="304800"/>
            </a:xfrm>
            <a:solidFill>
              <a:schemeClr val="bg2">
                <a:lumMod val="40000"/>
                <a:lumOff val="60000"/>
              </a:schemeClr>
            </a:solidFill>
          </p:grpSpPr>
          <p:sp>
            <p:nvSpPr>
              <p:cNvPr id="54" name="Rectangle 24"/>
              <p:cNvSpPr>
                <a:spLocks noChangeArrowheads="1"/>
              </p:cNvSpPr>
              <p:nvPr/>
            </p:nvSpPr>
            <p:spPr bwMode="auto">
              <a:xfrm>
                <a:off x="533400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35</a:t>
                </a:r>
              </a:p>
            </p:txBody>
          </p:sp>
          <p:sp>
            <p:nvSpPr>
              <p:cNvPr id="55" name="Rectangle 25"/>
              <p:cNvSpPr>
                <a:spLocks noChangeArrowheads="1"/>
              </p:cNvSpPr>
              <p:nvPr/>
            </p:nvSpPr>
            <p:spPr bwMode="auto">
              <a:xfrm>
                <a:off x="982663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34</a:t>
                </a:r>
              </a:p>
            </p:txBody>
          </p:sp>
          <p:sp>
            <p:nvSpPr>
              <p:cNvPr id="56" name="Rectangle 26"/>
              <p:cNvSpPr>
                <a:spLocks noChangeArrowheads="1"/>
              </p:cNvSpPr>
              <p:nvPr/>
            </p:nvSpPr>
            <p:spPr bwMode="auto">
              <a:xfrm>
                <a:off x="1431925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33</a:t>
                </a:r>
              </a:p>
            </p:txBody>
          </p:sp>
          <p:sp>
            <p:nvSpPr>
              <p:cNvPr id="57" name="Rectangle 27"/>
              <p:cNvSpPr>
                <a:spLocks noChangeArrowheads="1"/>
              </p:cNvSpPr>
              <p:nvPr/>
            </p:nvSpPr>
            <p:spPr bwMode="auto">
              <a:xfrm>
                <a:off x="1881188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32</a:t>
                </a:r>
              </a:p>
            </p:txBody>
          </p:sp>
        </p:grpSp>
        <p:grpSp>
          <p:nvGrpSpPr>
            <p:cNvPr id="58" name="Group 57"/>
            <p:cNvGrpSpPr/>
            <p:nvPr/>
          </p:nvGrpSpPr>
          <p:grpSpPr>
            <a:xfrm>
              <a:off x="533400" y="3403312"/>
              <a:ext cx="1797050" cy="304800"/>
              <a:chOff x="533400" y="4648200"/>
              <a:chExt cx="1797050" cy="304800"/>
            </a:xfrm>
            <a:solidFill>
              <a:schemeClr val="bg2">
                <a:lumMod val="40000"/>
                <a:lumOff val="60000"/>
              </a:schemeClr>
            </a:solidFill>
          </p:grpSpPr>
          <p:sp>
            <p:nvSpPr>
              <p:cNvPr id="59" name="Rectangle 24"/>
              <p:cNvSpPr>
                <a:spLocks noChangeArrowheads="1"/>
              </p:cNvSpPr>
              <p:nvPr/>
            </p:nvSpPr>
            <p:spPr bwMode="auto">
              <a:xfrm>
                <a:off x="533400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39</a:t>
                </a:r>
              </a:p>
            </p:txBody>
          </p:sp>
          <p:sp>
            <p:nvSpPr>
              <p:cNvPr id="60" name="Rectangle 25"/>
              <p:cNvSpPr>
                <a:spLocks noChangeArrowheads="1"/>
              </p:cNvSpPr>
              <p:nvPr/>
            </p:nvSpPr>
            <p:spPr bwMode="auto">
              <a:xfrm>
                <a:off x="982663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38</a:t>
                </a:r>
              </a:p>
            </p:txBody>
          </p:sp>
          <p:sp>
            <p:nvSpPr>
              <p:cNvPr id="61" name="Rectangle 26"/>
              <p:cNvSpPr>
                <a:spLocks noChangeArrowheads="1"/>
              </p:cNvSpPr>
              <p:nvPr/>
            </p:nvSpPr>
            <p:spPr bwMode="auto">
              <a:xfrm>
                <a:off x="1431925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37</a:t>
                </a:r>
              </a:p>
            </p:txBody>
          </p:sp>
          <p:sp>
            <p:nvSpPr>
              <p:cNvPr id="62" name="Rectangle 27"/>
              <p:cNvSpPr>
                <a:spLocks noChangeArrowheads="1"/>
              </p:cNvSpPr>
              <p:nvPr/>
            </p:nvSpPr>
            <p:spPr bwMode="auto">
              <a:xfrm>
                <a:off x="1881188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36</a:t>
                </a:r>
              </a:p>
            </p:txBody>
          </p:sp>
        </p:grpSp>
        <p:grpSp>
          <p:nvGrpSpPr>
            <p:cNvPr id="63" name="Group 62"/>
            <p:cNvGrpSpPr/>
            <p:nvPr/>
          </p:nvGrpSpPr>
          <p:grpSpPr>
            <a:xfrm>
              <a:off x="533400" y="3092090"/>
              <a:ext cx="1797050" cy="304800"/>
              <a:chOff x="533400" y="4648200"/>
              <a:chExt cx="1797050" cy="304800"/>
            </a:xfrm>
            <a:solidFill>
              <a:schemeClr val="bg2">
                <a:lumMod val="40000"/>
                <a:lumOff val="60000"/>
              </a:schemeClr>
            </a:solidFill>
          </p:grpSpPr>
          <p:sp>
            <p:nvSpPr>
              <p:cNvPr id="64" name="Rectangle 24"/>
              <p:cNvSpPr>
                <a:spLocks noChangeArrowheads="1"/>
              </p:cNvSpPr>
              <p:nvPr/>
            </p:nvSpPr>
            <p:spPr bwMode="auto">
              <a:xfrm>
                <a:off x="533400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33</a:t>
                </a:r>
              </a:p>
            </p:txBody>
          </p:sp>
          <p:sp>
            <p:nvSpPr>
              <p:cNvPr id="65" name="Rectangle 25"/>
              <p:cNvSpPr>
                <a:spLocks noChangeArrowheads="1"/>
              </p:cNvSpPr>
              <p:nvPr/>
            </p:nvSpPr>
            <p:spPr bwMode="auto">
              <a:xfrm>
                <a:off x="982663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32</a:t>
                </a:r>
              </a:p>
            </p:txBody>
          </p:sp>
          <p:sp>
            <p:nvSpPr>
              <p:cNvPr id="66" name="Rectangle 26"/>
              <p:cNvSpPr>
                <a:spLocks noChangeArrowheads="1"/>
              </p:cNvSpPr>
              <p:nvPr/>
            </p:nvSpPr>
            <p:spPr bwMode="auto">
              <a:xfrm>
                <a:off x="1431925" y="4648200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31</a:t>
                </a:r>
              </a:p>
            </p:txBody>
          </p:sp>
          <p:sp>
            <p:nvSpPr>
              <p:cNvPr id="67" name="Rectangle 27"/>
              <p:cNvSpPr>
                <a:spLocks noChangeArrowheads="1"/>
              </p:cNvSpPr>
              <p:nvPr/>
            </p:nvSpPr>
            <p:spPr bwMode="auto">
              <a:xfrm>
                <a:off x="1881188" y="4648200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30</a:t>
                </a:r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>
              <a:off x="533400" y="2819400"/>
              <a:ext cx="1797050" cy="304800"/>
              <a:chOff x="2377022" y="2811289"/>
              <a:chExt cx="1797050" cy="304800"/>
            </a:xfrm>
            <a:solidFill>
              <a:srgbClr val="D5F1CF"/>
            </a:solidFill>
          </p:grpSpPr>
          <p:sp>
            <p:nvSpPr>
              <p:cNvPr id="69" name="Rectangle 24"/>
              <p:cNvSpPr>
                <a:spLocks noChangeArrowheads="1"/>
              </p:cNvSpPr>
              <p:nvPr/>
            </p:nvSpPr>
            <p:spPr bwMode="auto">
              <a:xfrm>
                <a:off x="2377022" y="2811289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C00000"/>
                    </a:solidFill>
                    <a:latin typeface="Courier New" pitchFamily="49" charset="0"/>
                    <a:cs typeface="+mn-cs"/>
                  </a:rPr>
                  <a:t>00</a:t>
                </a:r>
              </a:p>
            </p:txBody>
          </p:sp>
          <p:sp>
            <p:nvSpPr>
              <p:cNvPr id="70" name="Rectangle 25"/>
              <p:cNvSpPr>
                <a:spLocks noChangeArrowheads="1"/>
              </p:cNvSpPr>
              <p:nvPr/>
            </p:nvSpPr>
            <p:spPr bwMode="auto">
              <a:xfrm>
                <a:off x="2826285" y="2811289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C00000"/>
                    </a:solidFill>
                    <a:latin typeface="Courier New" pitchFamily="49" charset="0"/>
                    <a:cs typeface="+mn-cs"/>
                  </a:rPr>
                  <a:t>40</a:t>
                </a:r>
              </a:p>
            </p:txBody>
          </p:sp>
          <p:sp>
            <p:nvSpPr>
              <p:cNvPr id="71" name="Rectangle 26"/>
              <p:cNvSpPr>
                <a:spLocks noChangeArrowheads="1"/>
              </p:cNvSpPr>
              <p:nvPr/>
            </p:nvSpPr>
            <p:spPr bwMode="auto">
              <a:xfrm>
                <a:off x="3275547" y="2811289"/>
                <a:ext cx="449263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C00000"/>
                    </a:solidFill>
                    <a:latin typeface="Courier New" pitchFamily="49" charset="0"/>
                    <a:cs typeface="+mn-cs"/>
                  </a:rPr>
                  <a:t>04</a:t>
                </a:r>
              </a:p>
            </p:txBody>
          </p:sp>
          <p:sp>
            <p:nvSpPr>
              <p:cNvPr id="72" name="Rectangle 27"/>
              <p:cNvSpPr>
                <a:spLocks noChangeArrowheads="1"/>
              </p:cNvSpPr>
              <p:nvPr/>
            </p:nvSpPr>
            <p:spPr bwMode="auto">
              <a:xfrm>
                <a:off x="3724810" y="2811289"/>
                <a:ext cx="449262" cy="3048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solidFill>
                      <a:srgbClr val="C00000"/>
                    </a:solidFill>
                    <a:latin typeface="Courier New" pitchFamily="49" charset="0"/>
                    <a:cs typeface="+mn-cs"/>
                  </a:rPr>
                  <a:t>d4</a:t>
                </a:r>
              </a:p>
            </p:txBody>
          </p:sp>
        </p:grpSp>
        <p:sp>
          <p:nvSpPr>
            <p:cNvPr id="94" name="AutoShape 16"/>
            <p:cNvSpPr>
              <a:spLocks/>
            </p:cNvSpPr>
            <p:nvPr/>
          </p:nvSpPr>
          <p:spPr bwMode="auto">
            <a:xfrm rot="10800000" flipH="1">
              <a:off x="190499" y="2509716"/>
              <a:ext cx="228600" cy="2443284"/>
            </a:xfrm>
            <a:prstGeom prst="leftBrace">
              <a:avLst>
                <a:gd name="adj1" fmla="val 75000"/>
                <a:gd name="adj2" fmla="val 50000"/>
              </a:avLst>
            </a:prstGeom>
            <a:noFill/>
            <a:ln w="25400">
              <a:solidFill>
                <a:srgbClr val="0070C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1800">
                <a:solidFill>
                  <a:srgbClr val="0070C0"/>
                </a:solidFill>
                <a:latin typeface="Calibri" pitchFamily="34" charset="0"/>
              </a:endParaRPr>
            </a:p>
          </p:txBody>
        </p:sp>
      </p:grpSp>
      <p:sp>
        <p:nvSpPr>
          <p:cNvPr id="95" name="TextBox 94"/>
          <p:cNvSpPr txBox="1">
            <a:spLocks noChangeArrowheads="1"/>
          </p:cNvSpPr>
          <p:nvPr/>
        </p:nvSpPr>
        <p:spPr bwMode="auto">
          <a:xfrm>
            <a:off x="3937987" y="2779023"/>
            <a:ext cx="40132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dirty="0">
                <a:latin typeface="Calibri" panose="020F0502020204030204" pitchFamily="34" charset="0"/>
                <a:cs typeface="Courier New" panose="02070309020205020404" pitchFamily="49" charset="0"/>
              </a:rPr>
              <a:t>Attack: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echo() </a:t>
            </a:r>
            <a:r>
              <a:rPr lang="en-US" sz="1800" dirty="0">
                <a:latin typeface="Calibri" pitchFamily="34" charset="0"/>
              </a:rPr>
              <a:t>returns </a:t>
            </a:r>
            <a:r>
              <a:rPr lang="en-US" sz="1800" dirty="0" err="1">
                <a:latin typeface="Calibri" pitchFamily="34" charset="0"/>
                <a:sym typeface="Wingdings"/>
              </a:rPr>
              <a:t>rdi</a:t>
            </a:r>
            <a:r>
              <a:rPr lang="en-US" sz="1800" dirty="0">
                <a:latin typeface="Calibri" pitchFamily="34" charset="0"/>
                <a:sym typeface="Wingdings"/>
              </a:rPr>
              <a:t> + </a:t>
            </a:r>
            <a:r>
              <a:rPr lang="en-US" sz="1800" dirty="0" err="1">
                <a:latin typeface="Calibri" pitchFamily="34" charset="0"/>
                <a:sym typeface="Wingdings"/>
              </a:rPr>
              <a:t>rdx</a:t>
            </a:r>
            <a:r>
              <a:rPr lang="en-US" sz="1800" dirty="0">
                <a:latin typeface="Calibri" pitchFamily="34" charset="0"/>
              </a:rPr>
              <a:t> </a:t>
            </a:r>
          </a:p>
        </p:txBody>
      </p:sp>
      <p:grpSp>
        <p:nvGrpSpPr>
          <p:cNvPr id="88" name="Group 87"/>
          <p:cNvGrpSpPr/>
          <p:nvPr/>
        </p:nvGrpSpPr>
        <p:grpSpPr>
          <a:xfrm>
            <a:off x="3048000" y="1282942"/>
            <a:ext cx="5943600" cy="1451978"/>
            <a:chOff x="1600200" y="2823075"/>
            <a:chExt cx="5943600" cy="1451978"/>
          </a:xfrm>
        </p:grpSpPr>
        <p:sp>
          <p:nvSpPr>
            <p:cNvPr id="93" name="Rectangle 92"/>
            <p:cNvSpPr>
              <a:spLocks noChangeArrowheads="1"/>
            </p:cNvSpPr>
            <p:nvPr/>
          </p:nvSpPr>
          <p:spPr bwMode="auto">
            <a:xfrm>
              <a:off x="1600200" y="3200400"/>
              <a:ext cx="5943600" cy="1074653"/>
            </a:xfrm>
            <a:prstGeom prst="rect">
              <a:avLst/>
            </a:prstGeom>
            <a:solidFill>
              <a:srgbClr val="F1C7C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lIns="90487" tIns="44450" rIns="90487" bIns="44450">
              <a:spAutoFit/>
            </a:bodyPr>
            <a:lstStyle/>
            <a:p>
              <a:pPr eaLnBrk="0" hangingPunct="0">
                <a:tabLst>
                  <a:tab pos="457200" algn="l"/>
                  <a:tab pos="1485900" algn="l"/>
                </a:tabLst>
              </a:pPr>
              <a:r>
                <a:rPr lang="ro-RO" sz="1600" dirty="0">
                  <a:latin typeface="Courier New" pitchFamily="49" charset="0"/>
                  <a:ea typeface="MS Mincho" pitchFamily="49" charset="-128"/>
                </a:rPr>
                <a:t>00000000004004d0 &lt;ab_plus_c&gt;:</a:t>
              </a:r>
            </a:p>
            <a:p>
              <a:pPr eaLnBrk="0" hangingPunct="0">
                <a:tabLst>
                  <a:tab pos="457200" algn="l"/>
                  <a:tab pos="1485900" algn="l"/>
                </a:tabLst>
              </a:pPr>
              <a:r>
                <a:rPr lang="ro-RO" sz="1600" dirty="0">
                  <a:latin typeface="Courier New" pitchFamily="49" charset="0"/>
                  <a:ea typeface="MS Mincho" pitchFamily="49" charset="-128"/>
                </a:rPr>
                <a:t>  4004d0:  48 0f af fe  imul %rsi,%rdi                                                </a:t>
              </a:r>
            </a:p>
            <a:p>
              <a:pPr eaLnBrk="0" hangingPunct="0">
                <a:tabLst>
                  <a:tab pos="457200" algn="l"/>
                  <a:tab pos="1485900" algn="l"/>
                </a:tabLst>
              </a:pPr>
              <a:r>
                <a:rPr lang="ro-RO" sz="1600" dirty="0">
                  <a:latin typeface="Courier New" pitchFamily="49" charset="0"/>
                  <a:ea typeface="MS Mincho" pitchFamily="49" charset="-128"/>
                </a:rPr>
                <a:t>  </a:t>
              </a:r>
              <a:r>
                <a:rPr lang="ro-RO" sz="1600" dirty="0">
                  <a:solidFill>
                    <a:srgbClr val="C00000"/>
                  </a:solidFill>
                  <a:latin typeface="Courier New" pitchFamily="49" charset="0"/>
                  <a:ea typeface="MS Mincho" pitchFamily="49" charset="-128"/>
                </a:rPr>
                <a:t>4004d4:</a:t>
              </a:r>
              <a:r>
                <a:rPr lang="ro-RO" sz="1600" dirty="0">
                  <a:latin typeface="Courier New" pitchFamily="49" charset="0"/>
                  <a:ea typeface="MS Mincho" pitchFamily="49" charset="-128"/>
                </a:rPr>
                <a:t>  48 8d 04 17  lea (%rdi,%rdx,1),%rax                                   </a:t>
              </a:r>
            </a:p>
            <a:p>
              <a:pPr eaLnBrk="0" hangingPunct="0">
                <a:tabLst>
                  <a:tab pos="457200" algn="l"/>
                  <a:tab pos="1485900" algn="l"/>
                </a:tabLst>
              </a:pPr>
              <a:r>
                <a:rPr lang="ro-RO" sz="1600" dirty="0">
                  <a:latin typeface="Courier New" pitchFamily="49" charset="0"/>
                  <a:ea typeface="MS Mincho" pitchFamily="49" charset="-128"/>
                </a:rPr>
                <a:t>  4004d8:  c3           retq </a:t>
              </a:r>
              <a:endParaRPr lang="en-US" sz="1600" dirty="0">
                <a:latin typeface="Courier New" pitchFamily="49" charset="0"/>
                <a:ea typeface="MS Mincho" pitchFamily="49" charset="-128"/>
              </a:endParaRPr>
            </a:p>
          </p:txBody>
        </p:sp>
        <p:sp>
          <p:nvSpPr>
            <p:cNvPr id="96" name="Rectangle 95"/>
            <p:cNvSpPr/>
            <p:nvPr/>
          </p:nvSpPr>
          <p:spPr bwMode="auto">
            <a:xfrm>
              <a:off x="2895600" y="3733800"/>
              <a:ext cx="1600200" cy="541253"/>
            </a:xfrm>
            <a:prstGeom prst="rect">
              <a:avLst/>
            </a:prstGeom>
            <a:noFill/>
            <a:ln w="38100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latin typeface="Calibri" pitchFamily="34" charset="0"/>
              </a:endParaRPr>
            </a:p>
          </p:txBody>
        </p:sp>
        <p:cxnSp>
          <p:nvCxnSpPr>
            <p:cNvPr id="107" name="Straight Arrow Connector 106"/>
            <p:cNvCxnSpPr>
              <a:stCxn id="108" idx="1"/>
            </p:cNvCxnSpPr>
            <p:nvPr/>
          </p:nvCxnSpPr>
          <p:spPr bwMode="auto">
            <a:xfrm flipH="1">
              <a:off x="4495800" y="3007741"/>
              <a:ext cx="561248" cy="736064"/>
            </a:xfrm>
            <a:prstGeom prst="straightConnector1">
              <a:avLst/>
            </a:prstGeom>
            <a:noFill/>
            <a:ln w="25400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08" name="TextBox 107"/>
            <p:cNvSpPr txBox="1"/>
            <p:nvPr/>
          </p:nvSpPr>
          <p:spPr>
            <a:xfrm>
              <a:off x="5057048" y="2823075"/>
              <a:ext cx="16209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err="1">
                  <a:latin typeface="Calibri" pitchFamily="34" charset="0"/>
                </a:rPr>
                <a:t>rax</a:t>
              </a:r>
              <a:r>
                <a:rPr lang="en-US" sz="1800" dirty="0">
                  <a:latin typeface="Calibri" pitchFamily="34" charset="0"/>
                </a:rPr>
                <a:t> </a:t>
              </a:r>
              <a:r>
                <a:rPr lang="en-US" sz="1800" dirty="0">
                  <a:latin typeface="Calibri" pitchFamily="34" charset="0"/>
                  <a:sym typeface="Wingdings"/>
                </a:rPr>
                <a:t> </a:t>
              </a:r>
              <a:r>
                <a:rPr lang="en-US" sz="1800" dirty="0" err="1">
                  <a:latin typeface="Calibri" pitchFamily="34" charset="0"/>
                  <a:sym typeface="Wingdings"/>
                </a:rPr>
                <a:t>rdi</a:t>
              </a:r>
              <a:r>
                <a:rPr lang="en-US" sz="1800" dirty="0">
                  <a:latin typeface="Calibri" pitchFamily="34" charset="0"/>
                  <a:sym typeface="Wingdings"/>
                </a:rPr>
                <a:t> + </a:t>
              </a:r>
              <a:r>
                <a:rPr lang="en-US" sz="1800" dirty="0" err="1">
                  <a:latin typeface="Calibri" pitchFamily="34" charset="0"/>
                  <a:sym typeface="Wingdings"/>
                </a:rPr>
                <a:t>rdx</a:t>
              </a:r>
              <a:endParaRPr lang="en-US" sz="1800" dirty="0">
                <a:latin typeface="Calibri" pitchFamily="34" charset="0"/>
              </a:endParaRPr>
            </a:p>
          </p:txBody>
        </p:sp>
      </p:grpSp>
      <p:sp>
        <p:nvSpPr>
          <p:cNvPr id="117" name="Rectangle 4"/>
          <p:cNvSpPr>
            <a:spLocks noChangeArrowheads="1"/>
          </p:cNvSpPr>
          <p:nvPr/>
        </p:nvSpPr>
        <p:spPr bwMode="auto">
          <a:xfrm>
            <a:off x="3050331" y="3303443"/>
            <a:ext cx="2438400" cy="1749425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echo() {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char </a:t>
            </a:r>
            <a:r>
              <a:rPr lang="en-US" sz="1800" dirty="0" err="1">
                <a:latin typeface="Courier New" pitchFamily="49" charset="0"/>
              </a:rPr>
              <a:t>buf</a:t>
            </a:r>
            <a:r>
              <a:rPr lang="en-US" sz="1800" dirty="0">
                <a:latin typeface="Courier New" pitchFamily="49" charset="0"/>
              </a:rPr>
              <a:t>[4];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>
                <a:solidFill>
                  <a:srgbClr val="0070C0"/>
                </a:solidFill>
                <a:latin typeface="Courier New" pitchFamily="49" charset="0"/>
              </a:rPr>
              <a:t>gets(</a:t>
            </a:r>
            <a:r>
              <a:rPr lang="en-US" sz="1800" dirty="0" err="1">
                <a:solidFill>
                  <a:srgbClr val="0070C0"/>
                </a:solidFill>
                <a:latin typeface="Courier New" pitchFamily="49" charset="0"/>
              </a:rPr>
              <a:t>buf</a:t>
            </a:r>
            <a:r>
              <a:rPr lang="en-US" sz="1800" dirty="0">
                <a:solidFill>
                  <a:srgbClr val="0070C0"/>
                </a:solidFill>
                <a:latin typeface="Courier New" pitchFamily="49" charset="0"/>
              </a:rPr>
              <a:t>);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...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return ...;</a:t>
            </a:r>
            <a:r>
              <a:rPr lang="en-US" sz="1800" dirty="0">
                <a:latin typeface="Courier New" pitchFamily="49" charset="0"/>
              </a:rPr>
              <a:t> </a:t>
            </a:r>
          </a:p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grpSp>
        <p:nvGrpSpPr>
          <p:cNvPr id="118" name="Group 117"/>
          <p:cNvGrpSpPr/>
          <p:nvPr/>
        </p:nvGrpSpPr>
        <p:grpSpPr>
          <a:xfrm>
            <a:off x="532564" y="2813006"/>
            <a:ext cx="1797050" cy="304800"/>
            <a:chOff x="2377022" y="2811289"/>
            <a:chExt cx="1797050" cy="304800"/>
          </a:xfrm>
          <a:solidFill>
            <a:srgbClr val="D5F1CF"/>
          </a:solidFill>
        </p:grpSpPr>
        <p:sp>
          <p:nvSpPr>
            <p:cNvPr id="119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120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40</a:t>
              </a:r>
            </a:p>
          </p:txBody>
        </p:sp>
        <p:sp>
          <p:nvSpPr>
            <p:cNvPr id="121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06</a:t>
              </a:r>
            </a:p>
          </p:txBody>
        </p:sp>
        <p:sp>
          <p:nvSpPr>
            <p:cNvPr id="122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f6</a:t>
              </a: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532564" y="2516317"/>
            <a:ext cx="1797050" cy="304800"/>
            <a:chOff x="2377022" y="2811289"/>
            <a:chExt cx="1797050" cy="304800"/>
          </a:xfrm>
          <a:solidFill>
            <a:srgbClr val="D5F1CF"/>
          </a:solidFill>
        </p:grpSpPr>
        <p:sp>
          <p:nvSpPr>
            <p:cNvPr id="124" name="Rectangle 24"/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125" name="Rectangle 25"/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126" name="Rectangle 26"/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127" name="Rectangle 27"/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Courier New" pitchFamily="49" charset="0"/>
                  <a:cs typeface="+mn-cs"/>
                </a:rPr>
                <a:t>00</a:t>
              </a:r>
            </a:p>
          </p:txBody>
        </p:sp>
      </p:grpSp>
      <p:sp>
        <p:nvSpPr>
          <p:cNvPr id="89" name="TextBox 88"/>
          <p:cNvSpPr txBox="1">
            <a:spLocks noChangeArrowheads="1"/>
          </p:cNvSpPr>
          <p:nvPr/>
        </p:nvSpPr>
        <p:spPr bwMode="auto">
          <a:xfrm>
            <a:off x="533400" y="6260068"/>
            <a:ext cx="43926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b="0" dirty="0">
                <a:latin typeface="Calibri" pitchFamily="34" charset="0"/>
              </a:rPr>
              <a:t>Multiple gadgets will corrupt stack upwards</a:t>
            </a:r>
          </a:p>
        </p:txBody>
      </p:sp>
    </p:spTree>
    <p:extLst>
      <p:ext uri="{BB962C8B-B14F-4D97-AF65-F5344CB8AC3E}">
        <p14:creationId xmlns:p14="http://schemas.microsoft.com/office/powerpoint/2010/main" val="3641072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90" grpId="0"/>
      <p:bldP spid="92" grpId="0"/>
      <p:bldP spid="95" grpId="0"/>
      <p:bldP spid="8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CCB56-9382-9BE0-D899-5694BD9CA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>
            <a:extLst>
              <a:ext uri="{FF2B5EF4-FFF2-40B4-BE49-F238E27FC236}">
                <a16:creationId xmlns:a16="http://schemas.microsoft.com/office/drawing/2014/main" id="{66C0EF7D-FF1C-4C7C-28C1-4067092AE6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5613" y="0"/>
            <a:ext cx="5724525" cy="1597025"/>
          </a:xfrm>
          <a:ln/>
        </p:spPr>
        <p:txBody>
          <a:bodyPr/>
          <a:lstStyle/>
          <a:p>
            <a:pPr marL="80963" indent="-80963"/>
            <a:r>
              <a:rPr lang="en-US" dirty="0" err="1">
                <a:latin typeface="Calibri" charset="0"/>
                <a:ea typeface="Calibri" charset="0"/>
                <a:cs typeface="Calibri" charset="0"/>
                <a:sym typeface="Calibri" charset="0"/>
              </a:rPr>
              <a:t>Endianess</a:t>
            </a:r>
            <a:endParaRPr lang="en-US" dirty="0">
              <a:latin typeface="Calibri" charset="0"/>
              <a:ea typeface="ヒラギノ角ゴ ProN W3" charset="0"/>
              <a:cs typeface="ヒラギノ角ゴ ProN W3" charset="0"/>
              <a:sym typeface="Calibri" charset="0"/>
            </a:endParaRPr>
          </a:p>
        </p:txBody>
      </p:sp>
      <p:sp>
        <p:nvSpPr>
          <p:cNvPr id="33796" name="Rectangle 4">
            <a:extLst>
              <a:ext uri="{FF2B5EF4-FFF2-40B4-BE49-F238E27FC236}">
                <a16:creationId xmlns:a16="http://schemas.microsoft.com/office/drawing/2014/main" id="{437B3459-4BCB-A9A6-A8FA-F74BF646732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90513" y="1371601"/>
            <a:ext cx="8307387" cy="5486400"/>
          </a:xfrm>
          <a:ln/>
        </p:spPr>
        <p:txBody>
          <a:bodyPr/>
          <a:lstStyle/>
          <a:p>
            <a:pPr marL="215900" indent="-215900">
              <a:spcBef>
                <a:spcPct val="0"/>
              </a:spcBef>
            </a:pPr>
            <a:r>
              <a:rPr lang="en-US" dirty="0">
                <a:ea typeface="Calibri" charset="0"/>
                <a:cs typeface="Calibri" charset="0"/>
              </a:rPr>
              <a:t>Idea</a:t>
            </a:r>
            <a:endParaRPr lang="en-US" dirty="0"/>
          </a:p>
          <a:p>
            <a:pPr lvl="1"/>
            <a:r>
              <a:rPr lang="en-US" dirty="0"/>
              <a:t>Short/long/quad words stored in memory as 2/4/8 consecutive bytes</a:t>
            </a:r>
          </a:p>
          <a:p>
            <a:pPr lvl="1"/>
            <a:r>
              <a:rPr lang="en-US" dirty="0"/>
              <a:t>Which byte is most (least) significant?</a:t>
            </a:r>
          </a:p>
          <a:p>
            <a:pPr marL="215900" indent="-215900"/>
            <a:r>
              <a:rPr lang="en-US" dirty="0">
                <a:ea typeface="Calibri" charset="0"/>
                <a:cs typeface="Calibri" charset="0"/>
              </a:rPr>
              <a:t>Big Endian</a:t>
            </a:r>
            <a:endParaRPr lang="en-US" dirty="0"/>
          </a:p>
          <a:p>
            <a:pPr lvl="1"/>
            <a:r>
              <a:rPr lang="en-US" dirty="0"/>
              <a:t>Most significant byte has lowest address</a:t>
            </a:r>
          </a:p>
          <a:p>
            <a:pPr lvl="1"/>
            <a:r>
              <a:rPr lang="en-US" dirty="0"/>
              <a:t>SPARC , </a:t>
            </a:r>
            <a:r>
              <a:rPr lang="en-US" altLang="zh-CN" dirty="0"/>
              <a:t>Internet</a:t>
            </a:r>
            <a:endParaRPr lang="en-US" dirty="0"/>
          </a:p>
          <a:p>
            <a:pPr marL="215900" indent="-215900"/>
            <a:r>
              <a:rPr lang="en-US" dirty="0">
                <a:ea typeface="Calibri" charset="0"/>
                <a:cs typeface="Calibri" charset="0"/>
              </a:rPr>
              <a:t>Little Endian</a:t>
            </a:r>
            <a:endParaRPr lang="en-US" dirty="0"/>
          </a:p>
          <a:p>
            <a:pPr lvl="1"/>
            <a:r>
              <a:rPr lang="en-US" dirty="0"/>
              <a:t>Least significant byte has lowest address</a:t>
            </a:r>
          </a:p>
          <a:p>
            <a:pPr lvl="1"/>
            <a:r>
              <a:rPr lang="en-US" dirty="0"/>
              <a:t>Intel x86, ARM, Android and IOS</a:t>
            </a:r>
          </a:p>
          <a:p>
            <a:r>
              <a:rPr lang="en-US" dirty="0"/>
              <a:t>Bi </a:t>
            </a:r>
            <a:r>
              <a:rPr lang="en-US" dirty="0" err="1"/>
              <a:t>Endian</a:t>
            </a:r>
            <a:endParaRPr lang="en-US" dirty="0"/>
          </a:p>
          <a:p>
            <a:pPr lvl="1"/>
            <a:r>
              <a:rPr lang="en-US" dirty="0"/>
              <a:t>Can be configured either way</a:t>
            </a:r>
          </a:p>
          <a:p>
            <a:pPr lvl="1"/>
            <a:r>
              <a:rPr lang="en-US" dirty="0"/>
              <a:t>ARM</a:t>
            </a:r>
          </a:p>
        </p:txBody>
      </p:sp>
    </p:spTree>
    <p:extLst>
      <p:ext uri="{BB962C8B-B14F-4D97-AF65-F5344CB8AC3E}">
        <p14:creationId xmlns:p14="http://schemas.microsoft.com/office/powerpoint/2010/main" val="195131213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35628-32CF-CDE9-57B2-600348891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0" name="Rectangle 20">
            <a:extLst>
              <a:ext uri="{FF2B5EF4-FFF2-40B4-BE49-F238E27FC236}">
                <a16:creationId xmlns:a16="http://schemas.microsoft.com/office/drawing/2014/main" id="{D685FE46-5D2A-F40B-BCE6-5B8DF84799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1066800"/>
            <a:ext cx="1447800" cy="555998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dirty="0">
              <a:latin typeface="Calibri" pitchFamily="34" charset="0"/>
              <a:cs typeface="+mn-cs"/>
            </a:endParaRPr>
          </a:p>
        </p:txBody>
      </p:sp>
      <p:sp>
        <p:nvSpPr>
          <p:cNvPr id="42" name="Rectangle 21">
            <a:extLst>
              <a:ext uri="{FF2B5EF4-FFF2-40B4-BE49-F238E27FC236}">
                <a16:creationId xmlns:a16="http://schemas.microsoft.com/office/drawing/2014/main" id="{8C754171-7A60-19AF-E178-74FAF11EFF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2233" y="1581234"/>
            <a:ext cx="1447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sz="1800" dirty="0">
              <a:latin typeface="Calibri" pitchFamily="34" charset="0"/>
              <a:cs typeface="+mn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E6ED27E-14E5-3E22-44B5-C0F45AB291DF}"/>
              </a:ext>
            </a:extLst>
          </p:cNvPr>
          <p:cNvCxnSpPr>
            <a:cxnSpLocks/>
          </p:cNvCxnSpPr>
          <p:nvPr/>
        </p:nvCxnSpPr>
        <p:spPr bwMode="auto">
          <a:xfrm>
            <a:off x="6857603" y="1752600"/>
            <a:ext cx="1448198" cy="0"/>
          </a:xfrm>
          <a:prstGeom prst="line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242" name="Rectangle 2">
            <a:extLst>
              <a:ext uri="{FF2B5EF4-FFF2-40B4-BE49-F238E27FC236}">
                <a16:creationId xmlns:a16="http://schemas.microsoft.com/office/drawing/2014/main" id="{5CED5D36-DFFC-54F3-ED3D-B6603FD959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7018" y="304800"/>
            <a:ext cx="7592093" cy="762000"/>
          </a:xfrm>
        </p:spPr>
        <p:txBody>
          <a:bodyPr/>
          <a:lstStyle/>
          <a:p>
            <a:r>
              <a:rPr lang="en-US" dirty="0"/>
              <a:t>x86-64 Linux Memory Layout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7CD41E5F-CF6A-6CB0-87C9-EF9520088A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Text  / Shared Libraries</a:t>
            </a:r>
          </a:p>
          <a:p>
            <a:pPr lvl="1"/>
            <a:r>
              <a:rPr lang="en-US" dirty="0"/>
              <a:t>Executable machine instructions</a:t>
            </a:r>
          </a:p>
          <a:p>
            <a:pPr lvl="1"/>
            <a:r>
              <a:rPr lang="en-US" dirty="0"/>
              <a:t>Read-only</a:t>
            </a:r>
          </a:p>
          <a:p>
            <a:r>
              <a:rPr lang="en-US" dirty="0"/>
              <a:t>Data</a:t>
            </a:r>
          </a:p>
          <a:p>
            <a:pPr lvl="1"/>
            <a:r>
              <a:rPr lang="en-US" dirty="0"/>
              <a:t>Statically allocated data</a:t>
            </a:r>
          </a:p>
          <a:p>
            <a:pPr lvl="1"/>
            <a:r>
              <a:rPr lang="en-US" dirty="0"/>
              <a:t>e.g., global vars, </a:t>
            </a:r>
            <a:r>
              <a:rPr lang="en-US" sz="1800" b="1" dirty="0">
                <a:latin typeface="Courier New"/>
                <a:cs typeface="Courier New"/>
              </a:rPr>
              <a:t>static</a:t>
            </a:r>
            <a:r>
              <a:rPr lang="en-US" dirty="0"/>
              <a:t> vars, string constants</a:t>
            </a:r>
          </a:p>
          <a:p>
            <a:r>
              <a:rPr lang="en-US" dirty="0"/>
              <a:t>Stack</a:t>
            </a:r>
          </a:p>
          <a:p>
            <a:pPr lvl="1"/>
            <a:r>
              <a:rPr lang="en-US" dirty="0"/>
              <a:t>Runtime stack (8MB limit)</a:t>
            </a:r>
          </a:p>
          <a:p>
            <a:pPr lvl="1"/>
            <a:r>
              <a:rPr lang="en-US" dirty="0"/>
              <a:t>e.g., local variables</a:t>
            </a:r>
          </a:p>
          <a:p>
            <a:r>
              <a:rPr lang="en-US" dirty="0"/>
              <a:t>Heap</a:t>
            </a:r>
          </a:p>
          <a:p>
            <a:pPr lvl="1"/>
            <a:r>
              <a:rPr lang="en-US" dirty="0"/>
              <a:t>Dynamically allocated as needed</a:t>
            </a:r>
          </a:p>
          <a:p>
            <a:pPr lvl="1"/>
            <a:r>
              <a:rPr lang="en-US" dirty="0"/>
              <a:t>When call 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malloc()</a:t>
            </a:r>
            <a:r>
              <a:rPr lang="en-US" dirty="0"/>
              <a:t>,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calloc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new()</a:t>
            </a:r>
          </a:p>
        </p:txBody>
      </p:sp>
      <p:sp>
        <p:nvSpPr>
          <p:cNvPr id="10244" name="Text Box 5">
            <a:extLst>
              <a:ext uri="{FF2B5EF4-FFF2-40B4-BE49-F238E27FC236}">
                <a16:creationId xmlns:a16="http://schemas.microsoft.com/office/drawing/2014/main" id="{B08F36BB-4404-9D68-332D-F86326DCB9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0402" y="6169580"/>
            <a:ext cx="2133600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r>
              <a:rPr lang="en-US" sz="1800" b="0" dirty="0">
                <a:latin typeface="Calibri" pitchFamily="34" charset="0"/>
              </a:rPr>
              <a:t>Hex Address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45" name="Text Box 12">
                <a:extLst>
                  <a:ext uri="{FF2B5EF4-FFF2-40B4-BE49-F238E27FC236}">
                    <a16:creationId xmlns:a16="http://schemas.microsoft.com/office/drawing/2014/main" id="{C6242D77-085A-5F6D-0EC2-6DB17AD76C3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33800" y="987063"/>
                <a:ext cx="3124201" cy="307777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r" eaLnBrk="0" hangingPunct="0"/>
                <a:r>
                  <a:rPr lang="en-US" sz="1400" b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47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−4096=</m:t>
                    </m:r>
                  </m:oMath>
                </a14:m>
                <a:r>
                  <a:rPr lang="en-US" sz="1400" b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   </a:t>
                </a:r>
                <a:r>
                  <a:rPr lang="en-US" sz="1400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0000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 </a:t>
                </a:r>
                <a:r>
                  <a:rPr lang="en-US" sz="1400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7FFF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 </a:t>
                </a:r>
                <a:r>
                  <a:rPr lang="en-US" sz="1400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FFFF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 </a:t>
                </a:r>
                <a:r>
                  <a:rPr lang="en-US" sz="1400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F000</a:t>
                </a:r>
                <a:endParaRPr lang="en-US" sz="1400" b="0" dirty="0"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0245" name="Text 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987063"/>
                <a:ext cx="3124201" cy="307777"/>
              </a:xfrm>
              <a:prstGeom prst="rect">
                <a:avLst/>
              </a:prstGeom>
              <a:blipFill>
                <a:blip r:embed="rId3"/>
                <a:stretch>
                  <a:fillRect t="-6000" r="-391" b="-22000"/>
                </a:stretch>
              </a:blipFill>
              <a:ln w="254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8181" name="Rectangle 21">
            <a:extLst>
              <a:ext uri="{FF2B5EF4-FFF2-40B4-BE49-F238E27FC236}">
                <a16:creationId xmlns:a16="http://schemas.microsoft.com/office/drawing/2014/main" id="{0A49FFF8-0EAC-67C7-F3E8-447CF31603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1583626"/>
            <a:ext cx="1447800" cy="381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 dirty="0">
                <a:latin typeface="Calibri" pitchFamily="34" charset="0"/>
                <a:cs typeface="+mn-cs"/>
              </a:rPr>
              <a:t>Stack</a:t>
            </a:r>
          </a:p>
        </p:txBody>
      </p:sp>
      <p:sp>
        <p:nvSpPr>
          <p:cNvPr id="10249" name="Rectangle 23">
            <a:extLst>
              <a:ext uri="{FF2B5EF4-FFF2-40B4-BE49-F238E27FC236}">
                <a16:creationId xmlns:a16="http://schemas.microsoft.com/office/drawing/2014/main" id="{6F7A0A8D-7C25-1771-ADAA-3892E75A2F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6017180"/>
            <a:ext cx="1447800" cy="304800"/>
          </a:xfrm>
          <a:prstGeom prst="rect">
            <a:avLst/>
          </a:prstGeom>
          <a:solidFill>
            <a:srgbClr val="F6F5BD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en-US" sz="1800">
                <a:latin typeface="Calibri" pitchFamily="34" charset="0"/>
              </a:rPr>
              <a:t>Text</a:t>
            </a:r>
          </a:p>
        </p:txBody>
      </p:sp>
      <p:sp>
        <p:nvSpPr>
          <p:cNvPr id="10250" name="Rectangle 24">
            <a:extLst>
              <a:ext uri="{FF2B5EF4-FFF2-40B4-BE49-F238E27FC236}">
                <a16:creationId xmlns:a16="http://schemas.microsoft.com/office/drawing/2014/main" id="{D2CB2015-3058-9B0D-1B9C-F7AB70DCFE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5712380"/>
            <a:ext cx="1447800" cy="304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en-US" sz="1800">
                <a:latin typeface="Calibri" pitchFamily="34" charset="0"/>
              </a:rPr>
              <a:t>Data</a:t>
            </a:r>
          </a:p>
        </p:txBody>
      </p:sp>
      <p:sp>
        <p:nvSpPr>
          <p:cNvPr id="10251" name="Rectangle 25">
            <a:extLst>
              <a:ext uri="{FF2B5EF4-FFF2-40B4-BE49-F238E27FC236}">
                <a16:creationId xmlns:a16="http://schemas.microsoft.com/office/drawing/2014/main" id="{AB305967-12C3-FE82-4147-6BEB0E1C8C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5105400"/>
            <a:ext cx="1447800" cy="606980"/>
          </a:xfrm>
          <a:prstGeom prst="rect">
            <a:avLst/>
          </a:prstGeom>
          <a:solidFill>
            <a:srgbClr val="D5F1C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en-US" sz="1800" dirty="0">
                <a:latin typeface="Calibri" pitchFamily="34" charset="0"/>
              </a:rPr>
              <a:t>Heap</a:t>
            </a:r>
          </a:p>
        </p:txBody>
      </p:sp>
      <p:sp>
        <p:nvSpPr>
          <p:cNvPr id="10254" name="Line 35">
            <a:extLst>
              <a:ext uri="{FF2B5EF4-FFF2-40B4-BE49-F238E27FC236}">
                <a16:creationId xmlns:a16="http://schemas.microsoft.com/office/drawing/2014/main" id="{B452C4E4-2EA9-A24A-6B84-C4B170D9A75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581900" y="4876800"/>
            <a:ext cx="0" cy="2286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3DA73192-3980-CAE7-386D-E32ABAF190D7}"/>
              </a:ext>
            </a:extLst>
          </p:cNvPr>
          <p:cNvSpPr/>
          <p:nvPr/>
        </p:nvSpPr>
        <p:spPr bwMode="auto">
          <a:xfrm>
            <a:off x="5181600" y="6115605"/>
            <a:ext cx="609600" cy="457200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anchor="ctr" anchorCtr="1"/>
          <a:lstStyle/>
          <a:p>
            <a:pPr algn="ctr" eaLnBrk="0" hangingPunct="0">
              <a:defRPr/>
            </a:pPr>
            <a:endParaRPr lang="en-US" dirty="0">
              <a:latin typeface="Calibri" pitchFamily="34" charset="0"/>
              <a:cs typeface="+mn-cs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7D2ADED-5103-741B-D6A9-0CFA85A99317}"/>
              </a:ext>
            </a:extLst>
          </p:cNvPr>
          <p:cNvCxnSpPr/>
          <p:nvPr/>
        </p:nvCxnSpPr>
        <p:spPr bwMode="auto">
          <a:xfrm>
            <a:off x="6857603" y="2280949"/>
            <a:ext cx="1447800" cy="1587"/>
          </a:xfrm>
          <a:prstGeom prst="line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257" name="AutoShape 16">
            <a:extLst>
              <a:ext uri="{FF2B5EF4-FFF2-40B4-BE49-F238E27FC236}">
                <a16:creationId xmlns:a16="http://schemas.microsoft.com/office/drawing/2014/main" id="{8BE45C57-8AE1-27A4-56B3-35FB4337CA8A}"/>
              </a:ext>
            </a:extLst>
          </p:cNvPr>
          <p:cNvSpPr>
            <a:spLocks/>
          </p:cNvSpPr>
          <p:nvPr/>
        </p:nvSpPr>
        <p:spPr bwMode="auto">
          <a:xfrm rot="10800000">
            <a:off x="8330406" y="1141123"/>
            <a:ext cx="228600" cy="1141413"/>
          </a:xfrm>
          <a:prstGeom prst="leftBrace">
            <a:avLst>
              <a:gd name="adj1" fmla="val 75011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1800">
              <a:latin typeface="Calibri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662B08F-CCC4-2CC1-ABBF-AD4AA49338C1}"/>
              </a:ext>
            </a:extLst>
          </p:cNvPr>
          <p:cNvSpPr/>
          <p:nvPr/>
        </p:nvSpPr>
        <p:spPr>
          <a:xfrm>
            <a:off x="8559271" y="1388663"/>
            <a:ext cx="5357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800" kern="0" dirty="0">
                <a:solidFill>
                  <a:srgbClr val="000000"/>
                </a:solidFill>
                <a:latin typeface="Calibri" pitchFamily="34" charset="0"/>
                <a:cs typeface="+mn-cs"/>
              </a:rPr>
              <a:t>128</a:t>
            </a:r>
            <a:br>
              <a:rPr lang="en-US" sz="1800" kern="0" dirty="0">
                <a:solidFill>
                  <a:srgbClr val="000000"/>
                </a:solidFill>
                <a:latin typeface="Calibri" pitchFamily="34" charset="0"/>
                <a:cs typeface="+mn-cs"/>
              </a:rPr>
            </a:br>
            <a:r>
              <a:rPr lang="en-US" sz="1800" kern="0" dirty="0">
                <a:solidFill>
                  <a:srgbClr val="000000"/>
                </a:solidFill>
                <a:latin typeface="Calibri" pitchFamily="34" charset="0"/>
                <a:cs typeface="+mn-cs"/>
              </a:rPr>
              <a:t>MB</a:t>
            </a:r>
            <a:endParaRPr lang="en-US" dirty="0">
              <a:latin typeface="Calibri" pitchFamily="34" charset="0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DDC5C82-056A-B2F3-9353-D9A78DA0AEB8}"/>
              </a:ext>
            </a:extLst>
          </p:cNvPr>
          <p:cNvSpPr txBox="1"/>
          <p:nvPr/>
        </p:nvSpPr>
        <p:spPr>
          <a:xfrm>
            <a:off x="6770688" y="304800"/>
            <a:ext cx="194945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+mn-cs"/>
              </a:rPr>
              <a:t>not drawn to scale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1A3238C-F250-19BA-7374-2A5491BFD841}"/>
              </a:ext>
            </a:extLst>
          </p:cNvPr>
          <p:cNvSpPr/>
          <p:nvPr/>
        </p:nvSpPr>
        <p:spPr bwMode="auto">
          <a:xfrm>
            <a:off x="6858001" y="1063687"/>
            <a:ext cx="1447800" cy="77436"/>
          </a:xfrm>
          <a:prstGeom prst="rect">
            <a:avLst/>
          </a:prstGeom>
          <a:pattFill prst="wdUpDiag">
            <a:fgClr>
              <a:schemeClr val="tx1"/>
            </a:fgClr>
            <a:bgClr>
              <a:srgbClr val="FFFF00"/>
            </a:bgClr>
          </a:patt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Calibri" pitchFamily="34" charset="0"/>
            </a:endParaRPr>
          </a:p>
        </p:txBody>
      </p:sp>
      <p:sp>
        <p:nvSpPr>
          <p:cNvPr id="22" name="Rectangle 25">
            <a:extLst>
              <a:ext uri="{FF2B5EF4-FFF2-40B4-BE49-F238E27FC236}">
                <a16:creationId xmlns:a16="http://schemas.microsoft.com/office/drawing/2014/main" id="{FB422DF7-63DD-8941-5745-D6075320C8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2735017"/>
            <a:ext cx="1447800" cy="609600"/>
          </a:xfrm>
          <a:prstGeom prst="rect">
            <a:avLst/>
          </a:prstGeom>
          <a:solidFill>
            <a:srgbClr val="D5F1C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 dirty="0">
                <a:latin typeface="Calibri" pitchFamily="34" charset="0"/>
              </a:rPr>
              <a:t>Shared</a:t>
            </a:r>
          </a:p>
          <a:p>
            <a:pPr algn="ctr" eaLnBrk="0" hangingPunct="0"/>
            <a:r>
              <a:rPr lang="en-US" sz="1800" dirty="0">
                <a:latin typeface="Calibri" pitchFamily="34" charset="0"/>
              </a:rPr>
              <a:t>Libraries</a:t>
            </a:r>
          </a:p>
        </p:txBody>
      </p:sp>
      <p:sp>
        <p:nvSpPr>
          <p:cNvPr id="23" name="Text Box 12">
            <a:extLst>
              <a:ext uri="{FF2B5EF4-FFF2-40B4-BE49-F238E27FC236}">
                <a16:creationId xmlns:a16="http://schemas.microsoft.com/office/drawing/2014/main" id="{86C9F363-2D46-66DA-44C8-EECD1DF838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2174" y="2130623"/>
            <a:ext cx="2455826" cy="30777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n-US" sz="1400" b="0" dirty="0">
                <a:latin typeface="Cambria" panose="02040503050406030204" pitchFamily="18" charset="0"/>
                <a:ea typeface="Cambria" panose="02040503050406030204" pitchFamily="18" charset="0"/>
              </a:rPr>
              <a:t>0000</a:t>
            </a: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 </a:t>
            </a:r>
            <a:r>
              <a:rPr lang="en-US" sz="1400" b="0" dirty="0">
                <a:latin typeface="Cambria" panose="02040503050406030204" pitchFamily="18" charset="0"/>
                <a:ea typeface="Cambria" panose="02040503050406030204" pitchFamily="18" charset="0"/>
              </a:rPr>
              <a:t>7FFF</a:t>
            </a: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 </a:t>
            </a:r>
            <a:r>
              <a:rPr lang="en-US" sz="1400" b="0" dirty="0">
                <a:latin typeface="Cambria" panose="02040503050406030204" pitchFamily="18" charset="0"/>
                <a:ea typeface="Cambria" panose="02040503050406030204" pitchFamily="18" charset="0"/>
              </a:rPr>
              <a:t>F800</a:t>
            </a: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 </a:t>
            </a:r>
            <a:r>
              <a:rPr lang="en-US" sz="1400" b="0" dirty="0">
                <a:latin typeface="Cambria" panose="02040503050406030204" pitchFamily="18" charset="0"/>
                <a:ea typeface="Cambria" panose="02040503050406030204" pitchFamily="18" charset="0"/>
              </a:rPr>
              <a:t>0000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538255A-FB22-CEB4-612F-1D7ABF7AEBB4}"/>
              </a:ext>
            </a:extLst>
          </p:cNvPr>
          <p:cNvSpPr/>
          <p:nvPr/>
        </p:nvSpPr>
        <p:spPr bwMode="auto">
          <a:xfrm>
            <a:off x="6858001" y="6549344"/>
            <a:ext cx="1447800" cy="77436"/>
          </a:xfrm>
          <a:prstGeom prst="rect">
            <a:avLst/>
          </a:prstGeom>
          <a:pattFill prst="wdUpDiag">
            <a:fgClr>
              <a:schemeClr val="tx1"/>
            </a:fgClr>
            <a:bgClr>
              <a:srgbClr val="FFFF00"/>
            </a:bgClr>
          </a:patt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Calibri" pitchFamily="34" charset="0"/>
            </a:endParaRPr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1FC858B1-BF14-6F75-367A-F37613385899}"/>
              </a:ext>
            </a:extLst>
          </p:cNvPr>
          <p:cNvSpPr/>
          <p:nvPr/>
        </p:nvSpPr>
        <p:spPr bwMode="auto">
          <a:xfrm>
            <a:off x="6705600" y="1583626"/>
            <a:ext cx="110807" cy="393093"/>
          </a:xfrm>
          <a:prstGeom prst="leftBrac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DA26157-E93F-2CEB-D6F0-C26C73CFF880}"/>
              </a:ext>
            </a:extLst>
          </p:cNvPr>
          <p:cNvSpPr/>
          <p:nvPr/>
        </p:nvSpPr>
        <p:spPr>
          <a:xfrm>
            <a:off x="6137181" y="1593516"/>
            <a:ext cx="633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800" kern="0" dirty="0">
                <a:solidFill>
                  <a:srgbClr val="000000"/>
                </a:solidFill>
                <a:latin typeface="Calibri" pitchFamily="34" charset="0"/>
                <a:cs typeface="+mn-cs"/>
              </a:rPr>
              <a:t>8MB</a:t>
            </a:r>
            <a:endParaRPr lang="en-US" dirty="0">
              <a:latin typeface="Calibri" pitchFamily="34" charset="0"/>
              <a:cs typeface="+mn-cs"/>
            </a:endParaRPr>
          </a:p>
        </p:txBody>
      </p:sp>
      <p:sp>
        <p:nvSpPr>
          <p:cNvPr id="29" name="Line 34">
            <a:extLst>
              <a:ext uri="{FF2B5EF4-FFF2-40B4-BE49-F238E27FC236}">
                <a16:creationId xmlns:a16="http://schemas.microsoft.com/office/drawing/2014/main" id="{972FCE83-2EC0-D795-CAB4-B03DCDE0965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86133" y="3344617"/>
            <a:ext cx="0" cy="414251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square" lIns="45720" rIns="45720" anchor="ctr">
            <a:spAutoFit/>
          </a:bodyPr>
          <a:lstStyle/>
          <a:p>
            <a:endParaRPr lang="en-US"/>
          </a:p>
        </p:txBody>
      </p:sp>
      <p:sp>
        <p:nvSpPr>
          <p:cNvPr id="30" name="Text Box 12">
            <a:extLst>
              <a:ext uri="{FF2B5EF4-FFF2-40B4-BE49-F238E27FC236}">
                <a16:creationId xmlns:a16="http://schemas.microsoft.com/office/drawing/2014/main" id="{42AD137D-F182-727D-F622-49D6675DA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2066" y="6176674"/>
            <a:ext cx="914401" cy="30777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n-US" sz="1400" b="0" dirty="0">
                <a:latin typeface="Cambria" panose="02040503050406030204" pitchFamily="18" charset="0"/>
                <a:ea typeface="Cambria" panose="02040503050406030204" pitchFamily="18" charset="0"/>
              </a:rPr>
              <a:t>40</a:t>
            </a: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 </a:t>
            </a:r>
            <a:r>
              <a:rPr lang="en-US" sz="1400" b="0" dirty="0">
                <a:latin typeface="Cambria" panose="02040503050406030204" pitchFamily="18" charset="0"/>
                <a:ea typeface="Cambria" panose="02040503050406030204" pitchFamily="18" charset="0"/>
              </a:rPr>
              <a:t>0000</a:t>
            </a:r>
          </a:p>
        </p:txBody>
      </p:sp>
      <p:sp>
        <p:nvSpPr>
          <p:cNvPr id="31" name="Text Box 12">
            <a:extLst>
              <a:ext uri="{FF2B5EF4-FFF2-40B4-BE49-F238E27FC236}">
                <a16:creationId xmlns:a16="http://schemas.microsoft.com/office/drawing/2014/main" id="{7791E31B-29FC-9391-2A6C-F923DFEF52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2066" y="6540126"/>
            <a:ext cx="914401" cy="30777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n-US" sz="1400" b="0" dirty="0">
                <a:latin typeface="Cambria" panose="02040503050406030204" pitchFamily="18" charset="0"/>
                <a:ea typeface="Cambria" panose="02040503050406030204" pitchFamily="18" charset="0"/>
              </a:rPr>
              <a:t>0000</a:t>
            </a:r>
          </a:p>
        </p:txBody>
      </p:sp>
      <p:sp>
        <p:nvSpPr>
          <p:cNvPr id="32" name="Text Box 12">
            <a:extLst>
              <a:ext uri="{FF2B5EF4-FFF2-40B4-BE49-F238E27FC236}">
                <a16:creationId xmlns:a16="http://schemas.microsoft.com/office/drawing/2014/main" id="{C9C10E23-4A48-116A-FAC9-E63CBAE6B3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2066" y="6385023"/>
            <a:ext cx="914401" cy="30777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n-US" sz="1400" b="0" dirty="0">
                <a:latin typeface="Cambria" panose="02040503050406030204" pitchFamily="18" charset="0"/>
                <a:ea typeface="Cambria" panose="02040503050406030204" pitchFamily="18" charset="0"/>
              </a:rPr>
              <a:t>1000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E5FF168-1CD4-1D3F-5C31-17989E9A9968}"/>
              </a:ext>
            </a:extLst>
          </p:cNvPr>
          <p:cNvCxnSpPr/>
          <p:nvPr/>
        </p:nvCxnSpPr>
        <p:spPr bwMode="auto">
          <a:xfrm>
            <a:off x="7162800" y="1141123"/>
            <a:ext cx="0" cy="442503"/>
          </a:xfrm>
          <a:prstGeom prst="straightConnector1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0847F00-459F-595A-6BCE-48E15B2F76A3}"/>
              </a:ext>
            </a:extLst>
          </p:cNvPr>
          <p:cNvCxnSpPr/>
          <p:nvPr/>
        </p:nvCxnSpPr>
        <p:spPr bwMode="auto">
          <a:xfrm>
            <a:off x="7162800" y="2280949"/>
            <a:ext cx="0" cy="442503"/>
          </a:xfrm>
          <a:prstGeom prst="straightConnector1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D7EA3F0B-AE68-E9B1-2F49-F6F9600D1291}"/>
              </a:ext>
            </a:extLst>
          </p:cNvPr>
          <p:cNvSpPr txBox="1"/>
          <p:nvPr/>
        </p:nvSpPr>
        <p:spPr>
          <a:xfrm>
            <a:off x="7158335" y="1210254"/>
            <a:ext cx="106760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+mn-cs"/>
              </a:rPr>
              <a:t>randomized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738F17A-9120-9FE5-D91D-218D90464813}"/>
              </a:ext>
            </a:extLst>
          </p:cNvPr>
          <p:cNvSpPr txBox="1"/>
          <p:nvPr/>
        </p:nvSpPr>
        <p:spPr>
          <a:xfrm>
            <a:off x="7158335" y="2347429"/>
            <a:ext cx="106760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+mn-cs"/>
              </a:rPr>
              <a:t>randomized</a:t>
            </a:r>
          </a:p>
        </p:txBody>
      </p:sp>
      <p:sp>
        <p:nvSpPr>
          <p:cNvPr id="10253" name="Line 34">
            <a:extLst>
              <a:ext uri="{FF2B5EF4-FFF2-40B4-BE49-F238E27FC236}">
                <a16:creationId xmlns:a16="http://schemas.microsoft.com/office/drawing/2014/main" id="{439E0C7A-F104-CDB0-3241-1B58C4086B5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26363" y="1752600"/>
            <a:ext cx="0" cy="180787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square" lIns="45720" rIns="45720" anchor="ctr">
            <a:spAutoFit/>
          </a:bodyPr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3A457C-24DE-0A59-F6DA-C592B3758EE0}"/>
              </a:ext>
            </a:extLst>
          </p:cNvPr>
          <p:cNvSpPr txBox="1"/>
          <p:nvPr/>
        </p:nvSpPr>
        <p:spPr>
          <a:xfrm>
            <a:off x="7847596" y="1670361"/>
            <a:ext cx="295017" cy="1538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18288" tIns="0" rIns="18288" bIns="0" rtlCol="0" anchor="ctr" anchorCtr="0">
            <a:spAutoFit/>
          </a:bodyPr>
          <a:lstStyle/>
          <a:p>
            <a:pPr algn="ctr"/>
            <a:r>
              <a:rPr lang="en-US" sz="1000" dirty="0">
                <a:latin typeface="Calibri" pitchFamily="34" charset="0"/>
              </a:rPr>
              <a:t>%</a:t>
            </a:r>
            <a:r>
              <a:rPr lang="en-US" sz="1000" dirty="0" err="1">
                <a:latin typeface="Calibri" pitchFamily="34" charset="0"/>
              </a:rPr>
              <a:t>rsp</a:t>
            </a:r>
            <a:endParaRPr lang="en-US" sz="10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761242"/>
      </p:ext>
    </p:ext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C3655-E42D-CDB6-2BEE-F28DF77EE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>
            <a:extLst>
              <a:ext uri="{FF2B5EF4-FFF2-40B4-BE49-F238E27FC236}">
                <a16:creationId xmlns:a16="http://schemas.microsoft.com/office/drawing/2014/main" id="{F9D467B5-0FC2-54B4-F9D1-C897CC7BF9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7188" y="50800"/>
            <a:ext cx="8558212" cy="1549400"/>
          </a:xfrm>
          <a:ln/>
        </p:spPr>
        <p:txBody>
          <a:bodyPr/>
          <a:lstStyle/>
          <a:p>
            <a:pPr marL="119063" indent="-119063"/>
            <a:r>
              <a:rPr lang="en-US" b="1" dirty="0"/>
              <a:t>Recall: Memory Referencing Bug Example</a:t>
            </a:r>
          </a:p>
        </p:txBody>
      </p:sp>
      <p:sp>
        <p:nvSpPr>
          <p:cNvPr id="18438" name="Rectangle 6">
            <a:extLst>
              <a:ext uri="{FF2B5EF4-FFF2-40B4-BE49-F238E27FC236}">
                <a16:creationId xmlns:a16="http://schemas.microsoft.com/office/drawing/2014/main" id="{1C07BD57-E006-8FCA-E29E-D59884EF7A8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6096000"/>
            <a:ext cx="8229600" cy="563563"/>
          </a:xfrm>
          <a:noFill/>
          <a:ln>
            <a:miter lim="800000"/>
            <a:headEnd/>
            <a:tailEnd/>
          </a:ln>
        </p:spPr>
        <p:txBody>
          <a:bodyPr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1" indent="-342900"/>
            <a:r>
              <a:rPr lang="en-US" dirty="0"/>
              <a:t>Result is system specific</a:t>
            </a:r>
          </a:p>
        </p:txBody>
      </p:sp>
      <p:sp>
        <p:nvSpPr>
          <p:cNvPr id="18437" name="Rectangle 5">
            <a:extLst>
              <a:ext uri="{FF2B5EF4-FFF2-40B4-BE49-F238E27FC236}">
                <a16:creationId xmlns:a16="http://schemas.microsoft.com/office/drawing/2014/main" id="{2AA811C8-C076-429A-F3D7-5B972C71A3BE}"/>
              </a:ext>
            </a:extLst>
          </p:cNvPr>
          <p:cNvSpPr>
            <a:spLocks/>
          </p:cNvSpPr>
          <p:nvPr/>
        </p:nvSpPr>
        <p:spPr bwMode="auto">
          <a:xfrm>
            <a:off x="825500" y="4267200"/>
            <a:ext cx="7327900" cy="1828800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>
            <a:prstTxWarp prst="textNoShape">
              <a:avLst/>
            </a:prstTxWarp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" charset="0"/>
                <a:ea typeface="Zapf Dingbats" charset="2"/>
                <a:cs typeface="Zapf Dingbats" charset="2"/>
                <a:sym typeface="Courier New" charset="0"/>
              </a:rPr>
              <a:t>fun(0)  -&gt;	3.1400000000</a:t>
            </a:r>
            <a:endParaRPr lang="en-US" sz="2400" dirty="0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pPr lvl="0"/>
            <a:r>
              <a:rPr lang="en-US" sz="1800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fun(1)  -&gt;</a:t>
            </a:r>
            <a:r>
              <a:rPr lang="en-US" sz="1800" dirty="0">
                <a:solidFill>
                  <a:schemeClr val="tx1"/>
                </a:solidFill>
                <a:latin typeface="Courier New" charset="0"/>
                <a:ea typeface="Monaco" charset="0"/>
                <a:cs typeface="Monaco" charset="0"/>
                <a:sym typeface="Courier New" charset="0"/>
              </a:rPr>
              <a:t>	3.14</a:t>
            </a:r>
            <a:r>
              <a:rPr lang="en-US" sz="1800" dirty="0">
                <a:solidFill>
                  <a:srgbClr val="000000"/>
                </a:solidFill>
                <a:latin typeface="Courier New" charset="0"/>
                <a:ea typeface="Zapf Dingbats" charset="2"/>
                <a:cs typeface="Zapf Dingbats" charset="2"/>
                <a:sym typeface="Courier New" charset="0"/>
              </a:rPr>
              <a:t>00000000</a:t>
            </a:r>
            <a:endParaRPr lang="en-US" sz="2400" dirty="0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fun(2)  -&gt;</a:t>
            </a:r>
            <a:r>
              <a:rPr lang="en-US" sz="1800" dirty="0">
                <a:solidFill>
                  <a:schemeClr val="tx1"/>
                </a:solidFill>
                <a:latin typeface="Courier New" charset="0"/>
                <a:ea typeface="Monaco" charset="0"/>
                <a:cs typeface="Monaco" charset="0"/>
                <a:sym typeface="Courier New" charset="0"/>
              </a:rPr>
              <a:t>	3.1399998665</a:t>
            </a:r>
            <a:endParaRPr lang="en-US" sz="2400" dirty="0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fun(3)  -&gt;</a:t>
            </a:r>
            <a:r>
              <a:rPr lang="en-US" sz="1800" dirty="0">
                <a:solidFill>
                  <a:schemeClr val="tx1"/>
                </a:solidFill>
                <a:latin typeface="Courier New" charset="0"/>
                <a:ea typeface="Monaco" charset="0"/>
                <a:cs typeface="Monaco" charset="0"/>
                <a:sym typeface="Courier New" charset="0"/>
              </a:rPr>
              <a:t>	2.0000006104</a:t>
            </a:r>
            <a:endParaRPr lang="en-US" sz="2400" dirty="0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fun(6)  -&gt;</a:t>
            </a:r>
            <a:r>
              <a:rPr lang="en-US" sz="1800" dirty="0">
                <a:solidFill>
                  <a:schemeClr val="tx1"/>
                </a:solidFill>
                <a:latin typeface="Courier New" charset="0"/>
                <a:ea typeface="Monaco" charset="0"/>
                <a:cs typeface="Monaco" charset="0"/>
                <a:sym typeface="Courier New" charset="0"/>
              </a:rPr>
              <a:t>	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Monaco" charset="0"/>
                <a:cs typeface="Calibri"/>
                <a:sym typeface="Courier New" charset="0"/>
              </a:rPr>
              <a:t>Stack smashing detected</a:t>
            </a:r>
          </a:p>
          <a:p>
            <a:pPr lvl="0"/>
            <a:r>
              <a:rPr lang="en-US" sz="1800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fun(8)  -&gt;</a:t>
            </a:r>
            <a:r>
              <a:rPr lang="en-US" sz="1800" dirty="0">
                <a:latin typeface="Courier New" charset="0"/>
                <a:ea typeface="Monaco" charset="0"/>
                <a:cs typeface="Monaco" charset="0"/>
                <a:sym typeface="Courier New" charset="0"/>
              </a:rPr>
              <a:t>	</a:t>
            </a:r>
            <a:r>
              <a:rPr lang="en-US" sz="1800" dirty="0">
                <a:latin typeface="Calibri" panose="020F0502020204030204" pitchFamily="34" charset="0"/>
                <a:ea typeface="Monaco" charset="0"/>
                <a:cs typeface="Calibri" panose="020F0502020204030204" pitchFamily="34" charset="0"/>
                <a:sym typeface="Courier New" charset="0"/>
              </a:rPr>
              <a:t>Segmentation fault</a:t>
            </a:r>
            <a:endParaRPr lang="en-US" dirty="0">
              <a:solidFill>
                <a:srgbClr val="000000"/>
              </a:solidFill>
              <a:latin typeface="Calibri" panose="020F0502020204030204" pitchFamily="34" charset="0"/>
              <a:ea typeface="Lucida Grande" charset="0"/>
              <a:cs typeface="Calibri" panose="020F0502020204030204" pitchFamily="34" charset="0"/>
              <a:sym typeface="Arial Narrow" charset="0"/>
            </a:endParaRPr>
          </a:p>
          <a:p>
            <a:endParaRPr lang="en-US" dirty="0"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CDB72102-2941-4B6E-2215-77279EF413B2}"/>
              </a:ext>
            </a:extLst>
          </p:cNvPr>
          <p:cNvSpPr>
            <a:spLocks/>
          </p:cNvSpPr>
          <p:nvPr/>
        </p:nvSpPr>
        <p:spPr bwMode="auto">
          <a:xfrm>
            <a:off x="838200" y="1295400"/>
            <a:ext cx="6553200" cy="2844800"/>
          </a:xfrm>
          <a:prstGeom prst="rect">
            <a:avLst/>
          </a:prstGeom>
          <a:solidFill>
            <a:srgbClr val="F8F6D9"/>
          </a:solidFill>
          <a:ln w="635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63500" tIns="63500" rIns="63500" bIns="63500">
            <a:prstTxWarp prst="textNoShape">
              <a:avLst/>
            </a:prstTxWarp>
          </a:bodyPr>
          <a:lstStyle/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typedef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struct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{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 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a[2];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 double d;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} 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struct_t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endParaRPr lang="en-US" sz="1600" b="1" dirty="0">
              <a:solidFill>
                <a:schemeClr val="tx1"/>
              </a:solidFill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double fun(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i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) {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 volatile 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struct_t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s;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 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s.d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= 3.14;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 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s.a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[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i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] = 1073741824; /* Possibly out of bounds */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 return </a:t>
            </a:r>
            <a:r>
              <a:rPr lang="en-US" sz="16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s.d</a:t>
            </a: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519830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 build="p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93713"/>
            <a:ext cx="6845300" cy="573087"/>
          </a:xfrm>
        </p:spPr>
        <p:txBody>
          <a:bodyPr/>
          <a:lstStyle/>
          <a:p>
            <a:pPr eaLnBrk="1" hangingPunct="1"/>
            <a:r>
              <a:rPr lang="en-US"/>
              <a:t>Memory Allocation Example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152400" y="1371600"/>
            <a:ext cx="6477000" cy="4798750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/>
            <a:r>
              <a:rPr lang="fi-FI" sz="1800" dirty="0" err="1">
                <a:latin typeface="Courier New" pitchFamily="49" charset="0"/>
              </a:rPr>
              <a:t>char</a:t>
            </a:r>
            <a:r>
              <a:rPr lang="fi-FI" sz="1800" dirty="0">
                <a:latin typeface="Courier New" pitchFamily="49" charset="0"/>
              </a:rPr>
              <a:t> big_array[1L&lt;&lt;24];  /* 16 MB */</a:t>
            </a:r>
          </a:p>
          <a:p>
            <a:pPr eaLnBrk="0" hangingPunct="0"/>
            <a:r>
              <a:rPr lang="fi-FI" sz="1800" dirty="0" err="1">
                <a:latin typeface="Courier New" pitchFamily="49" charset="0"/>
              </a:rPr>
              <a:t>char</a:t>
            </a:r>
            <a:r>
              <a:rPr lang="fi-FI" sz="1800" dirty="0">
                <a:latin typeface="Courier New" pitchFamily="49" charset="0"/>
              </a:rPr>
              <a:t> huge_array[1L&lt;&lt;31]; /*  2 GB */</a:t>
            </a:r>
          </a:p>
          <a:p>
            <a:pPr eaLnBrk="0" hangingPunct="0"/>
            <a:endParaRPr lang="fi-FI" sz="1800" dirty="0">
              <a:latin typeface="Courier New" pitchFamily="49" charset="0"/>
            </a:endParaRPr>
          </a:p>
          <a:p>
            <a:pPr eaLnBrk="0" hangingPunct="0"/>
            <a:r>
              <a:rPr lang="fi-FI" sz="1800" dirty="0" err="1">
                <a:latin typeface="Courier New" pitchFamily="49" charset="0"/>
              </a:rPr>
              <a:t>int</a:t>
            </a:r>
            <a:r>
              <a:rPr lang="fi-FI" sz="1800" dirty="0">
                <a:latin typeface="Courier New" pitchFamily="49" charset="0"/>
              </a:rPr>
              <a:t> </a:t>
            </a:r>
            <a:r>
              <a:rPr lang="fi-FI" sz="1800" dirty="0" err="1">
                <a:latin typeface="Courier New" pitchFamily="49" charset="0"/>
              </a:rPr>
              <a:t>global</a:t>
            </a:r>
            <a:r>
              <a:rPr lang="fi-FI" sz="1800" dirty="0">
                <a:latin typeface="Courier New" pitchFamily="49" charset="0"/>
              </a:rPr>
              <a:t> = 0;</a:t>
            </a:r>
          </a:p>
          <a:p>
            <a:pPr eaLnBrk="0" hangingPunct="0"/>
            <a:endParaRPr lang="fi-FI" sz="1800" dirty="0">
              <a:latin typeface="Courier New" pitchFamily="49" charset="0"/>
            </a:endParaRPr>
          </a:p>
          <a:p>
            <a:pPr eaLnBrk="0" hangingPunct="0"/>
            <a:r>
              <a:rPr lang="fi-FI" sz="1800" dirty="0" err="1">
                <a:latin typeface="Courier New" pitchFamily="49" charset="0"/>
              </a:rPr>
              <a:t>int</a:t>
            </a:r>
            <a:r>
              <a:rPr lang="fi-FI" sz="1800" dirty="0">
                <a:latin typeface="Courier New" pitchFamily="49" charset="0"/>
              </a:rPr>
              <a:t> </a:t>
            </a:r>
            <a:r>
              <a:rPr lang="fi-FI" sz="1800" dirty="0" err="1">
                <a:latin typeface="Courier New" pitchFamily="49" charset="0"/>
              </a:rPr>
              <a:t>useless</a:t>
            </a:r>
            <a:r>
              <a:rPr lang="fi-FI" sz="1800" dirty="0">
                <a:latin typeface="Courier New" pitchFamily="49" charset="0"/>
              </a:rPr>
              <a:t>() { </a:t>
            </a:r>
            <a:r>
              <a:rPr lang="fi-FI" sz="1800" dirty="0" err="1">
                <a:latin typeface="Courier New" pitchFamily="49" charset="0"/>
              </a:rPr>
              <a:t>return</a:t>
            </a:r>
            <a:r>
              <a:rPr lang="fi-FI" sz="1800" dirty="0">
                <a:latin typeface="Courier New" pitchFamily="49" charset="0"/>
              </a:rPr>
              <a:t> 0; }</a:t>
            </a:r>
          </a:p>
          <a:p>
            <a:pPr eaLnBrk="0" hangingPunct="0"/>
            <a:endParaRPr lang="fi-FI" sz="1800" dirty="0">
              <a:latin typeface="Courier New" pitchFamily="49" charset="0"/>
            </a:endParaRPr>
          </a:p>
          <a:p>
            <a:pPr eaLnBrk="0" hangingPunct="0"/>
            <a:r>
              <a:rPr lang="fi-FI" sz="1800" dirty="0" err="1">
                <a:latin typeface="Courier New" pitchFamily="49" charset="0"/>
              </a:rPr>
              <a:t>int</a:t>
            </a:r>
            <a:r>
              <a:rPr lang="fi-FI" sz="1800" dirty="0">
                <a:latin typeface="Courier New" pitchFamily="49" charset="0"/>
              </a:rPr>
              <a:t> main ()</a:t>
            </a:r>
          </a:p>
          <a:p>
            <a:pPr eaLnBrk="0" hangingPunct="0"/>
            <a:r>
              <a:rPr lang="fi-FI" sz="1800" dirty="0">
                <a:latin typeface="Courier New" pitchFamily="49" charset="0"/>
              </a:rPr>
              <a:t>{</a:t>
            </a:r>
          </a:p>
          <a:p>
            <a:pPr eaLnBrk="0" hangingPunct="0"/>
            <a:r>
              <a:rPr lang="fi-FI" sz="1800" dirty="0">
                <a:latin typeface="Courier New" pitchFamily="49" charset="0"/>
              </a:rPr>
              <a:t>    </a:t>
            </a:r>
            <a:r>
              <a:rPr lang="fi-FI" sz="1800" dirty="0" err="1">
                <a:latin typeface="Courier New" pitchFamily="49" charset="0"/>
              </a:rPr>
              <a:t>void</a:t>
            </a:r>
            <a:r>
              <a:rPr lang="fi-FI" sz="1800" dirty="0">
                <a:latin typeface="Courier New" pitchFamily="49" charset="0"/>
              </a:rPr>
              <a:t> *phuge1, *psmall2, *phuge3, *psmall4;</a:t>
            </a:r>
          </a:p>
          <a:p>
            <a:pPr eaLnBrk="0" hangingPunct="0"/>
            <a:r>
              <a:rPr lang="fi-FI" sz="1800" dirty="0">
                <a:latin typeface="Courier New" pitchFamily="49" charset="0"/>
              </a:rPr>
              <a:t>    </a:t>
            </a:r>
            <a:r>
              <a:rPr lang="fi-FI" sz="1800" dirty="0" err="1">
                <a:latin typeface="Courier New" pitchFamily="49" charset="0"/>
              </a:rPr>
              <a:t>int</a:t>
            </a:r>
            <a:r>
              <a:rPr lang="fi-FI" sz="1800" dirty="0">
                <a:latin typeface="Courier New" pitchFamily="49" charset="0"/>
              </a:rPr>
              <a:t> </a:t>
            </a:r>
            <a:r>
              <a:rPr lang="fi-FI" sz="1800" dirty="0" err="1">
                <a:latin typeface="Courier New" pitchFamily="49" charset="0"/>
              </a:rPr>
              <a:t>local</a:t>
            </a:r>
            <a:r>
              <a:rPr lang="fi-FI" sz="1800" dirty="0">
                <a:latin typeface="Courier New" pitchFamily="49" charset="0"/>
              </a:rPr>
              <a:t> = 0;</a:t>
            </a:r>
          </a:p>
          <a:p>
            <a:pPr eaLnBrk="0" hangingPunct="0"/>
            <a:r>
              <a:rPr lang="fi-FI" sz="1800" dirty="0">
                <a:latin typeface="Courier New" pitchFamily="49" charset="0"/>
              </a:rPr>
              <a:t>    phuge1 = malloc(1L &lt;&lt; 28);  /* 256 MB */</a:t>
            </a:r>
          </a:p>
          <a:p>
            <a:pPr eaLnBrk="0" hangingPunct="0"/>
            <a:r>
              <a:rPr lang="fi-FI" sz="1800" dirty="0">
                <a:latin typeface="Courier New" pitchFamily="49" charset="0"/>
              </a:rPr>
              <a:t>    psmall2 = malloc(1L &lt;&lt; 8);  /* 256  B */</a:t>
            </a:r>
          </a:p>
          <a:p>
            <a:pPr eaLnBrk="0" hangingPunct="0"/>
            <a:r>
              <a:rPr lang="fi-FI" sz="1800" dirty="0">
                <a:latin typeface="Courier New" pitchFamily="49" charset="0"/>
              </a:rPr>
              <a:t>    phuge3 = malloc(1L &lt;&lt; 32);  /*   4 GB */</a:t>
            </a:r>
          </a:p>
          <a:p>
            <a:pPr eaLnBrk="0" hangingPunct="0"/>
            <a:r>
              <a:rPr lang="fi-FI" sz="1800" dirty="0">
                <a:latin typeface="Courier New" pitchFamily="49" charset="0"/>
              </a:rPr>
              <a:t>    psmall4 = malloc(1L &lt;&lt; 8);  /* 256  B */</a:t>
            </a:r>
          </a:p>
          <a:p>
            <a:pPr eaLnBrk="0" hangingPunct="0"/>
            <a:r>
              <a:rPr lang="en-US" sz="1800" dirty="0">
                <a:latin typeface="Courier New" pitchFamily="49" charset="0"/>
              </a:rPr>
              <a:t> /* Some print statements ... */</a:t>
            </a:r>
          </a:p>
          <a:p>
            <a:pPr eaLnBrk="0" hangingPunct="0"/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70688" y="304800"/>
            <a:ext cx="194945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+mn-cs"/>
              </a:rPr>
              <a:t>not drawn to scale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4429" y="6267855"/>
            <a:ext cx="367347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+mn-cs"/>
              </a:rPr>
              <a:t>Where does everything go?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DFC0653-2D83-4A94-BB64-2DCC724F522E}"/>
              </a:ext>
            </a:extLst>
          </p:cNvPr>
          <p:cNvGrpSpPr/>
          <p:nvPr/>
        </p:nvGrpSpPr>
        <p:grpSpPr>
          <a:xfrm>
            <a:off x="3733800" y="987063"/>
            <a:ext cx="4576233" cy="5639717"/>
            <a:chOff x="3733800" y="987063"/>
            <a:chExt cx="4576233" cy="5639717"/>
          </a:xfrm>
        </p:grpSpPr>
        <p:sp>
          <p:nvSpPr>
            <p:cNvPr id="18" name="Rectangle 20">
              <a:extLst>
                <a:ext uri="{FF2B5EF4-FFF2-40B4-BE49-F238E27FC236}">
                  <a16:creationId xmlns:a16="http://schemas.microsoft.com/office/drawing/2014/main" id="{21313FD9-33CF-4FD8-A6BC-572E1A7B69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8000" y="1066800"/>
              <a:ext cx="1447800" cy="55599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 dirty="0">
                <a:latin typeface="Calibri" pitchFamily="34" charset="0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B962C76-7561-43FC-A464-43A9137F14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62233" y="1581234"/>
              <a:ext cx="1447800" cy="381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 sz="1800" dirty="0">
                <a:latin typeface="Calibri" pitchFamily="34" charset="0"/>
                <a:cs typeface="+mn-cs"/>
              </a:endParaRPr>
            </a:p>
          </p:txBody>
        </p:sp>
        <p:sp>
          <p:nvSpPr>
            <p:cNvPr id="25" name="Text Box 12">
              <a:extLst>
                <a:ext uri="{FF2B5EF4-FFF2-40B4-BE49-F238E27FC236}">
                  <a16:creationId xmlns:a16="http://schemas.microsoft.com/office/drawing/2014/main" id="{2AE0659E-CE8A-4DEA-BC94-CAF0934BFF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3800" y="987063"/>
              <a:ext cx="3124201" cy="30777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eaLnBrk="0" hangingPunct="0"/>
              <a:r>
                <a:rPr lang="en-US" sz="1400" b="0" dirty="0">
                  <a:latin typeface="Cambria" panose="02040503050406030204" pitchFamily="18" charset="0"/>
                  <a:ea typeface="Cambria" panose="02040503050406030204" pitchFamily="18" charset="0"/>
                </a:rPr>
                <a:t>0000</a:t>
              </a:r>
              <a:r>
                <a:rPr lang="en-US" sz="1400" dirty="0">
                  <a:latin typeface="Cambria" panose="02040503050406030204" pitchFamily="18" charset="0"/>
                  <a:ea typeface="Cambria" panose="02040503050406030204" pitchFamily="18" charset="0"/>
                </a:rPr>
                <a:t> </a:t>
              </a:r>
              <a:r>
                <a:rPr lang="en-US" sz="1400" b="0" dirty="0">
                  <a:latin typeface="Cambria" panose="02040503050406030204" pitchFamily="18" charset="0"/>
                  <a:ea typeface="Cambria" panose="02040503050406030204" pitchFamily="18" charset="0"/>
                </a:rPr>
                <a:t>7FFF</a:t>
              </a:r>
              <a:r>
                <a:rPr lang="en-US" sz="1400" dirty="0">
                  <a:latin typeface="Cambria" panose="02040503050406030204" pitchFamily="18" charset="0"/>
                  <a:ea typeface="Cambria" panose="02040503050406030204" pitchFamily="18" charset="0"/>
                </a:rPr>
                <a:t> </a:t>
              </a:r>
              <a:r>
                <a:rPr lang="en-US" sz="1400" b="0" dirty="0">
                  <a:latin typeface="Cambria" panose="02040503050406030204" pitchFamily="18" charset="0"/>
                  <a:ea typeface="Cambria" panose="02040503050406030204" pitchFamily="18" charset="0"/>
                </a:rPr>
                <a:t>FFFF</a:t>
              </a:r>
              <a:r>
                <a:rPr lang="en-US" sz="1400" dirty="0">
                  <a:latin typeface="Cambria" panose="02040503050406030204" pitchFamily="18" charset="0"/>
                  <a:ea typeface="Cambria" panose="02040503050406030204" pitchFamily="18" charset="0"/>
                </a:rPr>
                <a:t> </a:t>
              </a:r>
              <a:r>
                <a:rPr lang="en-US" sz="1400" b="0" dirty="0">
                  <a:latin typeface="Cambria" panose="02040503050406030204" pitchFamily="18" charset="0"/>
                  <a:ea typeface="Cambria" panose="02040503050406030204" pitchFamily="18" charset="0"/>
                </a:rPr>
                <a:t>F000</a:t>
              </a:r>
              <a:endParaRPr lang="en-US" sz="1400" b="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30" name="Rectangle 21">
              <a:extLst>
                <a:ext uri="{FF2B5EF4-FFF2-40B4-BE49-F238E27FC236}">
                  <a16:creationId xmlns:a16="http://schemas.microsoft.com/office/drawing/2014/main" id="{73A972C9-6630-4477-85C8-C29E13F776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8000" y="1583626"/>
              <a:ext cx="1447800" cy="3810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1800" dirty="0">
                  <a:latin typeface="Calibri" pitchFamily="34" charset="0"/>
                  <a:cs typeface="+mn-cs"/>
                </a:rPr>
                <a:t>Stack</a:t>
              </a:r>
            </a:p>
          </p:txBody>
        </p:sp>
        <p:sp>
          <p:nvSpPr>
            <p:cNvPr id="31" name="Rectangle 23">
              <a:extLst>
                <a:ext uri="{FF2B5EF4-FFF2-40B4-BE49-F238E27FC236}">
                  <a16:creationId xmlns:a16="http://schemas.microsoft.com/office/drawing/2014/main" id="{3E461B5B-0311-459D-AE6A-843996B3E8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8000" y="6017180"/>
              <a:ext cx="1447800" cy="304800"/>
            </a:xfrm>
            <a:prstGeom prst="rect">
              <a:avLst/>
            </a:prstGeom>
            <a:solidFill>
              <a:srgbClr val="F6F5BD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r>
                <a:rPr lang="en-US" sz="1800">
                  <a:latin typeface="Calibri" pitchFamily="34" charset="0"/>
                </a:rPr>
                <a:t>Text</a:t>
              </a:r>
            </a:p>
          </p:txBody>
        </p:sp>
        <p:sp>
          <p:nvSpPr>
            <p:cNvPr id="33" name="Rectangle 24">
              <a:extLst>
                <a:ext uri="{FF2B5EF4-FFF2-40B4-BE49-F238E27FC236}">
                  <a16:creationId xmlns:a16="http://schemas.microsoft.com/office/drawing/2014/main" id="{F59386EB-A286-464D-B46B-8CE5BA0359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8000" y="5712380"/>
              <a:ext cx="1447800" cy="304800"/>
            </a:xfrm>
            <a:prstGeom prst="rect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r>
                <a:rPr lang="en-US" sz="1800">
                  <a:latin typeface="Calibri" pitchFamily="34" charset="0"/>
                </a:rPr>
                <a:t>Data</a:t>
              </a:r>
            </a:p>
          </p:txBody>
        </p:sp>
        <p:sp>
          <p:nvSpPr>
            <p:cNvPr id="34" name="Rectangle 25">
              <a:extLst>
                <a:ext uri="{FF2B5EF4-FFF2-40B4-BE49-F238E27FC236}">
                  <a16:creationId xmlns:a16="http://schemas.microsoft.com/office/drawing/2014/main" id="{03110573-7D6D-4DD4-A87D-78D05F1519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8000" y="5105400"/>
              <a:ext cx="1447800" cy="606980"/>
            </a:xfrm>
            <a:prstGeom prst="rect">
              <a:avLst/>
            </a:prstGeom>
            <a:solidFill>
              <a:srgbClr val="D5F1C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r>
                <a:rPr lang="en-US" sz="1800" dirty="0">
                  <a:latin typeface="Calibri" pitchFamily="34" charset="0"/>
                </a:rPr>
                <a:t>Heap</a:t>
              </a:r>
            </a:p>
          </p:txBody>
        </p:sp>
        <p:sp>
          <p:nvSpPr>
            <p:cNvPr id="35" name="Line 35">
              <a:extLst>
                <a:ext uri="{FF2B5EF4-FFF2-40B4-BE49-F238E27FC236}">
                  <a16:creationId xmlns:a16="http://schemas.microsoft.com/office/drawing/2014/main" id="{396691AA-5F27-474E-B879-973D0FF796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81900" y="4876800"/>
              <a:ext cx="0" cy="22860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DC6837A-85A5-421C-938F-7612ED29915F}"/>
                </a:ext>
              </a:extLst>
            </p:cNvPr>
            <p:cNvCxnSpPr/>
            <p:nvPr/>
          </p:nvCxnSpPr>
          <p:spPr bwMode="auto">
            <a:xfrm>
              <a:off x="6857603" y="2280949"/>
              <a:ext cx="1447800" cy="1587"/>
            </a:xfrm>
            <a:prstGeom prst="line">
              <a:avLst/>
            </a:prstGeom>
            <a:noFill/>
            <a:ln w="254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2698BFB-CC35-442F-B8E7-1CBD4177F071}"/>
                </a:ext>
              </a:extLst>
            </p:cNvPr>
            <p:cNvSpPr/>
            <p:nvPr/>
          </p:nvSpPr>
          <p:spPr bwMode="auto">
            <a:xfrm>
              <a:off x="6858001" y="1063687"/>
              <a:ext cx="1447800" cy="77436"/>
            </a:xfrm>
            <a:prstGeom prst="rect">
              <a:avLst/>
            </a:prstGeom>
            <a:pattFill prst="wdUpDiag">
              <a:fgClr>
                <a:schemeClr val="tx1"/>
              </a:fgClr>
              <a:bgClr>
                <a:srgbClr val="FFFF00"/>
              </a:bgClr>
            </a:patt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latin typeface="Calibri" pitchFamily="34" charset="0"/>
              </a:endParaRPr>
            </a:p>
          </p:txBody>
        </p:sp>
        <p:sp>
          <p:nvSpPr>
            <p:cNvPr id="38" name="Rectangle 25">
              <a:extLst>
                <a:ext uri="{FF2B5EF4-FFF2-40B4-BE49-F238E27FC236}">
                  <a16:creationId xmlns:a16="http://schemas.microsoft.com/office/drawing/2014/main" id="{6719BECE-496A-483B-9508-E7ABA087FD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8000" y="2735017"/>
              <a:ext cx="1447800" cy="609600"/>
            </a:xfrm>
            <a:prstGeom prst="rect">
              <a:avLst/>
            </a:prstGeom>
            <a:solidFill>
              <a:srgbClr val="D5F1C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800" dirty="0">
                  <a:latin typeface="Calibri" pitchFamily="34" charset="0"/>
                </a:rPr>
                <a:t>Shared</a:t>
              </a:r>
            </a:p>
            <a:p>
              <a:pPr algn="ctr" eaLnBrk="0" hangingPunct="0"/>
              <a:r>
                <a:rPr lang="en-US" sz="1800" dirty="0">
                  <a:latin typeface="Calibri" pitchFamily="34" charset="0"/>
                </a:rPr>
                <a:t>Libraries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CBCA678-F9B9-49D5-ACB0-609C2F0D23AE}"/>
                </a:ext>
              </a:extLst>
            </p:cNvPr>
            <p:cNvSpPr/>
            <p:nvPr/>
          </p:nvSpPr>
          <p:spPr bwMode="auto">
            <a:xfrm>
              <a:off x="6858001" y="6549344"/>
              <a:ext cx="1447800" cy="77436"/>
            </a:xfrm>
            <a:prstGeom prst="rect">
              <a:avLst/>
            </a:prstGeom>
            <a:pattFill prst="wdUpDiag">
              <a:fgClr>
                <a:schemeClr val="tx1"/>
              </a:fgClr>
              <a:bgClr>
                <a:srgbClr val="FFFF00"/>
              </a:bgClr>
            </a:patt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latin typeface="Calibri" pitchFamily="34" charset="0"/>
              </a:endParaRPr>
            </a:p>
          </p:txBody>
        </p:sp>
        <p:sp>
          <p:nvSpPr>
            <p:cNvPr id="43" name="Line 34">
              <a:extLst>
                <a:ext uri="{FF2B5EF4-FFF2-40B4-BE49-F238E27FC236}">
                  <a16:creationId xmlns:a16="http://schemas.microsoft.com/office/drawing/2014/main" id="{43BE8FEE-37EA-430D-B1FB-81F04F58EF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86133" y="3344617"/>
              <a:ext cx="0" cy="414251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square"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44" name="Text Box 12">
              <a:extLst>
                <a:ext uri="{FF2B5EF4-FFF2-40B4-BE49-F238E27FC236}">
                  <a16:creationId xmlns:a16="http://schemas.microsoft.com/office/drawing/2014/main" id="{87D6B9EC-A188-4CF4-B2B8-B05A442402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52066" y="6176674"/>
              <a:ext cx="914401" cy="30777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eaLnBrk="0" hangingPunct="0"/>
              <a:r>
                <a:rPr lang="en-US" sz="1400" b="0" dirty="0">
                  <a:latin typeface="Cambria" panose="02040503050406030204" pitchFamily="18" charset="0"/>
                  <a:ea typeface="Cambria" panose="02040503050406030204" pitchFamily="18" charset="0"/>
                </a:rPr>
                <a:t>40</a:t>
              </a:r>
              <a:r>
                <a:rPr lang="en-US" sz="1400" dirty="0">
                  <a:latin typeface="Cambria" panose="02040503050406030204" pitchFamily="18" charset="0"/>
                  <a:ea typeface="Cambria" panose="02040503050406030204" pitchFamily="18" charset="0"/>
                </a:rPr>
                <a:t> </a:t>
              </a:r>
              <a:r>
                <a:rPr lang="en-US" sz="1400" b="0" dirty="0">
                  <a:latin typeface="Cambria" panose="02040503050406030204" pitchFamily="18" charset="0"/>
                  <a:ea typeface="Cambria" panose="02040503050406030204" pitchFamily="18" charset="0"/>
                </a:rPr>
                <a:t>0000</a:t>
              </a: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2EB629DA-BEE6-43B7-8EFB-10B91E83AEFD}"/>
                </a:ext>
              </a:extLst>
            </p:cNvPr>
            <p:cNvCxnSpPr/>
            <p:nvPr/>
          </p:nvCxnSpPr>
          <p:spPr bwMode="auto">
            <a:xfrm>
              <a:off x="7162800" y="1141123"/>
              <a:ext cx="0" cy="442503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triangle" w="med" len="med"/>
              <a:tailEnd type="triangle"/>
            </a:ln>
            <a:effectLst/>
          </p:spPr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4733F36D-DC12-4CFE-B1FE-790824E45DB4}"/>
                </a:ext>
              </a:extLst>
            </p:cNvPr>
            <p:cNvCxnSpPr/>
            <p:nvPr/>
          </p:nvCxnSpPr>
          <p:spPr bwMode="auto">
            <a:xfrm>
              <a:off x="7162800" y="2280949"/>
              <a:ext cx="0" cy="442503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triangle" w="med" len="med"/>
              <a:tailEnd type="triangle"/>
            </a:ln>
            <a:effectLst/>
          </p:spPr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AC85E06-AA9E-43E9-A7D1-8E0C991A8A3F}"/>
                </a:ext>
              </a:extLst>
            </p:cNvPr>
            <p:cNvSpPr txBox="1"/>
            <p:nvPr/>
          </p:nvSpPr>
          <p:spPr>
            <a:xfrm>
              <a:off x="7158335" y="1210254"/>
              <a:ext cx="10676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0" hangingPunct="0">
                <a:defRPr/>
              </a:pPr>
              <a:r>
                <a:rPr lang="en-US" sz="14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itchFamily="34" charset="0"/>
                  <a:cs typeface="+mn-cs"/>
                </a:rPr>
                <a:t>randomized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374ACEF-645D-4FE3-8444-3438C2E294DB}"/>
                </a:ext>
              </a:extLst>
            </p:cNvPr>
            <p:cNvSpPr txBox="1"/>
            <p:nvPr/>
          </p:nvSpPr>
          <p:spPr>
            <a:xfrm>
              <a:off x="7158335" y="2347429"/>
              <a:ext cx="10676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0" hangingPunct="0">
                <a:defRPr/>
              </a:pPr>
              <a:r>
                <a:rPr lang="en-US" sz="14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itchFamily="34" charset="0"/>
                  <a:cs typeface="+mn-cs"/>
                </a:rPr>
                <a:t>randomized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1598808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5"/>
          <p:cNvSpPr>
            <a:spLocks noChangeArrowheads="1"/>
          </p:cNvSpPr>
          <p:nvPr/>
        </p:nvSpPr>
        <p:spPr bwMode="auto">
          <a:xfrm>
            <a:off x="2751667" y="4826087"/>
            <a:ext cx="2667000" cy="533400"/>
          </a:xfrm>
          <a:prstGeom prst="rect">
            <a:avLst/>
          </a:prstGeom>
          <a:solidFill>
            <a:srgbClr val="F6F5BD"/>
          </a:solidFill>
          <a:ln w="25400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1800">
              <a:latin typeface="Calibri" pitchFamily="34" charset="0"/>
            </a:endParaRPr>
          </a:p>
        </p:txBody>
      </p:sp>
      <p:sp>
        <p:nvSpPr>
          <p:cNvPr id="13315" name="Rectangle 25"/>
          <p:cNvSpPr>
            <a:spLocks noChangeArrowheads="1"/>
          </p:cNvSpPr>
          <p:nvPr/>
        </p:nvSpPr>
        <p:spPr bwMode="auto">
          <a:xfrm>
            <a:off x="2751667" y="4286492"/>
            <a:ext cx="2667000" cy="539595"/>
          </a:xfrm>
          <a:prstGeom prst="rect">
            <a:avLst/>
          </a:prstGeom>
          <a:solidFill>
            <a:srgbClr val="F1C7C7"/>
          </a:solidFill>
          <a:ln w="25400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1800">
              <a:latin typeface="Calibri" pitchFamily="34" charset="0"/>
            </a:endParaRPr>
          </a:p>
        </p:txBody>
      </p:sp>
      <p:sp>
        <p:nvSpPr>
          <p:cNvPr id="32" name="Rectangle 25"/>
          <p:cNvSpPr>
            <a:spLocks noChangeArrowheads="1"/>
          </p:cNvSpPr>
          <p:nvPr/>
        </p:nvSpPr>
        <p:spPr bwMode="auto">
          <a:xfrm>
            <a:off x="2751667" y="2895600"/>
            <a:ext cx="26670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sz="1800" dirty="0">
              <a:latin typeface="Calibri" pitchFamily="34" charset="0"/>
              <a:cs typeface="+mn-cs"/>
            </a:endParaRPr>
          </a:p>
        </p:txBody>
      </p:sp>
      <p:sp>
        <p:nvSpPr>
          <p:cNvPr id="13317" name="Rectangle 25"/>
          <p:cNvSpPr>
            <a:spLocks noChangeArrowheads="1"/>
          </p:cNvSpPr>
          <p:nvPr/>
        </p:nvSpPr>
        <p:spPr bwMode="auto">
          <a:xfrm>
            <a:off x="2751667" y="3225887"/>
            <a:ext cx="2667000" cy="1066800"/>
          </a:xfrm>
          <a:prstGeom prst="rect">
            <a:avLst/>
          </a:prstGeom>
          <a:solidFill>
            <a:srgbClr val="D5F1CF"/>
          </a:solidFill>
          <a:ln w="25400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1800">
              <a:latin typeface="Calibri" pitchFamily="34" charset="0"/>
            </a:endParaRPr>
          </a:p>
        </p:txBody>
      </p:sp>
      <p:sp>
        <p:nvSpPr>
          <p:cNvPr id="13318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533400"/>
            <a:ext cx="6578600" cy="573088"/>
          </a:xfrm>
        </p:spPr>
        <p:txBody>
          <a:bodyPr/>
          <a:lstStyle/>
          <a:p>
            <a:pPr eaLnBrk="1" hangingPunct="1"/>
            <a:r>
              <a:rPr lang="en-US" dirty="0"/>
              <a:t>x86-64 Example Addresses</a:t>
            </a:r>
          </a:p>
        </p:txBody>
      </p:sp>
      <p:sp>
        <p:nvSpPr>
          <p:cNvPr id="13319" name="Rectangle 3"/>
          <p:cNvSpPr>
            <a:spLocks noChangeArrowheads="1"/>
          </p:cNvSpPr>
          <p:nvPr/>
        </p:nvSpPr>
        <p:spPr bwMode="auto">
          <a:xfrm>
            <a:off x="209550" y="2883185"/>
            <a:ext cx="5638800" cy="2582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2511425" algn="l"/>
              </a:tabLst>
            </a:pPr>
            <a:r>
              <a:rPr lang="en-US" sz="1800" dirty="0">
                <a:latin typeface="Courier New" pitchFamily="49" charset="0"/>
              </a:rPr>
              <a:t>local	0x00007ffe4d3be87c </a:t>
            </a:r>
          </a:p>
          <a:p>
            <a:pPr eaLnBrk="0" hangingPunct="0">
              <a:tabLst>
                <a:tab pos="2511425" algn="l"/>
              </a:tabLst>
            </a:pPr>
            <a:r>
              <a:rPr lang="en-US" sz="1800" dirty="0">
                <a:latin typeface="Courier New" pitchFamily="49" charset="0"/>
              </a:rPr>
              <a:t>phuge1 	0x00007f7262a1e010 </a:t>
            </a:r>
          </a:p>
          <a:p>
            <a:pPr eaLnBrk="0" hangingPunct="0">
              <a:tabLst>
                <a:tab pos="2511425" algn="l"/>
              </a:tabLst>
            </a:pPr>
            <a:r>
              <a:rPr lang="en-US" sz="1800" dirty="0">
                <a:latin typeface="Courier New" pitchFamily="49" charset="0"/>
              </a:rPr>
              <a:t>phuge3 	0x00007f7162a1d010 </a:t>
            </a:r>
          </a:p>
          <a:p>
            <a:pPr eaLnBrk="0" hangingPunct="0">
              <a:tabLst>
                <a:tab pos="2511425" algn="l"/>
              </a:tabLst>
            </a:pPr>
            <a:r>
              <a:rPr lang="en-US" sz="1800" dirty="0">
                <a:latin typeface="Courier New" pitchFamily="49" charset="0"/>
              </a:rPr>
              <a:t>psmall4	0x000000008359d120 </a:t>
            </a:r>
          </a:p>
          <a:p>
            <a:pPr eaLnBrk="0" hangingPunct="0">
              <a:tabLst>
                <a:tab pos="2511425" algn="l"/>
              </a:tabLst>
            </a:pPr>
            <a:r>
              <a:rPr lang="en-US" sz="1800" dirty="0">
                <a:latin typeface="Courier New" pitchFamily="49" charset="0"/>
              </a:rPr>
              <a:t>psmall2	0x000000008359d010 </a:t>
            </a:r>
          </a:p>
          <a:p>
            <a:pPr eaLnBrk="0" hangingPunct="0">
              <a:tabLst>
                <a:tab pos="2511425" algn="l"/>
              </a:tabLst>
            </a:pPr>
            <a:r>
              <a:rPr lang="en-US" sz="1800" dirty="0" err="1">
                <a:latin typeface="Courier New" pitchFamily="49" charset="0"/>
              </a:rPr>
              <a:t>big_array</a:t>
            </a:r>
            <a:r>
              <a:rPr lang="en-US" sz="1800" dirty="0">
                <a:latin typeface="Courier New" pitchFamily="49" charset="0"/>
              </a:rPr>
              <a:t> 	0x0000000080601060 </a:t>
            </a:r>
          </a:p>
          <a:p>
            <a:pPr eaLnBrk="0" hangingPunct="0">
              <a:tabLst>
                <a:tab pos="2511425" algn="l"/>
              </a:tabLst>
            </a:pPr>
            <a:r>
              <a:rPr lang="en-US" sz="1800" dirty="0" err="1">
                <a:latin typeface="Courier New" pitchFamily="49" charset="0"/>
              </a:rPr>
              <a:t>huge_array</a:t>
            </a:r>
            <a:r>
              <a:rPr lang="en-US" sz="1800" dirty="0">
                <a:latin typeface="Courier New" pitchFamily="49" charset="0"/>
              </a:rPr>
              <a:t> 	0x0000000000601060 </a:t>
            </a:r>
          </a:p>
          <a:p>
            <a:pPr eaLnBrk="0" hangingPunct="0">
              <a:tabLst>
                <a:tab pos="2511425" algn="l"/>
              </a:tabLst>
            </a:pPr>
            <a:r>
              <a:rPr lang="en-US" sz="1800" dirty="0">
                <a:latin typeface="Courier New" pitchFamily="49" charset="0"/>
              </a:rPr>
              <a:t>main()	0x000000000040060c</a:t>
            </a:r>
          </a:p>
          <a:p>
            <a:pPr eaLnBrk="0" hangingPunct="0">
              <a:tabLst>
                <a:tab pos="2511425" algn="l"/>
              </a:tabLst>
            </a:pPr>
            <a:r>
              <a:rPr lang="en-US" sz="1800" dirty="0">
                <a:latin typeface="Courier New" pitchFamily="49" charset="0"/>
              </a:rPr>
              <a:t>useless() 	0x0000000000400590</a:t>
            </a:r>
          </a:p>
        </p:txBody>
      </p:sp>
      <p:sp>
        <p:nvSpPr>
          <p:cNvPr id="438308" name="Text Box 36"/>
          <p:cNvSpPr txBox="1">
            <a:spLocks noChangeArrowheads="1"/>
          </p:cNvSpPr>
          <p:nvPr/>
        </p:nvSpPr>
        <p:spPr bwMode="auto">
          <a:xfrm>
            <a:off x="457200" y="1214438"/>
            <a:ext cx="2474913" cy="461962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eaLnBrk="0" hangingPunct="0">
              <a:defRPr/>
            </a:pP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+mn-cs"/>
              </a:rPr>
              <a:t>address range ~2</a:t>
            </a:r>
            <a:r>
              <a:rPr lang="en-US" i="1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+mn-cs"/>
              </a:rPr>
              <a:t>47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70688" y="304800"/>
            <a:ext cx="194945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+mn-cs"/>
              </a:rPr>
              <a:t>not drawn to scale</a:t>
            </a:r>
          </a:p>
        </p:txBody>
      </p:sp>
      <p:cxnSp>
        <p:nvCxnSpPr>
          <p:cNvPr id="25" name="Straight Arrow Connector 24"/>
          <p:cNvCxnSpPr>
            <a:cxnSpLocks/>
          </p:cNvCxnSpPr>
          <p:nvPr/>
        </p:nvCxnSpPr>
        <p:spPr bwMode="auto">
          <a:xfrm flipV="1">
            <a:off x="5486400" y="3048001"/>
            <a:ext cx="1371600" cy="565723"/>
          </a:xfrm>
          <a:prstGeom prst="straightConnector1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>
            <a:cxnSpLocks/>
            <a:endCxn id="42" idx="1"/>
          </p:cNvCxnSpPr>
          <p:nvPr/>
        </p:nvCxnSpPr>
        <p:spPr bwMode="auto">
          <a:xfrm>
            <a:off x="5486400" y="3890789"/>
            <a:ext cx="1371600" cy="1518101"/>
          </a:xfrm>
          <a:prstGeom prst="straightConnector1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>
            <a:cxnSpLocks/>
          </p:cNvCxnSpPr>
          <p:nvPr/>
        </p:nvCxnSpPr>
        <p:spPr bwMode="auto">
          <a:xfrm>
            <a:off x="5457404" y="4195589"/>
            <a:ext cx="1399322" cy="1431543"/>
          </a:xfrm>
          <a:prstGeom prst="straightConnector1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8" name="Straight Arrow Connector 37"/>
          <p:cNvCxnSpPr>
            <a:cxnSpLocks/>
          </p:cNvCxnSpPr>
          <p:nvPr/>
        </p:nvCxnSpPr>
        <p:spPr bwMode="auto">
          <a:xfrm flipV="1">
            <a:off x="5486400" y="2895600"/>
            <a:ext cx="1380067" cy="438784"/>
          </a:xfrm>
          <a:prstGeom prst="straightConnector1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A6944C0D-A168-874D-A15E-514B265A5B23}"/>
              </a:ext>
            </a:extLst>
          </p:cNvPr>
          <p:cNvSpPr txBox="1"/>
          <p:nvPr/>
        </p:nvSpPr>
        <p:spPr>
          <a:xfrm>
            <a:off x="2821424" y="5506559"/>
            <a:ext cx="2341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(Exact values can vary)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4A659CE-E109-4063-AB41-51ADA3E39921}"/>
              </a:ext>
            </a:extLst>
          </p:cNvPr>
          <p:cNvGrpSpPr/>
          <p:nvPr/>
        </p:nvGrpSpPr>
        <p:grpSpPr>
          <a:xfrm>
            <a:off x="3733800" y="987063"/>
            <a:ext cx="4576233" cy="5639717"/>
            <a:chOff x="3733800" y="987063"/>
            <a:chExt cx="4576233" cy="5639717"/>
          </a:xfrm>
        </p:grpSpPr>
        <p:sp>
          <p:nvSpPr>
            <p:cNvPr id="34" name="Rectangle 20">
              <a:extLst>
                <a:ext uri="{FF2B5EF4-FFF2-40B4-BE49-F238E27FC236}">
                  <a16:creationId xmlns:a16="http://schemas.microsoft.com/office/drawing/2014/main" id="{1C64E520-54BC-404E-853C-F88B9E1936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8000" y="1066800"/>
              <a:ext cx="1447800" cy="55599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 dirty="0">
                <a:latin typeface="Calibri" pitchFamily="34" charset="0"/>
                <a:cs typeface="+mn-cs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8917F5B-C84D-48FA-ADA4-BE7F2D8827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62233" y="1581234"/>
              <a:ext cx="1447800" cy="381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 sz="1800" dirty="0">
                <a:latin typeface="Calibri" pitchFamily="34" charset="0"/>
                <a:cs typeface="+mn-cs"/>
              </a:endParaRPr>
            </a:p>
          </p:txBody>
        </p:sp>
        <p:sp>
          <p:nvSpPr>
            <p:cNvPr id="37" name="Text Box 12">
              <a:extLst>
                <a:ext uri="{FF2B5EF4-FFF2-40B4-BE49-F238E27FC236}">
                  <a16:creationId xmlns:a16="http://schemas.microsoft.com/office/drawing/2014/main" id="{44AF7240-36BC-4C6B-A30B-8A36D735C2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3800" y="987063"/>
              <a:ext cx="3124201" cy="30777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eaLnBrk="0" hangingPunct="0"/>
              <a:r>
                <a:rPr lang="en-US" sz="1400" b="0" dirty="0">
                  <a:latin typeface="Cambria" panose="02040503050406030204" pitchFamily="18" charset="0"/>
                  <a:ea typeface="Cambria" panose="02040503050406030204" pitchFamily="18" charset="0"/>
                </a:rPr>
                <a:t>0000</a:t>
              </a:r>
              <a:r>
                <a:rPr lang="en-US" sz="1400" dirty="0">
                  <a:latin typeface="Cambria" panose="02040503050406030204" pitchFamily="18" charset="0"/>
                  <a:ea typeface="Cambria" panose="02040503050406030204" pitchFamily="18" charset="0"/>
                </a:rPr>
                <a:t> </a:t>
              </a:r>
              <a:r>
                <a:rPr lang="en-US" sz="1400" b="0" dirty="0">
                  <a:latin typeface="Cambria" panose="02040503050406030204" pitchFamily="18" charset="0"/>
                  <a:ea typeface="Cambria" panose="02040503050406030204" pitchFamily="18" charset="0"/>
                </a:rPr>
                <a:t>7FFF</a:t>
              </a:r>
              <a:r>
                <a:rPr lang="en-US" sz="1400" dirty="0">
                  <a:latin typeface="Cambria" panose="02040503050406030204" pitchFamily="18" charset="0"/>
                  <a:ea typeface="Cambria" panose="02040503050406030204" pitchFamily="18" charset="0"/>
                </a:rPr>
                <a:t> </a:t>
              </a:r>
              <a:r>
                <a:rPr lang="en-US" sz="1400" b="0" dirty="0">
                  <a:latin typeface="Cambria" panose="02040503050406030204" pitchFamily="18" charset="0"/>
                  <a:ea typeface="Cambria" panose="02040503050406030204" pitchFamily="18" charset="0"/>
                </a:rPr>
                <a:t>FFFF</a:t>
              </a:r>
              <a:r>
                <a:rPr lang="en-US" sz="1400" dirty="0">
                  <a:latin typeface="Cambria" panose="02040503050406030204" pitchFamily="18" charset="0"/>
                  <a:ea typeface="Cambria" panose="02040503050406030204" pitchFamily="18" charset="0"/>
                </a:rPr>
                <a:t> </a:t>
              </a:r>
              <a:r>
                <a:rPr lang="en-US" sz="1400" b="0" dirty="0">
                  <a:latin typeface="Cambria" panose="02040503050406030204" pitchFamily="18" charset="0"/>
                  <a:ea typeface="Cambria" panose="02040503050406030204" pitchFamily="18" charset="0"/>
                </a:rPr>
                <a:t>F000</a:t>
              </a:r>
              <a:endParaRPr lang="en-US" sz="1400" b="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39" name="Rectangle 21">
              <a:extLst>
                <a:ext uri="{FF2B5EF4-FFF2-40B4-BE49-F238E27FC236}">
                  <a16:creationId xmlns:a16="http://schemas.microsoft.com/office/drawing/2014/main" id="{DF4837B0-0388-4379-B03B-40573C18F8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8000" y="1583626"/>
              <a:ext cx="1447800" cy="3810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1800" dirty="0">
                  <a:latin typeface="Calibri" pitchFamily="34" charset="0"/>
                  <a:cs typeface="+mn-cs"/>
                </a:rPr>
                <a:t>Stack</a:t>
              </a:r>
            </a:p>
          </p:txBody>
        </p:sp>
        <p:sp>
          <p:nvSpPr>
            <p:cNvPr id="40" name="Rectangle 23">
              <a:extLst>
                <a:ext uri="{FF2B5EF4-FFF2-40B4-BE49-F238E27FC236}">
                  <a16:creationId xmlns:a16="http://schemas.microsoft.com/office/drawing/2014/main" id="{4E37ABD4-6E4C-47D1-BA79-FDB693EFB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8000" y="6017180"/>
              <a:ext cx="1447800" cy="304800"/>
            </a:xfrm>
            <a:prstGeom prst="rect">
              <a:avLst/>
            </a:prstGeom>
            <a:solidFill>
              <a:srgbClr val="F6F5BD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r>
                <a:rPr lang="en-US" sz="1800">
                  <a:latin typeface="Calibri" pitchFamily="34" charset="0"/>
                </a:rPr>
                <a:t>Text</a:t>
              </a:r>
            </a:p>
          </p:txBody>
        </p:sp>
        <p:sp>
          <p:nvSpPr>
            <p:cNvPr id="41" name="Rectangle 24">
              <a:extLst>
                <a:ext uri="{FF2B5EF4-FFF2-40B4-BE49-F238E27FC236}">
                  <a16:creationId xmlns:a16="http://schemas.microsoft.com/office/drawing/2014/main" id="{9DD9D7A0-3FD8-4EC4-A6B1-C531F2F427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8000" y="5712380"/>
              <a:ext cx="1447800" cy="304800"/>
            </a:xfrm>
            <a:prstGeom prst="rect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r>
                <a:rPr lang="en-US" sz="1800">
                  <a:latin typeface="Calibri" pitchFamily="34" charset="0"/>
                </a:rPr>
                <a:t>Data</a:t>
              </a:r>
            </a:p>
          </p:txBody>
        </p:sp>
        <p:sp>
          <p:nvSpPr>
            <p:cNvPr id="42" name="Rectangle 25">
              <a:extLst>
                <a:ext uri="{FF2B5EF4-FFF2-40B4-BE49-F238E27FC236}">
                  <a16:creationId xmlns:a16="http://schemas.microsoft.com/office/drawing/2014/main" id="{6950CF68-711B-4A37-9F4F-C704E9BB41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8000" y="5105400"/>
              <a:ext cx="1447800" cy="606980"/>
            </a:xfrm>
            <a:prstGeom prst="rect">
              <a:avLst/>
            </a:prstGeom>
            <a:solidFill>
              <a:srgbClr val="D5F1C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r>
                <a:rPr lang="en-US" sz="1800" dirty="0">
                  <a:latin typeface="Calibri" pitchFamily="34" charset="0"/>
                </a:rPr>
                <a:t>Heap</a:t>
              </a:r>
            </a:p>
          </p:txBody>
        </p:sp>
        <p:sp>
          <p:nvSpPr>
            <p:cNvPr id="43" name="Line 35">
              <a:extLst>
                <a:ext uri="{FF2B5EF4-FFF2-40B4-BE49-F238E27FC236}">
                  <a16:creationId xmlns:a16="http://schemas.microsoft.com/office/drawing/2014/main" id="{51D3B430-74DE-46A0-878C-1EF4DFE601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81900" y="4876800"/>
              <a:ext cx="0" cy="22860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C9209EA7-51E2-458D-82BB-7B452CE77CFE}"/>
                </a:ext>
              </a:extLst>
            </p:cNvPr>
            <p:cNvCxnSpPr/>
            <p:nvPr/>
          </p:nvCxnSpPr>
          <p:spPr bwMode="auto">
            <a:xfrm>
              <a:off x="6857603" y="2280949"/>
              <a:ext cx="1447800" cy="1587"/>
            </a:xfrm>
            <a:prstGeom prst="line">
              <a:avLst/>
            </a:prstGeom>
            <a:noFill/>
            <a:ln w="254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62442D43-9945-453B-8AC7-7726F23ABCB8}"/>
                </a:ext>
              </a:extLst>
            </p:cNvPr>
            <p:cNvSpPr/>
            <p:nvPr/>
          </p:nvSpPr>
          <p:spPr bwMode="auto">
            <a:xfrm>
              <a:off x="6858001" y="1063687"/>
              <a:ext cx="1447800" cy="77436"/>
            </a:xfrm>
            <a:prstGeom prst="rect">
              <a:avLst/>
            </a:prstGeom>
            <a:pattFill prst="wdUpDiag">
              <a:fgClr>
                <a:schemeClr val="tx1"/>
              </a:fgClr>
              <a:bgClr>
                <a:srgbClr val="FFFF00"/>
              </a:bgClr>
            </a:patt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latin typeface="Calibri" pitchFamily="34" charset="0"/>
              </a:endParaRPr>
            </a:p>
          </p:txBody>
        </p:sp>
        <p:sp>
          <p:nvSpPr>
            <p:cNvPr id="46" name="Rectangle 25">
              <a:extLst>
                <a:ext uri="{FF2B5EF4-FFF2-40B4-BE49-F238E27FC236}">
                  <a16:creationId xmlns:a16="http://schemas.microsoft.com/office/drawing/2014/main" id="{D9B84423-7AA6-433E-9DFE-D631A75F60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8000" y="2735016"/>
              <a:ext cx="1447800" cy="1233209"/>
            </a:xfrm>
            <a:prstGeom prst="rect">
              <a:avLst/>
            </a:prstGeom>
            <a:solidFill>
              <a:srgbClr val="D5F1C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1800" dirty="0">
                  <a:latin typeface="Calibri" pitchFamily="34" charset="0"/>
                </a:rPr>
                <a:t>Shared</a:t>
              </a:r>
            </a:p>
            <a:p>
              <a:pPr algn="ctr" eaLnBrk="0" hangingPunct="0"/>
              <a:r>
                <a:rPr lang="en-US" sz="1800" dirty="0">
                  <a:latin typeface="Calibri" pitchFamily="34" charset="0"/>
                </a:rPr>
                <a:t>Libraries</a:t>
              </a:r>
            </a:p>
            <a:p>
              <a:pPr algn="ctr" eaLnBrk="0" hangingPunct="0"/>
              <a:r>
                <a:rPr lang="en-US" sz="1800" dirty="0">
                  <a:latin typeface="Calibri" pitchFamily="34" charset="0"/>
                </a:rPr>
                <a:t>and Huge</a:t>
              </a:r>
            </a:p>
            <a:p>
              <a:pPr algn="ctr" eaLnBrk="0" hangingPunct="0"/>
              <a:r>
                <a:rPr lang="en-US" sz="1800" dirty="0">
                  <a:latin typeface="Calibri" pitchFamily="34" charset="0"/>
                </a:rPr>
                <a:t>Malloc Blocks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06D34976-C0FC-4E23-A2C6-2B0FE721F13F}"/>
                </a:ext>
              </a:extLst>
            </p:cNvPr>
            <p:cNvSpPr/>
            <p:nvPr/>
          </p:nvSpPr>
          <p:spPr bwMode="auto">
            <a:xfrm>
              <a:off x="6858001" y="6549344"/>
              <a:ext cx="1447800" cy="77436"/>
            </a:xfrm>
            <a:prstGeom prst="rect">
              <a:avLst/>
            </a:prstGeom>
            <a:pattFill prst="wdUpDiag">
              <a:fgClr>
                <a:schemeClr val="tx1"/>
              </a:fgClr>
              <a:bgClr>
                <a:srgbClr val="FFFF00"/>
              </a:bgClr>
            </a:patt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latin typeface="Calibri" pitchFamily="34" charset="0"/>
              </a:endParaRPr>
            </a:p>
          </p:txBody>
        </p:sp>
        <p:sp>
          <p:nvSpPr>
            <p:cNvPr id="48" name="Line 34">
              <a:extLst>
                <a:ext uri="{FF2B5EF4-FFF2-40B4-BE49-F238E27FC236}">
                  <a16:creationId xmlns:a16="http://schemas.microsoft.com/office/drawing/2014/main" id="{7F707861-2F8A-4185-90E2-9B0AD11066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98833" y="3968225"/>
              <a:ext cx="0" cy="414251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square"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49" name="Text Box 12">
              <a:extLst>
                <a:ext uri="{FF2B5EF4-FFF2-40B4-BE49-F238E27FC236}">
                  <a16:creationId xmlns:a16="http://schemas.microsoft.com/office/drawing/2014/main" id="{0301F028-F24A-48F4-BA39-D92A7D0AB1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52066" y="6176674"/>
              <a:ext cx="914401" cy="30777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eaLnBrk="0" hangingPunct="0"/>
              <a:r>
                <a:rPr lang="en-US" sz="1400" b="0" dirty="0">
                  <a:latin typeface="Cambria" panose="02040503050406030204" pitchFamily="18" charset="0"/>
                  <a:ea typeface="Cambria" panose="02040503050406030204" pitchFamily="18" charset="0"/>
                </a:rPr>
                <a:t>40</a:t>
              </a:r>
              <a:r>
                <a:rPr lang="en-US" sz="1400" dirty="0">
                  <a:latin typeface="Cambria" panose="02040503050406030204" pitchFamily="18" charset="0"/>
                  <a:ea typeface="Cambria" panose="02040503050406030204" pitchFamily="18" charset="0"/>
                </a:rPr>
                <a:t> </a:t>
              </a:r>
              <a:r>
                <a:rPr lang="en-US" sz="1400" b="0" dirty="0">
                  <a:latin typeface="Cambria" panose="02040503050406030204" pitchFamily="18" charset="0"/>
                  <a:ea typeface="Cambria" panose="02040503050406030204" pitchFamily="18" charset="0"/>
                </a:rPr>
                <a:t>0000</a:t>
              </a: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5D33F2B6-A82D-45EA-939E-A24E13E024A1}"/>
                </a:ext>
              </a:extLst>
            </p:cNvPr>
            <p:cNvCxnSpPr/>
            <p:nvPr/>
          </p:nvCxnSpPr>
          <p:spPr bwMode="auto">
            <a:xfrm>
              <a:off x="7162800" y="1141123"/>
              <a:ext cx="0" cy="442503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triangle" w="med" len="med"/>
              <a:tailEnd type="triangle"/>
            </a:ln>
            <a:effectLst/>
          </p:spPr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25ACEB54-FE30-4843-8EA0-66859D6E4BC2}"/>
                </a:ext>
              </a:extLst>
            </p:cNvPr>
            <p:cNvCxnSpPr/>
            <p:nvPr/>
          </p:nvCxnSpPr>
          <p:spPr bwMode="auto">
            <a:xfrm>
              <a:off x="7162800" y="2280949"/>
              <a:ext cx="0" cy="442503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triangle" w="med" len="med"/>
              <a:tailEnd type="triangle"/>
            </a:ln>
            <a:effectLst/>
          </p:spPr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30E3A6F-2B27-43EE-A88C-3C04224CCA0B}"/>
                </a:ext>
              </a:extLst>
            </p:cNvPr>
            <p:cNvSpPr txBox="1"/>
            <p:nvPr/>
          </p:nvSpPr>
          <p:spPr>
            <a:xfrm>
              <a:off x="7158335" y="1210254"/>
              <a:ext cx="10676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0" hangingPunct="0">
                <a:defRPr/>
              </a:pPr>
              <a:r>
                <a:rPr lang="en-US" sz="14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itchFamily="34" charset="0"/>
                  <a:cs typeface="+mn-cs"/>
                </a:rPr>
                <a:t>randomized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6BB3766-618D-4C39-B05D-00EBC56C5EAF}"/>
                </a:ext>
              </a:extLst>
            </p:cNvPr>
            <p:cNvSpPr txBox="1"/>
            <p:nvPr/>
          </p:nvSpPr>
          <p:spPr>
            <a:xfrm>
              <a:off x="7158335" y="2347429"/>
              <a:ext cx="10676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0" hangingPunct="0">
                <a:defRPr/>
              </a:pPr>
              <a:r>
                <a:rPr lang="en-US" sz="14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itchFamily="34" charset="0"/>
                  <a:cs typeface="+mn-cs"/>
                </a:rPr>
                <a:t>randomized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4578372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6D3B9-1179-73D2-F5E4-259C4AF83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9957B493-8445-9B56-CADC-C4970821BE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417513"/>
            <a:ext cx="6858000" cy="573087"/>
          </a:xfrm>
        </p:spPr>
        <p:txBody>
          <a:bodyPr/>
          <a:lstStyle/>
          <a:p>
            <a:pPr eaLnBrk="1" hangingPunct="1"/>
            <a:r>
              <a:rPr lang="en-US" dirty="0"/>
              <a:t>Such problems are a BIG deal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675DEF79-8425-312A-6336-D4EA8FB2641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295400"/>
            <a:ext cx="8307388" cy="4876800"/>
          </a:xfrm>
        </p:spPr>
        <p:txBody>
          <a:bodyPr/>
          <a:lstStyle/>
          <a:p>
            <a:pPr eaLnBrk="1" hangingPunct="1"/>
            <a:r>
              <a:rPr lang="en-US" dirty="0"/>
              <a:t>Generally called a “buffer overflow”</a:t>
            </a:r>
          </a:p>
          <a:p>
            <a:pPr lvl="1" eaLnBrk="1" hangingPunct="1"/>
            <a:r>
              <a:rPr lang="en-US" dirty="0"/>
              <a:t>when exceeding the memory size allocated for an array</a:t>
            </a:r>
          </a:p>
          <a:p>
            <a:pPr eaLnBrk="1" hangingPunct="1"/>
            <a:r>
              <a:rPr lang="en-US" dirty="0"/>
              <a:t>Why a big deal?</a:t>
            </a:r>
          </a:p>
          <a:p>
            <a:pPr lvl="1" eaLnBrk="1" hangingPunct="1"/>
            <a:r>
              <a:rPr lang="en-US" dirty="0"/>
              <a:t>It’s the #1 technical cause of security vulnerabilities</a:t>
            </a:r>
          </a:p>
          <a:p>
            <a:pPr lvl="2" eaLnBrk="1" hangingPunct="1"/>
            <a:r>
              <a:rPr lang="en-US" dirty="0"/>
              <a:t>#1 overall cause is social engineering / user ignorance</a:t>
            </a:r>
          </a:p>
          <a:p>
            <a:pPr eaLnBrk="1" hangingPunct="1"/>
            <a:r>
              <a:rPr lang="en-US" dirty="0"/>
              <a:t>Most common form</a:t>
            </a:r>
          </a:p>
          <a:p>
            <a:pPr lvl="1" eaLnBrk="1" hangingPunct="1"/>
            <a:r>
              <a:rPr lang="en-US" dirty="0"/>
              <a:t>Unchecked lengths on string inputs</a:t>
            </a:r>
          </a:p>
          <a:p>
            <a:pPr lvl="1" eaLnBrk="1" hangingPunct="1"/>
            <a:r>
              <a:rPr lang="en-US" dirty="0"/>
              <a:t>Particularly for bounded character arrays on the stack</a:t>
            </a:r>
          </a:p>
          <a:p>
            <a:pPr lvl="2" eaLnBrk="1" hangingPunct="1"/>
            <a:r>
              <a:rPr lang="en-US" dirty="0"/>
              <a:t>sometimes referred to as stack smashing</a:t>
            </a:r>
          </a:p>
          <a:p>
            <a:pPr lvl="1" eaLnBrk="1" hangingPunct="1"/>
            <a:endParaRPr lang="en-US" dirty="0"/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60076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Aside: Worms and Viruses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Worm: A program that</a:t>
            </a:r>
          </a:p>
          <a:p>
            <a:pPr lvl="1" eaLnBrk="1" hangingPunct="1"/>
            <a:r>
              <a:rPr lang="en-US" dirty="0"/>
              <a:t>Can run by itself</a:t>
            </a:r>
          </a:p>
          <a:p>
            <a:pPr lvl="1" eaLnBrk="1" hangingPunct="1"/>
            <a:r>
              <a:rPr lang="en-US" dirty="0"/>
              <a:t>Can propagate a fully working version of itself to other computers</a:t>
            </a:r>
          </a:p>
          <a:p>
            <a:pPr eaLnBrk="1" hangingPunct="1">
              <a:buFont typeface="Wingdings 2" pitchFamily="18" charset="2"/>
              <a:buNone/>
            </a:pPr>
            <a:endParaRPr lang="en-US" dirty="0"/>
          </a:p>
          <a:p>
            <a:pPr eaLnBrk="1" hangingPunct="1"/>
            <a:r>
              <a:rPr lang="en-US" dirty="0"/>
              <a:t>Virus: Code that</a:t>
            </a:r>
          </a:p>
          <a:p>
            <a:pPr lvl="1" eaLnBrk="1" hangingPunct="1"/>
            <a:r>
              <a:rPr lang="en-US" dirty="0"/>
              <a:t>Adds itself to other programs</a:t>
            </a:r>
          </a:p>
          <a:p>
            <a:pPr lvl="1" eaLnBrk="1" hangingPunct="1"/>
            <a:r>
              <a:rPr lang="en-US" dirty="0"/>
              <a:t>Does not run independently</a:t>
            </a:r>
          </a:p>
          <a:p>
            <a:pPr lvl="1" eaLnBrk="1" hangingPunct="1"/>
            <a:endParaRPr lang="en-US" dirty="0"/>
          </a:p>
          <a:p>
            <a:pPr eaLnBrk="1" hangingPunct="1"/>
            <a:r>
              <a:rPr lang="en-US" dirty="0"/>
              <a:t>Both are (usually) designed to spread among computers and to wreak havoc</a:t>
            </a:r>
          </a:p>
        </p:txBody>
      </p:sp>
    </p:spTree>
    <p:extLst>
      <p:ext uri="{BB962C8B-B14F-4D97-AF65-F5344CB8AC3E}">
        <p14:creationId xmlns:p14="http://schemas.microsoft.com/office/powerpoint/2010/main" val="389001281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slides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0.8"/>
  <p:tag name="DEFAULTFONTSIZE" val="10"/>
  <p:tag name="DEFAULTWIDTH" val="418"/>
  <p:tag name="DEFAULTHEIGHT" val="316"/>
</p:tagLst>
</file>

<file path=ppt/theme/theme1.xml><?xml version="1.0" encoding="utf-8"?>
<a:theme xmlns:a="http://schemas.openxmlformats.org/drawingml/2006/main" name="00-template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00-template</Template>
  <TotalTime>188</TotalTime>
  <Words>6173</Words>
  <Application>Microsoft Office PowerPoint</Application>
  <PresentationFormat>On-screen Show (4:3)</PresentationFormat>
  <Paragraphs>1483</Paragraphs>
  <Slides>58</Slides>
  <Notes>43</Notes>
  <HiddenSlides>1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74" baseType="lpstr">
      <vt:lpstr>Gill Sans</vt:lpstr>
      <vt:lpstr>黑体</vt:lpstr>
      <vt:lpstr>Arial</vt:lpstr>
      <vt:lpstr>Arial Narrow</vt:lpstr>
      <vt:lpstr>Calibri</vt:lpstr>
      <vt:lpstr>Calibri Bold</vt:lpstr>
      <vt:lpstr>Calibri Bold Italic</vt:lpstr>
      <vt:lpstr>Cambria</vt:lpstr>
      <vt:lpstr>Cambria Math</vt:lpstr>
      <vt:lpstr>Courier New</vt:lpstr>
      <vt:lpstr>Courier New Bold</vt:lpstr>
      <vt:lpstr>Times New Roman</vt:lpstr>
      <vt:lpstr>Wingdings</vt:lpstr>
      <vt:lpstr>Wingdings 2</vt:lpstr>
      <vt:lpstr>00-template</vt:lpstr>
      <vt:lpstr>Worksheet</vt:lpstr>
      <vt:lpstr>Machine-Level Programming V: Advanced Topics  Introduction to Computer Systems 8th Lecture, Oct. 08, 2026</vt:lpstr>
      <vt:lpstr>Today</vt:lpstr>
      <vt:lpstr>Summary of Compound Types in C</vt:lpstr>
      <vt:lpstr>Union Allocation</vt:lpstr>
      <vt:lpstr>Using Union to Access Bit Patterns</vt:lpstr>
      <vt:lpstr>Endianess</vt:lpstr>
      <vt:lpstr>Byte Ordering Example</vt:lpstr>
      <vt:lpstr>Byte Ordering Example (Cont).</vt:lpstr>
      <vt:lpstr>Byte Ordering on Sun</vt:lpstr>
      <vt:lpstr>Byte Ordering on x86-32 (IA32)</vt:lpstr>
      <vt:lpstr>Byte Ordering on x86-64</vt:lpstr>
      <vt:lpstr>x86-64 Linux Memory Layout</vt:lpstr>
      <vt:lpstr>Runaway Stack Example</vt:lpstr>
      <vt:lpstr>Runaway Stack Example</vt:lpstr>
      <vt:lpstr>Today</vt:lpstr>
      <vt:lpstr>Recall: Memory Referencing Bug Example</vt:lpstr>
      <vt:lpstr>Memory Referencing Bug Example</vt:lpstr>
      <vt:lpstr>Such problems are a BIG deal</vt:lpstr>
      <vt:lpstr>String Library Code</vt:lpstr>
      <vt:lpstr>Vulnerable Buffer Code</vt:lpstr>
      <vt:lpstr>Buffer Overflow Disassembly</vt:lpstr>
      <vt:lpstr>Buffer Overflow Stack</vt:lpstr>
      <vt:lpstr>Buffer Overflow Stack Example</vt:lpstr>
      <vt:lpstr>Buffer Overflow Stack Example #1</vt:lpstr>
      <vt:lpstr>Buffer Overflow Stack Example #2</vt:lpstr>
      <vt:lpstr>Stack Smashing Attacks</vt:lpstr>
      <vt:lpstr>Crafting Smashing String</vt:lpstr>
      <vt:lpstr>Smashing String Effect</vt:lpstr>
      <vt:lpstr>Performing Stack Smash</vt:lpstr>
      <vt:lpstr>Code Injection Attacks</vt:lpstr>
      <vt:lpstr>How Does The Attack Code Execute?</vt:lpstr>
      <vt:lpstr>Exploits Based on Buffer Overflows</vt:lpstr>
      <vt:lpstr>Example: the original Internet worm (1988)</vt:lpstr>
      <vt:lpstr>Example 2: IM War</vt:lpstr>
      <vt:lpstr>IM War (cont.)</vt:lpstr>
      <vt:lpstr>PowerPoint Presentation</vt:lpstr>
      <vt:lpstr>what to do about buffer overflow attacks</vt:lpstr>
      <vt:lpstr>1. Avoid Overflow Vulnerabilities in Code (!)</vt:lpstr>
      <vt:lpstr>2. System-Level Protections can help</vt:lpstr>
      <vt:lpstr>2. System-Level Protections can help</vt:lpstr>
      <vt:lpstr>3. Stack Canaries can help</vt:lpstr>
      <vt:lpstr>Protected Buffer Disassembly</vt:lpstr>
      <vt:lpstr>Setting Up Canary</vt:lpstr>
      <vt:lpstr>Checking Canary</vt:lpstr>
      <vt:lpstr>Return-Oriented Programming Attacks</vt:lpstr>
      <vt:lpstr>Gadget Example #1</vt:lpstr>
      <vt:lpstr>Gadget Example #2</vt:lpstr>
      <vt:lpstr>ROP Execution</vt:lpstr>
      <vt:lpstr>Crafting an ROP Attack String</vt:lpstr>
      <vt:lpstr>What Happens When echo Returns?</vt:lpstr>
      <vt:lpstr>Crafting an ROP Attack String</vt:lpstr>
      <vt:lpstr>Endianess</vt:lpstr>
      <vt:lpstr>x86-64 Linux Memory Layout</vt:lpstr>
      <vt:lpstr>Recall: Memory Referencing Bug Example</vt:lpstr>
      <vt:lpstr>Memory Allocation Example</vt:lpstr>
      <vt:lpstr>x86-64 Example Addresses</vt:lpstr>
      <vt:lpstr>Such problems are a BIG deal</vt:lpstr>
      <vt:lpstr>Aside: Worms and Viruses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 Systems 15-213/18-243, spring 2009</dc:title>
  <dc:creator>Markus Pueschel</dc:creator>
  <dc:description>Redesign of slides created by Randal E. Bryant and David R. O'Hallaron</dc:description>
  <cp:lastModifiedBy>DIYU ZHOU</cp:lastModifiedBy>
  <cp:revision>588</cp:revision>
  <cp:lastPrinted>2014-09-23T07:19:34Z</cp:lastPrinted>
  <dcterms:created xsi:type="dcterms:W3CDTF">2012-10-15T22:47:51Z</dcterms:created>
  <dcterms:modified xsi:type="dcterms:W3CDTF">2026-10-08T04:49:46Z</dcterms:modified>
</cp:coreProperties>
</file>