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724" r:id="rId1"/>
  </p:sldMasterIdLst>
  <p:notesMasterIdLst>
    <p:notesMasterId r:id="rId56"/>
  </p:notesMasterIdLst>
  <p:sldIdLst>
    <p:sldId id="651" r:id="rId2"/>
    <p:sldId id="317" r:id="rId3"/>
    <p:sldId id="344" r:id="rId4"/>
    <p:sldId id="738" r:id="rId5"/>
    <p:sldId id="739" r:id="rId6"/>
    <p:sldId id="284" r:id="rId7"/>
    <p:sldId id="747" r:id="rId8"/>
    <p:sldId id="285" r:id="rId9"/>
    <p:sldId id="376" r:id="rId10"/>
    <p:sldId id="377" r:id="rId11"/>
    <p:sldId id="378" r:id="rId12"/>
    <p:sldId id="379" r:id="rId13"/>
    <p:sldId id="286" r:id="rId14"/>
    <p:sldId id="287" r:id="rId15"/>
    <p:sldId id="288" r:id="rId16"/>
    <p:sldId id="691" r:id="rId17"/>
    <p:sldId id="289" r:id="rId18"/>
    <p:sldId id="381" r:id="rId19"/>
    <p:sldId id="382" r:id="rId20"/>
    <p:sldId id="350" r:id="rId21"/>
    <p:sldId id="293" r:id="rId22"/>
    <p:sldId id="295" r:id="rId23"/>
    <p:sldId id="332" r:id="rId24"/>
    <p:sldId id="302" r:id="rId25"/>
    <p:sldId id="304" r:id="rId26"/>
    <p:sldId id="351" r:id="rId27"/>
    <p:sldId id="306" r:id="rId28"/>
    <p:sldId id="309" r:id="rId29"/>
    <p:sldId id="307" r:id="rId30"/>
    <p:sldId id="312" r:id="rId31"/>
    <p:sldId id="368" r:id="rId32"/>
    <p:sldId id="367" r:id="rId33"/>
    <p:sldId id="741" r:id="rId34"/>
    <p:sldId id="336" r:id="rId35"/>
    <p:sldId id="338" r:id="rId36"/>
    <p:sldId id="370" r:id="rId37"/>
    <p:sldId id="742" r:id="rId38"/>
    <p:sldId id="365" r:id="rId39"/>
    <p:sldId id="352" r:id="rId40"/>
    <p:sldId id="353" r:id="rId41"/>
    <p:sldId id="354" r:id="rId42"/>
    <p:sldId id="355" r:id="rId43"/>
    <p:sldId id="357" r:id="rId44"/>
    <p:sldId id="356" r:id="rId45"/>
    <p:sldId id="358" r:id="rId46"/>
    <p:sldId id="359" r:id="rId47"/>
    <p:sldId id="360" r:id="rId48"/>
    <p:sldId id="361" r:id="rId49"/>
    <p:sldId id="371" r:id="rId50"/>
    <p:sldId id="324" r:id="rId51"/>
    <p:sldId id="746" r:id="rId52"/>
    <p:sldId id="743" r:id="rId53"/>
    <p:sldId id="744" r:id="rId54"/>
    <p:sldId id="745" r:id="rId55"/>
  </p:sldIdLst>
  <p:sldSz cx="9144000" cy="6858000" type="screen4x3"/>
  <p:notesSz cx="6858000" cy="9144000"/>
  <p:defaultTextStyle>
    <a:defPPr>
      <a:defRPr lang="en-US"/>
    </a:defPPr>
    <a:lvl1pPr algn="ctr" rtl="0" fontAlgn="base">
      <a:spcBef>
        <a:spcPct val="0"/>
      </a:spcBef>
      <a:spcAft>
        <a:spcPct val="0"/>
      </a:spcAft>
      <a:defRPr sz="4200" kern="1200">
        <a:solidFill>
          <a:srgbClr val="000000"/>
        </a:solidFill>
        <a:latin typeface="Gill Sans" charset="0"/>
        <a:ea typeface="ヒラギノ角ゴ ProN W3" charset="0"/>
        <a:cs typeface="ヒラギノ角ゴ ProN W3" charset="0"/>
        <a:sym typeface="Gill Sans" charset="0"/>
      </a:defRPr>
    </a:lvl1pPr>
    <a:lvl2pPr marL="457200" algn="ctr" rtl="0" fontAlgn="base">
      <a:spcBef>
        <a:spcPct val="0"/>
      </a:spcBef>
      <a:spcAft>
        <a:spcPct val="0"/>
      </a:spcAft>
      <a:defRPr sz="4200" kern="1200">
        <a:solidFill>
          <a:srgbClr val="000000"/>
        </a:solidFill>
        <a:latin typeface="Gill Sans" charset="0"/>
        <a:ea typeface="ヒラギノ角ゴ ProN W3" charset="0"/>
        <a:cs typeface="ヒラギノ角ゴ ProN W3" charset="0"/>
        <a:sym typeface="Gill Sans" charset="0"/>
      </a:defRPr>
    </a:lvl2pPr>
    <a:lvl3pPr marL="914400" algn="ctr" rtl="0" fontAlgn="base">
      <a:spcBef>
        <a:spcPct val="0"/>
      </a:spcBef>
      <a:spcAft>
        <a:spcPct val="0"/>
      </a:spcAft>
      <a:defRPr sz="4200" kern="1200">
        <a:solidFill>
          <a:srgbClr val="000000"/>
        </a:solidFill>
        <a:latin typeface="Gill Sans" charset="0"/>
        <a:ea typeface="ヒラギノ角ゴ ProN W3" charset="0"/>
        <a:cs typeface="ヒラギノ角ゴ ProN W3" charset="0"/>
        <a:sym typeface="Gill Sans" charset="0"/>
      </a:defRPr>
    </a:lvl3pPr>
    <a:lvl4pPr marL="1371600" algn="ctr" rtl="0" fontAlgn="base">
      <a:spcBef>
        <a:spcPct val="0"/>
      </a:spcBef>
      <a:spcAft>
        <a:spcPct val="0"/>
      </a:spcAft>
      <a:defRPr sz="4200" kern="1200">
        <a:solidFill>
          <a:srgbClr val="000000"/>
        </a:solidFill>
        <a:latin typeface="Gill Sans" charset="0"/>
        <a:ea typeface="ヒラギノ角ゴ ProN W3" charset="0"/>
        <a:cs typeface="ヒラギノ角ゴ ProN W3" charset="0"/>
        <a:sym typeface="Gill Sans" charset="0"/>
      </a:defRPr>
    </a:lvl4pPr>
    <a:lvl5pPr marL="1828800" algn="ctr" rtl="0" fontAlgn="base">
      <a:spcBef>
        <a:spcPct val="0"/>
      </a:spcBef>
      <a:spcAft>
        <a:spcPct val="0"/>
      </a:spcAft>
      <a:defRPr sz="4200" kern="1200">
        <a:solidFill>
          <a:srgbClr val="000000"/>
        </a:solidFill>
        <a:latin typeface="Gill Sans" charset="0"/>
        <a:ea typeface="ヒラギノ角ゴ ProN W3" charset="0"/>
        <a:cs typeface="ヒラギノ角ゴ ProN W3" charset="0"/>
        <a:sym typeface="Gill Sans" charset="0"/>
      </a:defRPr>
    </a:lvl5pPr>
    <a:lvl6pPr marL="2286000" algn="l" defTabSz="914400" rtl="0" eaLnBrk="1" latinLnBrk="0" hangingPunct="1">
      <a:defRPr sz="4200" kern="1200">
        <a:solidFill>
          <a:srgbClr val="000000"/>
        </a:solidFill>
        <a:latin typeface="Gill Sans" charset="0"/>
        <a:ea typeface="ヒラギノ角ゴ ProN W3" charset="0"/>
        <a:cs typeface="ヒラギノ角ゴ ProN W3" charset="0"/>
        <a:sym typeface="Gill Sans" charset="0"/>
      </a:defRPr>
    </a:lvl6pPr>
    <a:lvl7pPr marL="2743200" algn="l" defTabSz="914400" rtl="0" eaLnBrk="1" latinLnBrk="0" hangingPunct="1">
      <a:defRPr sz="4200" kern="1200">
        <a:solidFill>
          <a:srgbClr val="000000"/>
        </a:solidFill>
        <a:latin typeface="Gill Sans" charset="0"/>
        <a:ea typeface="ヒラギノ角ゴ ProN W3" charset="0"/>
        <a:cs typeface="ヒラギノ角ゴ ProN W3" charset="0"/>
        <a:sym typeface="Gill Sans" charset="0"/>
      </a:defRPr>
    </a:lvl7pPr>
    <a:lvl8pPr marL="3200400" algn="l" defTabSz="914400" rtl="0" eaLnBrk="1" latinLnBrk="0" hangingPunct="1">
      <a:defRPr sz="4200" kern="1200">
        <a:solidFill>
          <a:srgbClr val="000000"/>
        </a:solidFill>
        <a:latin typeface="Gill Sans" charset="0"/>
        <a:ea typeface="ヒラギノ角ゴ ProN W3" charset="0"/>
        <a:cs typeface="ヒラギノ角ゴ ProN W3" charset="0"/>
        <a:sym typeface="Gill Sans" charset="0"/>
      </a:defRPr>
    </a:lvl8pPr>
    <a:lvl9pPr marL="3657600" algn="l" defTabSz="914400" rtl="0" eaLnBrk="1" latinLnBrk="0" hangingPunct="1">
      <a:defRPr sz="4200" kern="1200">
        <a:solidFill>
          <a:srgbClr val="000000"/>
        </a:solidFill>
        <a:latin typeface="Gill Sans" charset="0"/>
        <a:ea typeface="ヒラギノ角ゴ ProN W3" charset="0"/>
        <a:cs typeface="ヒラギノ角ゴ ProN W3" charset="0"/>
        <a:sym typeface="Gill Sans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0000"/>
    <a:srgbClr val="663300"/>
    <a:srgbClr val="008000"/>
    <a:srgbClr val="CCFFCC"/>
    <a:srgbClr val="99C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1E4AEA4-8DFA-4A89-87EB-49C32662AFE0}" styleName="中度样式 2 - 强调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72833802-FEF1-4C79-8D5D-14CF1EAF98D9}" styleName="浅色样式 2 - 强调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53"/>
    <p:restoredTop sz="85707" autoAdjust="0"/>
  </p:normalViewPr>
  <p:slideViewPr>
    <p:cSldViewPr>
      <p:cViewPr varScale="1">
        <p:scale>
          <a:sx n="79" d="100"/>
          <a:sy n="79" d="100"/>
        </p:scale>
        <p:origin x="1383" y="4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19" d="100"/>
        <a:sy n="119" d="100"/>
      </p:scale>
      <p:origin x="0" y="2696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viewProps" Target="viewProps.xml"/><Relationship Id="rId5" Type="http://schemas.openxmlformats.org/officeDocument/2006/relationships/slide" Target="slides/slide4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theme" Target="theme/theme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presProps" Target="presProps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FE16927-21FB-45BE-9815-9A740330FA9B}" type="datetimeFigureOut">
              <a:rPr lang="en-US" smtClean="0"/>
              <a:pPr/>
              <a:t>9/21/2026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6A65B0C-B35D-4608-94F8-324A6C7A47D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524465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以</a:t>
            </a:r>
            <a:r>
              <a:rPr lang="en-US" altLang="zh-CN" dirty="0" err="1"/>
              <a:t>sete</a:t>
            </a:r>
            <a:r>
              <a:rPr lang="zh-CN" altLang="en-US" dirty="0"/>
              <a:t>和</a:t>
            </a:r>
            <a:r>
              <a:rPr lang="en-US" altLang="zh-CN" dirty="0" err="1"/>
              <a:t>setg</a:t>
            </a:r>
            <a:r>
              <a:rPr lang="zh-CN" altLang="en-US" dirty="0"/>
              <a:t>为例讲解，一个简单一个复杂，而且</a:t>
            </a:r>
            <a:r>
              <a:rPr lang="en-US" altLang="zh-CN" dirty="0" err="1"/>
              <a:t>setg</a:t>
            </a:r>
            <a:r>
              <a:rPr lang="zh-CN" altLang="en-US" dirty="0"/>
              <a:t>后面例子会用到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6A65B0C-B35D-4608-94F8-324A6C7A47D2}" type="slidenum">
              <a:rPr lang="en-US" smtClean="0"/>
              <a:pPr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689018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A65B0C-B35D-4608-94F8-324A6C7A47D2}" type="slidenum">
              <a:rPr lang="en-US" smtClean="0"/>
              <a:pPr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877657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cs-CZ" altLang="zh-CN" sz="1200" b="1" dirty="0">
                <a:solidFill>
                  <a:schemeClr val="tx1"/>
                </a:solidFill>
                <a:latin typeface="Courier New" pitchFamily="49" charset="0"/>
                <a:ea typeface="Monaco" charset="0"/>
                <a:cs typeface="Courier New" pitchFamily="49" charset="0"/>
                <a:sym typeface="Monaco" charset="0"/>
              </a:rPr>
              <a:t>andl    $1, %edx</a:t>
            </a:r>
            <a:r>
              <a:rPr lang="zh-CN" altLang="en-US" sz="1200" b="1" baseline="0" dirty="0">
                <a:solidFill>
                  <a:schemeClr val="tx1"/>
                </a:solidFill>
                <a:latin typeface="Courier New" pitchFamily="49" charset="0"/>
                <a:ea typeface="Monaco" charset="0"/>
                <a:cs typeface="Courier New" pitchFamily="49" charset="0"/>
                <a:sym typeface="Monaco" charset="0"/>
              </a:rPr>
              <a:t>  </a:t>
            </a:r>
            <a:r>
              <a:rPr lang="en-US" altLang="zh-CN" sz="1200" b="1" baseline="0" dirty="0">
                <a:solidFill>
                  <a:schemeClr val="tx1"/>
                </a:solidFill>
                <a:latin typeface="Courier New" pitchFamily="49" charset="0"/>
                <a:ea typeface="Monaco" charset="0"/>
                <a:cs typeface="Courier New" pitchFamily="49" charset="0"/>
                <a:sym typeface="Monaco" charset="0"/>
              </a:rPr>
              <a:t>#</a:t>
            </a:r>
            <a:r>
              <a:rPr lang="zh-CN" altLang="en-US" sz="1200" b="1" baseline="0" dirty="0">
                <a:solidFill>
                  <a:schemeClr val="tx1"/>
                </a:solidFill>
                <a:latin typeface="Courier New" pitchFamily="49" charset="0"/>
                <a:ea typeface="Monaco" charset="0"/>
                <a:cs typeface="Courier New" pitchFamily="49" charset="0"/>
                <a:sym typeface="Monaco" charset="0"/>
              </a:rPr>
              <a:t>该</a:t>
            </a:r>
            <a:r>
              <a:rPr lang="en-US" altLang="zh-CN" sz="1200" b="1" baseline="0" dirty="0">
                <a:solidFill>
                  <a:schemeClr val="tx1"/>
                </a:solidFill>
                <a:latin typeface="Courier New" pitchFamily="49" charset="0"/>
                <a:ea typeface="Monaco" charset="0"/>
                <a:cs typeface="Courier New" pitchFamily="49" charset="0"/>
                <a:sym typeface="Monaco" charset="0"/>
              </a:rPr>
              <a:t>32</a:t>
            </a:r>
            <a:r>
              <a:rPr lang="zh-CN" altLang="en-US" sz="1200" b="1" baseline="0" dirty="0">
                <a:solidFill>
                  <a:schemeClr val="tx1"/>
                </a:solidFill>
                <a:latin typeface="Courier New" pitchFamily="49" charset="0"/>
                <a:ea typeface="Monaco" charset="0"/>
                <a:cs typeface="Courier New" pitchFamily="49" charset="0"/>
                <a:sym typeface="Monaco" charset="0"/>
              </a:rPr>
              <a:t>位操作对</a:t>
            </a:r>
            <a:r>
              <a:rPr lang="en-US" altLang="zh-CN" sz="1200" b="1" baseline="0" dirty="0" err="1">
                <a:solidFill>
                  <a:schemeClr val="tx1"/>
                </a:solidFill>
                <a:latin typeface="Courier New" pitchFamily="49" charset="0"/>
                <a:ea typeface="Monaco" charset="0"/>
                <a:cs typeface="Courier New" pitchFamily="49" charset="0"/>
                <a:sym typeface="Monaco" charset="0"/>
              </a:rPr>
              <a:t>rdx</a:t>
            </a:r>
            <a:r>
              <a:rPr lang="zh-CN" altLang="en-US" sz="1200" b="1" baseline="0" dirty="0">
                <a:solidFill>
                  <a:schemeClr val="tx1"/>
                </a:solidFill>
                <a:latin typeface="Courier New" pitchFamily="49" charset="0"/>
                <a:ea typeface="Monaco" charset="0"/>
                <a:cs typeface="Courier New" pitchFamily="49" charset="0"/>
                <a:sym typeface="Monaco" charset="0"/>
              </a:rPr>
              <a:t>高</a:t>
            </a:r>
            <a:r>
              <a:rPr lang="en-US" altLang="zh-CN" sz="1200" b="1" baseline="0" dirty="0">
                <a:solidFill>
                  <a:schemeClr val="tx1"/>
                </a:solidFill>
                <a:latin typeface="Courier New" pitchFamily="49" charset="0"/>
                <a:ea typeface="Monaco" charset="0"/>
                <a:cs typeface="Courier New" pitchFamily="49" charset="0"/>
                <a:sym typeface="Monaco" charset="0"/>
              </a:rPr>
              <a:t>32</a:t>
            </a:r>
            <a:r>
              <a:rPr lang="zh-CN" altLang="en-US" sz="1200" b="1" baseline="0">
                <a:solidFill>
                  <a:schemeClr val="tx1"/>
                </a:solidFill>
                <a:latin typeface="Courier New" pitchFamily="49" charset="0"/>
                <a:ea typeface="Monaco" charset="0"/>
                <a:cs typeface="Courier New" pitchFamily="49" charset="0"/>
                <a:sym typeface="Monaco" charset="0"/>
              </a:rPr>
              <a:t>位置零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6A65B0C-B35D-4608-94F8-324A6C7A47D2}" type="slidenum">
              <a:rPr lang="en-US" smtClean="0"/>
              <a:pPr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345752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If more often not entering loop, then skip unnecessary unconditional jump to the middle, which just evaluates to done.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A65B0C-B35D-4608-94F8-324A6C7A47D2}" type="slidenum">
              <a:rPr lang="en-US" smtClean="0"/>
              <a:pPr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130222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Can optimize away when initial condition is known.  </a:t>
            </a:r>
            <a:r>
              <a:rPr lang="en-US" dirty="0" err="1"/>
              <a:t>Ie</a:t>
            </a:r>
            <a:r>
              <a:rPr lang="en-US" dirty="0"/>
              <a:t>, compiler knows that </a:t>
            </a:r>
            <a:r>
              <a:rPr lang="en-US" dirty="0" err="1"/>
              <a:t>i</a:t>
            </a:r>
            <a:r>
              <a:rPr lang="en-US" dirty="0"/>
              <a:t>=0 b/c it is in the for loop, compiler knows bound if it is not variable, hence, can cut.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A65B0C-B35D-4608-94F8-324A6C7A47D2}" type="slidenum">
              <a:rPr lang="en-US" smtClean="0"/>
              <a:pPr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892461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dirty="0" err="1"/>
              <a:t>Cmpq</a:t>
            </a:r>
            <a:r>
              <a:rPr lang="en-US" altLang="zh-CN" dirty="0"/>
              <a:t> 6 </a:t>
            </a:r>
            <a:r>
              <a:rPr lang="en-US" altLang="zh-CN" dirty="0" err="1"/>
              <a:t>rdi</a:t>
            </a:r>
            <a:r>
              <a:rPr lang="en-US" altLang="zh-CN" dirty="0"/>
              <a:t> </a:t>
            </a:r>
            <a:r>
              <a:rPr lang="en-US" altLang="zh-CN" dirty="0">
                <a:sym typeface="Wingdings" panose="05000000000000000000" pitchFamily="2" charset="2"/>
              </a:rPr>
              <a:t> go to default if above all case values</a:t>
            </a:r>
          </a:p>
          <a:p>
            <a:endParaRPr lang="en-US" altLang="zh-CN" dirty="0">
              <a:sym typeface="Wingdings" panose="05000000000000000000" pitchFamily="2" charset="2"/>
            </a:endParaRPr>
          </a:p>
          <a:p>
            <a:r>
              <a:rPr lang="en-US" altLang="zh-CN" dirty="0">
                <a:sym typeface="Wingdings" panose="05000000000000000000" pitchFamily="2" charset="2"/>
              </a:rPr>
              <a:t>W not initialized until it is sure to be used.</a:t>
            </a:r>
            <a:endParaRPr lang="en-US" altLang="zh-CN" dirty="0"/>
          </a:p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A65B0C-B35D-4608-94F8-324A6C7A47D2}" type="slidenum">
              <a:rPr lang="en-US" smtClean="0"/>
              <a:pPr/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531562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A65B0C-B35D-4608-94F8-324A6C7A47D2}" type="slidenum">
              <a:rPr lang="en-US" smtClean="0"/>
              <a:pPr/>
              <a:t>42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485979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708012"/>
            <a:ext cx="7772400" cy="1470025"/>
          </a:xfrm>
        </p:spPr>
        <p:txBody>
          <a:bodyPr/>
          <a:lstStyle>
            <a:lvl1pPr>
              <a:defRPr>
                <a:latin typeface="Calibri" pitchFamily="34" charset="0"/>
              </a:defRPr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3886200"/>
            <a:ext cx="7677492" cy="1752600"/>
          </a:xfrm>
        </p:spPr>
        <p:txBody>
          <a:bodyPr/>
          <a:lstStyle>
            <a:lvl1pPr marL="0" indent="0" algn="l">
              <a:buNone/>
              <a:defRPr sz="2000" b="0">
                <a:latin typeface="Calibri" pitchFamily="34" charset="0"/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zh-CN" altLang="en-US"/>
              <a:t>单击此处编辑母版副标题样式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4200120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7018" y="435678"/>
            <a:ext cx="7592093" cy="762000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99728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val="56424473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38175" y="1362075"/>
            <a:ext cx="3871913" cy="49720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62488" y="1362075"/>
            <a:ext cx="3871912" cy="49720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099325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256342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7762" y="445070"/>
            <a:ext cx="7591425" cy="762000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938487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34917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val="162316688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zh-CN" altLang="en-US" noProof="0"/>
              <a:t>将图片拖动到占位符，或单击添加图标</a:t>
            </a:r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val="108110196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63890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958013" y="228600"/>
            <a:ext cx="2185987" cy="6105525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96875" y="228600"/>
            <a:ext cx="6408738" cy="6105525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849966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标题，一项大型内容和两项小型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6875" y="228600"/>
            <a:ext cx="8747125" cy="762000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38175" y="1362075"/>
            <a:ext cx="3871913" cy="4972050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62488" y="1362075"/>
            <a:ext cx="3871912" cy="2409825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662488" y="3924300"/>
            <a:ext cx="3871912" cy="2409825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894286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标题，文本与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6875" y="228600"/>
            <a:ext cx="8747125" cy="762000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38175" y="1362075"/>
            <a:ext cx="3871913" cy="4972050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62488" y="1362075"/>
            <a:ext cx="3871912" cy="4972050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80676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74090" y="371182"/>
            <a:ext cx="7591425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396875" y="1362075"/>
            <a:ext cx="7896225" cy="4972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1032" name="Rectangle 8"/>
          <p:cNvSpPr>
            <a:spLocks noChangeArrowheads="1"/>
          </p:cNvSpPr>
          <p:nvPr/>
        </p:nvSpPr>
        <p:spPr bwMode="auto">
          <a:xfrm>
            <a:off x="0" y="0"/>
            <a:ext cx="9144000" cy="228600"/>
          </a:xfrm>
          <a:prstGeom prst="rect">
            <a:avLst/>
          </a:prstGeom>
          <a:solidFill>
            <a:srgbClr val="990000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lang="en-US" b="0">
              <a:latin typeface="Times New Roman" pitchFamily="18" charset="0"/>
            </a:endParaRPr>
          </a:p>
        </p:txBody>
      </p:sp>
      <p:sp>
        <p:nvSpPr>
          <p:cNvPr id="7" name="Text Box 5"/>
          <p:cNvSpPr txBox="1">
            <a:spLocks noChangeArrowheads="1"/>
          </p:cNvSpPr>
          <p:nvPr/>
        </p:nvSpPr>
        <p:spPr bwMode="auto">
          <a:xfrm>
            <a:off x="5486400" y="-26988"/>
            <a:ext cx="3721101" cy="276999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r">
              <a:defRPr/>
            </a:pPr>
            <a:r>
              <a:rPr lang="en-US" altLang="zh-CN" sz="1200" dirty="0">
                <a:solidFill>
                  <a:schemeClr val="bg1"/>
                </a:solidFill>
                <a:latin typeface="Times New Roman" pitchFamily="18" charset="0"/>
              </a:rPr>
              <a:t>Introduction</a:t>
            </a:r>
            <a:r>
              <a:rPr lang="en-US" altLang="zh-CN" sz="1200" baseline="0" dirty="0">
                <a:solidFill>
                  <a:schemeClr val="bg1"/>
                </a:solidFill>
                <a:latin typeface="Times New Roman" pitchFamily="18" charset="0"/>
              </a:rPr>
              <a:t> </a:t>
            </a:r>
            <a:r>
              <a:rPr lang="en-US" altLang="zh-CN" sz="1200" dirty="0">
                <a:solidFill>
                  <a:schemeClr val="bg1"/>
                </a:solidFill>
                <a:latin typeface="Times New Roman" pitchFamily="18" charset="0"/>
              </a:rPr>
              <a:t>to Computer Systems,</a:t>
            </a:r>
            <a:r>
              <a:rPr lang="en-US" altLang="zh-CN" sz="1200" baseline="0" dirty="0">
                <a:solidFill>
                  <a:schemeClr val="bg1"/>
                </a:solidFill>
                <a:latin typeface="Times New Roman" pitchFamily="18" charset="0"/>
              </a:rPr>
              <a:t>  </a:t>
            </a:r>
            <a:r>
              <a:rPr lang="en-US" altLang="zh-CN" sz="1200" dirty="0">
                <a:solidFill>
                  <a:schemeClr val="bg1"/>
                </a:solidFill>
                <a:latin typeface="Times New Roman" pitchFamily="18" charset="0"/>
              </a:rPr>
              <a:t>Peking University </a:t>
            </a:r>
          </a:p>
        </p:txBody>
      </p:sp>
      <p:sp>
        <p:nvSpPr>
          <p:cNvPr id="6" name="Rectangle 4"/>
          <p:cNvSpPr/>
          <p:nvPr/>
        </p:nvSpPr>
        <p:spPr>
          <a:xfrm>
            <a:off x="8830843" y="6611779"/>
            <a:ext cx="313157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fld id="{F5551B27-49BC-4291-80C6-707CDCF1D651}" type="slidenum">
              <a:rPr kumimoji="0" lang="en-US" sz="10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itchFamily="-96" charset="0"/>
                <a:ea typeface="ＭＳ Ｐゴシック" pitchFamily="-96" charset="-128"/>
                <a:cs typeface="ＭＳ Ｐゴシック" pitchFamily="-96" charset="-128"/>
              </a:rPr>
              <a:pPr/>
              <a:t>‹#›</a:t>
            </a:fld>
            <a:endParaRPr lang="en-US" sz="1000" dirty="0"/>
          </a:p>
        </p:txBody>
      </p:sp>
    </p:spTree>
    <p:extLst>
      <p:ext uri="{BB962C8B-B14F-4D97-AF65-F5344CB8AC3E}">
        <p14:creationId xmlns:p14="http://schemas.microsoft.com/office/powerpoint/2010/main" val="5284516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5" r:id="rId1"/>
    <p:sldLayoutId id="2147483726" r:id="rId2"/>
    <p:sldLayoutId id="2147483727" r:id="rId3"/>
    <p:sldLayoutId id="2147483728" r:id="rId4"/>
    <p:sldLayoutId id="2147483729" r:id="rId5"/>
    <p:sldLayoutId id="2147483730" r:id="rId6"/>
    <p:sldLayoutId id="2147483731" r:id="rId7"/>
    <p:sldLayoutId id="2147483732" r:id="rId8"/>
    <p:sldLayoutId id="2147483733" r:id="rId9"/>
    <p:sldLayoutId id="2147483734" r:id="rId10"/>
    <p:sldLayoutId id="2147483735" r:id="rId11"/>
    <p:sldLayoutId id="2147483736" r:id="rId12"/>
    <p:sldLayoutId id="2147483737" r:id="rId13"/>
  </p:sldLayoutIdLst>
  <p:txStyles>
    <p:titleStyle>
      <a:lvl1pPr marL="119063" indent="-119063" algn="l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tx1"/>
          </a:solidFill>
          <a:latin typeface="Calibri" pitchFamily="34" charset="0"/>
          <a:ea typeface="+mj-ea"/>
          <a:cs typeface="+mj-cs"/>
        </a:defRPr>
      </a:lvl1pPr>
      <a:lvl2pPr marL="119063" indent="-119063" algn="l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tx1"/>
          </a:solidFill>
          <a:latin typeface="Arial Narrow" pitchFamily="34" charset="0"/>
        </a:defRPr>
      </a:lvl2pPr>
      <a:lvl3pPr marL="119063" indent="-119063" algn="l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tx1"/>
          </a:solidFill>
          <a:latin typeface="Arial Narrow" pitchFamily="34" charset="0"/>
        </a:defRPr>
      </a:lvl3pPr>
      <a:lvl4pPr marL="119063" indent="-119063" algn="l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tx1"/>
          </a:solidFill>
          <a:latin typeface="Arial Narrow" pitchFamily="34" charset="0"/>
        </a:defRPr>
      </a:lvl4pPr>
      <a:lvl5pPr marL="119063" indent="-119063" algn="l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tx1"/>
          </a:solidFill>
          <a:latin typeface="Arial Narrow" pitchFamily="34" charset="0"/>
        </a:defRPr>
      </a:lvl5pPr>
      <a:lvl6pPr marL="576263" algn="l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tx1"/>
          </a:solidFill>
          <a:latin typeface="Arial Narrow" pitchFamily="34" charset="0"/>
        </a:defRPr>
      </a:lvl6pPr>
      <a:lvl7pPr marL="1033463" algn="l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tx1"/>
          </a:solidFill>
          <a:latin typeface="Arial Narrow" pitchFamily="34" charset="0"/>
        </a:defRPr>
      </a:lvl7pPr>
      <a:lvl8pPr marL="1490663" algn="l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tx1"/>
          </a:solidFill>
          <a:latin typeface="Arial Narrow" pitchFamily="34" charset="0"/>
        </a:defRPr>
      </a:lvl8pPr>
      <a:lvl9pPr marL="1947863" algn="l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tx1"/>
          </a:solidFill>
          <a:latin typeface="Arial Narrow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rgbClr val="990000"/>
        </a:buClr>
        <a:buSzPct val="60000"/>
        <a:buFont typeface="Wingdings 2" pitchFamily="18" charset="2"/>
        <a:buChar char="¢"/>
        <a:defRPr sz="2400" b="1">
          <a:solidFill>
            <a:schemeClr val="tx1"/>
          </a:solidFill>
          <a:latin typeface="Calibri" pitchFamily="34" charset="0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lr>
          <a:srgbClr val="990000"/>
        </a:buClr>
        <a:buSzPct val="110000"/>
        <a:buFont typeface="Wingdings" pitchFamily="2" charset="2"/>
        <a:buChar char="§"/>
        <a:defRPr sz="2000">
          <a:solidFill>
            <a:schemeClr val="tx1"/>
          </a:solidFill>
          <a:latin typeface="Calibri" pitchFamily="34" charset="0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SzPct val="80000"/>
        <a:buFont typeface="Wingdings" pitchFamily="2" charset="2"/>
        <a:buChar char="§"/>
        <a:defRPr sz="2000">
          <a:solidFill>
            <a:schemeClr val="tx1"/>
          </a:solidFill>
          <a:latin typeface="Calibri" pitchFamily="34" charset="0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Calibri" pitchFamily="34" charset="0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Calibri" pitchFamily="34" charset="0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9" name="Rectangle 1"/>
          <p:cNvSpPr>
            <a:spLocks/>
          </p:cNvSpPr>
          <p:nvPr/>
        </p:nvSpPr>
        <p:spPr bwMode="auto">
          <a:xfrm>
            <a:off x="762000" y="4570583"/>
            <a:ext cx="3556000" cy="533400"/>
          </a:xfrm>
          <a:prstGeom prst="rect">
            <a:avLst/>
          </a:prstGeom>
          <a:solidFill>
            <a:srgbClr val="EFBFBF"/>
          </a:solidFill>
          <a:ln w="254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38100" tIns="38100" rIns="38100" bIns="38100" anchor="ctr"/>
          <a:lstStyle/>
          <a:p>
            <a:pPr algn="l"/>
            <a:r>
              <a:rPr lang="en-US" sz="2400">
                <a:solidFill>
                  <a:schemeClr val="tx1"/>
                </a:solidFill>
                <a:latin typeface="Courier New Bold" charset="0"/>
                <a:cs typeface="Courier New Bold" charset="0"/>
                <a:sym typeface="Courier New Bold" charset="0"/>
              </a:rPr>
              <a:t>%rsp</a:t>
            </a:r>
          </a:p>
        </p:txBody>
      </p:sp>
      <p:sp>
        <p:nvSpPr>
          <p:cNvPr id="27652" name="Rectangle 4"/>
          <p:cNvSpPr>
            <a:spLocks noGrp="1" noChangeArrowheads="1"/>
          </p:cNvSpPr>
          <p:nvPr>
            <p:ph type="title"/>
          </p:nvPr>
        </p:nvSpPr>
        <p:spPr>
          <a:xfrm>
            <a:off x="357018" y="228600"/>
            <a:ext cx="7592093" cy="762000"/>
          </a:xfrm>
          <a:ln/>
        </p:spPr>
        <p:txBody>
          <a:bodyPr/>
          <a:lstStyle/>
          <a:p>
            <a:pPr marL="119063" indent="-119063"/>
            <a:r>
              <a:rPr lang="en-US" dirty="0"/>
              <a:t>x86-64 General-Purpose Registers</a:t>
            </a:r>
          </a:p>
        </p:txBody>
      </p:sp>
      <p:sp>
        <p:nvSpPr>
          <p:cNvPr id="27653" name="Rectangle 5"/>
          <p:cNvSpPr>
            <a:spLocks noGrp="1" noChangeArrowheads="1"/>
          </p:cNvSpPr>
          <p:nvPr>
            <p:ph idx="1"/>
          </p:nvPr>
        </p:nvSpPr>
        <p:spPr>
          <a:xfrm>
            <a:off x="318682" y="5789783"/>
            <a:ext cx="7329487" cy="838200"/>
          </a:xfrm>
          <a:ln/>
        </p:spPr>
        <p:txBody>
          <a:bodyPr/>
          <a:lstStyle/>
          <a:p>
            <a:pPr lvl="1"/>
            <a:r>
              <a:rPr lang="en-US" dirty="0"/>
              <a:t>Can reference low-order 4 bytes (also low-order 1 &amp; 2 bytes)</a:t>
            </a:r>
          </a:p>
          <a:p>
            <a:pPr lvl="1"/>
            <a:r>
              <a:rPr lang="en-US" b="1" dirty="0"/>
              <a:t>Any write to a 32-bit general-purpose register zero-extends the result to 64 bits.</a:t>
            </a:r>
            <a:endParaRPr lang="en-US" dirty="0"/>
          </a:p>
          <a:p>
            <a:pPr lvl="1"/>
            <a:endParaRPr lang="en-US" dirty="0"/>
          </a:p>
        </p:txBody>
      </p:sp>
      <p:sp>
        <p:nvSpPr>
          <p:cNvPr id="27654" name="Rectangle 6"/>
          <p:cNvSpPr>
            <a:spLocks/>
          </p:cNvSpPr>
          <p:nvPr/>
        </p:nvSpPr>
        <p:spPr bwMode="auto">
          <a:xfrm>
            <a:off x="2552700" y="951083"/>
            <a:ext cx="1765300" cy="444500"/>
          </a:xfrm>
          <a:prstGeom prst="rect">
            <a:avLst/>
          </a:prstGeom>
          <a:solidFill>
            <a:srgbClr val="D8D8D8"/>
          </a:solidFill>
          <a:ln w="9525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38100" tIns="38100" rIns="38100" bIns="38100" anchor="ctr"/>
          <a:lstStyle/>
          <a:p>
            <a:pPr algn="l"/>
            <a:r>
              <a:rPr lang="en-US" sz="1800">
                <a:solidFill>
                  <a:schemeClr val="tx1"/>
                </a:solidFill>
                <a:latin typeface="Courier New Bold" charset="0"/>
                <a:cs typeface="Courier New Bold" charset="0"/>
                <a:sym typeface="Courier New Bold" charset="0"/>
              </a:rPr>
              <a:t>%eax</a:t>
            </a:r>
          </a:p>
        </p:txBody>
      </p:sp>
      <p:sp>
        <p:nvSpPr>
          <p:cNvPr id="27655" name="Rectangle 7"/>
          <p:cNvSpPr>
            <a:spLocks/>
          </p:cNvSpPr>
          <p:nvPr/>
        </p:nvSpPr>
        <p:spPr bwMode="auto">
          <a:xfrm>
            <a:off x="2552700" y="1560683"/>
            <a:ext cx="1765300" cy="444500"/>
          </a:xfrm>
          <a:prstGeom prst="rect">
            <a:avLst/>
          </a:prstGeom>
          <a:solidFill>
            <a:srgbClr val="D8D8D8"/>
          </a:solidFill>
          <a:ln w="9525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38100" tIns="38100" rIns="38100" bIns="38100" anchor="ctr"/>
          <a:lstStyle/>
          <a:p>
            <a:pPr algn="l"/>
            <a:r>
              <a:rPr lang="en-US" sz="1800">
                <a:solidFill>
                  <a:schemeClr val="tx1"/>
                </a:solidFill>
                <a:latin typeface="Courier New Bold" charset="0"/>
                <a:cs typeface="Courier New Bold" charset="0"/>
                <a:sym typeface="Courier New Bold" charset="0"/>
              </a:rPr>
              <a:t>%ebx</a:t>
            </a:r>
          </a:p>
        </p:txBody>
      </p:sp>
      <p:sp>
        <p:nvSpPr>
          <p:cNvPr id="27656" name="Rectangle 8"/>
          <p:cNvSpPr>
            <a:spLocks/>
          </p:cNvSpPr>
          <p:nvPr/>
        </p:nvSpPr>
        <p:spPr bwMode="auto">
          <a:xfrm>
            <a:off x="2552700" y="2170283"/>
            <a:ext cx="1765300" cy="444500"/>
          </a:xfrm>
          <a:prstGeom prst="rect">
            <a:avLst/>
          </a:prstGeom>
          <a:solidFill>
            <a:srgbClr val="D8D8D8"/>
          </a:solidFill>
          <a:ln w="9525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38100" tIns="38100" rIns="38100" bIns="38100" anchor="ctr"/>
          <a:lstStyle/>
          <a:p>
            <a:pPr algn="l"/>
            <a:r>
              <a:rPr lang="en-US" sz="1800">
                <a:solidFill>
                  <a:schemeClr val="tx1"/>
                </a:solidFill>
                <a:latin typeface="Courier New Bold" charset="0"/>
                <a:cs typeface="Courier New Bold" charset="0"/>
                <a:sym typeface="Courier New Bold" charset="0"/>
              </a:rPr>
              <a:t>%ecx</a:t>
            </a:r>
          </a:p>
        </p:txBody>
      </p:sp>
      <p:sp>
        <p:nvSpPr>
          <p:cNvPr id="27657" name="Rectangle 9"/>
          <p:cNvSpPr>
            <a:spLocks/>
          </p:cNvSpPr>
          <p:nvPr/>
        </p:nvSpPr>
        <p:spPr bwMode="auto">
          <a:xfrm>
            <a:off x="2552700" y="2779883"/>
            <a:ext cx="1765300" cy="444500"/>
          </a:xfrm>
          <a:prstGeom prst="rect">
            <a:avLst/>
          </a:prstGeom>
          <a:solidFill>
            <a:srgbClr val="D8D8D8"/>
          </a:solidFill>
          <a:ln w="9525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38100" tIns="38100" rIns="38100" bIns="38100" anchor="ctr"/>
          <a:lstStyle/>
          <a:p>
            <a:pPr algn="l"/>
            <a:r>
              <a:rPr lang="en-US" sz="1800">
                <a:solidFill>
                  <a:schemeClr val="tx1"/>
                </a:solidFill>
                <a:latin typeface="Courier New Bold" charset="0"/>
                <a:cs typeface="Courier New Bold" charset="0"/>
                <a:sym typeface="Courier New Bold" charset="0"/>
              </a:rPr>
              <a:t>%edx</a:t>
            </a:r>
          </a:p>
        </p:txBody>
      </p:sp>
      <p:sp>
        <p:nvSpPr>
          <p:cNvPr id="27658" name="Rectangle 10"/>
          <p:cNvSpPr>
            <a:spLocks/>
          </p:cNvSpPr>
          <p:nvPr/>
        </p:nvSpPr>
        <p:spPr bwMode="auto">
          <a:xfrm>
            <a:off x="2552700" y="3389483"/>
            <a:ext cx="1765300" cy="444500"/>
          </a:xfrm>
          <a:prstGeom prst="rect">
            <a:avLst/>
          </a:prstGeom>
          <a:solidFill>
            <a:srgbClr val="D8D8D8"/>
          </a:solidFill>
          <a:ln w="9525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38100" tIns="38100" rIns="38100" bIns="38100" anchor="ctr"/>
          <a:lstStyle/>
          <a:p>
            <a:pPr algn="l"/>
            <a:r>
              <a:rPr lang="en-US" sz="1800">
                <a:solidFill>
                  <a:schemeClr val="tx1"/>
                </a:solidFill>
                <a:latin typeface="Courier New Bold" charset="0"/>
                <a:cs typeface="Courier New Bold" charset="0"/>
                <a:sym typeface="Courier New Bold" charset="0"/>
              </a:rPr>
              <a:t>%esi</a:t>
            </a:r>
          </a:p>
        </p:txBody>
      </p:sp>
      <p:sp>
        <p:nvSpPr>
          <p:cNvPr id="27659" name="Rectangle 11"/>
          <p:cNvSpPr>
            <a:spLocks/>
          </p:cNvSpPr>
          <p:nvPr/>
        </p:nvSpPr>
        <p:spPr bwMode="auto">
          <a:xfrm>
            <a:off x="2552700" y="3999083"/>
            <a:ext cx="1765300" cy="444500"/>
          </a:xfrm>
          <a:prstGeom prst="rect">
            <a:avLst/>
          </a:prstGeom>
          <a:solidFill>
            <a:srgbClr val="D8D8D8"/>
          </a:solidFill>
          <a:ln w="9525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38100" tIns="38100" rIns="38100" bIns="38100" anchor="ctr"/>
          <a:lstStyle/>
          <a:p>
            <a:pPr algn="l"/>
            <a:r>
              <a:rPr lang="en-US" sz="1800">
                <a:solidFill>
                  <a:schemeClr val="tx1"/>
                </a:solidFill>
                <a:latin typeface="Courier New Bold" charset="0"/>
                <a:cs typeface="Courier New Bold" charset="0"/>
                <a:sym typeface="Courier New Bold" charset="0"/>
              </a:rPr>
              <a:t>%edi</a:t>
            </a:r>
          </a:p>
        </p:txBody>
      </p:sp>
      <p:sp>
        <p:nvSpPr>
          <p:cNvPr id="27660" name="Rectangle 12"/>
          <p:cNvSpPr>
            <a:spLocks/>
          </p:cNvSpPr>
          <p:nvPr/>
        </p:nvSpPr>
        <p:spPr bwMode="auto">
          <a:xfrm>
            <a:off x="2552700" y="4608683"/>
            <a:ext cx="1752600" cy="444500"/>
          </a:xfrm>
          <a:prstGeom prst="rect">
            <a:avLst/>
          </a:prstGeom>
          <a:solidFill>
            <a:srgbClr val="FF9999"/>
          </a:solidFill>
          <a:ln w="127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38100" tIns="38100" rIns="38100" bIns="38100" anchor="ctr"/>
          <a:lstStyle/>
          <a:p>
            <a:pPr algn="l"/>
            <a:r>
              <a:rPr lang="en-US" sz="1800">
                <a:solidFill>
                  <a:schemeClr val="tx1"/>
                </a:solidFill>
                <a:latin typeface="Courier New Bold" charset="0"/>
                <a:cs typeface="Courier New Bold" charset="0"/>
                <a:sym typeface="Courier New Bold" charset="0"/>
              </a:rPr>
              <a:t>%esp</a:t>
            </a:r>
          </a:p>
        </p:txBody>
      </p:sp>
      <p:sp>
        <p:nvSpPr>
          <p:cNvPr id="27661" name="Rectangle 13"/>
          <p:cNvSpPr>
            <a:spLocks/>
          </p:cNvSpPr>
          <p:nvPr/>
        </p:nvSpPr>
        <p:spPr bwMode="auto">
          <a:xfrm>
            <a:off x="2552700" y="5205583"/>
            <a:ext cx="1765300" cy="444500"/>
          </a:xfrm>
          <a:prstGeom prst="rect">
            <a:avLst/>
          </a:prstGeom>
          <a:solidFill>
            <a:srgbClr val="D8D8D8"/>
          </a:solidFill>
          <a:ln w="9525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38100" tIns="38100" rIns="38100" bIns="38100" anchor="ctr"/>
          <a:lstStyle/>
          <a:p>
            <a:pPr algn="l"/>
            <a:r>
              <a:rPr lang="en-US" sz="1800">
                <a:solidFill>
                  <a:schemeClr val="tx1"/>
                </a:solidFill>
                <a:latin typeface="Courier New Bold" charset="0"/>
                <a:cs typeface="Courier New Bold" charset="0"/>
                <a:sym typeface="Courier New Bold" charset="0"/>
              </a:rPr>
              <a:t>%ebp</a:t>
            </a:r>
          </a:p>
        </p:txBody>
      </p:sp>
      <p:sp>
        <p:nvSpPr>
          <p:cNvPr id="27662" name="Rectangle 14"/>
          <p:cNvSpPr>
            <a:spLocks/>
          </p:cNvSpPr>
          <p:nvPr/>
        </p:nvSpPr>
        <p:spPr bwMode="auto">
          <a:xfrm>
            <a:off x="6515100" y="951083"/>
            <a:ext cx="1765300" cy="444500"/>
          </a:xfrm>
          <a:prstGeom prst="rect">
            <a:avLst/>
          </a:prstGeom>
          <a:solidFill>
            <a:srgbClr val="D8D8D8"/>
          </a:solidFill>
          <a:ln w="9525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38100" tIns="38100" rIns="38100" bIns="38100" anchor="ctr"/>
          <a:lstStyle/>
          <a:p>
            <a:pPr algn="l"/>
            <a:r>
              <a:rPr lang="en-US" sz="1800">
                <a:solidFill>
                  <a:schemeClr val="tx1"/>
                </a:solidFill>
                <a:latin typeface="Courier New Bold" charset="0"/>
                <a:cs typeface="Courier New Bold" charset="0"/>
                <a:sym typeface="Courier New Bold" charset="0"/>
              </a:rPr>
              <a:t>%r8d</a:t>
            </a:r>
          </a:p>
        </p:txBody>
      </p:sp>
      <p:sp>
        <p:nvSpPr>
          <p:cNvPr id="27663" name="Rectangle 15"/>
          <p:cNvSpPr>
            <a:spLocks/>
          </p:cNvSpPr>
          <p:nvPr/>
        </p:nvSpPr>
        <p:spPr bwMode="auto">
          <a:xfrm>
            <a:off x="6515100" y="1560683"/>
            <a:ext cx="1765300" cy="444500"/>
          </a:xfrm>
          <a:prstGeom prst="rect">
            <a:avLst/>
          </a:prstGeom>
          <a:solidFill>
            <a:srgbClr val="D8D8D8"/>
          </a:solidFill>
          <a:ln w="9525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38100" tIns="38100" rIns="38100" bIns="38100" anchor="ctr"/>
          <a:lstStyle/>
          <a:p>
            <a:pPr algn="l"/>
            <a:r>
              <a:rPr lang="en-US" sz="1800">
                <a:solidFill>
                  <a:schemeClr val="tx1"/>
                </a:solidFill>
                <a:latin typeface="Courier New Bold" charset="0"/>
                <a:cs typeface="Courier New Bold" charset="0"/>
                <a:sym typeface="Courier New Bold" charset="0"/>
              </a:rPr>
              <a:t>%r9d</a:t>
            </a:r>
          </a:p>
        </p:txBody>
      </p:sp>
      <p:sp>
        <p:nvSpPr>
          <p:cNvPr id="27664" name="Rectangle 16"/>
          <p:cNvSpPr>
            <a:spLocks/>
          </p:cNvSpPr>
          <p:nvPr/>
        </p:nvSpPr>
        <p:spPr bwMode="auto">
          <a:xfrm>
            <a:off x="6515100" y="2170283"/>
            <a:ext cx="1765300" cy="444500"/>
          </a:xfrm>
          <a:prstGeom prst="rect">
            <a:avLst/>
          </a:prstGeom>
          <a:solidFill>
            <a:srgbClr val="D8D8D8"/>
          </a:solidFill>
          <a:ln w="9525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38100" tIns="38100" rIns="38100" bIns="38100" anchor="ctr"/>
          <a:lstStyle/>
          <a:p>
            <a:pPr algn="l"/>
            <a:r>
              <a:rPr lang="en-US" sz="1800">
                <a:solidFill>
                  <a:schemeClr val="tx1"/>
                </a:solidFill>
                <a:latin typeface="Courier New Bold" charset="0"/>
                <a:cs typeface="Courier New Bold" charset="0"/>
                <a:sym typeface="Courier New Bold" charset="0"/>
              </a:rPr>
              <a:t>%r10d</a:t>
            </a:r>
          </a:p>
        </p:txBody>
      </p:sp>
      <p:sp>
        <p:nvSpPr>
          <p:cNvPr id="27665" name="Rectangle 17"/>
          <p:cNvSpPr>
            <a:spLocks/>
          </p:cNvSpPr>
          <p:nvPr/>
        </p:nvSpPr>
        <p:spPr bwMode="auto">
          <a:xfrm>
            <a:off x="6515100" y="2779883"/>
            <a:ext cx="1765300" cy="444500"/>
          </a:xfrm>
          <a:prstGeom prst="rect">
            <a:avLst/>
          </a:prstGeom>
          <a:solidFill>
            <a:srgbClr val="D8D8D8"/>
          </a:solidFill>
          <a:ln w="9525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38100" tIns="38100" rIns="38100" bIns="38100" anchor="ctr"/>
          <a:lstStyle/>
          <a:p>
            <a:pPr algn="l"/>
            <a:r>
              <a:rPr lang="en-US" sz="1800">
                <a:solidFill>
                  <a:schemeClr val="tx1"/>
                </a:solidFill>
                <a:latin typeface="Courier New Bold" charset="0"/>
                <a:cs typeface="Courier New Bold" charset="0"/>
                <a:sym typeface="Courier New Bold" charset="0"/>
              </a:rPr>
              <a:t>%r11d</a:t>
            </a:r>
          </a:p>
        </p:txBody>
      </p:sp>
      <p:sp>
        <p:nvSpPr>
          <p:cNvPr id="27666" name="Rectangle 18"/>
          <p:cNvSpPr>
            <a:spLocks/>
          </p:cNvSpPr>
          <p:nvPr/>
        </p:nvSpPr>
        <p:spPr bwMode="auto">
          <a:xfrm>
            <a:off x="6515100" y="3389483"/>
            <a:ext cx="1765300" cy="444500"/>
          </a:xfrm>
          <a:prstGeom prst="rect">
            <a:avLst/>
          </a:prstGeom>
          <a:solidFill>
            <a:srgbClr val="D8D8D8"/>
          </a:solidFill>
          <a:ln w="9525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38100" tIns="38100" rIns="38100" bIns="38100" anchor="ctr"/>
          <a:lstStyle/>
          <a:p>
            <a:pPr algn="l"/>
            <a:r>
              <a:rPr lang="en-US" sz="1800">
                <a:solidFill>
                  <a:schemeClr val="tx1"/>
                </a:solidFill>
                <a:latin typeface="Courier New Bold" charset="0"/>
                <a:cs typeface="Courier New Bold" charset="0"/>
                <a:sym typeface="Courier New Bold" charset="0"/>
              </a:rPr>
              <a:t>%r12d</a:t>
            </a:r>
          </a:p>
        </p:txBody>
      </p:sp>
      <p:sp>
        <p:nvSpPr>
          <p:cNvPr id="27667" name="Rectangle 19"/>
          <p:cNvSpPr>
            <a:spLocks/>
          </p:cNvSpPr>
          <p:nvPr/>
        </p:nvSpPr>
        <p:spPr bwMode="auto">
          <a:xfrm>
            <a:off x="6515100" y="3999083"/>
            <a:ext cx="1765300" cy="444500"/>
          </a:xfrm>
          <a:prstGeom prst="rect">
            <a:avLst/>
          </a:prstGeom>
          <a:solidFill>
            <a:srgbClr val="D8D8D8"/>
          </a:solidFill>
          <a:ln w="9525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38100" tIns="38100" rIns="38100" bIns="38100" anchor="ctr"/>
          <a:lstStyle/>
          <a:p>
            <a:pPr algn="l"/>
            <a:r>
              <a:rPr lang="en-US" sz="1800">
                <a:solidFill>
                  <a:schemeClr val="tx1"/>
                </a:solidFill>
                <a:latin typeface="Courier New Bold" charset="0"/>
                <a:cs typeface="Courier New Bold" charset="0"/>
                <a:sym typeface="Courier New Bold" charset="0"/>
              </a:rPr>
              <a:t>%r13d</a:t>
            </a:r>
          </a:p>
        </p:txBody>
      </p:sp>
      <p:sp>
        <p:nvSpPr>
          <p:cNvPr id="27668" name="Rectangle 20"/>
          <p:cNvSpPr>
            <a:spLocks/>
          </p:cNvSpPr>
          <p:nvPr/>
        </p:nvSpPr>
        <p:spPr bwMode="auto">
          <a:xfrm>
            <a:off x="6515100" y="4608683"/>
            <a:ext cx="1765300" cy="444500"/>
          </a:xfrm>
          <a:prstGeom prst="rect">
            <a:avLst/>
          </a:prstGeom>
          <a:solidFill>
            <a:srgbClr val="D8D8D8"/>
          </a:solidFill>
          <a:ln w="9525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38100" tIns="38100" rIns="38100" bIns="38100" anchor="ctr"/>
          <a:lstStyle/>
          <a:p>
            <a:pPr algn="l"/>
            <a:r>
              <a:rPr lang="en-US" sz="1800">
                <a:solidFill>
                  <a:schemeClr val="tx1"/>
                </a:solidFill>
                <a:latin typeface="Courier New Bold" charset="0"/>
                <a:cs typeface="Courier New Bold" charset="0"/>
                <a:sym typeface="Courier New Bold" charset="0"/>
              </a:rPr>
              <a:t>%r14d</a:t>
            </a:r>
          </a:p>
        </p:txBody>
      </p:sp>
      <p:sp>
        <p:nvSpPr>
          <p:cNvPr id="27669" name="Rectangle 21"/>
          <p:cNvSpPr>
            <a:spLocks/>
          </p:cNvSpPr>
          <p:nvPr/>
        </p:nvSpPr>
        <p:spPr bwMode="auto">
          <a:xfrm>
            <a:off x="6515100" y="5218283"/>
            <a:ext cx="1765300" cy="444500"/>
          </a:xfrm>
          <a:prstGeom prst="rect">
            <a:avLst/>
          </a:prstGeom>
          <a:solidFill>
            <a:srgbClr val="D8D8D8"/>
          </a:solidFill>
          <a:ln w="9525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38100" tIns="38100" rIns="38100" bIns="38100" anchor="ctr"/>
          <a:lstStyle/>
          <a:p>
            <a:pPr algn="l"/>
            <a:r>
              <a:rPr lang="en-US" sz="1800">
                <a:solidFill>
                  <a:schemeClr val="tx1"/>
                </a:solidFill>
                <a:latin typeface="Courier New Bold" charset="0"/>
                <a:cs typeface="Courier New Bold" charset="0"/>
                <a:sym typeface="Courier New Bold" charset="0"/>
              </a:rPr>
              <a:t>%r15d</a:t>
            </a:r>
          </a:p>
        </p:txBody>
      </p:sp>
      <p:sp>
        <p:nvSpPr>
          <p:cNvPr id="27670" name="Rectangle 22"/>
          <p:cNvSpPr>
            <a:spLocks/>
          </p:cNvSpPr>
          <p:nvPr/>
        </p:nvSpPr>
        <p:spPr bwMode="auto">
          <a:xfrm>
            <a:off x="4724400" y="912983"/>
            <a:ext cx="3556000" cy="533400"/>
          </a:xfrm>
          <a:prstGeom prst="rect">
            <a:avLst/>
          </a:prstGeom>
          <a:noFill/>
          <a:ln w="254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38100" tIns="38100" rIns="38100" bIns="38100" anchor="ctr"/>
          <a:lstStyle/>
          <a:p>
            <a:pPr algn="l"/>
            <a:r>
              <a:rPr lang="en-US" sz="2400">
                <a:solidFill>
                  <a:schemeClr val="tx1"/>
                </a:solidFill>
                <a:latin typeface="Courier New Bold" charset="0"/>
                <a:cs typeface="Courier New Bold" charset="0"/>
                <a:sym typeface="Courier New Bold" charset="0"/>
              </a:rPr>
              <a:t>%r8</a:t>
            </a:r>
          </a:p>
        </p:txBody>
      </p:sp>
      <p:sp>
        <p:nvSpPr>
          <p:cNvPr id="27671" name="Rectangle 23"/>
          <p:cNvSpPr>
            <a:spLocks/>
          </p:cNvSpPr>
          <p:nvPr/>
        </p:nvSpPr>
        <p:spPr bwMode="auto">
          <a:xfrm>
            <a:off x="4724400" y="1522583"/>
            <a:ext cx="3556000" cy="533400"/>
          </a:xfrm>
          <a:prstGeom prst="rect">
            <a:avLst/>
          </a:prstGeom>
          <a:noFill/>
          <a:ln w="254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38100" tIns="38100" rIns="38100" bIns="38100" anchor="ctr"/>
          <a:lstStyle/>
          <a:p>
            <a:pPr algn="l"/>
            <a:r>
              <a:rPr lang="en-US" sz="2400">
                <a:solidFill>
                  <a:schemeClr val="tx1"/>
                </a:solidFill>
                <a:latin typeface="Courier New Bold" charset="0"/>
                <a:cs typeface="Courier New Bold" charset="0"/>
                <a:sym typeface="Courier New Bold" charset="0"/>
              </a:rPr>
              <a:t>%r9</a:t>
            </a:r>
          </a:p>
        </p:txBody>
      </p:sp>
      <p:sp>
        <p:nvSpPr>
          <p:cNvPr id="27672" name="Rectangle 24"/>
          <p:cNvSpPr>
            <a:spLocks/>
          </p:cNvSpPr>
          <p:nvPr/>
        </p:nvSpPr>
        <p:spPr bwMode="auto">
          <a:xfrm>
            <a:off x="4724400" y="2132183"/>
            <a:ext cx="3556000" cy="533400"/>
          </a:xfrm>
          <a:prstGeom prst="rect">
            <a:avLst/>
          </a:prstGeom>
          <a:noFill/>
          <a:ln w="254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38100" tIns="38100" rIns="38100" bIns="38100" anchor="ctr"/>
          <a:lstStyle/>
          <a:p>
            <a:pPr algn="l"/>
            <a:r>
              <a:rPr lang="en-US" sz="2400">
                <a:solidFill>
                  <a:schemeClr val="tx1"/>
                </a:solidFill>
                <a:latin typeface="Courier New Bold" charset="0"/>
                <a:cs typeface="Courier New Bold" charset="0"/>
                <a:sym typeface="Courier New Bold" charset="0"/>
              </a:rPr>
              <a:t>%r10</a:t>
            </a:r>
          </a:p>
        </p:txBody>
      </p:sp>
      <p:sp>
        <p:nvSpPr>
          <p:cNvPr id="27673" name="Rectangle 25"/>
          <p:cNvSpPr>
            <a:spLocks/>
          </p:cNvSpPr>
          <p:nvPr/>
        </p:nvSpPr>
        <p:spPr bwMode="auto">
          <a:xfrm>
            <a:off x="4724400" y="2741783"/>
            <a:ext cx="3556000" cy="533400"/>
          </a:xfrm>
          <a:prstGeom prst="rect">
            <a:avLst/>
          </a:prstGeom>
          <a:noFill/>
          <a:ln w="254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38100" tIns="38100" rIns="38100" bIns="38100" anchor="ctr"/>
          <a:lstStyle/>
          <a:p>
            <a:pPr algn="l"/>
            <a:r>
              <a:rPr lang="en-US" sz="2400">
                <a:solidFill>
                  <a:schemeClr val="tx1"/>
                </a:solidFill>
                <a:latin typeface="Courier New Bold" charset="0"/>
                <a:cs typeface="Courier New Bold" charset="0"/>
                <a:sym typeface="Courier New Bold" charset="0"/>
              </a:rPr>
              <a:t>%r11</a:t>
            </a:r>
          </a:p>
        </p:txBody>
      </p:sp>
      <p:sp>
        <p:nvSpPr>
          <p:cNvPr id="27674" name="Rectangle 26"/>
          <p:cNvSpPr>
            <a:spLocks/>
          </p:cNvSpPr>
          <p:nvPr/>
        </p:nvSpPr>
        <p:spPr bwMode="auto">
          <a:xfrm>
            <a:off x="4724400" y="3351383"/>
            <a:ext cx="3556000" cy="533400"/>
          </a:xfrm>
          <a:prstGeom prst="rect">
            <a:avLst/>
          </a:prstGeom>
          <a:noFill/>
          <a:ln w="254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38100" tIns="38100" rIns="38100" bIns="38100" anchor="ctr"/>
          <a:lstStyle/>
          <a:p>
            <a:pPr algn="l"/>
            <a:r>
              <a:rPr lang="en-US" sz="2400">
                <a:solidFill>
                  <a:schemeClr val="tx1"/>
                </a:solidFill>
                <a:latin typeface="Courier New Bold" charset="0"/>
                <a:cs typeface="Courier New Bold" charset="0"/>
                <a:sym typeface="Courier New Bold" charset="0"/>
              </a:rPr>
              <a:t>%r12</a:t>
            </a:r>
          </a:p>
        </p:txBody>
      </p:sp>
      <p:sp>
        <p:nvSpPr>
          <p:cNvPr id="27675" name="Rectangle 27"/>
          <p:cNvSpPr>
            <a:spLocks/>
          </p:cNvSpPr>
          <p:nvPr/>
        </p:nvSpPr>
        <p:spPr bwMode="auto">
          <a:xfrm>
            <a:off x="4724400" y="3960983"/>
            <a:ext cx="3556000" cy="533400"/>
          </a:xfrm>
          <a:prstGeom prst="rect">
            <a:avLst/>
          </a:prstGeom>
          <a:noFill/>
          <a:ln w="254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38100" tIns="38100" rIns="38100" bIns="38100" anchor="ctr"/>
          <a:lstStyle/>
          <a:p>
            <a:pPr algn="l"/>
            <a:r>
              <a:rPr lang="en-US" sz="2400">
                <a:solidFill>
                  <a:schemeClr val="tx1"/>
                </a:solidFill>
                <a:latin typeface="Courier New Bold" charset="0"/>
                <a:cs typeface="Courier New Bold" charset="0"/>
                <a:sym typeface="Courier New Bold" charset="0"/>
              </a:rPr>
              <a:t>%r13</a:t>
            </a:r>
          </a:p>
        </p:txBody>
      </p:sp>
      <p:sp>
        <p:nvSpPr>
          <p:cNvPr id="27676" name="Rectangle 28"/>
          <p:cNvSpPr>
            <a:spLocks/>
          </p:cNvSpPr>
          <p:nvPr/>
        </p:nvSpPr>
        <p:spPr bwMode="auto">
          <a:xfrm>
            <a:off x="4724400" y="4570583"/>
            <a:ext cx="3556000" cy="533400"/>
          </a:xfrm>
          <a:prstGeom prst="rect">
            <a:avLst/>
          </a:prstGeom>
          <a:noFill/>
          <a:ln w="254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38100" tIns="38100" rIns="38100" bIns="38100" anchor="ctr"/>
          <a:lstStyle/>
          <a:p>
            <a:pPr algn="l"/>
            <a:r>
              <a:rPr lang="en-US" sz="2400">
                <a:solidFill>
                  <a:schemeClr val="tx1"/>
                </a:solidFill>
                <a:latin typeface="Courier New Bold" charset="0"/>
                <a:cs typeface="Courier New Bold" charset="0"/>
                <a:sym typeface="Courier New Bold" charset="0"/>
              </a:rPr>
              <a:t>%r14</a:t>
            </a:r>
          </a:p>
        </p:txBody>
      </p:sp>
      <p:sp>
        <p:nvSpPr>
          <p:cNvPr id="27677" name="Rectangle 29"/>
          <p:cNvSpPr>
            <a:spLocks/>
          </p:cNvSpPr>
          <p:nvPr/>
        </p:nvSpPr>
        <p:spPr bwMode="auto">
          <a:xfrm>
            <a:off x="4724400" y="5180183"/>
            <a:ext cx="3556000" cy="533400"/>
          </a:xfrm>
          <a:prstGeom prst="rect">
            <a:avLst/>
          </a:prstGeom>
          <a:noFill/>
          <a:ln w="254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38100" tIns="38100" rIns="38100" bIns="38100" anchor="ctr"/>
          <a:lstStyle/>
          <a:p>
            <a:pPr algn="l"/>
            <a:r>
              <a:rPr lang="en-US" sz="2400">
                <a:solidFill>
                  <a:schemeClr val="tx1"/>
                </a:solidFill>
                <a:latin typeface="Courier New Bold" charset="0"/>
                <a:cs typeface="Courier New Bold" charset="0"/>
                <a:sym typeface="Courier New Bold" charset="0"/>
              </a:rPr>
              <a:t>%r15</a:t>
            </a:r>
          </a:p>
        </p:txBody>
      </p:sp>
      <p:sp>
        <p:nvSpPr>
          <p:cNvPr id="27678" name="Rectangle 30"/>
          <p:cNvSpPr>
            <a:spLocks/>
          </p:cNvSpPr>
          <p:nvPr/>
        </p:nvSpPr>
        <p:spPr bwMode="auto">
          <a:xfrm>
            <a:off x="762000" y="912983"/>
            <a:ext cx="3556000" cy="533400"/>
          </a:xfrm>
          <a:prstGeom prst="rect">
            <a:avLst/>
          </a:prstGeom>
          <a:noFill/>
          <a:ln w="254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38100" tIns="38100" rIns="38100" bIns="38100" anchor="ctr"/>
          <a:lstStyle/>
          <a:p>
            <a:pPr algn="l"/>
            <a:r>
              <a:rPr lang="en-US" sz="2400" dirty="0">
                <a:solidFill>
                  <a:schemeClr val="tx1"/>
                </a:solidFill>
                <a:latin typeface="Courier New Bold" charset="0"/>
                <a:cs typeface="Courier New Bold" charset="0"/>
                <a:sym typeface="Courier New Bold" charset="0"/>
              </a:rPr>
              <a:t>%</a:t>
            </a:r>
            <a:r>
              <a:rPr lang="en-US" sz="2400" dirty="0" err="1">
                <a:solidFill>
                  <a:schemeClr val="tx1"/>
                </a:solidFill>
                <a:latin typeface="Courier New Bold" charset="0"/>
                <a:cs typeface="Courier New Bold" charset="0"/>
                <a:sym typeface="Courier New Bold" charset="0"/>
              </a:rPr>
              <a:t>rax</a:t>
            </a:r>
            <a:endParaRPr lang="en-US" sz="2400" dirty="0">
              <a:solidFill>
                <a:schemeClr val="tx1"/>
              </a:solidFill>
              <a:latin typeface="Courier New Bold" charset="0"/>
              <a:cs typeface="Courier New Bold" charset="0"/>
              <a:sym typeface="Courier New Bold" charset="0"/>
            </a:endParaRPr>
          </a:p>
        </p:txBody>
      </p:sp>
      <p:sp>
        <p:nvSpPr>
          <p:cNvPr id="27679" name="Rectangle 31"/>
          <p:cNvSpPr>
            <a:spLocks/>
          </p:cNvSpPr>
          <p:nvPr/>
        </p:nvSpPr>
        <p:spPr bwMode="auto">
          <a:xfrm>
            <a:off x="762000" y="1522583"/>
            <a:ext cx="3556000" cy="533400"/>
          </a:xfrm>
          <a:prstGeom prst="rect">
            <a:avLst/>
          </a:prstGeom>
          <a:noFill/>
          <a:ln w="254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38100" tIns="38100" rIns="38100" bIns="38100" anchor="ctr"/>
          <a:lstStyle/>
          <a:p>
            <a:pPr algn="l"/>
            <a:r>
              <a:rPr lang="en-US" sz="2400" dirty="0">
                <a:solidFill>
                  <a:schemeClr val="tx1"/>
                </a:solidFill>
                <a:latin typeface="Courier New Bold" charset="0"/>
                <a:cs typeface="Courier New Bold" charset="0"/>
                <a:sym typeface="Courier New Bold" charset="0"/>
              </a:rPr>
              <a:t>%</a:t>
            </a:r>
            <a:r>
              <a:rPr lang="en-US" sz="2400" dirty="0" err="1">
                <a:solidFill>
                  <a:schemeClr val="tx1"/>
                </a:solidFill>
                <a:latin typeface="Courier New Bold" charset="0"/>
                <a:cs typeface="Courier New Bold" charset="0"/>
                <a:sym typeface="Courier New Bold" charset="0"/>
              </a:rPr>
              <a:t>rbx</a:t>
            </a:r>
            <a:endParaRPr lang="en-US" sz="2400" dirty="0">
              <a:solidFill>
                <a:schemeClr val="tx1"/>
              </a:solidFill>
              <a:latin typeface="Courier New Bold" charset="0"/>
              <a:cs typeface="Courier New Bold" charset="0"/>
              <a:sym typeface="Courier New Bold" charset="0"/>
            </a:endParaRPr>
          </a:p>
        </p:txBody>
      </p:sp>
      <p:sp>
        <p:nvSpPr>
          <p:cNvPr id="27680" name="Rectangle 32"/>
          <p:cNvSpPr>
            <a:spLocks/>
          </p:cNvSpPr>
          <p:nvPr/>
        </p:nvSpPr>
        <p:spPr bwMode="auto">
          <a:xfrm>
            <a:off x="762000" y="2132183"/>
            <a:ext cx="3556000" cy="533400"/>
          </a:xfrm>
          <a:prstGeom prst="rect">
            <a:avLst/>
          </a:prstGeom>
          <a:noFill/>
          <a:ln w="254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38100" tIns="38100" rIns="38100" bIns="38100" anchor="ctr"/>
          <a:lstStyle/>
          <a:p>
            <a:pPr algn="l"/>
            <a:r>
              <a:rPr lang="en-US" sz="2400">
                <a:solidFill>
                  <a:schemeClr val="tx1"/>
                </a:solidFill>
                <a:latin typeface="Courier New Bold" charset="0"/>
                <a:cs typeface="Courier New Bold" charset="0"/>
                <a:sym typeface="Courier New Bold" charset="0"/>
              </a:rPr>
              <a:t>%rcx</a:t>
            </a:r>
          </a:p>
        </p:txBody>
      </p:sp>
      <p:sp>
        <p:nvSpPr>
          <p:cNvPr id="27681" name="Rectangle 33"/>
          <p:cNvSpPr>
            <a:spLocks/>
          </p:cNvSpPr>
          <p:nvPr/>
        </p:nvSpPr>
        <p:spPr bwMode="auto">
          <a:xfrm>
            <a:off x="762000" y="2741783"/>
            <a:ext cx="3556000" cy="533400"/>
          </a:xfrm>
          <a:prstGeom prst="rect">
            <a:avLst/>
          </a:prstGeom>
          <a:noFill/>
          <a:ln w="254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38100" tIns="38100" rIns="38100" bIns="38100" anchor="ctr"/>
          <a:lstStyle/>
          <a:p>
            <a:pPr algn="l"/>
            <a:r>
              <a:rPr lang="en-US" sz="2400">
                <a:solidFill>
                  <a:schemeClr val="tx1"/>
                </a:solidFill>
                <a:latin typeface="Courier New Bold" charset="0"/>
                <a:cs typeface="Courier New Bold" charset="0"/>
                <a:sym typeface="Courier New Bold" charset="0"/>
              </a:rPr>
              <a:t>%rdx</a:t>
            </a:r>
          </a:p>
        </p:txBody>
      </p:sp>
      <p:sp>
        <p:nvSpPr>
          <p:cNvPr id="27682" name="Rectangle 34"/>
          <p:cNvSpPr>
            <a:spLocks/>
          </p:cNvSpPr>
          <p:nvPr/>
        </p:nvSpPr>
        <p:spPr bwMode="auto">
          <a:xfrm>
            <a:off x="762000" y="3351383"/>
            <a:ext cx="3556000" cy="533400"/>
          </a:xfrm>
          <a:prstGeom prst="rect">
            <a:avLst/>
          </a:prstGeom>
          <a:noFill/>
          <a:ln w="254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38100" tIns="38100" rIns="38100" bIns="38100" anchor="ctr"/>
          <a:lstStyle/>
          <a:p>
            <a:pPr algn="l"/>
            <a:r>
              <a:rPr lang="en-US" sz="2400">
                <a:solidFill>
                  <a:schemeClr val="tx1"/>
                </a:solidFill>
                <a:latin typeface="Courier New Bold" charset="0"/>
                <a:cs typeface="Courier New Bold" charset="0"/>
                <a:sym typeface="Courier New Bold" charset="0"/>
              </a:rPr>
              <a:t>%rsi</a:t>
            </a:r>
          </a:p>
        </p:txBody>
      </p:sp>
      <p:sp>
        <p:nvSpPr>
          <p:cNvPr id="27683" name="Rectangle 35"/>
          <p:cNvSpPr>
            <a:spLocks/>
          </p:cNvSpPr>
          <p:nvPr/>
        </p:nvSpPr>
        <p:spPr bwMode="auto">
          <a:xfrm>
            <a:off x="762000" y="3960983"/>
            <a:ext cx="3556000" cy="533400"/>
          </a:xfrm>
          <a:prstGeom prst="rect">
            <a:avLst/>
          </a:prstGeom>
          <a:noFill/>
          <a:ln w="254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38100" tIns="38100" rIns="38100" bIns="38100" anchor="ctr"/>
          <a:lstStyle/>
          <a:p>
            <a:pPr algn="l"/>
            <a:r>
              <a:rPr lang="en-US" sz="2400">
                <a:solidFill>
                  <a:schemeClr val="tx1"/>
                </a:solidFill>
                <a:latin typeface="Courier New Bold" charset="0"/>
                <a:cs typeface="Courier New Bold" charset="0"/>
                <a:sym typeface="Courier New Bold" charset="0"/>
              </a:rPr>
              <a:t>%rdi</a:t>
            </a:r>
          </a:p>
        </p:txBody>
      </p:sp>
      <p:sp>
        <p:nvSpPr>
          <p:cNvPr id="27684" name="Rectangle 36"/>
          <p:cNvSpPr>
            <a:spLocks/>
          </p:cNvSpPr>
          <p:nvPr/>
        </p:nvSpPr>
        <p:spPr bwMode="auto">
          <a:xfrm>
            <a:off x="762000" y="5180183"/>
            <a:ext cx="3556000" cy="533400"/>
          </a:xfrm>
          <a:prstGeom prst="rect">
            <a:avLst/>
          </a:prstGeom>
          <a:noFill/>
          <a:ln w="254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38100" tIns="38100" rIns="38100" bIns="38100" anchor="ctr"/>
          <a:lstStyle/>
          <a:p>
            <a:pPr algn="l"/>
            <a:r>
              <a:rPr lang="en-US" sz="2400">
                <a:solidFill>
                  <a:schemeClr val="tx1"/>
                </a:solidFill>
                <a:latin typeface="Courier New Bold" charset="0"/>
                <a:cs typeface="Courier New Bold" charset="0"/>
                <a:sym typeface="Courier New Bold" charset="0"/>
              </a:rPr>
              <a:t>%rbp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9EF19FC5-979F-1097-FC99-314FC4F368F5}"/>
              </a:ext>
            </a:extLst>
          </p:cNvPr>
          <p:cNvSpPr txBox="1"/>
          <p:nvPr/>
        </p:nvSpPr>
        <p:spPr>
          <a:xfrm>
            <a:off x="7327671" y="5966936"/>
            <a:ext cx="184731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>
              <a:latin typeface="Calibri" pitchFamily="34" charset="0"/>
            </a:endParaRPr>
          </a:p>
        </p:txBody>
      </p:sp>
    </p:spTree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ctrTitle"/>
          </p:nvPr>
        </p:nvSpPr>
        <p:spPr>
          <a:xfrm>
            <a:off x="685800" y="1447800"/>
            <a:ext cx="7772400" cy="2590800"/>
          </a:xfrm>
        </p:spPr>
        <p:txBody>
          <a:bodyPr/>
          <a:lstStyle/>
          <a:p>
            <a:pPr lvl="0">
              <a:defRPr/>
            </a:pPr>
            <a:r>
              <a:rPr lang="en-US" b="1" dirty="0">
                <a:solidFill>
                  <a:srgbClr val="000000"/>
                </a:solidFill>
              </a:rPr>
              <a:t>Machine-Level Programming II: Control</a:t>
            </a:r>
            <a:br>
              <a:rPr lang="en-US" dirty="0">
                <a:solidFill>
                  <a:srgbClr val="000000"/>
                </a:solidFill>
                <a:latin typeface="Calibri" charset="0"/>
                <a:ea typeface="ヒラギノ角ゴ ProN W3" charset="-128"/>
                <a:cs typeface="ヒラギノ角ゴ ProN W3" charset="-128"/>
                <a:sym typeface="Calibri" charset="0"/>
              </a:rPr>
            </a:br>
            <a:br>
              <a:rPr lang="en-US" dirty="0">
                <a:solidFill>
                  <a:srgbClr val="000000"/>
                </a:solidFill>
                <a:latin typeface="Calibri" charset="0"/>
                <a:ea typeface="ヒラギノ角ゴ ProN W3" charset="-128"/>
                <a:cs typeface="ヒラギノ角ゴ ProN W3" charset="-128"/>
                <a:sym typeface="Calibri" charset="0"/>
              </a:rPr>
            </a:br>
            <a:r>
              <a:rPr lang="en-US" altLang="zh-CN" sz="2000" b="0" dirty="0">
                <a:solidFill>
                  <a:srgbClr val="000000"/>
                </a:solidFill>
                <a:latin typeface="Calibri" charset="0"/>
                <a:ea typeface="Calibri" charset="0"/>
                <a:cs typeface="Calibri" charset="0"/>
                <a:sym typeface="Calibri" charset="0"/>
              </a:rPr>
              <a:t>Introduction to Computer Systems </a:t>
            </a:r>
            <a:br>
              <a:rPr lang="en-US" altLang="zh-CN" sz="2000" b="0" dirty="0"/>
            </a:br>
            <a:r>
              <a:rPr lang="en-US" altLang="zh-CN" sz="2000" b="0" dirty="0"/>
              <a:t>5</a:t>
            </a:r>
            <a:r>
              <a:rPr lang="en-US" altLang="zh-CN" sz="2000" b="0" baseline="30000" dirty="0"/>
              <a:t>th</a:t>
            </a:r>
            <a:r>
              <a:rPr lang="en-US" altLang="zh-CN" sz="2000" b="0" dirty="0"/>
              <a:t> Lecture, Sep. 21, 2026</a:t>
            </a:r>
            <a:endParaRPr lang="en-US" dirty="0"/>
          </a:p>
        </p:txBody>
      </p:sp>
      <p:sp>
        <p:nvSpPr>
          <p:cNvPr id="4" name="Subtitle 3"/>
          <p:cNvSpPr>
            <a:spLocks noGrp="1"/>
          </p:cNvSpPr>
          <p:nvPr>
            <p:ph type="subTitle" idx="1"/>
          </p:nvPr>
        </p:nvSpPr>
        <p:spPr>
          <a:xfrm>
            <a:off x="780708" y="4191000"/>
            <a:ext cx="7677492" cy="1752600"/>
          </a:xfrm>
        </p:spPr>
        <p:txBody>
          <a:bodyPr/>
          <a:lstStyle/>
          <a:p>
            <a:pPr lvl="0">
              <a:defRPr/>
            </a:pPr>
            <a:r>
              <a:rPr lang="en-US" altLang="zh-CN" b="1" dirty="0">
                <a:ea typeface="黑体" pitchFamily="49" charset="-122"/>
              </a:rPr>
              <a:t>Instructors: </a:t>
            </a:r>
          </a:p>
          <a:p>
            <a:pPr lvl="0">
              <a:defRPr/>
            </a:pPr>
            <a:r>
              <a:rPr lang="en-US" altLang="zh-CN" b="1" dirty="0">
                <a:ea typeface="黑体" pitchFamily="49" charset="-122"/>
              </a:rPr>
              <a:t>Class 1: Chen </a:t>
            </a:r>
            <a:r>
              <a:rPr lang="en-US" altLang="zh-CN" b="1" dirty="0" err="1">
                <a:ea typeface="黑体" pitchFamily="49" charset="-122"/>
              </a:rPr>
              <a:t>Xiangqun</a:t>
            </a:r>
            <a:r>
              <a:rPr lang="en-US" altLang="zh-CN" b="1" dirty="0">
                <a:ea typeface="黑体" pitchFamily="49" charset="-122"/>
              </a:rPr>
              <a:t>, Liu </a:t>
            </a:r>
            <a:r>
              <a:rPr lang="en-US" altLang="zh-CN" b="1" dirty="0" err="1">
                <a:ea typeface="黑体" pitchFamily="49" charset="-122"/>
              </a:rPr>
              <a:t>Xianhua</a:t>
            </a:r>
            <a:endParaRPr lang="en-US" altLang="zh-CN" b="1" dirty="0">
              <a:ea typeface="黑体" pitchFamily="49" charset="-122"/>
            </a:endParaRPr>
          </a:p>
          <a:p>
            <a:pPr lvl="0">
              <a:defRPr/>
            </a:pPr>
            <a:r>
              <a:rPr lang="en-US" altLang="zh-CN" b="1" dirty="0">
                <a:ea typeface="黑体" pitchFamily="49" charset="-122"/>
              </a:rPr>
              <a:t>Class 2: Guan </a:t>
            </a:r>
            <a:r>
              <a:rPr lang="en-US" altLang="zh-CN" b="1" dirty="0" err="1">
                <a:ea typeface="黑体" pitchFamily="49" charset="-122"/>
              </a:rPr>
              <a:t>Xuetao</a:t>
            </a:r>
            <a:endParaRPr lang="en-US" altLang="zh-CN" b="1" dirty="0">
              <a:ea typeface="黑体" pitchFamily="49" charset="-122"/>
            </a:endParaRPr>
          </a:p>
          <a:p>
            <a:pPr lvl="0">
              <a:defRPr/>
            </a:pPr>
            <a:r>
              <a:rPr lang="en-US" altLang="zh-CN" b="1" dirty="0">
                <a:ea typeface="黑体" pitchFamily="49" charset="-122"/>
              </a:rPr>
              <a:t>Class 3: Lu </a:t>
            </a:r>
            <a:r>
              <a:rPr lang="en-US" altLang="zh-CN" b="1" dirty="0" err="1">
                <a:ea typeface="黑体" pitchFamily="49" charset="-122"/>
              </a:rPr>
              <a:t>Junlin</a:t>
            </a:r>
            <a:r>
              <a:rPr lang="en-US" altLang="zh-CN" b="1" dirty="0">
                <a:ea typeface="黑体" pitchFamily="49" charset="-122"/>
              </a:rPr>
              <a:t> </a:t>
            </a:r>
          </a:p>
          <a:p>
            <a:pPr>
              <a:defRPr/>
            </a:pPr>
            <a:r>
              <a:rPr lang="en-US" altLang="zh-CN" b="1" dirty="0">
                <a:ea typeface="黑体" pitchFamily="49" charset="-122"/>
              </a:rPr>
              <a:t>Class 4: Zhou </a:t>
            </a:r>
            <a:r>
              <a:rPr lang="en-US" altLang="zh-CN" b="1" dirty="0" err="1">
                <a:ea typeface="黑体" pitchFamily="49" charset="-122"/>
              </a:rPr>
              <a:t>Diyu</a:t>
            </a:r>
            <a:endParaRPr lang="en-US" altLang="zh-CN" b="1" dirty="0">
              <a:ea typeface="黑体" pitchFamily="49" charset="-122"/>
            </a:endParaRPr>
          </a:p>
          <a:p>
            <a:pPr lvl="0">
              <a:defRPr/>
            </a:pPr>
            <a:r>
              <a:rPr lang="en-US" altLang="zh-CN" b="1" dirty="0">
                <a:ea typeface="黑体" pitchFamily="49" charset="-122"/>
              </a:rPr>
              <a:t> 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9" name="Rectangle 3"/>
          <p:cNvSpPr>
            <a:spLocks noGrp="1" noChangeArrowheads="1"/>
          </p:cNvSpPr>
          <p:nvPr>
            <p:ph type="title"/>
          </p:nvPr>
        </p:nvSpPr>
        <p:spPr>
          <a:ln/>
        </p:spPr>
        <p:txBody>
          <a:bodyPr/>
          <a:lstStyle/>
          <a:p>
            <a:pPr marL="119063" indent="-119063"/>
            <a:r>
              <a:rPr lang="en-US" dirty="0"/>
              <a:t>Today</a:t>
            </a:r>
          </a:p>
        </p:txBody>
      </p:sp>
      <p:sp>
        <p:nvSpPr>
          <p:cNvPr id="14340" name="Rectangle 4"/>
          <p:cNvSpPr>
            <a:spLocks noGrp="1" noChangeArrowheads="1"/>
          </p:cNvSpPr>
          <p:nvPr>
            <p:ph idx="1"/>
          </p:nvPr>
        </p:nvSpPr>
        <p:spPr>
          <a:ln/>
        </p:spPr>
        <p:txBody>
          <a:bodyPr/>
          <a:lstStyle/>
          <a:p>
            <a:r>
              <a:rPr lang="en-US" dirty="0">
                <a:solidFill>
                  <a:srgbClr val="000000"/>
                </a:solidFill>
              </a:rPr>
              <a:t>Control: Condition codes</a:t>
            </a:r>
          </a:p>
          <a:p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Conditional branches</a:t>
            </a:r>
          </a:p>
          <a:p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Loops</a:t>
            </a:r>
          </a:p>
          <a:p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Switch Statements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5EB33B-2144-41E8-B1DA-B346FB37FA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1000" y="254000"/>
            <a:ext cx="8382000" cy="1143000"/>
          </a:xfrm>
        </p:spPr>
        <p:txBody>
          <a:bodyPr wrap="square" anchor="ctr">
            <a:normAutofit/>
          </a:bodyPr>
          <a:lstStyle/>
          <a:p>
            <a:r>
              <a:rPr lang="en-US" dirty="0"/>
              <a:t>Control flow 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EDF3D8E4-EB94-4E31-92FA-92DF91C452D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81000" y="1397000"/>
            <a:ext cx="4114800" cy="5435600"/>
          </a:xfrm>
        </p:spPr>
        <p:txBody>
          <a:bodyPr/>
          <a:lstStyle/>
          <a:p>
            <a:pPr marL="0" indent="0">
              <a:buNone/>
            </a:pPr>
            <a:r>
              <a:rPr lang="en-US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extern void op1(void);</a:t>
            </a:r>
          </a:p>
          <a:p>
            <a:pPr marL="0" indent="0">
              <a:buNone/>
            </a:pPr>
            <a:r>
              <a:rPr lang="en-US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extern void op2(void);</a:t>
            </a:r>
          </a:p>
          <a:p>
            <a:pPr marL="0" indent="0">
              <a:buNone/>
            </a:pPr>
            <a:endParaRPr lang="en-US" sz="20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r>
              <a:rPr lang="en-US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void decision(int x) {</a:t>
            </a:r>
          </a:p>
          <a:p>
            <a:pPr marL="0" indent="0">
              <a:buNone/>
            </a:pPr>
            <a:r>
              <a:rPr lang="en-US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    if (x) {</a:t>
            </a:r>
          </a:p>
          <a:p>
            <a:pPr marL="0" indent="0">
              <a:buNone/>
            </a:pPr>
            <a:r>
              <a:rPr lang="en-US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op1();</a:t>
            </a:r>
          </a:p>
          <a:p>
            <a:pPr marL="0" indent="0">
              <a:buNone/>
            </a:pPr>
            <a:r>
              <a:rPr lang="en-US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    } else {</a:t>
            </a:r>
          </a:p>
          <a:p>
            <a:pPr marL="0" indent="0">
              <a:buNone/>
            </a:pPr>
            <a:r>
              <a:rPr lang="en-US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op2();</a:t>
            </a:r>
          </a:p>
          <a:p>
            <a:pPr marL="0" indent="0">
              <a:buNone/>
            </a:pPr>
            <a:r>
              <a:rPr lang="en-US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    }</a:t>
            </a:r>
          </a:p>
          <a:p>
            <a:pPr marL="0" indent="0">
              <a:buNone/>
            </a:pPr>
            <a:r>
              <a:rPr lang="en-US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</a:p>
        </p:txBody>
      </p:sp>
      <p:sp>
        <p:nvSpPr>
          <p:cNvPr id="4" name="Flowchart: Process 3">
            <a:extLst>
              <a:ext uri="{FF2B5EF4-FFF2-40B4-BE49-F238E27FC236}">
                <a16:creationId xmlns:a16="http://schemas.microsoft.com/office/drawing/2014/main" id="{45E60F4F-CCC8-4F60-82FE-E1464594616C}"/>
              </a:ext>
            </a:extLst>
          </p:cNvPr>
          <p:cNvSpPr/>
          <p:nvPr/>
        </p:nvSpPr>
        <p:spPr bwMode="auto">
          <a:xfrm>
            <a:off x="6512016" y="1836238"/>
            <a:ext cx="1158240" cy="374469"/>
          </a:xfrm>
          <a:prstGeom prst="flowChartProcess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rPr>
              <a:t>decision</a:t>
            </a:r>
          </a:p>
        </p:txBody>
      </p:sp>
      <p:sp>
        <p:nvSpPr>
          <p:cNvPr id="5" name="Flowchart: Decision 4">
            <a:extLst>
              <a:ext uri="{FF2B5EF4-FFF2-40B4-BE49-F238E27FC236}">
                <a16:creationId xmlns:a16="http://schemas.microsoft.com/office/drawing/2014/main" id="{7F5D1895-38BB-488E-ADAC-61C12BDC99CD}"/>
              </a:ext>
            </a:extLst>
          </p:cNvPr>
          <p:cNvSpPr/>
          <p:nvPr/>
        </p:nvSpPr>
        <p:spPr bwMode="auto">
          <a:xfrm>
            <a:off x="6326776" y="2684598"/>
            <a:ext cx="1541417" cy="729343"/>
          </a:xfrm>
          <a:prstGeom prst="flowChartDecision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rPr>
              <a:t>x != 0</a:t>
            </a:r>
          </a:p>
        </p:txBody>
      </p:sp>
      <p:sp>
        <p:nvSpPr>
          <p:cNvPr id="6" name="Flowchart: Process 5">
            <a:extLst>
              <a:ext uri="{FF2B5EF4-FFF2-40B4-BE49-F238E27FC236}">
                <a16:creationId xmlns:a16="http://schemas.microsoft.com/office/drawing/2014/main" id="{C1017366-BF52-4B7A-ACC4-D7F84D29D86F}"/>
              </a:ext>
            </a:extLst>
          </p:cNvPr>
          <p:cNvSpPr/>
          <p:nvPr/>
        </p:nvSpPr>
        <p:spPr bwMode="auto">
          <a:xfrm>
            <a:off x="5704115" y="3745774"/>
            <a:ext cx="1001485" cy="374469"/>
          </a:xfrm>
          <a:prstGeom prst="flowChartProcess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rPr>
              <a:t>op2</a:t>
            </a:r>
          </a:p>
        </p:txBody>
      </p:sp>
      <p:sp>
        <p:nvSpPr>
          <p:cNvPr id="9" name="Flowchart: Process 8">
            <a:extLst>
              <a:ext uri="{FF2B5EF4-FFF2-40B4-BE49-F238E27FC236}">
                <a16:creationId xmlns:a16="http://schemas.microsoft.com/office/drawing/2014/main" id="{9FB2ACCF-3840-459C-BEED-2D939120C736}"/>
              </a:ext>
            </a:extLst>
          </p:cNvPr>
          <p:cNvSpPr/>
          <p:nvPr/>
        </p:nvSpPr>
        <p:spPr bwMode="auto">
          <a:xfrm>
            <a:off x="7489371" y="3745774"/>
            <a:ext cx="1001485" cy="374469"/>
          </a:xfrm>
          <a:prstGeom prst="flowChartProcess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rPr>
              <a:t>op1</a:t>
            </a:r>
          </a:p>
        </p:txBody>
      </p:sp>
      <p:sp>
        <p:nvSpPr>
          <p:cNvPr id="11" name="Flowchart: Process 10">
            <a:extLst>
              <a:ext uri="{FF2B5EF4-FFF2-40B4-BE49-F238E27FC236}">
                <a16:creationId xmlns:a16="http://schemas.microsoft.com/office/drawing/2014/main" id="{7CE3F1C7-91CB-4BC7-8219-ACEACABE0AFE}"/>
              </a:ext>
            </a:extLst>
          </p:cNvPr>
          <p:cNvSpPr/>
          <p:nvPr/>
        </p:nvSpPr>
        <p:spPr bwMode="auto">
          <a:xfrm>
            <a:off x="6518365" y="4933950"/>
            <a:ext cx="1158240" cy="374469"/>
          </a:xfrm>
          <a:prstGeom prst="flowChartProcess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rPr>
              <a:t>return</a:t>
            </a:r>
          </a:p>
        </p:txBody>
      </p:sp>
      <p:cxnSp>
        <p:nvCxnSpPr>
          <p:cNvPr id="12" name="Connector: Elbow 11">
            <a:extLst>
              <a:ext uri="{FF2B5EF4-FFF2-40B4-BE49-F238E27FC236}">
                <a16:creationId xmlns:a16="http://schemas.microsoft.com/office/drawing/2014/main" id="{1232EC9B-64C5-4CC5-8B5E-77D88E0DE15B}"/>
              </a:ext>
            </a:extLst>
          </p:cNvPr>
          <p:cNvCxnSpPr>
            <a:stCxn id="5" idx="3"/>
            <a:endCxn id="9" idx="0"/>
          </p:cNvCxnSpPr>
          <p:nvPr/>
        </p:nvCxnSpPr>
        <p:spPr bwMode="auto">
          <a:xfrm>
            <a:off x="7868193" y="3049270"/>
            <a:ext cx="121921" cy="696504"/>
          </a:xfrm>
          <a:prstGeom prst="bentConnector2">
            <a:avLst/>
          </a:prstGeom>
          <a:solidFill>
            <a:schemeClr val="accent1"/>
          </a:solidFill>
          <a:ln w="25400" cap="flat" cmpd="sng" algn="ctr">
            <a:solidFill>
              <a:srgbClr val="000000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14" name="Connector: Elbow 13">
            <a:extLst>
              <a:ext uri="{FF2B5EF4-FFF2-40B4-BE49-F238E27FC236}">
                <a16:creationId xmlns:a16="http://schemas.microsoft.com/office/drawing/2014/main" id="{F6EAC9AE-44EA-4908-891D-D22BC6D87DD2}"/>
              </a:ext>
            </a:extLst>
          </p:cNvPr>
          <p:cNvCxnSpPr>
            <a:stCxn id="4" idx="2"/>
            <a:endCxn id="5" idx="0"/>
          </p:cNvCxnSpPr>
          <p:nvPr/>
        </p:nvCxnSpPr>
        <p:spPr bwMode="auto">
          <a:xfrm>
            <a:off x="7091136" y="2210707"/>
            <a:ext cx="6349" cy="473891"/>
          </a:xfrm>
          <a:prstGeom prst="straightConnector1">
            <a:avLst/>
          </a:prstGeom>
          <a:solidFill>
            <a:schemeClr val="accent1"/>
          </a:solidFill>
          <a:ln w="25400" cap="flat" cmpd="sng" algn="ctr">
            <a:solidFill>
              <a:srgbClr val="000000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16" name="Connector: Elbow 15">
            <a:extLst>
              <a:ext uri="{FF2B5EF4-FFF2-40B4-BE49-F238E27FC236}">
                <a16:creationId xmlns:a16="http://schemas.microsoft.com/office/drawing/2014/main" id="{A840179B-7EEE-4F4F-9E34-99D9DCCDFD84}"/>
              </a:ext>
            </a:extLst>
          </p:cNvPr>
          <p:cNvCxnSpPr>
            <a:stCxn id="5" idx="1"/>
            <a:endCxn id="6" idx="0"/>
          </p:cNvCxnSpPr>
          <p:nvPr/>
        </p:nvCxnSpPr>
        <p:spPr bwMode="auto">
          <a:xfrm rot="10800000" flipV="1">
            <a:off x="6204858" y="3049270"/>
            <a:ext cx="121918" cy="696504"/>
          </a:xfrm>
          <a:prstGeom prst="bentConnector2">
            <a:avLst/>
          </a:prstGeom>
          <a:solidFill>
            <a:schemeClr val="accent1"/>
          </a:solidFill>
          <a:ln w="25400" cap="flat" cmpd="sng" algn="ctr">
            <a:solidFill>
              <a:srgbClr val="000000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18" name="Connector: Elbow 17">
            <a:extLst>
              <a:ext uri="{FF2B5EF4-FFF2-40B4-BE49-F238E27FC236}">
                <a16:creationId xmlns:a16="http://schemas.microsoft.com/office/drawing/2014/main" id="{9CC2C70F-24A3-4498-90CC-AF9EEF0C2DDE}"/>
              </a:ext>
            </a:extLst>
          </p:cNvPr>
          <p:cNvCxnSpPr>
            <a:stCxn id="6" idx="2"/>
            <a:endCxn id="11" idx="0"/>
          </p:cNvCxnSpPr>
          <p:nvPr/>
        </p:nvCxnSpPr>
        <p:spPr bwMode="auto">
          <a:xfrm rot="16200000" flipH="1">
            <a:off x="6244318" y="4080782"/>
            <a:ext cx="813707" cy="892627"/>
          </a:xfrm>
          <a:prstGeom prst="bentConnector3">
            <a:avLst/>
          </a:prstGeom>
          <a:solidFill>
            <a:schemeClr val="accent1"/>
          </a:solidFill>
          <a:ln w="25400" cap="flat" cmpd="sng" algn="ctr">
            <a:solidFill>
              <a:srgbClr val="000000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20" name="Connector: Elbow 19">
            <a:extLst>
              <a:ext uri="{FF2B5EF4-FFF2-40B4-BE49-F238E27FC236}">
                <a16:creationId xmlns:a16="http://schemas.microsoft.com/office/drawing/2014/main" id="{27ED0DA7-1383-430E-AA19-63F42C889790}"/>
              </a:ext>
            </a:extLst>
          </p:cNvPr>
          <p:cNvCxnSpPr>
            <a:stCxn id="9" idx="2"/>
            <a:endCxn id="11" idx="0"/>
          </p:cNvCxnSpPr>
          <p:nvPr/>
        </p:nvCxnSpPr>
        <p:spPr bwMode="auto">
          <a:xfrm rot="5400000">
            <a:off x="7136947" y="4080782"/>
            <a:ext cx="813707" cy="892629"/>
          </a:xfrm>
          <a:prstGeom prst="bentConnector3">
            <a:avLst/>
          </a:prstGeom>
          <a:solidFill>
            <a:schemeClr val="accent1"/>
          </a:solidFill>
          <a:ln w="25400" cap="flat" cmpd="sng" algn="ctr">
            <a:solidFill>
              <a:srgbClr val="000000"/>
            </a:solidFill>
            <a:prstDash val="solid"/>
            <a:round/>
            <a:headEnd type="none" w="med" len="med"/>
            <a:tailEnd type="triangle"/>
          </a:ln>
          <a:effectLst/>
        </p:spPr>
      </p:cxnSp>
    </p:spTree>
    <p:extLst>
      <p:ext uri="{BB962C8B-B14F-4D97-AF65-F5344CB8AC3E}">
        <p14:creationId xmlns:p14="http://schemas.microsoft.com/office/powerpoint/2010/main" val="150104041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195B00-1793-41CA-925B-166F2E2059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Control flow in assembly language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F7F19D4-782C-49F3-BF69-DD77AE2CD555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extern void op1(void);</a:t>
            </a:r>
          </a:p>
          <a:p>
            <a:pPr marL="0" indent="0">
              <a:buNone/>
            </a:pPr>
            <a:r>
              <a:rPr lang="en-US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extern void op2(void);</a:t>
            </a:r>
          </a:p>
          <a:p>
            <a:pPr marL="0" indent="0">
              <a:buNone/>
            </a:pPr>
            <a:endParaRPr lang="en-US" sz="20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r>
              <a:rPr lang="en-US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void decision(long x) {</a:t>
            </a:r>
          </a:p>
          <a:p>
            <a:pPr marL="0" indent="0">
              <a:buNone/>
            </a:pPr>
            <a:r>
              <a:rPr lang="en-US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    if (x == 0) {</a:t>
            </a:r>
          </a:p>
          <a:p>
            <a:pPr marL="0" indent="0">
              <a:buNone/>
            </a:pPr>
            <a:r>
              <a:rPr lang="en-US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op1();</a:t>
            </a:r>
          </a:p>
          <a:p>
            <a:pPr marL="0" indent="0">
              <a:buNone/>
            </a:pPr>
            <a:r>
              <a:rPr lang="en-US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    } else {</a:t>
            </a:r>
          </a:p>
          <a:p>
            <a:pPr marL="0" indent="0">
              <a:buNone/>
            </a:pPr>
            <a:r>
              <a:rPr lang="en-US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op2();</a:t>
            </a:r>
          </a:p>
          <a:p>
            <a:pPr marL="0" indent="0">
              <a:buNone/>
            </a:pPr>
            <a:r>
              <a:rPr lang="en-US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    }</a:t>
            </a:r>
          </a:p>
          <a:p>
            <a:pPr marL="0" indent="0">
              <a:buNone/>
            </a:pPr>
            <a:r>
              <a:rPr lang="en-US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    return;</a:t>
            </a:r>
          </a:p>
          <a:p>
            <a:pPr marL="0" indent="0">
              <a:buNone/>
            </a:pPr>
            <a:r>
              <a:rPr lang="en-US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  <a:endParaRPr lang="en-US" sz="2000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D7B0E01-F609-426D-89ED-041FBF20DE3F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decision:</a:t>
            </a:r>
          </a:p>
          <a:p>
            <a:pPr marL="0" indent="0">
              <a:buNone/>
            </a:pPr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	</a:t>
            </a:r>
            <a:r>
              <a:rPr lang="en-US" sz="16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subq</a:t>
            </a:r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    $8, %</a:t>
            </a:r>
            <a:r>
              <a:rPr lang="en-US" sz="16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rsp</a:t>
            </a:r>
            <a:endParaRPr lang="en-US" sz="16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	</a:t>
            </a:r>
            <a:r>
              <a:rPr lang="en-US" sz="1600" dirty="0" err="1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testq</a:t>
            </a:r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   </a:t>
            </a:r>
            <a:r>
              <a:rPr lang="en-US" sz="16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%</a:t>
            </a:r>
            <a:r>
              <a:rPr lang="en-US" sz="1600" dirty="0" err="1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rdi</a:t>
            </a:r>
            <a:r>
              <a:rPr lang="en-US" sz="16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, %</a:t>
            </a:r>
            <a:r>
              <a:rPr lang="en-US" sz="1600" dirty="0" err="1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rdi</a:t>
            </a:r>
            <a:endParaRPr lang="en-US" sz="1600" dirty="0">
              <a:solidFill>
                <a:srgbClr val="FF00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	</a:t>
            </a:r>
            <a:r>
              <a:rPr lang="en-US" sz="1600" dirty="0">
                <a:solidFill>
                  <a:srgbClr val="CC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je      .ELSE</a:t>
            </a:r>
          </a:p>
          <a:p>
            <a:pPr marL="0" indent="0">
              <a:buNone/>
            </a:pPr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	</a:t>
            </a:r>
            <a:r>
              <a:rPr lang="en-US" sz="1600" dirty="0">
                <a:solidFill>
                  <a:srgbClr val="7030A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call</a:t>
            </a:r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    op1</a:t>
            </a:r>
          </a:p>
          <a:p>
            <a:pPr marL="0" indent="0">
              <a:buNone/>
            </a:pPr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	</a:t>
            </a:r>
            <a:r>
              <a:rPr lang="en-US" sz="1600" dirty="0" err="1">
                <a:solidFill>
                  <a:srgbClr val="0070C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jmp</a:t>
            </a:r>
            <a:r>
              <a:rPr lang="en-US" sz="1600" dirty="0">
                <a:solidFill>
                  <a:srgbClr val="0070C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.RET</a:t>
            </a:r>
          </a:p>
          <a:p>
            <a:pPr marL="0" indent="0">
              <a:buNone/>
            </a:pPr>
            <a:r>
              <a:rPr lang="en-US" sz="1600" dirty="0">
                <a:solidFill>
                  <a:srgbClr val="CC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.ELSE:</a:t>
            </a:r>
          </a:p>
          <a:p>
            <a:pPr marL="0" indent="0">
              <a:buNone/>
            </a:pPr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	</a:t>
            </a:r>
            <a:r>
              <a:rPr lang="en-US" sz="1600" dirty="0">
                <a:solidFill>
                  <a:srgbClr val="7030A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call</a:t>
            </a:r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    op2</a:t>
            </a:r>
          </a:p>
          <a:p>
            <a:pPr marL="0" indent="0">
              <a:buNone/>
            </a:pPr>
            <a:r>
              <a:rPr lang="en-US" sz="1600" dirty="0">
                <a:solidFill>
                  <a:srgbClr val="0070C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.RET:</a:t>
            </a:r>
          </a:p>
          <a:p>
            <a:pPr marL="0" indent="0">
              <a:buNone/>
            </a:pPr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	</a:t>
            </a:r>
            <a:r>
              <a:rPr lang="en-US" sz="16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addq</a:t>
            </a:r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    $8, %</a:t>
            </a:r>
            <a:r>
              <a:rPr lang="en-US" sz="16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rsp</a:t>
            </a:r>
            <a:endParaRPr lang="en-US" sz="16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	</a:t>
            </a:r>
            <a:r>
              <a:rPr lang="en-US" sz="1600" dirty="0">
                <a:solidFill>
                  <a:srgbClr val="7030A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ret</a:t>
            </a:r>
          </a:p>
        </p:txBody>
      </p:sp>
    </p:spTree>
    <p:extLst>
      <p:ext uri="{BB962C8B-B14F-4D97-AF65-F5344CB8AC3E}">
        <p14:creationId xmlns:p14="http://schemas.microsoft.com/office/powerpoint/2010/main" val="366171289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5" name="Rectangle 3"/>
          <p:cNvSpPr>
            <a:spLocks noGrp="1" noChangeArrowheads="1"/>
          </p:cNvSpPr>
          <p:nvPr>
            <p:ph type="title"/>
          </p:nvPr>
        </p:nvSpPr>
        <p:spPr>
          <a:ln/>
        </p:spPr>
        <p:txBody>
          <a:bodyPr/>
          <a:lstStyle/>
          <a:p>
            <a:pPr marL="119063" indent="-119063"/>
            <a:r>
              <a:rPr lang="en-US" dirty="0"/>
              <a:t>Register State (x86-64, Partial)</a:t>
            </a:r>
          </a:p>
        </p:txBody>
      </p:sp>
      <p:sp>
        <p:nvSpPr>
          <p:cNvPr id="33798" name="Rectangle 6"/>
          <p:cNvSpPr>
            <a:spLocks/>
          </p:cNvSpPr>
          <p:nvPr/>
        </p:nvSpPr>
        <p:spPr bwMode="auto">
          <a:xfrm>
            <a:off x="685800" y="1447800"/>
            <a:ext cx="5181600" cy="384721"/>
          </a:xfrm>
          <a:prstGeom prst="rect">
            <a:avLst/>
          </a:prstGeom>
          <a:noFill/>
          <a:ln w="19050" cap="flat">
            <a:noFill/>
            <a:miter lim="800000"/>
            <a:headEnd type="none" w="med" len="med"/>
            <a:tailEnd type="none" w="med" len="med"/>
          </a:ln>
        </p:spPr>
        <p:txBody>
          <a:bodyPr wrap="square" lIns="38100" tIns="38100" rIns="38100" bIns="38100">
            <a:spAutoFit/>
          </a:bodyPr>
          <a:lstStyle/>
          <a:p>
            <a:pPr algn="l"/>
            <a:r>
              <a:rPr lang="en-US" sz="2000" dirty="0">
                <a:solidFill>
                  <a:schemeClr val="tx1"/>
                </a:solidFill>
                <a:latin typeface="Calibri Bold" charset="0"/>
                <a:ea typeface="Calibri Bold" charset="0"/>
                <a:cs typeface="Calibri Bold" charset="0"/>
                <a:sym typeface="Calibri Bold" charset="0"/>
              </a:rPr>
              <a:t>General-Purpose Registers</a:t>
            </a:r>
          </a:p>
        </p:txBody>
      </p:sp>
      <p:sp>
        <p:nvSpPr>
          <p:cNvPr id="33802" name="Rectangle 10"/>
          <p:cNvSpPr>
            <a:spLocks/>
          </p:cNvSpPr>
          <p:nvPr/>
        </p:nvSpPr>
        <p:spPr bwMode="auto">
          <a:xfrm>
            <a:off x="704850" y="4876800"/>
            <a:ext cx="533400" cy="533400"/>
          </a:xfrm>
          <a:prstGeom prst="rect">
            <a:avLst/>
          </a:prstGeom>
          <a:solidFill>
            <a:srgbClr val="C5FEB8"/>
          </a:solidFill>
          <a:ln w="2556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38100" tIns="38100" rIns="38100" bIns="38100" anchor="ctr"/>
          <a:lstStyle/>
          <a:p>
            <a:pPr>
              <a:lnSpc>
                <a:spcPct val="95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2000">
                <a:solidFill>
                  <a:schemeClr val="tx1"/>
                </a:solidFill>
                <a:latin typeface="Courier New Bold" charset="0"/>
                <a:cs typeface="Courier New Bold" charset="0"/>
                <a:sym typeface="Courier New Bold" charset="0"/>
              </a:rPr>
              <a:t>CF</a:t>
            </a:r>
          </a:p>
        </p:txBody>
      </p:sp>
      <p:sp>
        <p:nvSpPr>
          <p:cNvPr id="33803" name="Rectangle 11"/>
          <p:cNvSpPr>
            <a:spLocks/>
          </p:cNvSpPr>
          <p:nvPr/>
        </p:nvSpPr>
        <p:spPr bwMode="auto">
          <a:xfrm>
            <a:off x="1377950" y="4876800"/>
            <a:ext cx="533400" cy="533400"/>
          </a:xfrm>
          <a:prstGeom prst="rect">
            <a:avLst/>
          </a:prstGeom>
          <a:solidFill>
            <a:srgbClr val="C5FEB8"/>
          </a:solidFill>
          <a:ln w="2556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38100" tIns="38100" rIns="38100" bIns="38100" anchor="ctr"/>
          <a:lstStyle/>
          <a:p>
            <a:pPr>
              <a:lnSpc>
                <a:spcPct val="95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2000">
                <a:solidFill>
                  <a:schemeClr val="tx1"/>
                </a:solidFill>
                <a:latin typeface="Courier New Bold" charset="0"/>
                <a:cs typeface="Courier New Bold" charset="0"/>
                <a:sym typeface="Courier New Bold" charset="0"/>
              </a:rPr>
              <a:t>ZF</a:t>
            </a:r>
          </a:p>
        </p:txBody>
      </p:sp>
      <p:sp>
        <p:nvSpPr>
          <p:cNvPr id="33804" name="Rectangle 12"/>
          <p:cNvSpPr>
            <a:spLocks/>
          </p:cNvSpPr>
          <p:nvPr/>
        </p:nvSpPr>
        <p:spPr bwMode="auto">
          <a:xfrm>
            <a:off x="2051050" y="4876800"/>
            <a:ext cx="533400" cy="533400"/>
          </a:xfrm>
          <a:prstGeom prst="rect">
            <a:avLst/>
          </a:prstGeom>
          <a:solidFill>
            <a:srgbClr val="C5FEB8"/>
          </a:solidFill>
          <a:ln w="2556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38100" tIns="38100" rIns="38100" bIns="38100" anchor="ctr"/>
          <a:lstStyle/>
          <a:p>
            <a:pPr>
              <a:lnSpc>
                <a:spcPct val="95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2000">
                <a:solidFill>
                  <a:schemeClr val="tx1"/>
                </a:solidFill>
                <a:latin typeface="Courier New Bold" charset="0"/>
                <a:cs typeface="Courier New Bold" charset="0"/>
                <a:sym typeface="Courier New Bold" charset="0"/>
              </a:rPr>
              <a:t>SF</a:t>
            </a:r>
          </a:p>
        </p:txBody>
      </p:sp>
      <p:sp>
        <p:nvSpPr>
          <p:cNvPr id="33805" name="Rectangle 13"/>
          <p:cNvSpPr>
            <a:spLocks/>
          </p:cNvSpPr>
          <p:nvPr/>
        </p:nvSpPr>
        <p:spPr bwMode="auto">
          <a:xfrm>
            <a:off x="2724150" y="4876800"/>
            <a:ext cx="533400" cy="533400"/>
          </a:xfrm>
          <a:prstGeom prst="rect">
            <a:avLst/>
          </a:prstGeom>
          <a:solidFill>
            <a:srgbClr val="C5FEB8"/>
          </a:solidFill>
          <a:ln w="2556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38100" tIns="38100" rIns="38100" bIns="38100" anchor="ctr"/>
          <a:lstStyle/>
          <a:p>
            <a:pPr>
              <a:lnSpc>
                <a:spcPct val="95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2000">
                <a:solidFill>
                  <a:schemeClr val="tx1"/>
                </a:solidFill>
                <a:latin typeface="Courier New Bold" charset="0"/>
                <a:cs typeface="Courier New Bold" charset="0"/>
                <a:sym typeface="Courier New Bold" charset="0"/>
              </a:rPr>
              <a:t>OF</a:t>
            </a:r>
          </a:p>
        </p:txBody>
      </p:sp>
      <p:sp>
        <p:nvSpPr>
          <p:cNvPr id="33806" name="Rectangle 14"/>
          <p:cNvSpPr>
            <a:spLocks/>
          </p:cNvSpPr>
          <p:nvPr/>
        </p:nvSpPr>
        <p:spPr bwMode="auto">
          <a:xfrm>
            <a:off x="3408816" y="4876800"/>
            <a:ext cx="1801812" cy="444500"/>
          </a:xfrm>
          <a:prstGeom prst="rect">
            <a:avLst/>
          </a:prstGeom>
          <a:noFill/>
          <a:ln w="19050" cap="flat">
            <a:noFill/>
            <a:miter lim="800000"/>
            <a:headEnd type="none" w="med" len="med"/>
            <a:tailEnd type="none" w="med" len="med"/>
          </a:ln>
        </p:spPr>
        <p:txBody>
          <a:bodyPr lIns="38100" tIns="38100" rIns="38100" bIns="38100"/>
          <a:lstStyle/>
          <a:p>
            <a:pPr algn="l"/>
            <a:r>
              <a:rPr lang="en-US" sz="2000" dirty="0">
                <a:solidFill>
                  <a:srgbClr val="C00000"/>
                </a:solidFill>
                <a:latin typeface="Calibri Bold" charset="0"/>
                <a:ea typeface="Calibri Bold" charset="0"/>
                <a:cs typeface="Calibri Bold" charset="0"/>
                <a:sym typeface="Calibri Bold" charset="0"/>
              </a:rPr>
              <a:t>Condition codes</a:t>
            </a:r>
          </a:p>
        </p:txBody>
      </p:sp>
      <p:grpSp>
        <p:nvGrpSpPr>
          <p:cNvPr id="26" name="Group 25"/>
          <p:cNvGrpSpPr/>
          <p:nvPr/>
        </p:nvGrpSpPr>
        <p:grpSpPr>
          <a:xfrm>
            <a:off x="685800" y="1905000"/>
            <a:ext cx="4296228" cy="2743200"/>
            <a:chOff x="762000" y="1143000"/>
            <a:chExt cx="7518400" cy="4800600"/>
          </a:xfrm>
        </p:grpSpPr>
        <p:sp>
          <p:nvSpPr>
            <p:cNvPr id="27" name="Rectangle 1"/>
            <p:cNvSpPr>
              <a:spLocks/>
            </p:cNvSpPr>
            <p:nvPr/>
          </p:nvSpPr>
          <p:spPr bwMode="auto">
            <a:xfrm>
              <a:off x="762000" y="4800600"/>
              <a:ext cx="3556000" cy="533400"/>
            </a:xfrm>
            <a:prstGeom prst="rect">
              <a:avLst/>
            </a:prstGeom>
            <a:solidFill>
              <a:srgbClr val="EFBFBF"/>
            </a:solidFill>
            <a:ln w="25400" cap="flat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</p:spPr>
          <p:txBody>
            <a:bodyPr lIns="38100" tIns="38100" rIns="38100" bIns="38100" anchor="ctr"/>
            <a:lstStyle/>
            <a:p>
              <a:pPr algn="l"/>
              <a:r>
                <a:rPr lang="en-US" sz="1800">
                  <a:solidFill>
                    <a:schemeClr val="tx1"/>
                  </a:solidFill>
                  <a:latin typeface="Courier New Bold" charset="0"/>
                  <a:cs typeface="Courier New Bold" charset="0"/>
                  <a:sym typeface="Courier New Bold" charset="0"/>
                </a:rPr>
                <a:t>%rsp</a:t>
              </a:r>
            </a:p>
          </p:txBody>
        </p:sp>
        <p:sp>
          <p:nvSpPr>
            <p:cNvPr id="28" name="Rectangle 22"/>
            <p:cNvSpPr>
              <a:spLocks/>
            </p:cNvSpPr>
            <p:nvPr/>
          </p:nvSpPr>
          <p:spPr bwMode="auto">
            <a:xfrm>
              <a:off x="4724400" y="1143000"/>
              <a:ext cx="3556000" cy="533400"/>
            </a:xfrm>
            <a:prstGeom prst="rect">
              <a:avLst/>
            </a:prstGeom>
            <a:noFill/>
            <a:ln w="25400" cap="flat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</p:spPr>
          <p:txBody>
            <a:bodyPr lIns="38100" tIns="38100" rIns="38100" bIns="38100" anchor="ctr"/>
            <a:lstStyle/>
            <a:p>
              <a:pPr algn="l"/>
              <a:r>
                <a:rPr lang="en-US" sz="1800">
                  <a:solidFill>
                    <a:schemeClr val="tx1"/>
                  </a:solidFill>
                  <a:latin typeface="Courier New Bold" charset="0"/>
                  <a:cs typeface="Courier New Bold" charset="0"/>
                  <a:sym typeface="Courier New Bold" charset="0"/>
                </a:rPr>
                <a:t>%r8</a:t>
              </a:r>
            </a:p>
          </p:txBody>
        </p:sp>
        <p:sp>
          <p:nvSpPr>
            <p:cNvPr id="29" name="Rectangle 23"/>
            <p:cNvSpPr>
              <a:spLocks/>
            </p:cNvSpPr>
            <p:nvPr/>
          </p:nvSpPr>
          <p:spPr bwMode="auto">
            <a:xfrm>
              <a:off x="4724400" y="1752600"/>
              <a:ext cx="3556000" cy="533400"/>
            </a:xfrm>
            <a:prstGeom prst="rect">
              <a:avLst/>
            </a:prstGeom>
            <a:noFill/>
            <a:ln w="25400" cap="flat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</p:spPr>
          <p:txBody>
            <a:bodyPr lIns="38100" tIns="38100" rIns="38100" bIns="38100" anchor="ctr"/>
            <a:lstStyle/>
            <a:p>
              <a:pPr algn="l"/>
              <a:r>
                <a:rPr lang="en-US" sz="1800">
                  <a:solidFill>
                    <a:schemeClr val="tx1"/>
                  </a:solidFill>
                  <a:latin typeface="Courier New Bold" charset="0"/>
                  <a:cs typeface="Courier New Bold" charset="0"/>
                  <a:sym typeface="Courier New Bold" charset="0"/>
                </a:rPr>
                <a:t>%r9</a:t>
              </a:r>
            </a:p>
          </p:txBody>
        </p:sp>
        <p:sp>
          <p:nvSpPr>
            <p:cNvPr id="30" name="Rectangle 24"/>
            <p:cNvSpPr>
              <a:spLocks/>
            </p:cNvSpPr>
            <p:nvPr/>
          </p:nvSpPr>
          <p:spPr bwMode="auto">
            <a:xfrm>
              <a:off x="4724400" y="2362200"/>
              <a:ext cx="3556000" cy="533400"/>
            </a:xfrm>
            <a:prstGeom prst="rect">
              <a:avLst/>
            </a:prstGeom>
            <a:noFill/>
            <a:ln w="25400" cap="flat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</p:spPr>
          <p:txBody>
            <a:bodyPr lIns="38100" tIns="38100" rIns="38100" bIns="38100" anchor="ctr"/>
            <a:lstStyle/>
            <a:p>
              <a:pPr algn="l"/>
              <a:r>
                <a:rPr lang="en-US" sz="1800">
                  <a:solidFill>
                    <a:schemeClr val="tx1"/>
                  </a:solidFill>
                  <a:latin typeface="Courier New Bold" charset="0"/>
                  <a:cs typeface="Courier New Bold" charset="0"/>
                  <a:sym typeface="Courier New Bold" charset="0"/>
                </a:rPr>
                <a:t>%r10</a:t>
              </a:r>
            </a:p>
          </p:txBody>
        </p:sp>
        <p:sp>
          <p:nvSpPr>
            <p:cNvPr id="31" name="Rectangle 25"/>
            <p:cNvSpPr>
              <a:spLocks/>
            </p:cNvSpPr>
            <p:nvPr/>
          </p:nvSpPr>
          <p:spPr bwMode="auto">
            <a:xfrm>
              <a:off x="4724400" y="2971800"/>
              <a:ext cx="3556000" cy="533400"/>
            </a:xfrm>
            <a:prstGeom prst="rect">
              <a:avLst/>
            </a:prstGeom>
            <a:noFill/>
            <a:ln w="25400" cap="flat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</p:spPr>
          <p:txBody>
            <a:bodyPr lIns="38100" tIns="38100" rIns="38100" bIns="38100" anchor="ctr"/>
            <a:lstStyle/>
            <a:p>
              <a:pPr algn="l"/>
              <a:r>
                <a:rPr lang="en-US" sz="1800">
                  <a:solidFill>
                    <a:schemeClr val="tx1"/>
                  </a:solidFill>
                  <a:latin typeface="Courier New Bold" charset="0"/>
                  <a:cs typeface="Courier New Bold" charset="0"/>
                  <a:sym typeface="Courier New Bold" charset="0"/>
                </a:rPr>
                <a:t>%r11</a:t>
              </a:r>
            </a:p>
          </p:txBody>
        </p:sp>
        <p:sp>
          <p:nvSpPr>
            <p:cNvPr id="32" name="Rectangle 26"/>
            <p:cNvSpPr>
              <a:spLocks/>
            </p:cNvSpPr>
            <p:nvPr/>
          </p:nvSpPr>
          <p:spPr bwMode="auto">
            <a:xfrm>
              <a:off x="4724400" y="3581400"/>
              <a:ext cx="3556000" cy="533400"/>
            </a:xfrm>
            <a:prstGeom prst="rect">
              <a:avLst/>
            </a:prstGeom>
            <a:noFill/>
            <a:ln w="25400" cap="flat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</p:spPr>
          <p:txBody>
            <a:bodyPr lIns="38100" tIns="38100" rIns="38100" bIns="38100" anchor="ctr"/>
            <a:lstStyle/>
            <a:p>
              <a:pPr algn="l"/>
              <a:r>
                <a:rPr lang="en-US" sz="1800">
                  <a:solidFill>
                    <a:schemeClr val="tx1"/>
                  </a:solidFill>
                  <a:latin typeface="Courier New Bold" charset="0"/>
                  <a:cs typeface="Courier New Bold" charset="0"/>
                  <a:sym typeface="Courier New Bold" charset="0"/>
                </a:rPr>
                <a:t>%r12</a:t>
              </a:r>
            </a:p>
          </p:txBody>
        </p:sp>
        <p:sp>
          <p:nvSpPr>
            <p:cNvPr id="33" name="Rectangle 27"/>
            <p:cNvSpPr>
              <a:spLocks/>
            </p:cNvSpPr>
            <p:nvPr/>
          </p:nvSpPr>
          <p:spPr bwMode="auto">
            <a:xfrm>
              <a:off x="4724400" y="4191000"/>
              <a:ext cx="3556000" cy="533400"/>
            </a:xfrm>
            <a:prstGeom prst="rect">
              <a:avLst/>
            </a:prstGeom>
            <a:noFill/>
            <a:ln w="25400" cap="flat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</p:spPr>
          <p:txBody>
            <a:bodyPr lIns="38100" tIns="38100" rIns="38100" bIns="38100" anchor="ctr"/>
            <a:lstStyle/>
            <a:p>
              <a:pPr algn="l"/>
              <a:r>
                <a:rPr lang="en-US" sz="1800">
                  <a:solidFill>
                    <a:schemeClr val="tx1"/>
                  </a:solidFill>
                  <a:latin typeface="Courier New Bold" charset="0"/>
                  <a:cs typeface="Courier New Bold" charset="0"/>
                  <a:sym typeface="Courier New Bold" charset="0"/>
                </a:rPr>
                <a:t>%r13</a:t>
              </a:r>
            </a:p>
          </p:txBody>
        </p:sp>
        <p:sp>
          <p:nvSpPr>
            <p:cNvPr id="34" name="Rectangle 28"/>
            <p:cNvSpPr>
              <a:spLocks/>
            </p:cNvSpPr>
            <p:nvPr/>
          </p:nvSpPr>
          <p:spPr bwMode="auto">
            <a:xfrm>
              <a:off x="4724400" y="4800600"/>
              <a:ext cx="3556000" cy="533400"/>
            </a:xfrm>
            <a:prstGeom prst="rect">
              <a:avLst/>
            </a:prstGeom>
            <a:noFill/>
            <a:ln w="25400" cap="flat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</p:spPr>
          <p:txBody>
            <a:bodyPr lIns="38100" tIns="38100" rIns="38100" bIns="38100" anchor="ctr"/>
            <a:lstStyle/>
            <a:p>
              <a:pPr algn="l"/>
              <a:r>
                <a:rPr lang="en-US" sz="1800">
                  <a:solidFill>
                    <a:schemeClr val="tx1"/>
                  </a:solidFill>
                  <a:latin typeface="Courier New Bold" charset="0"/>
                  <a:cs typeface="Courier New Bold" charset="0"/>
                  <a:sym typeface="Courier New Bold" charset="0"/>
                </a:rPr>
                <a:t>%r14</a:t>
              </a:r>
            </a:p>
          </p:txBody>
        </p:sp>
        <p:sp>
          <p:nvSpPr>
            <p:cNvPr id="35" name="Rectangle 29"/>
            <p:cNvSpPr>
              <a:spLocks/>
            </p:cNvSpPr>
            <p:nvPr/>
          </p:nvSpPr>
          <p:spPr bwMode="auto">
            <a:xfrm>
              <a:off x="4724400" y="5410200"/>
              <a:ext cx="3556000" cy="533400"/>
            </a:xfrm>
            <a:prstGeom prst="rect">
              <a:avLst/>
            </a:prstGeom>
            <a:noFill/>
            <a:ln w="25400" cap="flat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</p:spPr>
          <p:txBody>
            <a:bodyPr lIns="38100" tIns="38100" rIns="38100" bIns="38100" anchor="ctr"/>
            <a:lstStyle/>
            <a:p>
              <a:pPr algn="l"/>
              <a:r>
                <a:rPr lang="en-US" sz="1800">
                  <a:solidFill>
                    <a:schemeClr val="tx1"/>
                  </a:solidFill>
                  <a:latin typeface="Courier New Bold" charset="0"/>
                  <a:cs typeface="Courier New Bold" charset="0"/>
                  <a:sym typeface="Courier New Bold" charset="0"/>
                </a:rPr>
                <a:t>%r15</a:t>
              </a:r>
            </a:p>
          </p:txBody>
        </p:sp>
        <p:sp>
          <p:nvSpPr>
            <p:cNvPr id="36" name="Rectangle 30"/>
            <p:cNvSpPr>
              <a:spLocks/>
            </p:cNvSpPr>
            <p:nvPr/>
          </p:nvSpPr>
          <p:spPr bwMode="auto">
            <a:xfrm>
              <a:off x="762000" y="1143000"/>
              <a:ext cx="3556000" cy="533400"/>
            </a:xfrm>
            <a:prstGeom prst="rect">
              <a:avLst/>
            </a:prstGeom>
            <a:noFill/>
            <a:ln w="25400" cap="flat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</p:spPr>
          <p:txBody>
            <a:bodyPr lIns="38100" tIns="38100" rIns="38100" bIns="38100" anchor="ctr"/>
            <a:lstStyle/>
            <a:p>
              <a:pPr algn="l"/>
              <a:r>
                <a:rPr lang="en-US" sz="1800" dirty="0">
                  <a:solidFill>
                    <a:schemeClr val="tx1"/>
                  </a:solidFill>
                  <a:latin typeface="Courier New Bold" charset="0"/>
                  <a:cs typeface="Courier New Bold" charset="0"/>
                  <a:sym typeface="Courier New Bold" charset="0"/>
                </a:rPr>
                <a:t>%</a:t>
              </a:r>
              <a:r>
                <a:rPr lang="en-US" sz="1800" dirty="0" err="1">
                  <a:solidFill>
                    <a:schemeClr val="tx1"/>
                  </a:solidFill>
                  <a:latin typeface="Courier New Bold" charset="0"/>
                  <a:cs typeface="Courier New Bold" charset="0"/>
                  <a:sym typeface="Courier New Bold" charset="0"/>
                </a:rPr>
                <a:t>rax</a:t>
              </a:r>
              <a:endParaRPr lang="en-US" sz="1800" dirty="0">
                <a:solidFill>
                  <a:schemeClr val="tx1"/>
                </a:solidFill>
                <a:latin typeface="Courier New Bold" charset="0"/>
                <a:cs typeface="Courier New Bold" charset="0"/>
                <a:sym typeface="Courier New Bold" charset="0"/>
              </a:endParaRPr>
            </a:p>
          </p:txBody>
        </p:sp>
        <p:sp>
          <p:nvSpPr>
            <p:cNvPr id="37" name="Rectangle 31"/>
            <p:cNvSpPr>
              <a:spLocks/>
            </p:cNvSpPr>
            <p:nvPr/>
          </p:nvSpPr>
          <p:spPr bwMode="auto">
            <a:xfrm>
              <a:off x="762000" y="1752600"/>
              <a:ext cx="3556000" cy="533400"/>
            </a:xfrm>
            <a:prstGeom prst="rect">
              <a:avLst/>
            </a:prstGeom>
            <a:noFill/>
            <a:ln w="25400" cap="flat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</p:spPr>
          <p:txBody>
            <a:bodyPr lIns="38100" tIns="38100" rIns="38100" bIns="38100" anchor="ctr"/>
            <a:lstStyle/>
            <a:p>
              <a:pPr algn="l"/>
              <a:r>
                <a:rPr lang="en-US" sz="1800" dirty="0">
                  <a:solidFill>
                    <a:schemeClr val="tx1"/>
                  </a:solidFill>
                  <a:latin typeface="Courier New Bold" charset="0"/>
                  <a:cs typeface="Courier New Bold" charset="0"/>
                  <a:sym typeface="Courier New Bold" charset="0"/>
                </a:rPr>
                <a:t>%</a:t>
              </a:r>
              <a:r>
                <a:rPr lang="en-US" sz="1800" dirty="0" err="1">
                  <a:solidFill>
                    <a:schemeClr val="tx1"/>
                  </a:solidFill>
                  <a:latin typeface="Courier New Bold" charset="0"/>
                  <a:cs typeface="Courier New Bold" charset="0"/>
                  <a:sym typeface="Courier New Bold" charset="0"/>
                </a:rPr>
                <a:t>rbx</a:t>
              </a:r>
              <a:endParaRPr lang="en-US" sz="1800" dirty="0">
                <a:solidFill>
                  <a:schemeClr val="tx1"/>
                </a:solidFill>
                <a:latin typeface="Courier New Bold" charset="0"/>
                <a:cs typeface="Courier New Bold" charset="0"/>
                <a:sym typeface="Courier New Bold" charset="0"/>
              </a:endParaRPr>
            </a:p>
          </p:txBody>
        </p:sp>
        <p:sp>
          <p:nvSpPr>
            <p:cNvPr id="38" name="Rectangle 32"/>
            <p:cNvSpPr>
              <a:spLocks/>
            </p:cNvSpPr>
            <p:nvPr/>
          </p:nvSpPr>
          <p:spPr bwMode="auto">
            <a:xfrm>
              <a:off x="762000" y="2362200"/>
              <a:ext cx="3556000" cy="533400"/>
            </a:xfrm>
            <a:prstGeom prst="rect">
              <a:avLst/>
            </a:prstGeom>
            <a:noFill/>
            <a:ln w="25400" cap="flat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</p:spPr>
          <p:txBody>
            <a:bodyPr lIns="38100" tIns="38100" rIns="38100" bIns="38100" anchor="ctr"/>
            <a:lstStyle/>
            <a:p>
              <a:pPr algn="l"/>
              <a:r>
                <a:rPr lang="en-US" sz="1800">
                  <a:solidFill>
                    <a:schemeClr val="tx1"/>
                  </a:solidFill>
                  <a:latin typeface="Courier New Bold" charset="0"/>
                  <a:cs typeface="Courier New Bold" charset="0"/>
                  <a:sym typeface="Courier New Bold" charset="0"/>
                </a:rPr>
                <a:t>%rcx</a:t>
              </a:r>
            </a:p>
          </p:txBody>
        </p:sp>
        <p:sp>
          <p:nvSpPr>
            <p:cNvPr id="39" name="Rectangle 33"/>
            <p:cNvSpPr>
              <a:spLocks/>
            </p:cNvSpPr>
            <p:nvPr/>
          </p:nvSpPr>
          <p:spPr bwMode="auto">
            <a:xfrm>
              <a:off x="762000" y="2971800"/>
              <a:ext cx="3556000" cy="533400"/>
            </a:xfrm>
            <a:prstGeom prst="rect">
              <a:avLst/>
            </a:prstGeom>
            <a:noFill/>
            <a:ln w="25400" cap="flat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</p:spPr>
          <p:txBody>
            <a:bodyPr lIns="38100" tIns="38100" rIns="38100" bIns="38100" anchor="ctr"/>
            <a:lstStyle/>
            <a:p>
              <a:pPr algn="l"/>
              <a:r>
                <a:rPr lang="en-US" sz="1800">
                  <a:solidFill>
                    <a:schemeClr val="tx1"/>
                  </a:solidFill>
                  <a:latin typeface="Courier New Bold" charset="0"/>
                  <a:cs typeface="Courier New Bold" charset="0"/>
                  <a:sym typeface="Courier New Bold" charset="0"/>
                </a:rPr>
                <a:t>%rdx</a:t>
              </a:r>
            </a:p>
          </p:txBody>
        </p:sp>
        <p:sp>
          <p:nvSpPr>
            <p:cNvPr id="40" name="Rectangle 34"/>
            <p:cNvSpPr>
              <a:spLocks/>
            </p:cNvSpPr>
            <p:nvPr/>
          </p:nvSpPr>
          <p:spPr bwMode="auto">
            <a:xfrm>
              <a:off x="762000" y="3581400"/>
              <a:ext cx="3556000" cy="533400"/>
            </a:xfrm>
            <a:prstGeom prst="rect">
              <a:avLst/>
            </a:prstGeom>
            <a:noFill/>
            <a:ln w="25400" cap="flat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</p:spPr>
          <p:txBody>
            <a:bodyPr lIns="38100" tIns="38100" rIns="38100" bIns="38100" anchor="ctr"/>
            <a:lstStyle/>
            <a:p>
              <a:pPr algn="l"/>
              <a:r>
                <a:rPr lang="en-US" sz="1800">
                  <a:solidFill>
                    <a:schemeClr val="tx1"/>
                  </a:solidFill>
                  <a:latin typeface="Courier New Bold" charset="0"/>
                  <a:cs typeface="Courier New Bold" charset="0"/>
                  <a:sym typeface="Courier New Bold" charset="0"/>
                </a:rPr>
                <a:t>%rsi</a:t>
              </a:r>
            </a:p>
          </p:txBody>
        </p:sp>
        <p:sp>
          <p:nvSpPr>
            <p:cNvPr id="41" name="Rectangle 35"/>
            <p:cNvSpPr>
              <a:spLocks/>
            </p:cNvSpPr>
            <p:nvPr/>
          </p:nvSpPr>
          <p:spPr bwMode="auto">
            <a:xfrm>
              <a:off x="762000" y="4191000"/>
              <a:ext cx="3556000" cy="533400"/>
            </a:xfrm>
            <a:prstGeom prst="rect">
              <a:avLst/>
            </a:prstGeom>
            <a:noFill/>
            <a:ln w="25400" cap="flat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</p:spPr>
          <p:txBody>
            <a:bodyPr lIns="38100" tIns="38100" rIns="38100" bIns="38100" anchor="ctr"/>
            <a:lstStyle/>
            <a:p>
              <a:pPr algn="l"/>
              <a:r>
                <a:rPr lang="en-US" sz="1800">
                  <a:solidFill>
                    <a:schemeClr val="tx1"/>
                  </a:solidFill>
                  <a:latin typeface="Courier New Bold" charset="0"/>
                  <a:cs typeface="Courier New Bold" charset="0"/>
                  <a:sym typeface="Courier New Bold" charset="0"/>
                </a:rPr>
                <a:t>%rdi</a:t>
              </a:r>
            </a:p>
          </p:txBody>
        </p:sp>
        <p:sp>
          <p:nvSpPr>
            <p:cNvPr id="42" name="Rectangle 36"/>
            <p:cNvSpPr>
              <a:spLocks/>
            </p:cNvSpPr>
            <p:nvPr/>
          </p:nvSpPr>
          <p:spPr bwMode="auto">
            <a:xfrm>
              <a:off x="762000" y="5410200"/>
              <a:ext cx="3556000" cy="533400"/>
            </a:xfrm>
            <a:prstGeom prst="rect">
              <a:avLst/>
            </a:prstGeom>
            <a:noFill/>
            <a:ln w="25400" cap="flat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</p:spPr>
          <p:txBody>
            <a:bodyPr lIns="38100" tIns="38100" rIns="38100" bIns="38100" anchor="ctr"/>
            <a:lstStyle/>
            <a:p>
              <a:pPr algn="l"/>
              <a:r>
                <a:rPr lang="en-US" sz="1800">
                  <a:solidFill>
                    <a:schemeClr val="tx1"/>
                  </a:solidFill>
                  <a:latin typeface="Courier New Bold" charset="0"/>
                  <a:cs typeface="Courier New Bold" charset="0"/>
                  <a:sym typeface="Courier New Bold" charset="0"/>
                </a:rPr>
                <a:t>%rbp</a:t>
              </a:r>
            </a:p>
          </p:txBody>
        </p:sp>
      </p:grp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799C8D0-D7BB-E9D8-5D83-2BE755EBA3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9" name="Rectangle 3">
            <a:extLst>
              <a:ext uri="{FF2B5EF4-FFF2-40B4-BE49-F238E27FC236}">
                <a16:creationId xmlns:a16="http://schemas.microsoft.com/office/drawing/2014/main" id="{E19E6AFA-18C6-FD79-5CE9-7D2338F2DD8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ln/>
        </p:spPr>
        <p:txBody>
          <a:bodyPr/>
          <a:lstStyle/>
          <a:p>
            <a:pPr marL="119063" indent="-119063"/>
            <a:r>
              <a:rPr lang="en-US" dirty="0"/>
              <a:t>Condition Codes</a:t>
            </a:r>
          </a:p>
        </p:txBody>
      </p:sp>
      <p:sp>
        <p:nvSpPr>
          <p:cNvPr id="34820" name="Rectangle 4">
            <a:extLst>
              <a:ext uri="{FF2B5EF4-FFF2-40B4-BE49-F238E27FC236}">
                <a16:creationId xmlns:a16="http://schemas.microsoft.com/office/drawing/2014/main" id="{2DBFF6F6-B461-2521-F77F-2DF9B1C75C64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396875" y="1362075"/>
            <a:ext cx="8670925" cy="4972050"/>
          </a:xfrm>
          <a:ln/>
        </p:spPr>
        <p:txBody>
          <a:bodyPr/>
          <a:lstStyle/>
          <a:p>
            <a:pPr>
              <a:tabLst>
                <a:tab pos="1225550" algn="l"/>
                <a:tab pos="4060825" algn="l"/>
                <a:tab pos="1225550" algn="l"/>
                <a:tab pos="4060825" algn="l"/>
              </a:tabLst>
            </a:pPr>
            <a:r>
              <a:rPr lang="en-US" dirty="0"/>
              <a:t>Single-bit registers</a:t>
            </a:r>
          </a:p>
          <a:p>
            <a:pPr marL="317500" lvl="1" indent="0">
              <a:tabLst>
                <a:tab pos="1225550" algn="l"/>
                <a:tab pos="4060825" algn="l"/>
                <a:tab pos="1225550" algn="l"/>
                <a:tab pos="4060825" algn="l"/>
              </a:tabLst>
            </a:pPr>
            <a:r>
              <a:rPr lang="en-US" dirty="0">
                <a:latin typeface="Calibri Bold" charset="0"/>
                <a:ea typeface="Calibri Bold" charset="0"/>
                <a:cs typeface="Calibri Bold" charset="0"/>
                <a:sym typeface="Calibri Bold" charset="0"/>
              </a:rPr>
              <a:t>CF</a:t>
            </a:r>
            <a:r>
              <a:rPr lang="en-US" dirty="0"/>
              <a:t>	 Carry Flag (overflow for unsigned)	</a:t>
            </a:r>
          </a:p>
          <a:p>
            <a:pPr marL="317500" lvl="1" indent="0">
              <a:tabLst>
                <a:tab pos="1225550" algn="l"/>
                <a:tab pos="4060825" algn="l"/>
                <a:tab pos="1225550" algn="l"/>
                <a:tab pos="4060825" algn="l"/>
              </a:tabLst>
            </a:pPr>
            <a:r>
              <a:rPr lang="en-US" dirty="0">
                <a:latin typeface="Calibri Bold" charset="0"/>
                <a:ea typeface="Calibri Bold" charset="0"/>
                <a:cs typeface="Calibri Bold" charset="0"/>
                <a:sym typeface="Calibri Bold" charset="0"/>
              </a:rPr>
              <a:t>SF</a:t>
            </a:r>
            <a:r>
              <a:rPr lang="en-US" dirty="0"/>
              <a:t>  	 Sign Flag</a:t>
            </a:r>
          </a:p>
          <a:p>
            <a:pPr marL="317500" lvl="1" indent="0">
              <a:tabLst>
                <a:tab pos="1225550" algn="l"/>
                <a:tab pos="4060825" algn="l"/>
                <a:tab pos="1225550" algn="l"/>
                <a:tab pos="4060825" algn="l"/>
              </a:tabLst>
            </a:pPr>
            <a:r>
              <a:rPr lang="en-US" dirty="0">
                <a:latin typeface="Calibri Bold" charset="0"/>
                <a:ea typeface="Calibri Bold" charset="0"/>
                <a:cs typeface="Calibri Bold" charset="0"/>
                <a:sym typeface="Calibri Bold" charset="0"/>
              </a:rPr>
              <a:t>ZF</a:t>
            </a:r>
            <a:r>
              <a:rPr lang="en-US" dirty="0"/>
              <a:t>	 Zero Flag	</a:t>
            </a:r>
          </a:p>
          <a:p>
            <a:pPr marL="317500" lvl="1" indent="0">
              <a:tabLst>
                <a:tab pos="1225550" algn="l"/>
                <a:tab pos="4060825" algn="l"/>
                <a:tab pos="1225550" algn="l"/>
                <a:tab pos="4060825" algn="l"/>
              </a:tabLst>
            </a:pPr>
            <a:r>
              <a:rPr lang="en-US" dirty="0">
                <a:latin typeface="Calibri Bold" charset="0"/>
                <a:ea typeface="Calibri Bold" charset="0"/>
                <a:cs typeface="Calibri Bold" charset="0"/>
                <a:sym typeface="Calibri Bold" charset="0"/>
              </a:rPr>
              <a:t>OF</a:t>
            </a:r>
            <a:r>
              <a:rPr lang="en-US" dirty="0"/>
              <a:t>  	 Overflow Flag (for signed)</a:t>
            </a:r>
          </a:p>
        </p:txBody>
      </p:sp>
    </p:spTree>
    <p:extLst>
      <p:ext uri="{BB962C8B-B14F-4D97-AF65-F5344CB8AC3E}">
        <p14:creationId xmlns:p14="http://schemas.microsoft.com/office/powerpoint/2010/main" val="231776532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9" name="Rectangle 3"/>
          <p:cNvSpPr>
            <a:spLocks noGrp="1" noChangeArrowheads="1"/>
          </p:cNvSpPr>
          <p:nvPr>
            <p:ph type="title"/>
          </p:nvPr>
        </p:nvSpPr>
        <p:spPr>
          <a:ln/>
        </p:spPr>
        <p:txBody>
          <a:bodyPr/>
          <a:lstStyle/>
          <a:p>
            <a:pPr marL="119063" indent="-119063"/>
            <a:r>
              <a:rPr lang="en-US"/>
              <a:t>Condition Codes (Implicit Setting)</a:t>
            </a:r>
          </a:p>
        </p:txBody>
      </p:sp>
      <p:sp>
        <p:nvSpPr>
          <p:cNvPr id="34820" name="Rectangle 4"/>
          <p:cNvSpPr>
            <a:spLocks noGrp="1" noChangeArrowheads="1"/>
          </p:cNvSpPr>
          <p:nvPr>
            <p:ph idx="1"/>
          </p:nvPr>
        </p:nvSpPr>
        <p:spPr>
          <a:xfrm>
            <a:off x="396875" y="1362075"/>
            <a:ext cx="8670925" cy="4972050"/>
          </a:xfrm>
          <a:ln/>
        </p:spPr>
        <p:txBody>
          <a:bodyPr/>
          <a:lstStyle/>
          <a:p>
            <a:pPr>
              <a:tabLst>
                <a:tab pos="1225550" algn="l"/>
                <a:tab pos="4060825" algn="l"/>
                <a:tab pos="1225550" algn="l"/>
                <a:tab pos="4060825" algn="l"/>
              </a:tabLst>
            </a:pPr>
            <a:r>
              <a:rPr lang="en-US" dirty="0"/>
              <a:t>Single bit registers</a:t>
            </a:r>
          </a:p>
          <a:p>
            <a:pPr marL="317500" lvl="1" indent="0">
              <a:tabLst>
                <a:tab pos="1225550" algn="l"/>
                <a:tab pos="4060825" algn="l"/>
                <a:tab pos="1225550" algn="l"/>
                <a:tab pos="4060825" algn="l"/>
              </a:tabLst>
            </a:pPr>
            <a:r>
              <a:rPr lang="en-US" dirty="0">
                <a:latin typeface="Calibri Bold" charset="0"/>
                <a:ea typeface="Calibri Bold" charset="0"/>
                <a:cs typeface="Calibri Bold" charset="0"/>
                <a:sym typeface="Calibri Bold" charset="0"/>
              </a:rPr>
              <a:t>CF</a:t>
            </a:r>
            <a:r>
              <a:rPr lang="en-US" dirty="0"/>
              <a:t>	 Carry Flag (overflow for unsigned) 	</a:t>
            </a:r>
            <a:r>
              <a:rPr lang="en-US" dirty="0">
                <a:latin typeface="Calibri Bold" charset="0"/>
                <a:ea typeface="Calibri Bold" charset="0"/>
                <a:cs typeface="Calibri Bold" charset="0"/>
                <a:sym typeface="Calibri Bold" charset="0"/>
              </a:rPr>
              <a:t>SF</a:t>
            </a:r>
            <a:r>
              <a:rPr lang="en-US" dirty="0"/>
              <a:t>  Sign Flag</a:t>
            </a:r>
          </a:p>
          <a:p>
            <a:pPr marL="317500" lvl="1" indent="0">
              <a:tabLst>
                <a:tab pos="1225550" algn="l"/>
                <a:tab pos="4060825" algn="l"/>
                <a:tab pos="1225550" algn="l"/>
                <a:tab pos="4060825" algn="l"/>
              </a:tabLst>
            </a:pPr>
            <a:r>
              <a:rPr lang="en-US" dirty="0">
                <a:latin typeface="Calibri Bold" charset="0"/>
                <a:ea typeface="Calibri Bold" charset="0"/>
                <a:cs typeface="Calibri Bold" charset="0"/>
                <a:sym typeface="Calibri Bold" charset="0"/>
              </a:rPr>
              <a:t>ZF</a:t>
            </a:r>
            <a:r>
              <a:rPr lang="en-US" dirty="0"/>
              <a:t>	 Zero Flag		</a:t>
            </a:r>
            <a:r>
              <a:rPr lang="en-US" dirty="0">
                <a:latin typeface="Calibri Bold" charset="0"/>
                <a:ea typeface="Calibri Bold" charset="0"/>
                <a:cs typeface="Calibri Bold" charset="0"/>
                <a:sym typeface="Calibri Bold" charset="0"/>
              </a:rPr>
              <a:t>OF</a:t>
            </a:r>
            <a:r>
              <a:rPr lang="en-US" dirty="0"/>
              <a:t>  Overflow Flag (for signed)</a:t>
            </a:r>
          </a:p>
          <a:p>
            <a:pPr>
              <a:tabLst>
                <a:tab pos="1225550" algn="l"/>
                <a:tab pos="4060825" algn="l"/>
                <a:tab pos="1225550" algn="l"/>
                <a:tab pos="4060825" algn="l"/>
              </a:tabLst>
            </a:pPr>
            <a:endParaRPr lang="en-US" dirty="0"/>
          </a:p>
          <a:p>
            <a:pPr>
              <a:tabLst>
                <a:tab pos="1225550" algn="l"/>
                <a:tab pos="4060825" algn="l"/>
                <a:tab pos="1225550" algn="l"/>
                <a:tab pos="4060825" algn="l"/>
              </a:tabLst>
            </a:pPr>
            <a:r>
              <a:rPr lang="en-US" dirty="0"/>
              <a:t>All four codes are set by any arithmetic operation</a:t>
            </a:r>
          </a:p>
          <a:p>
            <a:pPr marL="317500" lvl="1" indent="0">
              <a:buNone/>
              <a:tabLst>
                <a:tab pos="1225550" algn="l"/>
                <a:tab pos="4060825" algn="l"/>
                <a:tab pos="1225550" algn="l"/>
                <a:tab pos="4060825" algn="l"/>
              </a:tabLst>
            </a:pPr>
            <a:r>
              <a:rPr lang="en-US" dirty="0"/>
              <a:t>Example: </a:t>
            </a:r>
            <a:r>
              <a:rPr lang="en-US" dirty="0" err="1">
                <a:latin typeface="Courier New Bold" charset="0"/>
                <a:cs typeface="Courier New Bold" charset="0"/>
                <a:sym typeface="Courier New Bold" charset="0"/>
              </a:rPr>
              <a:t>addq</a:t>
            </a:r>
            <a:r>
              <a:rPr lang="en-US" dirty="0"/>
              <a:t> </a:t>
            </a:r>
            <a:r>
              <a:rPr lang="en-US" dirty="0" err="1">
                <a:latin typeface="Calibri Italic" charset="0"/>
                <a:ea typeface="Calibri Italic" charset="0"/>
                <a:cs typeface="Calibri Italic" charset="0"/>
                <a:sym typeface="Calibri Italic" charset="0"/>
              </a:rPr>
              <a:t>Src</a:t>
            </a:r>
            <a:r>
              <a:rPr lang="en-US" dirty="0" err="1"/>
              <a:t>,</a:t>
            </a:r>
            <a:r>
              <a:rPr lang="en-US" dirty="0" err="1">
                <a:latin typeface="Calibri Italic" charset="0"/>
                <a:ea typeface="Calibri Italic" charset="0"/>
                <a:cs typeface="Calibri Italic" charset="0"/>
                <a:sym typeface="Calibri Italic" charset="0"/>
              </a:rPr>
              <a:t>Dest</a:t>
            </a:r>
            <a:r>
              <a:rPr lang="en-US" dirty="0"/>
              <a:t> ↔ </a:t>
            </a:r>
            <a:r>
              <a:rPr lang="en-US" dirty="0">
                <a:latin typeface="Courier New Bold" charset="0"/>
                <a:cs typeface="Courier New Bold" charset="0"/>
                <a:sym typeface="Courier New Bold" charset="0"/>
              </a:rPr>
              <a:t>Dest = </a:t>
            </a:r>
            <a:r>
              <a:rPr lang="en-US" dirty="0" err="1">
                <a:latin typeface="Courier New Bold" charset="0"/>
                <a:cs typeface="Courier New Bold" charset="0"/>
                <a:sym typeface="Courier New Bold" charset="0"/>
              </a:rPr>
              <a:t>Src</a:t>
            </a:r>
            <a:r>
              <a:rPr lang="en-US" dirty="0">
                <a:latin typeface="Courier New Bold" charset="0"/>
                <a:cs typeface="Courier New Bold" charset="0"/>
                <a:sym typeface="Courier New Bold" charset="0"/>
              </a:rPr>
              <a:t> + Dest</a:t>
            </a:r>
            <a:endParaRPr lang="en-US" dirty="0"/>
          </a:p>
          <a:p>
            <a:pPr marL="317500" lvl="1" indent="0">
              <a:buNone/>
              <a:tabLst>
                <a:tab pos="1225550" algn="l"/>
                <a:tab pos="4060825" algn="l"/>
                <a:tab pos="1225550" algn="l"/>
                <a:tab pos="4060825" algn="l"/>
              </a:tabLst>
            </a:pPr>
            <a:r>
              <a:rPr lang="en-US" dirty="0">
                <a:solidFill>
                  <a:srgbClr val="980002"/>
                </a:solidFill>
                <a:latin typeface="Calibri Bold" charset="0"/>
                <a:ea typeface="Calibri Bold" charset="0"/>
                <a:cs typeface="Calibri Bold" charset="0"/>
                <a:sym typeface="Calibri Bold" charset="0"/>
              </a:rPr>
              <a:t>CF set</a:t>
            </a:r>
            <a:r>
              <a:rPr lang="en-US" dirty="0"/>
              <a:t> if unsigned overflow</a:t>
            </a:r>
          </a:p>
          <a:p>
            <a:pPr marL="317500" lvl="1" indent="0">
              <a:buNone/>
              <a:tabLst>
                <a:tab pos="1225550" algn="l"/>
                <a:tab pos="4060825" algn="l"/>
                <a:tab pos="1225550" algn="l"/>
                <a:tab pos="4060825" algn="l"/>
              </a:tabLst>
            </a:pPr>
            <a:r>
              <a:rPr lang="en-US" dirty="0">
                <a:solidFill>
                  <a:srgbClr val="980002"/>
                </a:solidFill>
                <a:latin typeface="Calibri Bold" charset="0"/>
                <a:ea typeface="Calibri Bold" charset="0"/>
                <a:cs typeface="Calibri Bold" charset="0"/>
                <a:sym typeface="Calibri Bold" charset="0"/>
              </a:rPr>
              <a:t>ZF set</a:t>
            </a:r>
            <a:r>
              <a:rPr lang="en-US" dirty="0"/>
              <a:t> if </a:t>
            </a:r>
            <a:r>
              <a:rPr lang="en-US" dirty="0">
                <a:latin typeface="Courier New Bold" charset="0"/>
                <a:cs typeface="Courier New Bold" charset="0"/>
                <a:sym typeface="Courier New Bold" charset="0"/>
              </a:rPr>
              <a:t>t == 0</a:t>
            </a:r>
            <a:endParaRPr lang="en-US" dirty="0"/>
          </a:p>
          <a:p>
            <a:pPr marL="317500" lvl="1" indent="0">
              <a:buNone/>
              <a:tabLst>
                <a:tab pos="1225550" algn="l"/>
                <a:tab pos="4060825" algn="l"/>
                <a:tab pos="1225550" algn="l"/>
                <a:tab pos="4060825" algn="l"/>
              </a:tabLst>
            </a:pPr>
            <a:r>
              <a:rPr lang="en-US" dirty="0">
                <a:solidFill>
                  <a:srgbClr val="980002"/>
                </a:solidFill>
                <a:latin typeface="Calibri Bold" charset="0"/>
                <a:ea typeface="Calibri Bold" charset="0"/>
                <a:cs typeface="Calibri Bold" charset="0"/>
                <a:sym typeface="Calibri Bold" charset="0"/>
              </a:rPr>
              <a:t>SF set</a:t>
            </a:r>
            <a:r>
              <a:rPr lang="en-US" dirty="0"/>
              <a:t> if </a:t>
            </a:r>
            <a:r>
              <a:rPr lang="en-US" dirty="0">
                <a:latin typeface="Courier New Bold" charset="0"/>
                <a:cs typeface="Courier New Bold" charset="0"/>
                <a:sym typeface="Courier New Bold" charset="0"/>
              </a:rPr>
              <a:t>t &lt; 0</a:t>
            </a:r>
            <a:r>
              <a:rPr lang="en-US" dirty="0"/>
              <a:t> (as signed)</a:t>
            </a:r>
          </a:p>
          <a:p>
            <a:pPr marL="317500" lvl="1" indent="0">
              <a:buNone/>
              <a:tabLst>
                <a:tab pos="1225550" algn="l"/>
                <a:tab pos="4060825" algn="l"/>
                <a:tab pos="1225550" algn="l"/>
                <a:tab pos="4060825" algn="l"/>
              </a:tabLst>
            </a:pPr>
            <a:r>
              <a:rPr lang="en-US" dirty="0">
                <a:solidFill>
                  <a:srgbClr val="980002"/>
                </a:solidFill>
                <a:latin typeface="Calibri Bold" charset="0"/>
                <a:ea typeface="Calibri Bold" charset="0"/>
                <a:cs typeface="Calibri Bold" charset="0"/>
                <a:sym typeface="Calibri Bold" charset="0"/>
              </a:rPr>
              <a:t>OF set</a:t>
            </a:r>
            <a:r>
              <a:rPr lang="en-US" dirty="0"/>
              <a:t> if two’s-complement (signed) overflow</a:t>
            </a:r>
            <a:br>
              <a:rPr lang="en-US" dirty="0"/>
            </a:br>
            <a:r>
              <a:rPr lang="en-US" dirty="0">
                <a:latin typeface="Courier New Bold" charset="0"/>
                <a:cs typeface="Courier New Bold" charset="0"/>
                <a:sym typeface="Courier New Bold" charset="0"/>
              </a:rPr>
              <a:t>(a&gt;0 &amp;&amp; b&gt;0 &amp;&amp; t&lt;0) || (a&lt;0 &amp;&amp; b&lt;0 &amp;&amp; t&gt;=0)</a:t>
            </a:r>
            <a:endParaRPr lang="en-US" dirty="0"/>
          </a:p>
          <a:p>
            <a:pPr>
              <a:tabLst>
                <a:tab pos="1225550" algn="l"/>
                <a:tab pos="4060825" algn="l"/>
                <a:tab pos="1225550" algn="l"/>
                <a:tab pos="4060825" algn="l"/>
              </a:tabLst>
            </a:pPr>
            <a:endParaRPr lang="en-US" dirty="0"/>
          </a:p>
          <a:p>
            <a:pPr>
              <a:tabLst>
                <a:tab pos="1225550" algn="l"/>
                <a:tab pos="4060825" algn="l"/>
                <a:tab pos="1225550" algn="l"/>
                <a:tab pos="4060825" algn="l"/>
              </a:tabLst>
            </a:pPr>
            <a:r>
              <a:rPr lang="en-US" dirty="0"/>
              <a:t>Not set by </a:t>
            </a:r>
            <a:r>
              <a:rPr lang="en-US" dirty="0" err="1">
                <a:latin typeface="Courier New Bold" charset="0"/>
                <a:cs typeface="Courier New Bold" charset="0"/>
                <a:sym typeface="Courier New Bold" charset="0"/>
              </a:rPr>
              <a:t>leaq</a:t>
            </a:r>
            <a:r>
              <a:rPr lang="en-US" dirty="0"/>
              <a:t> instruction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C00000"/>
                </a:solidFill>
              </a:rPr>
              <a:t>ZF set </a:t>
            </a:r>
            <a:r>
              <a:rPr lang="en-US" dirty="0"/>
              <a:t>when</a:t>
            </a:r>
          </a:p>
        </p:txBody>
      </p:sp>
      <p:sp>
        <p:nvSpPr>
          <p:cNvPr id="4" name="Rectangle 3"/>
          <p:cNvSpPr/>
          <p:nvPr/>
        </p:nvSpPr>
        <p:spPr bwMode="auto">
          <a:xfrm>
            <a:off x="2707341" y="1604682"/>
            <a:ext cx="3899647" cy="502024"/>
          </a:xfrm>
          <a:prstGeom prst="rect">
            <a:avLst/>
          </a:prstGeom>
          <a:noFill/>
          <a:ln w="254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000000000000…00000000000</a:t>
            </a:r>
            <a:endParaRPr kumimoji="0" lang="en-US" sz="2000" b="1" i="0" u="none" strike="noStrike" cap="none" normalizeH="0" baseline="0" dirty="0">
              <a:ln>
                <a:noFill/>
              </a:ln>
              <a:solidFill>
                <a:srgbClr val="000000"/>
              </a:solidFill>
              <a:effectLst/>
              <a:latin typeface="Courier New" panose="02070309020205020404" pitchFamily="49" charset="0"/>
              <a:cs typeface="Courier New" panose="02070309020205020404" pitchFamily="49" charset="0"/>
              <a:sym typeface="Gill Sans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8888934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C00000"/>
                </a:solidFill>
              </a:rPr>
              <a:t>SF set </a:t>
            </a:r>
            <a:r>
              <a:rPr lang="en-US" dirty="0"/>
              <a:t>when</a:t>
            </a:r>
          </a:p>
        </p:txBody>
      </p:sp>
      <p:sp>
        <p:nvSpPr>
          <p:cNvPr id="4" name="Rectangle 3"/>
          <p:cNvSpPr/>
          <p:nvPr/>
        </p:nvSpPr>
        <p:spPr bwMode="auto">
          <a:xfrm>
            <a:off x="2707341" y="1604682"/>
            <a:ext cx="3899647" cy="502024"/>
          </a:xfrm>
          <a:prstGeom prst="rect">
            <a:avLst/>
          </a:prstGeom>
          <a:noFill/>
          <a:ln w="254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20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yxxxxxxxxxxxx</a:t>
            </a:r>
            <a:r>
              <a:rPr lang="en-U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...</a:t>
            </a:r>
            <a:endParaRPr kumimoji="0" lang="en-US" sz="2000" b="1" i="0" u="none" strike="noStrike" cap="none" normalizeH="0" baseline="0" dirty="0">
              <a:ln>
                <a:noFill/>
              </a:ln>
              <a:solidFill>
                <a:srgbClr val="000000"/>
              </a:solidFill>
              <a:effectLst/>
              <a:latin typeface="Courier New" panose="02070309020205020404" pitchFamily="49" charset="0"/>
              <a:cs typeface="Courier New" panose="02070309020205020404" pitchFamily="49" charset="0"/>
              <a:sym typeface="Gill Sans" charset="0"/>
            </a:endParaRPr>
          </a:p>
        </p:txBody>
      </p:sp>
      <p:sp>
        <p:nvSpPr>
          <p:cNvPr id="5" name="Rectangle 4"/>
          <p:cNvSpPr/>
          <p:nvPr/>
        </p:nvSpPr>
        <p:spPr bwMode="auto">
          <a:xfrm>
            <a:off x="2707341" y="2106706"/>
            <a:ext cx="3899647" cy="502024"/>
          </a:xfrm>
          <a:prstGeom prst="rect">
            <a:avLst/>
          </a:prstGeom>
          <a:noFill/>
          <a:ln w="254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20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yxxxxxxxxxxxx</a:t>
            </a:r>
            <a:r>
              <a:rPr lang="en-U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...</a:t>
            </a:r>
            <a:endParaRPr kumimoji="0" lang="en-US" sz="2000" b="1" i="0" u="none" strike="noStrike" cap="none" normalizeH="0" baseline="0" dirty="0">
              <a:ln>
                <a:noFill/>
              </a:ln>
              <a:solidFill>
                <a:srgbClr val="000000"/>
              </a:solidFill>
              <a:effectLst/>
              <a:latin typeface="Courier New" panose="02070309020205020404" pitchFamily="49" charset="0"/>
              <a:cs typeface="Courier New" panose="02070309020205020404" pitchFamily="49" charset="0"/>
              <a:sym typeface="Gill Sans" charset="0"/>
            </a:endParaRPr>
          </a:p>
        </p:txBody>
      </p:sp>
      <p:cxnSp>
        <p:nvCxnSpPr>
          <p:cNvPr id="7" name="Straight Connector 6"/>
          <p:cNvCxnSpPr/>
          <p:nvPr/>
        </p:nvCxnSpPr>
        <p:spPr bwMode="auto">
          <a:xfrm>
            <a:off x="1990165" y="2770094"/>
            <a:ext cx="5262282" cy="0"/>
          </a:xfrm>
          <a:prstGeom prst="line">
            <a:avLst/>
          </a:prstGeom>
          <a:solidFill>
            <a:schemeClr val="accent1"/>
          </a:solidFill>
          <a:ln w="254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9" name="TextBox 8"/>
          <p:cNvSpPr txBox="1"/>
          <p:nvPr/>
        </p:nvSpPr>
        <p:spPr>
          <a:xfrm>
            <a:off x="2142565" y="1988386"/>
            <a:ext cx="45720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+</a:t>
            </a:r>
          </a:p>
        </p:txBody>
      </p:sp>
      <p:sp>
        <p:nvSpPr>
          <p:cNvPr id="10" name="Rectangle 9"/>
          <p:cNvSpPr/>
          <p:nvPr/>
        </p:nvSpPr>
        <p:spPr bwMode="auto">
          <a:xfrm>
            <a:off x="2707341" y="2904565"/>
            <a:ext cx="3899647" cy="502024"/>
          </a:xfrm>
          <a:prstGeom prst="rect">
            <a:avLst/>
          </a:prstGeom>
          <a:noFill/>
          <a:ln w="254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2000" b="1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1</a:t>
            </a:r>
            <a:r>
              <a:rPr lang="en-U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xxxxxxxxxxxx...</a:t>
            </a:r>
            <a:endParaRPr kumimoji="0" lang="en-US" sz="2000" b="1" i="0" u="none" strike="noStrike" cap="none" normalizeH="0" baseline="0" dirty="0">
              <a:ln>
                <a:noFill/>
              </a:ln>
              <a:solidFill>
                <a:srgbClr val="000000"/>
              </a:solidFill>
              <a:effectLst/>
              <a:latin typeface="Courier New" panose="02070309020205020404" pitchFamily="49" charset="0"/>
              <a:cs typeface="Courier New" panose="02070309020205020404" pitchFamily="49" charset="0"/>
              <a:sym typeface="Gill Sans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C1DD63C-C39C-4F1C-9C27-013FB1273AD6}"/>
              </a:ext>
            </a:extLst>
          </p:cNvPr>
          <p:cNvSpPr txBox="1"/>
          <p:nvPr/>
        </p:nvSpPr>
        <p:spPr>
          <a:xfrm>
            <a:off x="1154721" y="4413184"/>
            <a:ext cx="718292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For signed arithmetic, this reports when result is a negative number</a:t>
            </a:r>
          </a:p>
        </p:txBody>
      </p:sp>
    </p:spTree>
    <p:extLst>
      <p:ext uri="{BB962C8B-B14F-4D97-AF65-F5344CB8AC3E}">
        <p14:creationId xmlns:p14="http://schemas.microsoft.com/office/powerpoint/2010/main" val="149159214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C00000"/>
                </a:solidFill>
              </a:rPr>
              <a:t>CF set </a:t>
            </a:r>
            <a:r>
              <a:rPr lang="en-US" dirty="0"/>
              <a:t>when</a:t>
            </a:r>
          </a:p>
        </p:txBody>
      </p:sp>
      <p:sp>
        <p:nvSpPr>
          <p:cNvPr id="4" name="Rectangle 3"/>
          <p:cNvSpPr/>
          <p:nvPr/>
        </p:nvSpPr>
        <p:spPr bwMode="auto">
          <a:xfrm>
            <a:off x="2707341" y="1604682"/>
            <a:ext cx="3899647" cy="502024"/>
          </a:xfrm>
          <a:prstGeom prst="rect">
            <a:avLst/>
          </a:prstGeom>
          <a:noFill/>
          <a:ln w="254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1xxxxxxxxxxxx...</a:t>
            </a:r>
            <a:endParaRPr kumimoji="0" lang="en-US" sz="2000" b="1" i="0" u="none" strike="noStrike" cap="none" normalizeH="0" baseline="0" dirty="0">
              <a:ln>
                <a:noFill/>
              </a:ln>
              <a:solidFill>
                <a:srgbClr val="000000"/>
              </a:solidFill>
              <a:effectLst/>
              <a:latin typeface="Courier New" panose="02070309020205020404" pitchFamily="49" charset="0"/>
              <a:cs typeface="Courier New" panose="02070309020205020404" pitchFamily="49" charset="0"/>
              <a:sym typeface="Gill Sans" charset="0"/>
            </a:endParaRPr>
          </a:p>
        </p:txBody>
      </p:sp>
      <p:sp>
        <p:nvSpPr>
          <p:cNvPr id="5" name="Rectangle 4"/>
          <p:cNvSpPr/>
          <p:nvPr/>
        </p:nvSpPr>
        <p:spPr bwMode="auto">
          <a:xfrm>
            <a:off x="2707341" y="2106706"/>
            <a:ext cx="3899647" cy="502024"/>
          </a:xfrm>
          <a:prstGeom prst="rect">
            <a:avLst/>
          </a:prstGeom>
          <a:noFill/>
          <a:ln w="254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1xxxxxxxxxxxx...</a:t>
            </a:r>
            <a:endParaRPr kumimoji="0" lang="en-US" sz="2000" b="1" i="0" u="none" strike="noStrike" cap="none" normalizeH="0" baseline="0" dirty="0">
              <a:ln>
                <a:noFill/>
              </a:ln>
              <a:solidFill>
                <a:srgbClr val="000000"/>
              </a:solidFill>
              <a:effectLst/>
              <a:latin typeface="Courier New" panose="02070309020205020404" pitchFamily="49" charset="0"/>
              <a:cs typeface="Courier New" panose="02070309020205020404" pitchFamily="49" charset="0"/>
              <a:sym typeface="Gill Sans" charset="0"/>
            </a:endParaRPr>
          </a:p>
        </p:txBody>
      </p:sp>
      <p:cxnSp>
        <p:nvCxnSpPr>
          <p:cNvPr id="7" name="Straight Connector 6"/>
          <p:cNvCxnSpPr/>
          <p:nvPr/>
        </p:nvCxnSpPr>
        <p:spPr bwMode="auto">
          <a:xfrm>
            <a:off x="1990165" y="2770094"/>
            <a:ext cx="5262282" cy="0"/>
          </a:xfrm>
          <a:prstGeom prst="line">
            <a:avLst/>
          </a:prstGeom>
          <a:solidFill>
            <a:schemeClr val="accent1"/>
          </a:solidFill>
          <a:ln w="254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9" name="TextBox 8"/>
          <p:cNvSpPr txBox="1"/>
          <p:nvPr/>
        </p:nvSpPr>
        <p:spPr>
          <a:xfrm>
            <a:off x="2142565" y="1988386"/>
            <a:ext cx="45720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+</a:t>
            </a:r>
          </a:p>
        </p:txBody>
      </p:sp>
      <p:sp>
        <p:nvSpPr>
          <p:cNvPr id="10" name="Rectangle 9"/>
          <p:cNvSpPr/>
          <p:nvPr/>
        </p:nvSpPr>
        <p:spPr bwMode="auto">
          <a:xfrm>
            <a:off x="2707341" y="2904565"/>
            <a:ext cx="3899647" cy="502024"/>
          </a:xfrm>
          <a:prstGeom prst="rect">
            <a:avLst/>
          </a:prstGeom>
          <a:noFill/>
          <a:ln w="254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20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xxxxxxxxxxxxx</a:t>
            </a:r>
            <a:r>
              <a:rPr lang="en-U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...</a:t>
            </a:r>
            <a:endParaRPr kumimoji="0" lang="en-US" sz="2000" b="1" i="0" u="none" strike="noStrike" cap="none" normalizeH="0" baseline="0" dirty="0">
              <a:ln>
                <a:noFill/>
              </a:ln>
              <a:solidFill>
                <a:srgbClr val="000000"/>
              </a:solidFill>
              <a:effectLst/>
              <a:latin typeface="Courier New" panose="02070309020205020404" pitchFamily="49" charset="0"/>
              <a:cs typeface="Courier New" panose="02070309020205020404" pitchFamily="49" charset="0"/>
              <a:sym typeface="Gill Sans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2142565" y="2964487"/>
            <a:ext cx="4572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1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B9CDA50-41BB-446A-86E0-40363CE16F06}"/>
              </a:ext>
            </a:extLst>
          </p:cNvPr>
          <p:cNvSpPr txBox="1"/>
          <p:nvPr/>
        </p:nvSpPr>
        <p:spPr>
          <a:xfrm>
            <a:off x="2063528" y="6078215"/>
            <a:ext cx="496629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For unsigned arithmetic, this reports overflow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D0E0DA0B-E262-4B93-BC72-478B7D664DE0}"/>
              </a:ext>
            </a:extLst>
          </p:cNvPr>
          <p:cNvGrpSpPr/>
          <p:nvPr/>
        </p:nvGrpSpPr>
        <p:grpSpPr>
          <a:xfrm>
            <a:off x="1990164" y="4068626"/>
            <a:ext cx="5262282" cy="1801907"/>
            <a:chOff x="1990164" y="4068626"/>
            <a:chExt cx="5262282" cy="1801907"/>
          </a:xfrm>
        </p:grpSpPr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D30D5466-50A8-4989-9386-DC017859BEE4}"/>
                </a:ext>
              </a:extLst>
            </p:cNvPr>
            <p:cNvSpPr/>
            <p:nvPr/>
          </p:nvSpPr>
          <p:spPr bwMode="auto">
            <a:xfrm>
              <a:off x="2707340" y="4068626"/>
              <a:ext cx="3899647" cy="502024"/>
            </a:xfrm>
            <a:prstGeom prst="rect">
              <a:avLst/>
            </a:prstGeom>
            <a:noFill/>
            <a:ln w="25400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sz="2000" b="1" dirty="0">
                  <a:latin typeface="Courier New" panose="02070309020205020404" pitchFamily="49" charset="0"/>
                  <a:cs typeface="Courier New" panose="02070309020205020404" pitchFamily="49" charset="0"/>
                </a:rPr>
                <a:t>0xxxxxxxxxxxx...</a:t>
              </a:r>
              <a:endParaRPr kumimoji="0" lang="en-US" sz="20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  <a:sym typeface="Gill Sans" charset="0"/>
              </a:endParaRPr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731DC4EE-8735-4997-94FD-D35E79343EAE}"/>
                </a:ext>
              </a:extLst>
            </p:cNvPr>
            <p:cNvSpPr/>
            <p:nvPr/>
          </p:nvSpPr>
          <p:spPr bwMode="auto">
            <a:xfrm>
              <a:off x="2707340" y="4570650"/>
              <a:ext cx="3899647" cy="502024"/>
            </a:xfrm>
            <a:prstGeom prst="rect">
              <a:avLst/>
            </a:prstGeom>
            <a:noFill/>
            <a:ln w="25400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sz="2000" b="1" dirty="0">
                  <a:latin typeface="Courier New" panose="02070309020205020404" pitchFamily="49" charset="0"/>
                  <a:cs typeface="Courier New" panose="02070309020205020404" pitchFamily="49" charset="0"/>
                </a:rPr>
                <a:t>1xxxxxxxxxxxx...</a:t>
              </a:r>
              <a:endParaRPr kumimoji="0" lang="en-US" sz="20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  <a:sym typeface="Gill Sans" charset="0"/>
              </a:endParaRPr>
            </a:p>
          </p:txBody>
        </p:sp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B9B6EC14-41AB-4CE4-8B87-A455B036572C}"/>
                </a:ext>
              </a:extLst>
            </p:cNvPr>
            <p:cNvCxnSpPr/>
            <p:nvPr/>
          </p:nvCxnSpPr>
          <p:spPr bwMode="auto">
            <a:xfrm>
              <a:off x="1990164" y="5234038"/>
              <a:ext cx="5262282" cy="0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44F29907-ABF2-47FC-9B0D-CA56A7C80696}"/>
                </a:ext>
              </a:extLst>
            </p:cNvPr>
            <p:cNvSpPr txBox="1"/>
            <p:nvPr/>
          </p:nvSpPr>
          <p:spPr>
            <a:xfrm>
              <a:off x="2142564" y="4452330"/>
              <a:ext cx="457200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-</a:t>
              </a:r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9CF7245C-E525-4050-A737-48F4CC9C89FD}"/>
                </a:ext>
              </a:extLst>
            </p:cNvPr>
            <p:cNvSpPr/>
            <p:nvPr/>
          </p:nvSpPr>
          <p:spPr bwMode="auto">
            <a:xfrm>
              <a:off x="2707340" y="5368509"/>
              <a:ext cx="3899647" cy="502024"/>
            </a:xfrm>
            <a:prstGeom prst="rect">
              <a:avLst/>
            </a:prstGeom>
            <a:noFill/>
            <a:ln w="25400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sz="2000" b="1" dirty="0">
                  <a:latin typeface="Courier New" panose="02070309020205020404" pitchFamily="49" charset="0"/>
                  <a:cs typeface="Courier New" panose="02070309020205020404" pitchFamily="49" charset="0"/>
                </a:rPr>
                <a:t>1xxxxxxxxxxxx...</a:t>
              </a:r>
              <a:endParaRPr kumimoji="0" lang="en-US" sz="20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  <a:sym typeface="Gill Sans" charset="0"/>
              </a:endParaRP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EF8844C9-CD86-4390-BFD5-A309109CB972}"/>
                </a:ext>
              </a:extLst>
            </p:cNvPr>
            <p:cNvSpPr txBox="1"/>
            <p:nvPr/>
          </p:nvSpPr>
          <p:spPr>
            <a:xfrm>
              <a:off x="2252112" y="4149018"/>
              <a:ext cx="45720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b="1" dirty="0">
                  <a:solidFill>
                    <a:srgbClr val="FF0000"/>
                  </a:solidFill>
                  <a:latin typeface="Courier New" panose="02070309020205020404" pitchFamily="49" charset="0"/>
                  <a:cs typeface="Courier New" panose="02070309020205020404" pitchFamily="49" charset="0"/>
                </a:rPr>
                <a:t>1</a:t>
              </a:r>
            </a:p>
          </p:txBody>
        </p:sp>
      </p:grpSp>
      <p:sp>
        <p:nvSpPr>
          <p:cNvPr id="18" name="TextBox 17">
            <a:extLst>
              <a:ext uri="{FF2B5EF4-FFF2-40B4-BE49-F238E27FC236}">
                <a16:creationId xmlns:a16="http://schemas.microsoft.com/office/drawing/2014/main" id="{111DFDBA-AEDF-40CB-A1F7-39AF2A046538}"/>
              </a:ext>
            </a:extLst>
          </p:cNvPr>
          <p:cNvSpPr txBox="1"/>
          <p:nvPr/>
        </p:nvSpPr>
        <p:spPr>
          <a:xfrm>
            <a:off x="7686103" y="2003208"/>
            <a:ext cx="96064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latin typeface="Calibri" panose="020F0502020204030204" pitchFamily="34" charset="0"/>
                <a:cs typeface="Calibri" panose="020F0502020204030204" pitchFamily="34" charset="0"/>
              </a:rPr>
              <a:t>Carry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3C010D2E-2ED6-42F5-8C4C-3336046C4B12}"/>
              </a:ext>
            </a:extLst>
          </p:cNvPr>
          <p:cNvSpPr txBox="1"/>
          <p:nvPr/>
        </p:nvSpPr>
        <p:spPr>
          <a:xfrm>
            <a:off x="7537472" y="4437955"/>
            <a:ext cx="125790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latin typeface="Calibri" panose="020F0502020204030204" pitchFamily="34" charset="0"/>
                <a:cs typeface="Calibri" panose="020F0502020204030204" pitchFamily="34" charset="0"/>
              </a:rPr>
              <a:t>Borrow</a:t>
            </a:r>
          </a:p>
        </p:txBody>
      </p:sp>
    </p:spTree>
    <p:extLst>
      <p:ext uri="{BB962C8B-B14F-4D97-AF65-F5344CB8AC3E}">
        <p14:creationId xmlns:p14="http://schemas.microsoft.com/office/powerpoint/2010/main" val="40444388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19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C00000"/>
                </a:solidFill>
              </a:rPr>
              <a:t>OF set </a:t>
            </a:r>
            <a:r>
              <a:rPr lang="en-US" dirty="0"/>
              <a:t>when</a:t>
            </a:r>
          </a:p>
        </p:txBody>
      </p:sp>
      <p:sp>
        <p:nvSpPr>
          <p:cNvPr id="4" name="Rectangle 3"/>
          <p:cNvSpPr/>
          <p:nvPr/>
        </p:nvSpPr>
        <p:spPr bwMode="auto">
          <a:xfrm>
            <a:off x="2707341" y="1604682"/>
            <a:ext cx="3899647" cy="502024"/>
          </a:xfrm>
          <a:prstGeom prst="rect">
            <a:avLst/>
          </a:prstGeom>
          <a:noFill/>
          <a:ln w="254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2000" b="1" dirty="0" err="1">
                <a:solidFill>
                  <a:srgbClr val="7030A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y</a:t>
            </a:r>
            <a:r>
              <a:rPr lang="en-US" sz="20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xxxxxxxxxxxx</a:t>
            </a:r>
            <a:r>
              <a:rPr lang="en-U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...</a:t>
            </a:r>
            <a:endParaRPr kumimoji="0" lang="en-US" sz="2000" b="1" i="0" u="none" strike="noStrike" cap="none" normalizeH="0" baseline="0" dirty="0">
              <a:ln>
                <a:noFill/>
              </a:ln>
              <a:solidFill>
                <a:srgbClr val="000000"/>
              </a:solidFill>
              <a:effectLst/>
              <a:latin typeface="Courier New" panose="02070309020205020404" pitchFamily="49" charset="0"/>
              <a:cs typeface="Courier New" panose="02070309020205020404" pitchFamily="49" charset="0"/>
              <a:sym typeface="Gill Sans" charset="0"/>
            </a:endParaRPr>
          </a:p>
        </p:txBody>
      </p:sp>
      <p:sp>
        <p:nvSpPr>
          <p:cNvPr id="5" name="Rectangle 4"/>
          <p:cNvSpPr/>
          <p:nvPr/>
        </p:nvSpPr>
        <p:spPr bwMode="auto">
          <a:xfrm>
            <a:off x="2707341" y="2106706"/>
            <a:ext cx="3899647" cy="502024"/>
          </a:xfrm>
          <a:prstGeom prst="rect">
            <a:avLst/>
          </a:prstGeom>
          <a:noFill/>
          <a:ln w="254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2000" b="1" dirty="0" err="1">
                <a:solidFill>
                  <a:srgbClr val="7030A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y</a:t>
            </a:r>
            <a:r>
              <a:rPr lang="en-US" sz="20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xxxxxxxxxxxx</a:t>
            </a:r>
            <a:r>
              <a:rPr lang="en-U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...</a:t>
            </a:r>
            <a:endParaRPr kumimoji="0" lang="en-US" sz="2000" b="1" i="0" u="none" strike="noStrike" cap="none" normalizeH="0" baseline="0" dirty="0">
              <a:ln>
                <a:noFill/>
              </a:ln>
              <a:solidFill>
                <a:srgbClr val="000000"/>
              </a:solidFill>
              <a:effectLst/>
              <a:latin typeface="Courier New" panose="02070309020205020404" pitchFamily="49" charset="0"/>
              <a:cs typeface="Courier New" panose="02070309020205020404" pitchFamily="49" charset="0"/>
              <a:sym typeface="Gill Sans" charset="0"/>
            </a:endParaRPr>
          </a:p>
        </p:txBody>
      </p:sp>
      <p:cxnSp>
        <p:nvCxnSpPr>
          <p:cNvPr id="7" name="Straight Connector 6"/>
          <p:cNvCxnSpPr/>
          <p:nvPr/>
        </p:nvCxnSpPr>
        <p:spPr bwMode="auto">
          <a:xfrm>
            <a:off x="1990165" y="2770094"/>
            <a:ext cx="5262282" cy="0"/>
          </a:xfrm>
          <a:prstGeom prst="line">
            <a:avLst/>
          </a:prstGeom>
          <a:solidFill>
            <a:schemeClr val="accent1"/>
          </a:solidFill>
          <a:ln w="254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9" name="TextBox 8"/>
          <p:cNvSpPr txBox="1"/>
          <p:nvPr/>
        </p:nvSpPr>
        <p:spPr>
          <a:xfrm>
            <a:off x="2142565" y="1988386"/>
            <a:ext cx="45720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+</a:t>
            </a:r>
          </a:p>
        </p:txBody>
      </p:sp>
      <p:sp>
        <p:nvSpPr>
          <p:cNvPr id="10" name="Rectangle 9"/>
          <p:cNvSpPr/>
          <p:nvPr/>
        </p:nvSpPr>
        <p:spPr bwMode="auto">
          <a:xfrm>
            <a:off x="2707341" y="2904565"/>
            <a:ext cx="3899647" cy="502024"/>
          </a:xfrm>
          <a:prstGeom prst="rect">
            <a:avLst/>
          </a:prstGeom>
          <a:noFill/>
          <a:ln w="254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2000" b="1" dirty="0" err="1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z</a:t>
            </a:r>
            <a:r>
              <a:rPr lang="en-US" sz="20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xxxxxxxxxxxx</a:t>
            </a:r>
            <a:r>
              <a:rPr lang="en-U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...</a:t>
            </a:r>
            <a:endParaRPr kumimoji="0" lang="en-US" sz="2000" b="1" i="0" u="none" strike="noStrike" cap="none" normalizeH="0" baseline="0" dirty="0">
              <a:ln>
                <a:noFill/>
              </a:ln>
              <a:solidFill>
                <a:srgbClr val="000000"/>
              </a:solidFill>
              <a:effectLst/>
              <a:latin typeface="Courier New" panose="02070309020205020404" pitchFamily="49" charset="0"/>
              <a:cs typeface="Courier New" panose="02070309020205020404" pitchFamily="49" charset="0"/>
              <a:sym typeface="Gill Sans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685023" y="3643914"/>
            <a:ext cx="1420581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z</a:t>
            </a:r>
            <a:r>
              <a:rPr lang="en-US" dirty="0"/>
              <a:t> = ~</a:t>
            </a:r>
            <a:r>
              <a:rPr lang="en-US" dirty="0">
                <a:solidFill>
                  <a:srgbClr val="7030A0"/>
                </a:solidFill>
              </a:rPr>
              <a:t>y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E98C8604-892E-419B-8066-C67DDC2BAC57}"/>
              </a:ext>
            </a:extLst>
          </p:cNvPr>
          <p:cNvSpPr txBox="1"/>
          <p:nvPr/>
        </p:nvSpPr>
        <p:spPr>
          <a:xfrm>
            <a:off x="2223504" y="5798543"/>
            <a:ext cx="469699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For signed arithmetic, this reports overflow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50ADC978-E23E-45E9-9440-AF4F4112FF37}"/>
              </a:ext>
            </a:extLst>
          </p:cNvPr>
          <p:cNvSpPr/>
          <p:nvPr/>
        </p:nvSpPr>
        <p:spPr>
          <a:xfrm>
            <a:off x="-76200" y="4943797"/>
            <a:ext cx="88392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17500" lvl="1" indent="0">
              <a:buNone/>
              <a:tabLst>
                <a:tab pos="1225550" algn="l"/>
                <a:tab pos="4060825" algn="l"/>
                <a:tab pos="1225550" algn="l"/>
                <a:tab pos="4060825" algn="l"/>
              </a:tabLst>
            </a:pPr>
            <a:r>
              <a:rPr lang="en-US" sz="2400" dirty="0"/>
              <a:t>     </a:t>
            </a:r>
            <a:r>
              <a:rPr lang="en-US" sz="2400" dirty="0">
                <a:solidFill>
                  <a:srgbClr val="00B050"/>
                </a:solidFill>
                <a:latin typeface="Courier New Bold" charset="0"/>
                <a:cs typeface="Courier New Bold" charset="0"/>
                <a:sym typeface="Courier New Bold" charset="0"/>
              </a:rPr>
              <a:t>(a&gt;0 &amp;&amp; b&gt;0 &amp;&amp; t&lt;0) || (a&lt;0 &amp;&amp; b&lt;0 &amp;&amp; t&gt;=0)</a:t>
            </a:r>
            <a:endParaRPr lang="en-US" sz="2400" dirty="0">
              <a:solidFill>
                <a:srgbClr val="00B050"/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99149B9-331C-4B41-A02A-CDEF4445FDBF}"/>
              </a:ext>
            </a:extLst>
          </p:cNvPr>
          <p:cNvSpPr txBox="1"/>
          <p:nvPr/>
        </p:nvSpPr>
        <p:spPr>
          <a:xfrm>
            <a:off x="7731982" y="1604682"/>
            <a:ext cx="36901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00B050"/>
                </a:solidFill>
                <a:latin typeface="Courier New Bold" panose="02070609020205020404" pitchFamily="49" charset="0"/>
                <a:cs typeface="Courier New Bold" panose="02070609020205020404" pitchFamily="49" charset="0"/>
              </a:rPr>
              <a:t>a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C8B75FF6-8E19-47EA-A027-26D1AA874DAB}"/>
              </a:ext>
            </a:extLst>
          </p:cNvPr>
          <p:cNvSpPr txBox="1"/>
          <p:nvPr/>
        </p:nvSpPr>
        <p:spPr>
          <a:xfrm>
            <a:off x="7731982" y="2171116"/>
            <a:ext cx="36901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00B050"/>
                </a:solidFill>
                <a:latin typeface="Courier New Bold" panose="02070609020205020404" pitchFamily="49" charset="0"/>
                <a:cs typeface="Courier New Bold" panose="02070609020205020404" pitchFamily="49" charset="0"/>
              </a:rPr>
              <a:t>b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01507D66-F25F-4722-A85C-4B1F2BC14D00}"/>
              </a:ext>
            </a:extLst>
          </p:cNvPr>
          <p:cNvSpPr txBox="1"/>
          <p:nvPr/>
        </p:nvSpPr>
        <p:spPr>
          <a:xfrm>
            <a:off x="7731982" y="2933025"/>
            <a:ext cx="36901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00B050"/>
                </a:solidFill>
                <a:latin typeface="Courier New Bold" panose="02070609020205020404" pitchFamily="49" charset="0"/>
                <a:cs typeface="Courier New Bold" panose="02070609020205020404" pitchFamily="49" charset="0"/>
              </a:rPr>
              <a:t>t</a:t>
            </a:r>
          </a:p>
        </p:txBody>
      </p:sp>
    </p:spTree>
    <p:extLst>
      <p:ext uri="{BB962C8B-B14F-4D97-AF65-F5344CB8AC3E}">
        <p14:creationId xmlns:p14="http://schemas.microsoft.com/office/powerpoint/2010/main" val="348946323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3" name="Rectangle 3"/>
          <p:cNvSpPr>
            <a:spLocks noGrp="1" noChangeArrowheads="1"/>
          </p:cNvSpPr>
          <p:nvPr>
            <p:ph type="title"/>
          </p:nvPr>
        </p:nvSpPr>
        <p:spPr>
          <a:xfrm>
            <a:off x="357018" y="435678"/>
            <a:ext cx="8634582" cy="762000"/>
          </a:xfrm>
          <a:ln/>
        </p:spPr>
        <p:txBody>
          <a:bodyPr/>
          <a:lstStyle/>
          <a:p>
            <a:pPr marL="119063" indent="-119063"/>
            <a:r>
              <a:rPr lang="en-US" dirty="0"/>
              <a:t>Condition Codes (Explicit Setting: Compare)</a:t>
            </a:r>
          </a:p>
        </p:txBody>
      </p:sp>
      <p:sp>
        <p:nvSpPr>
          <p:cNvPr id="35844" name="Rectangle 4"/>
          <p:cNvSpPr>
            <a:spLocks noGrp="1" noChangeArrowheads="1"/>
          </p:cNvSpPr>
          <p:nvPr>
            <p:ph idx="1"/>
          </p:nvPr>
        </p:nvSpPr>
        <p:spPr>
          <a:xfrm>
            <a:off x="396875" y="1362075"/>
            <a:ext cx="8289925" cy="4972050"/>
          </a:xfrm>
          <a:ln/>
        </p:spPr>
        <p:txBody>
          <a:bodyPr/>
          <a:lstStyle/>
          <a:p>
            <a:r>
              <a:rPr lang="en-US" dirty="0"/>
              <a:t>Explicit Setting by Compare Instruction</a:t>
            </a:r>
          </a:p>
          <a:p>
            <a:pPr marL="317500" lvl="1" indent="0"/>
            <a:r>
              <a:rPr lang="en-US" dirty="0" err="1">
                <a:latin typeface="Courier New Bold" charset="0"/>
                <a:cs typeface="Courier New Bold" charset="0"/>
                <a:sym typeface="Courier New Bold" charset="0"/>
              </a:rPr>
              <a:t>cmpq</a:t>
            </a:r>
            <a:r>
              <a:rPr lang="en-US" dirty="0"/>
              <a:t> </a:t>
            </a:r>
            <a:r>
              <a:rPr lang="en-US" dirty="0">
                <a:latin typeface="Calibri Italic" charset="0"/>
                <a:ea typeface="Calibri Italic" charset="0"/>
                <a:cs typeface="Calibri Italic" charset="0"/>
                <a:sym typeface="Calibri Italic" charset="0"/>
              </a:rPr>
              <a:t>Src2</a:t>
            </a:r>
            <a:r>
              <a:rPr lang="en-US" dirty="0"/>
              <a:t>, </a:t>
            </a:r>
            <a:r>
              <a:rPr lang="en-US" dirty="0">
                <a:latin typeface="Calibri Italic" charset="0"/>
                <a:ea typeface="Calibri Italic" charset="0"/>
                <a:cs typeface="Calibri Italic" charset="0"/>
                <a:sym typeface="Calibri Italic" charset="0"/>
              </a:rPr>
              <a:t>Src1</a:t>
            </a:r>
            <a:endParaRPr lang="en-US" dirty="0"/>
          </a:p>
          <a:p>
            <a:pPr marL="317500" lvl="1" indent="0"/>
            <a:r>
              <a:rPr lang="en-US" dirty="0" err="1">
                <a:latin typeface="Courier New Bold" charset="0"/>
                <a:cs typeface="Courier New Bold" charset="0"/>
                <a:sym typeface="Courier New Bold" charset="0"/>
              </a:rPr>
              <a:t>cmpq</a:t>
            </a:r>
            <a:r>
              <a:rPr lang="en-US" dirty="0">
                <a:latin typeface="Courier New Bold" charset="0"/>
                <a:cs typeface="Courier New Bold" charset="0"/>
                <a:sym typeface="Courier New Bold" charset="0"/>
              </a:rPr>
              <a:t> %</a:t>
            </a:r>
            <a:r>
              <a:rPr lang="en-US" dirty="0" err="1">
                <a:latin typeface="Courier New Bold" charset="0"/>
                <a:cs typeface="Courier New Bold" charset="0"/>
                <a:sym typeface="Courier New Bold" charset="0"/>
              </a:rPr>
              <a:t>a,%b</a:t>
            </a:r>
            <a:r>
              <a:rPr lang="en-US" dirty="0">
                <a:latin typeface="Courier New Bold" charset="0"/>
                <a:cs typeface="Courier New Bold" charset="0"/>
                <a:sym typeface="Courier New Bold" charset="0"/>
              </a:rPr>
              <a:t> </a:t>
            </a:r>
            <a:r>
              <a:rPr lang="en-US" dirty="0"/>
              <a:t>like computing </a:t>
            </a:r>
            <a:r>
              <a:rPr lang="en-US" dirty="0">
                <a:latin typeface="Courier New Bold" charset="0"/>
                <a:cs typeface="Courier New Bold" charset="0"/>
                <a:sym typeface="Courier New Bold" charset="0"/>
              </a:rPr>
              <a:t>b – a </a:t>
            </a:r>
            <a:r>
              <a:rPr lang="en-US" dirty="0"/>
              <a:t>without storing results.</a:t>
            </a:r>
          </a:p>
          <a:p>
            <a:pPr marL="0" indent="0">
              <a:buNone/>
            </a:pPr>
            <a:endParaRPr lang="en-US" dirty="0"/>
          </a:p>
          <a:p>
            <a:pPr marL="317500" lvl="1" indent="0">
              <a:buNone/>
            </a:pPr>
            <a:endParaRPr lang="en-US" dirty="0"/>
          </a:p>
          <a:p>
            <a:pPr marL="317500" lvl="1" indent="0"/>
            <a:r>
              <a:rPr lang="en-US" dirty="0">
                <a:solidFill>
                  <a:srgbClr val="980002"/>
                </a:solidFill>
                <a:latin typeface="Calibri Bold" charset="0"/>
                <a:ea typeface="Calibri Bold" charset="0"/>
                <a:cs typeface="Calibri Bold" charset="0"/>
                <a:sym typeface="Calibri Bold" charset="0"/>
              </a:rPr>
              <a:t>ZF set</a:t>
            </a:r>
            <a:r>
              <a:rPr lang="en-US" dirty="0"/>
              <a:t> if </a:t>
            </a:r>
            <a:r>
              <a:rPr lang="en-US" dirty="0">
                <a:latin typeface="Courier New Bold" charset="0"/>
                <a:cs typeface="Courier New Bold" charset="0"/>
                <a:sym typeface="Courier New Bold" charset="0"/>
              </a:rPr>
              <a:t>a == b</a:t>
            </a:r>
            <a:endParaRPr lang="en-US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7" name="Rectangle 3"/>
          <p:cNvSpPr>
            <a:spLocks noGrp="1" noChangeArrowheads="1"/>
          </p:cNvSpPr>
          <p:nvPr>
            <p:ph type="title"/>
          </p:nvPr>
        </p:nvSpPr>
        <p:spPr>
          <a:ln/>
        </p:spPr>
        <p:txBody>
          <a:bodyPr/>
          <a:lstStyle/>
          <a:p>
            <a:pPr marL="119063" indent="-119063"/>
            <a:r>
              <a:rPr lang="en-US"/>
              <a:t>Condition Codes (Explicit Setting: Test)</a:t>
            </a:r>
          </a:p>
        </p:txBody>
      </p:sp>
      <p:sp>
        <p:nvSpPr>
          <p:cNvPr id="36868" name="Rectangle 4"/>
          <p:cNvSpPr>
            <a:spLocks noGrp="1" noChangeArrowheads="1"/>
          </p:cNvSpPr>
          <p:nvPr>
            <p:ph idx="1"/>
          </p:nvPr>
        </p:nvSpPr>
        <p:spPr>
          <a:ln/>
        </p:spPr>
        <p:txBody>
          <a:bodyPr/>
          <a:lstStyle/>
          <a:p>
            <a:r>
              <a:rPr lang="en-US" dirty="0"/>
              <a:t>Explicit Setting by Test instruction</a:t>
            </a:r>
          </a:p>
          <a:p>
            <a:pPr marL="317500" lvl="1" indent="0"/>
            <a:r>
              <a:rPr lang="en-US" dirty="0" err="1">
                <a:latin typeface="Courier New Bold" charset="0"/>
                <a:cs typeface="Courier New Bold" charset="0"/>
                <a:sym typeface="Courier New Bold" charset="0"/>
              </a:rPr>
              <a:t>testq</a:t>
            </a:r>
            <a:r>
              <a:rPr lang="en-US" dirty="0"/>
              <a:t> </a:t>
            </a:r>
            <a:r>
              <a:rPr lang="en-US" dirty="0">
                <a:latin typeface="Calibri Italic" charset="0"/>
                <a:ea typeface="Calibri Italic" charset="0"/>
                <a:cs typeface="Calibri Italic" charset="0"/>
                <a:sym typeface="Calibri Italic" charset="0"/>
              </a:rPr>
              <a:t>Src2</a:t>
            </a:r>
            <a:r>
              <a:rPr lang="en-US" dirty="0"/>
              <a:t>, </a:t>
            </a:r>
            <a:r>
              <a:rPr lang="en-US" dirty="0">
                <a:latin typeface="Calibri Italic" charset="0"/>
                <a:ea typeface="Calibri Italic" charset="0"/>
                <a:cs typeface="Calibri Italic" charset="0"/>
                <a:sym typeface="Calibri Italic" charset="0"/>
              </a:rPr>
              <a:t>Src1</a:t>
            </a:r>
            <a:endParaRPr lang="en-US" dirty="0"/>
          </a:p>
          <a:p>
            <a:pPr marL="603250" lvl="2" indent="0"/>
            <a:r>
              <a:rPr lang="en-US" dirty="0" err="1">
                <a:latin typeface="Courier New Bold" charset="0"/>
                <a:cs typeface="Courier New Bold" charset="0"/>
                <a:sym typeface="Courier New Bold" charset="0"/>
              </a:rPr>
              <a:t>testq</a:t>
            </a:r>
            <a:r>
              <a:rPr lang="en-US" dirty="0">
                <a:latin typeface="Courier New Bold" charset="0"/>
                <a:cs typeface="Courier New Bold" charset="0"/>
                <a:sym typeface="Courier New Bold" charset="0"/>
              </a:rPr>
              <a:t> </a:t>
            </a:r>
            <a:r>
              <a:rPr lang="en-US" dirty="0" err="1">
                <a:latin typeface="Courier New Bold" charset="0"/>
                <a:cs typeface="Courier New Bold" charset="0"/>
                <a:sym typeface="Courier New Bold" charset="0"/>
              </a:rPr>
              <a:t>b,a</a:t>
            </a:r>
            <a:r>
              <a:rPr lang="en-US" dirty="0"/>
              <a:t> like computing </a:t>
            </a:r>
            <a:r>
              <a:rPr lang="en-US" dirty="0" err="1">
                <a:latin typeface="Courier New Bold" charset="0"/>
                <a:cs typeface="Courier New Bold" charset="0"/>
                <a:sym typeface="Courier New Bold" charset="0"/>
              </a:rPr>
              <a:t>a&amp;b</a:t>
            </a:r>
            <a:r>
              <a:rPr lang="en-US" dirty="0"/>
              <a:t> without storing results</a:t>
            </a:r>
          </a:p>
          <a:p>
            <a:pPr marL="317500" lvl="1" indent="0">
              <a:buNone/>
            </a:pPr>
            <a:endParaRPr lang="en-US" dirty="0"/>
          </a:p>
          <a:p>
            <a:pPr marL="317500" lvl="1" indent="0"/>
            <a:r>
              <a:rPr lang="en-US" dirty="0">
                <a:solidFill>
                  <a:srgbClr val="980002"/>
                </a:solidFill>
                <a:latin typeface="Calibri Bold" charset="0"/>
                <a:ea typeface="Calibri Bold" charset="0"/>
                <a:cs typeface="Calibri Bold" charset="0"/>
                <a:sym typeface="Calibri Bold" charset="0"/>
              </a:rPr>
              <a:t>ZF set</a:t>
            </a:r>
            <a:r>
              <a:rPr lang="en-US" dirty="0"/>
              <a:t> when </a:t>
            </a:r>
            <a:r>
              <a:rPr lang="en-US" dirty="0" err="1">
                <a:latin typeface="Courier New Bold" charset="0"/>
                <a:cs typeface="Courier New Bold" charset="0"/>
                <a:sym typeface="Courier New Bold" charset="0"/>
              </a:rPr>
              <a:t>a&amp;b</a:t>
            </a:r>
            <a:r>
              <a:rPr lang="en-US" dirty="0">
                <a:latin typeface="Courier New Bold" charset="0"/>
                <a:cs typeface="Courier New Bold" charset="0"/>
                <a:sym typeface="Courier New Bold" charset="0"/>
              </a:rPr>
              <a:t> == 0</a:t>
            </a:r>
            <a:endParaRPr lang="en-US" dirty="0"/>
          </a:p>
          <a:p>
            <a:pPr marL="317500" lvl="1" indent="0"/>
            <a:r>
              <a:rPr lang="en-US" dirty="0">
                <a:solidFill>
                  <a:srgbClr val="980002"/>
                </a:solidFill>
                <a:latin typeface="Calibri Bold" charset="0"/>
                <a:ea typeface="Calibri Bold" charset="0"/>
                <a:cs typeface="Calibri Bold" charset="0"/>
                <a:sym typeface="Calibri Bold" charset="0"/>
              </a:rPr>
              <a:t>SF set</a:t>
            </a:r>
            <a:r>
              <a:rPr lang="en-US" dirty="0"/>
              <a:t> when </a:t>
            </a:r>
            <a:r>
              <a:rPr lang="en-US" dirty="0" err="1">
                <a:latin typeface="Courier New Bold" charset="0"/>
                <a:cs typeface="Courier New Bold" charset="0"/>
                <a:sym typeface="Courier New Bold" charset="0"/>
              </a:rPr>
              <a:t>a&amp;b</a:t>
            </a:r>
            <a:r>
              <a:rPr lang="en-US" dirty="0">
                <a:latin typeface="Courier New Bold" charset="0"/>
                <a:cs typeface="Courier New Bold" charset="0"/>
                <a:sym typeface="Courier New Bold" charset="0"/>
              </a:rPr>
              <a:t> &lt; 0</a:t>
            </a:r>
            <a:endParaRPr lang="en-US" dirty="0">
              <a:latin typeface="Courier New Bold" charset="0"/>
              <a:ea typeface="ヒラギノ角ゴ ProN W6" charset="0"/>
              <a:cs typeface="ヒラギノ角ゴ ProN W6" charset="0"/>
              <a:sym typeface="Courier New Bold" charset="0"/>
            </a:endParaRPr>
          </a:p>
        </p:txBody>
      </p:sp>
      <p:sp>
        <p:nvSpPr>
          <p:cNvPr id="4" name="TextBox 1"/>
          <p:cNvSpPr txBox="1"/>
          <p:nvPr/>
        </p:nvSpPr>
        <p:spPr>
          <a:xfrm>
            <a:off x="5255635" y="5188803"/>
            <a:ext cx="3481843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Very often:</a:t>
            </a:r>
          </a:p>
          <a:p>
            <a:pPr algn="l"/>
            <a:r>
              <a:rPr lang="en-US" sz="2400" dirty="0"/>
              <a:t>    </a:t>
            </a:r>
            <a:r>
              <a:rPr lang="en-US" sz="2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testq</a:t>
            </a:r>
            <a:r>
              <a:rPr lang="en-US" sz="2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%</a:t>
            </a:r>
            <a:r>
              <a:rPr lang="en-US" sz="2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rax</a:t>
            </a:r>
            <a:r>
              <a:rPr lang="en-US" sz="2400" b="1" dirty="0">
                <a:latin typeface="Courier New" panose="02070309020205020404" pitchFamily="49" charset="0"/>
                <a:cs typeface="Courier New" panose="02070309020205020404" pitchFamily="49" charset="0"/>
              </a:rPr>
              <a:t>,%</a:t>
            </a:r>
            <a:r>
              <a:rPr lang="en-US" sz="2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rax</a:t>
            </a:r>
            <a:endParaRPr lang="en-US" sz="24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1" name="Rectangle 3"/>
          <p:cNvSpPr>
            <a:spLocks noGrp="1" noChangeArrowheads="1"/>
          </p:cNvSpPr>
          <p:nvPr>
            <p:ph type="title"/>
          </p:nvPr>
        </p:nvSpPr>
        <p:spPr>
          <a:ln/>
        </p:spPr>
        <p:txBody>
          <a:bodyPr/>
          <a:lstStyle/>
          <a:p>
            <a:pPr marL="119063" indent="-119063"/>
            <a:r>
              <a:rPr lang="en-US"/>
              <a:t>Reading Condition Codes</a:t>
            </a:r>
          </a:p>
        </p:txBody>
      </p:sp>
      <p:sp>
        <p:nvSpPr>
          <p:cNvPr id="37892" name="Rectangle 4"/>
          <p:cNvSpPr>
            <a:spLocks noGrp="1" noChangeArrowheads="1"/>
          </p:cNvSpPr>
          <p:nvPr>
            <p:ph idx="1"/>
          </p:nvPr>
        </p:nvSpPr>
        <p:spPr>
          <a:ln/>
        </p:spPr>
        <p:txBody>
          <a:bodyPr/>
          <a:lstStyle/>
          <a:p>
            <a:r>
              <a:rPr lang="en-US" dirty="0" err="1"/>
              <a:t>SetX</a:t>
            </a:r>
            <a:r>
              <a:rPr lang="en-US" dirty="0"/>
              <a:t> Instructions</a:t>
            </a:r>
          </a:p>
          <a:p>
            <a:pPr marL="552450" lvl="1"/>
            <a:r>
              <a:rPr lang="en-US" dirty="0"/>
              <a:t>Set the least significant byte of the destination register to 0 or 1 based on condition codes</a:t>
            </a:r>
          </a:p>
          <a:p>
            <a:pPr marL="552450" lvl="1"/>
            <a:r>
              <a:rPr lang="en-US" dirty="0"/>
              <a:t>Does not alter remaining 7 bytes</a:t>
            </a:r>
          </a:p>
          <a:p>
            <a:pPr marL="552450" lvl="1"/>
            <a:endParaRPr lang="en-US" dirty="0"/>
          </a:p>
        </p:txBody>
      </p:sp>
      <p:graphicFrame>
        <p:nvGraphicFramePr>
          <p:cNvPr id="37893" name="Group 5"/>
          <p:cNvGraphicFramePr>
            <a:graphicFrameLocks noGrp="1"/>
          </p:cNvGraphicFramePr>
          <p:nvPr/>
        </p:nvGraphicFramePr>
        <p:xfrm>
          <a:off x="1295400" y="2976880"/>
          <a:ext cx="6096000" cy="3576320"/>
        </p:xfrm>
        <a:graphic>
          <a:graphicData uri="http://schemas.openxmlformats.org/drawingml/2006/table">
            <a:tbl>
              <a:tblPr/>
              <a:tblGrid>
                <a:gridCol w="110966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2161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77018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127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Pct val="60000"/>
                        <a:buFont typeface="Wingdings 2" charset="2"/>
                        <a:buNone/>
                        <a:tabLst>
                          <a:tab pos="1612900" algn="l"/>
                          <a:tab pos="1651000" algn="l"/>
                        </a:tabLst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 Bold" charset="0"/>
                          <a:ea typeface="ヒラギノ角ゴ ProN W6" charset="0"/>
                          <a:cs typeface="ヒラギノ角ゴ ProN W6" charset="0"/>
                          <a:sym typeface="Calibri Bold" charset="0"/>
                        </a:rPr>
                        <a:t>SetX</a:t>
                      </a:r>
                    </a:p>
                  </a:txBody>
                  <a:tcPr marL="25400" marR="25400" marT="25400" marB="2540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6D6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Pct val="60000"/>
                        <a:buFont typeface="Wingdings 2" charset="2"/>
                        <a:buNone/>
                        <a:tabLst>
                          <a:tab pos="1651000" algn="l"/>
                        </a:tabLst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 Bold" charset="0"/>
                          <a:ea typeface="ヒラギノ角ゴ ProN W6" charset="0"/>
                          <a:cs typeface="ヒラギノ角ゴ ProN W6" charset="0"/>
                          <a:sym typeface="Calibri Bold" charset="0"/>
                        </a:rPr>
                        <a:t>Condition</a:t>
                      </a:r>
                    </a:p>
                  </a:txBody>
                  <a:tcPr marL="25400" marR="25400" marT="25400" marB="2540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6D6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Pct val="60000"/>
                        <a:buFont typeface="Wingdings 2" charset="2"/>
                        <a:buNone/>
                        <a:tabLst>
                          <a:tab pos="1651000" algn="l"/>
                        </a:tabLst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 Bold" charset="0"/>
                          <a:ea typeface="ヒラギノ角ゴ ProN W6" charset="0"/>
                          <a:cs typeface="ヒラギノ角ゴ ProN W6" charset="0"/>
                          <a:sym typeface="Calibri Bold" charset="0"/>
                        </a:rPr>
                        <a:t>Description</a:t>
                      </a:r>
                    </a:p>
                  </a:txBody>
                  <a:tcPr marL="25400" marR="25400" marT="25400" marB="2540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6D6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27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Pct val="60000"/>
                        <a:buFont typeface="Wingdings 2" charset="2"/>
                        <a:buNone/>
                        <a:tabLst>
                          <a:tab pos="1612900" algn="l"/>
                          <a:tab pos="1651000" algn="l"/>
                        </a:tabLst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 Bold" charset="0"/>
                          <a:cs typeface="Courier New Bold" charset="0"/>
                          <a:sym typeface="Courier New Bold" charset="0"/>
                        </a:rPr>
                        <a:t>sete</a:t>
                      </a:r>
                    </a:p>
                  </a:txBody>
                  <a:tcPr marL="25400" marR="25400" marT="25400" marB="2540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Pct val="60000"/>
                        <a:buFont typeface="Wingdings 2" charset="2"/>
                        <a:buNone/>
                        <a:tabLst>
                          <a:tab pos="1651000" algn="l"/>
                        </a:tabLst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 Bold" charset="0"/>
                          <a:cs typeface="Courier New Bold" charset="0"/>
                          <a:sym typeface="Courier New Bold" charset="0"/>
                        </a:rPr>
                        <a:t>ZF</a:t>
                      </a:r>
                    </a:p>
                  </a:txBody>
                  <a:tcPr marL="25400" marR="25400" marT="25400" marB="2540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Pct val="60000"/>
                        <a:buFont typeface="Wingdings 2" charset="2"/>
                        <a:buNone/>
                        <a:tabLst>
                          <a:tab pos="1651000" algn="l"/>
                        </a:tabLst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 Bold" charset="0"/>
                          <a:ea typeface="ヒラギノ角ゴ ProN W6" charset="0"/>
                          <a:cs typeface="ヒラギノ角ゴ ProN W6" charset="0"/>
                          <a:sym typeface="Calibri Bold" charset="0"/>
                        </a:rPr>
                        <a:t>Equal / Zero</a:t>
                      </a:r>
                    </a:p>
                  </a:txBody>
                  <a:tcPr marL="25400" marR="25400" marT="25400" marB="2540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127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Pct val="60000"/>
                        <a:buFont typeface="Wingdings 2" charset="2"/>
                        <a:buNone/>
                        <a:tabLst>
                          <a:tab pos="1651000" algn="l"/>
                        </a:tabLst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 Bold" charset="0"/>
                          <a:cs typeface="Courier New Bold" charset="0"/>
                          <a:sym typeface="Courier New Bold" charset="0"/>
                        </a:rPr>
                        <a:t>setne</a:t>
                      </a:r>
                    </a:p>
                  </a:txBody>
                  <a:tcPr marL="25400" marR="25400" marT="25400" marB="2540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Pct val="60000"/>
                        <a:buFont typeface="Wingdings 2" charset="2"/>
                        <a:buNone/>
                        <a:tabLst>
                          <a:tab pos="1651000" algn="l"/>
                        </a:tabLst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 Bold" charset="0"/>
                          <a:cs typeface="Courier New Bold" charset="0"/>
                          <a:sym typeface="Courier New Bold" charset="0"/>
                        </a:rPr>
                        <a:t>~ZF</a:t>
                      </a:r>
                    </a:p>
                  </a:txBody>
                  <a:tcPr marL="25400" marR="25400" marT="25400" marB="2540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Pct val="60000"/>
                        <a:buFont typeface="Wingdings 2" charset="2"/>
                        <a:buNone/>
                        <a:tabLst>
                          <a:tab pos="1651000" algn="l"/>
                        </a:tabLst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 Bold" charset="0"/>
                          <a:ea typeface="ヒラギノ角ゴ ProN W6" charset="0"/>
                          <a:cs typeface="ヒラギノ角ゴ ProN W6" charset="0"/>
                          <a:sym typeface="Calibri Bold" charset="0"/>
                        </a:rPr>
                        <a:t>Not Equal / Not Zero</a:t>
                      </a:r>
                    </a:p>
                  </a:txBody>
                  <a:tcPr marL="25400" marR="25400" marT="25400" marB="2540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127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Pct val="60000"/>
                        <a:buFont typeface="Wingdings 2" charset="2"/>
                        <a:buNone/>
                        <a:tabLst>
                          <a:tab pos="1651000" algn="l"/>
                        </a:tabLst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 Bold" charset="0"/>
                          <a:cs typeface="Courier New Bold" charset="0"/>
                          <a:sym typeface="Courier New Bold" charset="0"/>
                        </a:rPr>
                        <a:t>sets</a:t>
                      </a:r>
                    </a:p>
                  </a:txBody>
                  <a:tcPr marL="25400" marR="25400" marT="25400" marB="2540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Pct val="60000"/>
                        <a:buFont typeface="Wingdings 2" charset="2"/>
                        <a:buNone/>
                        <a:tabLst>
                          <a:tab pos="1651000" algn="l"/>
                        </a:tabLst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 Bold" charset="0"/>
                          <a:cs typeface="Courier New Bold" charset="0"/>
                          <a:sym typeface="Courier New Bold" charset="0"/>
                        </a:rPr>
                        <a:t>SF</a:t>
                      </a:r>
                    </a:p>
                  </a:txBody>
                  <a:tcPr marL="25400" marR="25400" marT="25400" marB="2540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Pct val="60000"/>
                        <a:buFont typeface="Wingdings 2" charset="2"/>
                        <a:buNone/>
                        <a:tabLst>
                          <a:tab pos="1651000" algn="l"/>
                        </a:tabLst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 Bold" charset="0"/>
                          <a:ea typeface="ヒラギノ角ゴ ProN W6" charset="0"/>
                          <a:cs typeface="ヒラギノ角ゴ ProN W6" charset="0"/>
                          <a:sym typeface="Calibri Bold" charset="0"/>
                        </a:rPr>
                        <a:t>Negative</a:t>
                      </a:r>
                    </a:p>
                  </a:txBody>
                  <a:tcPr marL="25400" marR="25400" marT="25400" marB="2540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127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Pct val="60000"/>
                        <a:buFont typeface="Wingdings 2" charset="2"/>
                        <a:buNone/>
                        <a:tabLst>
                          <a:tab pos="1651000" algn="l"/>
                        </a:tabLst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 Bold" charset="0"/>
                          <a:cs typeface="Courier New Bold" charset="0"/>
                          <a:sym typeface="Courier New Bold" charset="0"/>
                        </a:rPr>
                        <a:t>setns</a:t>
                      </a:r>
                    </a:p>
                  </a:txBody>
                  <a:tcPr marL="25400" marR="25400" marT="25400" marB="2540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Pct val="60000"/>
                        <a:buFont typeface="Wingdings 2" charset="2"/>
                        <a:buNone/>
                        <a:tabLst>
                          <a:tab pos="1651000" algn="l"/>
                        </a:tabLst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 Bold" charset="0"/>
                          <a:cs typeface="Courier New Bold" charset="0"/>
                          <a:sym typeface="Courier New Bold" charset="0"/>
                        </a:rPr>
                        <a:t>~SF</a:t>
                      </a:r>
                    </a:p>
                  </a:txBody>
                  <a:tcPr marL="25400" marR="25400" marT="25400" marB="2540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Pct val="60000"/>
                        <a:buFont typeface="Wingdings 2" charset="2"/>
                        <a:buNone/>
                        <a:tabLst>
                          <a:tab pos="1651000" algn="l"/>
                        </a:tabLst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 Bold" charset="0"/>
                          <a:ea typeface="ヒラギノ角ゴ ProN W6" charset="0"/>
                          <a:cs typeface="ヒラギノ角ゴ ProN W6" charset="0"/>
                          <a:sym typeface="Calibri Bold" charset="0"/>
                        </a:rPr>
                        <a:t>Nonnegative</a:t>
                      </a:r>
                    </a:p>
                  </a:txBody>
                  <a:tcPr marL="25400" marR="25400" marT="25400" marB="2540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127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Pct val="60000"/>
                        <a:buFont typeface="Wingdings 2" charset="2"/>
                        <a:buNone/>
                        <a:tabLst>
                          <a:tab pos="1651000" algn="l"/>
                        </a:tabLst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 Bold" charset="0"/>
                          <a:cs typeface="Courier New Bold" charset="0"/>
                          <a:sym typeface="Courier New Bold" charset="0"/>
                        </a:rPr>
                        <a:t>setg</a:t>
                      </a:r>
                    </a:p>
                  </a:txBody>
                  <a:tcPr marL="25400" marR="25400" marT="25400" marB="2540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Pct val="60000"/>
                        <a:buFont typeface="Wingdings 2" charset="2"/>
                        <a:buNone/>
                        <a:tabLst>
                          <a:tab pos="1651000" algn="l"/>
                        </a:tabLst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 Bold" charset="0"/>
                          <a:cs typeface="Courier New Bold" charset="0"/>
                          <a:sym typeface="Courier New Bold" charset="0"/>
                        </a:rPr>
                        <a:t>~(SF^OF)&amp;~ZF</a:t>
                      </a:r>
                    </a:p>
                  </a:txBody>
                  <a:tcPr marL="25400" marR="25400" marT="25400" marB="2540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Pct val="60000"/>
                        <a:buFont typeface="Wingdings 2" charset="2"/>
                        <a:buNone/>
                        <a:tabLst>
                          <a:tab pos="1651000" algn="l"/>
                        </a:tabLst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 Bold" charset="0"/>
                          <a:ea typeface="ヒラギノ角ゴ ProN W6" charset="0"/>
                          <a:cs typeface="ヒラギノ角ゴ ProN W6" charset="0"/>
                          <a:sym typeface="Calibri Bold" charset="0"/>
                        </a:rPr>
                        <a:t>Greater (Signed)</a:t>
                      </a:r>
                    </a:p>
                  </a:txBody>
                  <a:tcPr marL="25400" marR="25400" marT="25400" marB="2540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127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Pct val="60000"/>
                        <a:buFont typeface="Wingdings 2" charset="2"/>
                        <a:buNone/>
                        <a:tabLst>
                          <a:tab pos="1651000" algn="l"/>
                        </a:tabLst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 Bold" charset="0"/>
                          <a:cs typeface="Courier New Bold" charset="0"/>
                          <a:sym typeface="Courier New Bold" charset="0"/>
                        </a:rPr>
                        <a:t>setge</a:t>
                      </a:r>
                    </a:p>
                  </a:txBody>
                  <a:tcPr marL="25400" marR="25400" marT="25400" marB="2540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Pct val="60000"/>
                        <a:buFont typeface="Wingdings 2" charset="2"/>
                        <a:buNone/>
                        <a:tabLst>
                          <a:tab pos="1651000" algn="l"/>
                        </a:tabLst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 Bold" charset="0"/>
                          <a:cs typeface="Courier New Bold" charset="0"/>
                          <a:sym typeface="Courier New Bold" charset="0"/>
                        </a:rPr>
                        <a:t>~(SF^OF)</a:t>
                      </a:r>
                    </a:p>
                  </a:txBody>
                  <a:tcPr marL="25400" marR="25400" marT="25400" marB="2540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Pct val="60000"/>
                        <a:buFont typeface="Wingdings 2" charset="2"/>
                        <a:buNone/>
                        <a:tabLst>
                          <a:tab pos="1651000" algn="l"/>
                        </a:tabLst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 Bold" charset="0"/>
                          <a:ea typeface="ヒラギノ角ゴ ProN W6" charset="0"/>
                          <a:cs typeface="ヒラギノ角ゴ ProN W6" charset="0"/>
                          <a:sym typeface="Calibri Bold" charset="0"/>
                        </a:rPr>
                        <a:t>Greater or Equal (Signed)</a:t>
                      </a:r>
                    </a:p>
                  </a:txBody>
                  <a:tcPr marL="25400" marR="25400" marT="25400" marB="2540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127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Pct val="60000"/>
                        <a:buFont typeface="Wingdings 2" charset="2"/>
                        <a:buNone/>
                        <a:tabLst>
                          <a:tab pos="1651000" algn="l"/>
                        </a:tabLst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 Bold" charset="0"/>
                          <a:cs typeface="Courier New Bold" charset="0"/>
                          <a:sym typeface="Courier New Bold" charset="0"/>
                        </a:rPr>
                        <a:t>setl</a:t>
                      </a:r>
                    </a:p>
                  </a:txBody>
                  <a:tcPr marL="25400" marR="25400" marT="25400" marB="2540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Pct val="60000"/>
                        <a:buFont typeface="Wingdings 2" charset="2"/>
                        <a:buNone/>
                        <a:tabLst>
                          <a:tab pos="1651000" algn="l"/>
                        </a:tabLst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 Bold" charset="0"/>
                          <a:cs typeface="Courier New Bold" charset="0"/>
                          <a:sym typeface="Courier New Bold" charset="0"/>
                        </a:rPr>
                        <a:t>(SF^OF)</a:t>
                      </a:r>
                    </a:p>
                  </a:txBody>
                  <a:tcPr marL="25400" marR="25400" marT="25400" marB="2540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Pct val="60000"/>
                        <a:buFont typeface="Wingdings 2" charset="2"/>
                        <a:buNone/>
                        <a:tabLst>
                          <a:tab pos="1651000" algn="l"/>
                        </a:tabLst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 Bold" charset="0"/>
                          <a:ea typeface="ヒラギノ角ゴ ProN W6" charset="0"/>
                          <a:cs typeface="ヒラギノ角ゴ ProN W6" charset="0"/>
                          <a:sym typeface="Calibri Bold" charset="0"/>
                        </a:rPr>
                        <a:t>Less (Signed)</a:t>
                      </a:r>
                    </a:p>
                  </a:txBody>
                  <a:tcPr marL="25400" marR="25400" marT="25400" marB="2540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127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Pct val="60000"/>
                        <a:buFont typeface="Wingdings 2" charset="2"/>
                        <a:buNone/>
                        <a:tabLst>
                          <a:tab pos="1651000" algn="l"/>
                        </a:tabLst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 Bold" charset="0"/>
                          <a:cs typeface="Courier New Bold" charset="0"/>
                          <a:sym typeface="Courier New Bold" charset="0"/>
                        </a:rPr>
                        <a:t>setle</a:t>
                      </a:r>
                    </a:p>
                  </a:txBody>
                  <a:tcPr marL="25400" marR="25400" marT="25400" marB="2540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Pct val="60000"/>
                        <a:buFont typeface="Wingdings 2" charset="2"/>
                        <a:buNone/>
                        <a:tabLst>
                          <a:tab pos="1651000" algn="l"/>
                        </a:tabLst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 Bold" charset="0"/>
                          <a:cs typeface="Courier New Bold" charset="0"/>
                          <a:sym typeface="Courier New Bold" charset="0"/>
                        </a:rPr>
                        <a:t>(SF^OF)|ZF</a:t>
                      </a:r>
                    </a:p>
                  </a:txBody>
                  <a:tcPr marL="25400" marR="25400" marT="25400" marB="2540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Pct val="60000"/>
                        <a:buFont typeface="Wingdings 2" charset="2"/>
                        <a:buNone/>
                        <a:tabLst>
                          <a:tab pos="1651000" algn="l"/>
                        </a:tabLst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 Bold" charset="0"/>
                          <a:ea typeface="ヒラギノ角ゴ ProN W6" charset="0"/>
                          <a:cs typeface="ヒラギノ角ゴ ProN W6" charset="0"/>
                          <a:sym typeface="Calibri Bold" charset="0"/>
                        </a:rPr>
                        <a:t>Less or Equal (Signed)</a:t>
                      </a:r>
                    </a:p>
                  </a:txBody>
                  <a:tcPr marL="25400" marR="25400" marT="25400" marB="2540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127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Pct val="60000"/>
                        <a:buFont typeface="Wingdings 2" charset="2"/>
                        <a:buNone/>
                        <a:tabLst>
                          <a:tab pos="1651000" algn="l"/>
                        </a:tabLst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 Bold" charset="0"/>
                          <a:cs typeface="Courier New Bold" charset="0"/>
                          <a:sym typeface="Courier New Bold" charset="0"/>
                        </a:rPr>
                        <a:t>seta</a:t>
                      </a:r>
                    </a:p>
                  </a:txBody>
                  <a:tcPr marL="25400" marR="25400" marT="25400" marB="2540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Pct val="60000"/>
                        <a:buFont typeface="Wingdings 2" charset="2"/>
                        <a:buNone/>
                        <a:tabLst>
                          <a:tab pos="1651000" algn="l"/>
                        </a:tabLst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 Bold" charset="0"/>
                          <a:cs typeface="Courier New Bold" charset="0"/>
                          <a:sym typeface="Courier New Bold" charset="0"/>
                        </a:rPr>
                        <a:t>~CF&amp;~ZF</a:t>
                      </a:r>
                    </a:p>
                  </a:txBody>
                  <a:tcPr marL="25400" marR="25400" marT="25400" marB="2540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Pct val="60000"/>
                        <a:buFont typeface="Wingdings 2" charset="2"/>
                        <a:buNone/>
                        <a:tabLst>
                          <a:tab pos="1651000" algn="l"/>
                        </a:tabLst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 Bold" charset="0"/>
                          <a:ea typeface="ヒラギノ角ゴ ProN W6" charset="0"/>
                          <a:cs typeface="ヒラギノ角ゴ ProN W6" charset="0"/>
                          <a:sym typeface="Calibri Bold" charset="0"/>
                        </a:rPr>
                        <a:t>Above (unsigned)</a:t>
                      </a:r>
                    </a:p>
                  </a:txBody>
                  <a:tcPr marL="25400" marR="25400" marT="25400" marB="2540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127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Pct val="60000"/>
                        <a:buFont typeface="Wingdings 2" charset="2"/>
                        <a:buNone/>
                        <a:tabLst>
                          <a:tab pos="1651000" algn="l"/>
                        </a:tabLst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 Bold" charset="0"/>
                          <a:cs typeface="Courier New Bold" charset="0"/>
                          <a:sym typeface="Courier New Bold" charset="0"/>
                        </a:rPr>
                        <a:t>setb</a:t>
                      </a:r>
                    </a:p>
                  </a:txBody>
                  <a:tcPr marL="25400" marR="25400" marT="25400" marB="2540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Pct val="60000"/>
                        <a:buFont typeface="Wingdings 2" charset="2"/>
                        <a:buNone/>
                        <a:tabLst>
                          <a:tab pos="1651000" algn="l"/>
                        </a:tabLst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 Bold" charset="0"/>
                          <a:cs typeface="Courier New Bold" charset="0"/>
                          <a:sym typeface="Courier New Bold" charset="0"/>
                        </a:rPr>
                        <a:t>CF</a:t>
                      </a:r>
                    </a:p>
                  </a:txBody>
                  <a:tcPr marL="25400" marR="25400" marT="25400" marB="2540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Pct val="60000"/>
                        <a:buFont typeface="Wingdings 2" charset="2"/>
                        <a:buNone/>
                        <a:tabLst>
                          <a:tab pos="1651000" algn="l"/>
                        </a:tabLst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 Bold" charset="0"/>
                          <a:ea typeface="ヒラギノ角ゴ ProN W6" charset="0"/>
                          <a:cs typeface="ヒラギノ角ゴ ProN W6" charset="0"/>
                          <a:sym typeface="Calibri Bold" charset="0"/>
                        </a:rPr>
                        <a:t>Below (unsigned)</a:t>
                      </a:r>
                    </a:p>
                  </a:txBody>
                  <a:tcPr marL="25400" marR="25400" marT="25400" marB="2540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77B4AF-8761-45CD-BBDF-2CAD82FB3B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Example: </a:t>
            </a:r>
            <a:r>
              <a:rPr lang="en-US" dirty="0" err="1"/>
              <a:t>setl</a:t>
            </a:r>
            <a:r>
              <a:rPr lang="en-US" dirty="0"/>
              <a:t> (Signed &lt;)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11178FB-ED0B-4335-A72E-9A86CB2796F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1000" y="1397000"/>
            <a:ext cx="8382000" cy="526011"/>
          </a:xfrm>
        </p:spPr>
        <p:txBody>
          <a:bodyPr/>
          <a:lstStyle/>
          <a:p>
            <a:r>
              <a:rPr lang="en-US" dirty="0"/>
              <a:t>Condition: SF^OF</a:t>
            </a:r>
          </a:p>
        </p:txBody>
      </p:sp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A64EBE17-3726-41C7-ABB9-06593FC30C9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27829275"/>
              </p:ext>
            </p:extLst>
          </p:nvPr>
        </p:nvGraphicFramePr>
        <p:xfrm>
          <a:off x="1174864" y="1993336"/>
          <a:ext cx="7365078" cy="185420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642771">
                  <a:extLst>
                    <a:ext uri="{9D8B030D-6E8A-4147-A177-3AD203B41FA5}">
                      <a16:colId xmlns:a16="http://schemas.microsoft.com/office/drawing/2014/main" val="3930898366"/>
                    </a:ext>
                  </a:extLst>
                </a:gridCol>
                <a:gridCol w="609293">
                  <a:extLst>
                    <a:ext uri="{9D8B030D-6E8A-4147-A177-3AD203B41FA5}">
                      <a16:colId xmlns:a16="http://schemas.microsoft.com/office/drawing/2014/main" val="1149785140"/>
                    </a:ext>
                  </a:extLst>
                </a:gridCol>
                <a:gridCol w="1098066">
                  <a:extLst>
                    <a:ext uri="{9D8B030D-6E8A-4147-A177-3AD203B41FA5}">
                      <a16:colId xmlns:a16="http://schemas.microsoft.com/office/drawing/2014/main" val="3838957496"/>
                    </a:ext>
                  </a:extLst>
                </a:gridCol>
                <a:gridCol w="5014948">
                  <a:extLst>
                    <a:ext uri="{9D8B030D-6E8A-4147-A177-3AD203B41FA5}">
                      <a16:colId xmlns:a16="http://schemas.microsoft.com/office/drawing/2014/main" val="156001873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SF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OF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SF ^ OF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Implication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79133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561125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377812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171064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83640331"/>
                  </a:ext>
                </a:extLst>
              </a:tr>
            </a:tbl>
          </a:graphicData>
        </a:graphic>
      </p:graphicFrame>
      <p:grpSp>
        <p:nvGrpSpPr>
          <p:cNvPr id="16" name="Group 15">
            <a:extLst>
              <a:ext uri="{FF2B5EF4-FFF2-40B4-BE49-F238E27FC236}">
                <a16:creationId xmlns:a16="http://schemas.microsoft.com/office/drawing/2014/main" id="{54EEED4D-E41D-4E63-8092-46809FE3E6F0}"/>
              </a:ext>
            </a:extLst>
          </p:cNvPr>
          <p:cNvGrpSpPr/>
          <p:nvPr/>
        </p:nvGrpSpPr>
        <p:grpSpPr>
          <a:xfrm>
            <a:off x="1618863" y="4229675"/>
            <a:ext cx="6110829" cy="2269252"/>
            <a:chOff x="1618863" y="4229675"/>
            <a:chExt cx="6110829" cy="2269252"/>
          </a:xfrm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7F241428-8B79-4652-9960-D564FA700E86}"/>
                </a:ext>
              </a:extLst>
            </p:cNvPr>
            <p:cNvSpPr/>
            <p:nvPr/>
          </p:nvSpPr>
          <p:spPr bwMode="auto">
            <a:xfrm>
              <a:off x="2336039" y="4697020"/>
              <a:ext cx="3899647" cy="502024"/>
            </a:xfrm>
            <a:prstGeom prst="rect">
              <a:avLst/>
            </a:prstGeom>
            <a:noFill/>
            <a:ln w="25400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sz="2000" b="1" dirty="0">
                  <a:solidFill>
                    <a:srgbClr val="FFC000"/>
                  </a:solidFill>
                  <a:latin typeface="Courier New" panose="02070309020205020404" pitchFamily="49" charset="0"/>
                  <a:cs typeface="Courier New" panose="02070309020205020404" pitchFamily="49" charset="0"/>
                </a:rPr>
                <a:t>1</a:t>
              </a:r>
              <a:r>
                <a:rPr lang="en-US" sz="2000" b="1" dirty="0">
                  <a:latin typeface="Courier New" panose="02070309020205020404" pitchFamily="49" charset="0"/>
                  <a:cs typeface="Courier New" panose="02070309020205020404" pitchFamily="49" charset="0"/>
                </a:rPr>
                <a:t>xxxxxxxxxxxx...</a:t>
              </a:r>
              <a:endParaRPr kumimoji="0" lang="en-US" sz="20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  <a:sym typeface="Gill Sans" charset="0"/>
              </a:endParaRPr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D5553CBF-FFD0-4113-9DD0-4B27DB8A520A}"/>
                </a:ext>
              </a:extLst>
            </p:cNvPr>
            <p:cNvSpPr/>
            <p:nvPr/>
          </p:nvSpPr>
          <p:spPr bwMode="auto">
            <a:xfrm>
              <a:off x="2336039" y="5199044"/>
              <a:ext cx="3899647" cy="502024"/>
            </a:xfrm>
            <a:prstGeom prst="rect">
              <a:avLst/>
            </a:prstGeom>
            <a:noFill/>
            <a:ln w="25400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sz="2000" b="1" dirty="0">
                  <a:solidFill>
                    <a:srgbClr val="FFC000"/>
                  </a:solidFill>
                  <a:latin typeface="Courier New" panose="02070309020205020404" pitchFamily="49" charset="0"/>
                  <a:cs typeface="Courier New" panose="02070309020205020404" pitchFamily="49" charset="0"/>
                </a:rPr>
                <a:t>0</a:t>
              </a:r>
              <a:r>
                <a:rPr lang="en-US" sz="2000" b="1" dirty="0">
                  <a:latin typeface="Courier New" panose="02070309020205020404" pitchFamily="49" charset="0"/>
                  <a:cs typeface="Courier New" panose="02070309020205020404" pitchFamily="49" charset="0"/>
                </a:rPr>
                <a:t>xxxxxxxxxxxx...</a:t>
              </a:r>
              <a:endParaRPr kumimoji="0" lang="en-US" sz="20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  <a:sym typeface="Gill Sans" charset="0"/>
              </a:endParaRPr>
            </a:p>
          </p:txBody>
        </p:sp>
        <p:cxnSp>
          <p:nvCxnSpPr>
            <p:cNvPr id="8" name="Straight Connector 7">
              <a:extLst>
                <a:ext uri="{FF2B5EF4-FFF2-40B4-BE49-F238E27FC236}">
                  <a16:creationId xmlns:a16="http://schemas.microsoft.com/office/drawing/2014/main" id="{BCBC6FFA-DC3E-4797-A70D-5268F6331B1A}"/>
                </a:ext>
              </a:extLst>
            </p:cNvPr>
            <p:cNvCxnSpPr/>
            <p:nvPr/>
          </p:nvCxnSpPr>
          <p:spPr bwMode="auto">
            <a:xfrm>
              <a:off x="1618863" y="5862432"/>
              <a:ext cx="5262282" cy="0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79402E7B-B6C9-4B66-84A6-1D5C2A992019}"/>
                </a:ext>
              </a:extLst>
            </p:cNvPr>
            <p:cNvSpPr txBox="1"/>
            <p:nvPr/>
          </p:nvSpPr>
          <p:spPr>
            <a:xfrm>
              <a:off x="1771263" y="5080724"/>
              <a:ext cx="457200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-</a:t>
              </a:r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8363B8F8-4537-4592-8B07-306F365F6E71}"/>
                </a:ext>
              </a:extLst>
            </p:cNvPr>
            <p:cNvSpPr/>
            <p:nvPr/>
          </p:nvSpPr>
          <p:spPr bwMode="auto">
            <a:xfrm>
              <a:off x="2336039" y="5996903"/>
              <a:ext cx="3899647" cy="502024"/>
            </a:xfrm>
            <a:prstGeom prst="rect">
              <a:avLst/>
            </a:prstGeom>
            <a:noFill/>
            <a:ln w="25400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sz="2000" b="1" dirty="0">
                  <a:solidFill>
                    <a:srgbClr val="FF0000"/>
                  </a:solidFill>
                  <a:latin typeface="Courier New" panose="02070309020205020404" pitchFamily="49" charset="0"/>
                  <a:cs typeface="Courier New" panose="02070309020205020404" pitchFamily="49" charset="0"/>
                </a:rPr>
                <a:t>0</a:t>
              </a:r>
              <a:r>
                <a:rPr lang="en-US" sz="2000" b="1" dirty="0">
                  <a:latin typeface="Courier New" panose="02070309020205020404" pitchFamily="49" charset="0"/>
                  <a:cs typeface="Courier New" panose="02070309020205020404" pitchFamily="49" charset="0"/>
                </a:rPr>
                <a:t>xxxxxxxxxxxx...</a:t>
              </a:r>
              <a:endParaRPr kumimoji="0" lang="en-US" sz="20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  <a:sym typeface="Gill Sans" charset="0"/>
              </a:endParaRP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31620909-B362-4F84-9E4D-8FB24B6DB451}"/>
                </a:ext>
              </a:extLst>
            </p:cNvPr>
            <p:cNvSpPr txBox="1"/>
            <p:nvPr/>
          </p:nvSpPr>
          <p:spPr>
            <a:xfrm>
              <a:off x="7360680" y="4697020"/>
              <a:ext cx="369012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>
                  <a:solidFill>
                    <a:srgbClr val="00B050"/>
                  </a:solidFill>
                  <a:latin typeface="Courier New Bold" panose="02070609020205020404" pitchFamily="49" charset="0"/>
                  <a:cs typeface="Courier New Bold" panose="02070609020205020404" pitchFamily="49" charset="0"/>
                </a:rPr>
                <a:t>a</a:t>
              </a: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80EA1970-18A0-4E6B-8942-899ADC07BEF3}"/>
                </a:ext>
              </a:extLst>
            </p:cNvPr>
            <p:cNvSpPr txBox="1"/>
            <p:nvPr/>
          </p:nvSpPr>
          <p:spPr>
            <a:xfrm>
              <a:off x="7360680" y="5263454"/>
              <a:ext cx="369012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>
                  <a:solidFill>
                    <a:srgbClr val="00B050"/>
                  </a:solidFill>
                  <a:latin typeface="Courier New Bold" panose="02070609020205020404" pitchFamily="49" charset="0"/>
                  <a:cs typeface="Courier New Bold" panose="02070609020205020404" pitchFamily="49" charset="0"/>
                </a:rPr>
                <a:t>b</a:t>
              </a: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583CDBCE-20EF-4350-9113-1F35ABACAEAD}"/>
                </a:ext>
              </a:extLst>
            </p:cNvPr>
            <p:cNvSpPr txBox="1"/>
            <p:nvPr/>
          </p:nvSpPr>
          <p:spPr>
            <a:xfrm>
              <a:off x="7360680" y="6025363"/>
              <a:ext cx="369012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>
                  <a:solidFill>
                    <a:srgbClr val="00B050"/>
                  </a:solidFill>
                  <a:latin typeface="Courier New Bold" panose="02070609020205020404" pitchFamily="49" charset="0"/>
                  <a:cs typeface="Courier New Bold" panose="02070609020205020404" pitchFamily="49" charset="0"/>
                </a:rPr>
                <a:t>t</a:t>
              </a: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441B0462-4E35-4677-A6DF-6680C4222CF1}"/>
                </a:ext>
              </a:extLst>
            </p:cNvPr>
            <p:cNvSpPr txBox="1"/>
            <p:nvPr/>
          </p:nvSpPr>
          <p:spPr>
            <a:xfrm>
              <a:off x="2819114" y="4229675"/>
              <a:ext cx="2624629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dirty="0">
                  <a:latin typeface="+mn-lt"/>
                </a:rPr>
                <a:t>negative overflow case</a:t>
              </a:r>
            </a:p>
          </p:txBody>
        </p:sp>
      </p:grpSp>
      <p:sp>
        <p:nvSpPr>
          <p:cNvPr id="18" name="TextBox 17">
            <a:extLst>
              <a:ext uri="{FF2B5EF4-FFF2-40B4-BE49-F238E27FC236}">
                <a16:creationId xmlns:a16="http://schemas.microsoft.com/office/drawing/2014/main" id="{20434386-56C6-408F-9D96-B51CDDD159AC}"/>
              </a:ext>
            </a:extLst>
          </p:cNvPr>
          <p:cNvSpPr txBox="1"/>
          <p:nvPr/>
        </p:nvSpPr>
        <p:spPr>
          <a:xfrm>
            <a:off x="4476398" y="2372242"/>
            <a:ext cx="304525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>
                <a:latin typeface="+mn-lt"/>
              </a:rPr>
              <a:t>No overflow, so a set SF implies &lt;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04826298-0351-463A-B7DA-10AF7472D82F}"/>
              </a:ext>
            </a:extLst>
          </p:cNvPr>
          <p:cNvSpPr txBox="1"/>
          <p:nvPr/>
        </p:nvSpPr>
        <p:spPr>
          <a:xfrm>
            <a:off x="4500572" y="2718272"/>
            <a:ext cx="304525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>
                <a:latin typeface="+mn-lt"/>
              </a:rPr>
              <a:t>No overflow, so a set SF implies &lt;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3645391B-7DE4-40C8-A65F-401B06C3E660}"/>
              </a:ext>
            </a:extLst>
          </p:cNvPr>
          <p:cNvSpPr txBox="1"/>
          <p:nvPr/>
        </p:nvSpPr>
        <p:spPr>
          <a:xfrm>
            <a:off x="4442868" y="3102196"/>
            <a:ext cx="316067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>
                <a:latin typeface="+mn-lt"/>
              </a:rPr>
              <a:t>Overflow, so a cleared SF implies &lt;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590A46FB-1081-45E4-BEB7-CD3D85E7A1A4}"/>
              </a:ext>
            </a:extLst>
          </p:cNvPr>
          <p:cNvSpPr txBox="1"/>
          <p:nvPr/>
        </p:nvSpPr>
        <p:spPr>
          <a:xfrm>
            <a:off x="4292690" y="3481102"/>
            <a:ext cx="34624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/>
              <a:t>Overflow, so a cleared SF implies &lt; </a:t>
            </a:r>
          </a:p>
        </p:txBody>
      </p:sp>
    </p:spTree>
    <p:extLst>
      <p:ext uri="{BB962C8B-B14F-4D97-AF65-F5344CB8AC3E}">
        <p14:creationId xmlns:p14="http://schemas.microsoft.com/office/powerpoint/2010/main" val="37265547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19" grpId="0"/>
      <p:bldP spid="20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3" name="Rectangle 1"/>
          <p:cNvSpPr>
            <a:spLocks/>
          </p:cNvSpPr>
          <p:nvPr/>
        </p:nvSpPr>
        <p:spPr bwMode="auto">
          <a:xfrm>
            <a:off x="304800" y="4686300"/>
            <a:ext cx="8915400" cy="1117600"/>
          </a:xfrm>
          <a:prstGeom prst="rect">
            <a:avLst/>
          </a:prstGeom>
          <a:solidFill>
            <a:srgbClr val="FFFFFF"/>
          </a:solidFill>
          <a:ln w="127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38100" tIns="38100" rIns="38100" bIns="38100"/>
          <a:lstStyle/>
          <a:p>
            <a:pPr algn="l">
              <a:tabLst>
                <a:tab pos="514350" algn="l"/>
                <a:tab pos="2801938" algn="l"/>
                <a:tab pos="3086100" algn="l"/>
                <a:tab pos="3086100" algn="l"/>
                <a:tab pos="3086100" algn="l"/>
                <a:tab pos="3086100" algn="l"/>
              </a:tabLst>
            </a:pPr>
            <a:r>
              <a:rPr lang="cs-CZ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	cmpq   %rsi, %rdi   # Compare x</a:t>
            </a:r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- </a:t>
            </a:r>
            <a:r>
              <a:rPr lang="cs-CZ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y</a:t>
            </a:r>
          </a:p>
          <a:p>
            <a:pPr lvl="1" algn="l">
              <a:tabLst>
                <a:tab pos="514350" algn="l"/>
                <a:tab pos="2801938" algn="l"/>
                <a:tab pos="3086100" algn="l"/>
                <a:tab pos="3086100" algn="l"/>
                <a:tab pos="3086100" algn="l"/>
                <a:tab pos="3086100" algn="l"/>
              </a:tabLst>
            </a:pPr>
            <a:r>
              <a:rPr lang="cs-CZ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	setg   %al          # Set </a:t>
            </a:r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the lower byte of %</a:t>
            </a:r>
            <a:r>
              <a:rPr lang="en-US" sz="1800" b="1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rax</a:t>
            </a:r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if &gt; </a:t>
            </a:r>
            <a:endParaRPr lang="cs-CZ" sz="1800" b="1" dirty="0">
              <a:solidFill>
                <a:schemeClr val="tx1"/>
              </a:solidFill>
              <a:latin typeface="Courier New" pitchFamily="49" charset="0"/>
              <a:cs typeface="Courier New" pitchFamily="49" charset="0"/>
              <a:sym typeface="Courier New Bold" charset="0"/>
            </a:endParaRPr>
          </a:p>
          <a:p>
            <a:pPr lvl="1" algn="l">
              <a:tabLst>
                <a:tab pos="514350" algn="l"/>
                <a:tab pos="2801938" algn="l"/>
                <a:tab pos="3086100" algn="l"/>
                <a:tab pos="3086100" algn="l"/>
                <a:tab pos="3086100" algn="l"/>
                <a:tab pos="3086100" algn="l"/>
              </a:tabLst>
            </a:pPr>
            <a:r>
              <a:rPr lang="cs-CZ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	</a:t>
            </a:r>
            <a:r>
              <a:rPr lang="cs-CZ" sz="1800" b="1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movzbl</a:t>
            </a:r>
            <a:r>
              <a:rPr lang="cs-CZ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%al, %</a:t>
            </a:r>
            <a:r>
              <a:rPr lang="cs-CZ" sz="1800" b="1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eax</a:t>
            </a:r>
            <a:r>
              <a:rPr lang="cs-CZ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  # </a:t>
            </a:r>
            <a:r>
              <a:rPr lang="cs-CZ" sz="1800" b="1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Zero</a:t>
            </a:r>
            <a:r>
              <a:rPr lang="cs-CZ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rest </a:t>
            </a:r>
            <a:r>
              <a:rPr lang="cs-CZ" sz="1800" b="1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of</a:t>
            </a:r>
            <a:r>
              <a:rPr lang="cs-CZ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%</a:t>
            </a:r>
            <a:r>
              <a:rPr lang="cs-CZ" sz="1800" b="1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rax</a:t>
            </a:r>
            <a:endParaRPr lang="cs-CZ" sz="1800" b="1" dirty="0">
              <a:solidFill>
                <a:schemeClr val="tx1"/>
              </a:solidFill>
              <a:latin typeface="Courier New" pitchFamily="49" charset="0"/>
              <a:cs typeface="Courier New" pitchFamily="49" charset="0"/>
              <a:sym typeface="Courier New Bold" charset="0"/>
            </a:endParaRPr>
          </a:p>
          <a:p>
            <a:pPr algn="l">
              <a:tabLst>
                <a:tab pos="514350" algn="l"/>
                <a:tab pos="2801938" algn="l"/>
                <a:tab pos="3086100" algn="l"/>
                <a:tab pos="3086100" algn="l"/>
                <a:tab pos="3086100" algn="l"/>
                <a:tab pos="3086100" algn="l"/>
              </a:tabLst>
            </a:pPr>
            <a:r>
              <a:rPr lang="cs-CZ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	ret</a:t>
            </a:r>
            <a:endParaRPr lang="en-US" sz="1800" b="1" dirty="0">
              <a:solidFill>
                <a:schemeClr val="tx1"/>
              </a:solidFill>
              <a:latin typeface="Courier New" pitchFamily="49" charset="0"/>
              <a:cs typeface="Courier New" pitchFamily="49" charset="0"/>
              <a:sym typeface="Courier New Bold" charset="0"/>
            </a:endParaRPr>
          </a:p>
        </p:txBody>
      </p:sp>
      <p:sp>
        <p:nvSpPr>
          <p:cNvPr id="38920" name="Rectangle 8"/>
          <p:cNvSpPr>
            <a:spLocks noGrp="1" noChangeArrowheads="1"/>
          </p:cNvSpPr>
          <p:nvPr>
            <p:ph type="title"/>
          </p:nvPr>
        </p:nvSpPr>
        <p:spPr>
          <a:xfrm>
            <a:off x="381000" y="228600"/>
            <a:ext cx="8382000" cy="1143000"/>
          </a:xfrm>
          <a:ln/>
        </p:spPr>
        <p:txBody>
          <a:bodyPr/>
          <a:lstStyle/>
          <a:p>
            <a:pPr marL="119063" indent="-119063"/>
            <a:r>
              <a:rPr lang="en-US" dirty="0"/>
              <a:t>Reading Condition Codes (Cont.)</a:t>
            </a:r>
          </a:p>
        </p:txBody>
      </p:sp>
      <p:sp>
        <p:nvSpPr>
          <p:cNvPr id="38921" name="Rectangle 9"/>
          <p:cNvSpPr>
            <a:spLocks noGrp="1" noChangeArrowheads="1"/>
          </p:cNvSpPr>
          <p:nvPr>
            <p:ph idx="1"/>
          </p:nvPr>
        </p:nvSpPr>
        <p:spPr>
          <a:xfrm>
            <a:off x="381000" y="1155700"/>
            <a:ext cx="7467600" cy="3327400"/>
          </a:xfrm>
          <a:ln/>
        </p:spPr>
        <p:txBody>
          <a:bodyPr/>
          <a:lstStyle/>
          <a:p>
            <a:r>
              <a:rPr lang="en-US" dirty="0" err="1"/>
              <a:t>SetX</a:t>
            </a:r>
            <a:r>
              <a:rPr lang="en-US" dirty="0"/>
              <a:t> Instructions: </a:t>
            </a:r>
          </a:p>
          <a:p>
            <a:pPr marL="552450" lvl="1"/>
            <a:r>
              <a:rPr lang="en-US" dirty="0"/>
              <a:t>Set the least significant byte of a register</a:t>
            </a:r>
          </a:p>
          <a:p>
            <a:pPr marL="552450" lvl="1"/>
            <a:r>
              <a:rPr lang="en-US" dirty="0"/>
              <a:t>Typically use </a:t>
            </a:r>
            <a:r>
              <a:rPr lang="en-US" dirty="0" err="1">
                <a:latin typeface="Courier New Bold" charset="0"/>
                <a:cs typeface="Courier New Bold" charset="0"/>
                <a:sym typeface="Courier New Bold" charset="0"/>
              </a:rPr>
              <a:t>movzbl</a:t>
            </a:r>
            <a:r>
              <a:rPr lang="en-US" dirty="0"/>
              <a:t> to finish job</a:t>
            </a:r>
          </a:p>
          <a:p>
            <a:pPr marL="838200" lvl="2"/>
            <a:r>
              <a:rPr lang="en-US" dirty="0"/>
              <a:t>32-bit instructions also set upper 32 bits to 0</a:t>
            </a:r>
          </a:p>
        </p:txBody>
      </p:sp>
      <p:sp>
        <p:nvSpPr>
          <p:cNvPr id="38922" name="Rectangle 10"/>
          <p:cNvSpPr>
            <a:spLocks/>
          </p:cNvSpPr>
          <p:nvPr/>
        </p:nvSpPr>
        <p:spPr bwMode="auto">
          <a:xfrm>
            <a:off x="1143000" y="3162300"/>
            <a:ext cx="3429000" cy="1295400"/>
          </a:xfrm>
          <a:prstGeom prst="rect">
            <a:avLst/>
          </a:prstGeom>
          <a:solidFill>
            <a:srgbClr val="F6F5BD"/>
          </a:solidFill>
          <a:ln w="127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>
            <a:outerShdw dist="50799" dir="5400000" algn="ctr" rotWithShape="0">
              <a:schemeClr val="bg2">
                <a:alpha val="50000"/>
              </a:schemeClr>
            </a:outerShdw>
          </a:effectLst>
        </p:spPr>
        <p:txBody>
          <a:bodyPr lIns="38100" tIns="38100" rIns="38100" bIns="38100"/>
          <a:lstStyle/>
          <a:p>
            <a:pPr algn="l"/>
            <a:r>
              <a:rPr lang="en-US" sz="1800" b="1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int</a:t>
            </a:r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</a:t>
            </a:r>
            <a:r>
              <a:rPr lang="en-US" sz="1800" b="1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gt</a:t>
            </a:r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(long x, long y)</a:t>
            </a:r>
          </a:p>
          <a:p>
            <a:pPr algn="l"/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{</a:t>
            </a:r>
          </a:p>
          <a:p>
            <a:pPr algn="l"/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return x &gt; y;</a:t>
            </a:r>
          </a:p>
          <a:p>
            <a:pPr algn="l"/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}</a:t>
            </a:r>
          </a:p>
        </p:txBody>
      </p:sp>
      <p:graphicFrame>
        <p:nvGraphicFramePr>
          <p:cNvPr id="10" name="Table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02318165"/>
              </p:ext>
            </p:extLst>
          </p:nvPr>
        </p:nvGraphicFramePr>
        <p:xfrm>
          <a:off x="5638800" y="3048000"/>
          <a:ext cx="3352800" cy="152400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1676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76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81000">
                <a:tc>
                  <a:txBody>
                    <a:bodyPr/>
                    <a:lstStyle/>
                    <a:p>
                      <a:r>
                        <a:rPr lang="en-US" dirty="0"/>
                        <a:t>Register</a:t>
                      </a:r>
                      <a:endParaRPr lang="en-US" dirty="0">
                        <a:latin typeface="Calibri"/>
                        <a:cs typeface="Calibri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Use(s)</a:t>
                      </a:r>
                      <a:endParaRPr lang="en-US" dirty="0">
                        <a:latin typeface="Calibri"/>
                        <a:cs typeface="Calibri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r>
                        <a:rPr lang="en-US" b="1" dirty="0"/>
                        <a:t>%</a:t>
                      </a:r>
                      <a:r>
                        <a:rPr lang="en-US" b="1" dirty="0" err="1"/>
                        <a:t>rdi</a:t>
                      </a:r>
                      <a:endParaRPr lang="en-US" b="1" i="0" dirty="0">
                        <a:latin typeface="Courier New"/>
                        <a:cs typeface="Courier New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Argument </a:t>
                      </a:r>
                      <a:r>
                        <a:rPr lang="en-US" b="1" dirty="0"/>
                        <a:t>x</a:t>
                      </a:r>
                      <a:endParaRPr lang="en-US" b="1" i="0" dirty="0">
                        <a:latin typeface="Courier New"/>
                        <a:cs typeface="Courier New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r>
                        <a:rPr lang="en-US" b="1" dirty="0"/>
                        <a:t>%</a:t>
                      </a:r>
                      <a:r>
                        <a:rPr lang="en-US" b="1" dirty="0" err="1"/>
                        <a:t>rsi</a:t>
                      </a:r>
                      <a:endParaRPr lang="en-US" b="1" i="0" dirty="0">
                        <a:latin typeface="Courier New"/>
                        <a:cs typeface="Courier New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Argument </a:t>
                      </a:r>
                      <a:r>
                        <a:rPr lang="en-US" b="1" dirty="0"/>
                        <a:t>y</a:t>
                      </a:r>
                      <a:endParaRPr lang="en-US" b="1" i="0" dirty="0">
                        <a:latin typeface="Courier New"/>
                        <a:cs typeface="Courier New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r>
                        <a:rPr lang="en-US" b="1" dirty="0"/>
                        <a:t>%</a:t>
                      </a:r>
                      <a:r>
                        <a:rPr lang="en-US" b="1" dirty="0" err="1"/>
                        <a:t>rax</a:t>
                      </a:r>
                      <a:endParaRPr lang="en-US" b="1" i="0" dirty="0">
                        <a:latin typeface="Courier New"/>
                        <a:cs typeface="Courier New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Return value</a:t>
                      </a:r>
                      <a:endParaRPr lang="en-US" b="1" i="0" dirty="0">
                        <a:latin typeface="Courier New"/>
                        <a:cs typeface="Courier New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pSp>
        <p:nvGrpSpPr>
          <p:cNvPr id="7" name="Group 5"/>
          <p:cNvGrpSpPr/>
          <p:nvPr/>
        </p:nvGrpSpPr>
        <p:grpSpPr>
          <a:xfrm>
            <a:off x="2124635" y="3480547"/>
            <a:ext cx="2008094" cy="1308847"/>
            <a:chOff x="2124635" y="4204447"/>
            <a:chExt cx="2008094" cy="1308847"/>
          </a:xfrm>
        </p:grpSpPr>
        <p:cxnSp>
          <p:nvCxnSpPr>
            <p:cNvPr id="8" name="Straight Arrow Connector 2"/>
            <p:cNvCxnSpPr/>
            <p:nvPr/>
          </p:nvCxnSpPr>
          <p:spPr bwMode="auto">
            <a:xfrm flipH="1">
              <a:off x="2994212" y="4204447"/>
              <a:ext cx="53788" cy="1308847"/>
            </a:xfrm>
            <a:prstGeom prst="straightConnector1">
              <a:avLst/>
            </a:prstGeom>
            <a:solidFill>
              <a:schemeClr val="accent1"/>
            </a:solidFill>
            <a:ln w="38100" cap="flat" cmpd="sng" algn="ctr">
              <a:solidFill>
                <a:srgbClr val="CC0000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  <p:cxnSp>
          <p:nvCxnSpPr>
            <p:cNvPr id="9" name="Straight Arrow Connector 4"/>
            <p:cNvCxnSpPr/>
            <p:nvPr/>
          </p:nvCxnSpPr>
          <p:spPr bwMode="auto">
            <a:xfrm flipH="1">
              <a:off x="2124635" y="4204447"/>
              <a:ext cx="2008094" cy="1308847"/>
            </a:xfrm>
            <a:prstGeom prst="straightConnector1">
              <a:avLst/>
            </a:prstGeom>
            <a:solidFill>
              <a:schemeClr val="accent1"/>
            </a:solidFill>
            <a:ln w="38100" cap="flat" cmpd="sng" algn="ctr">
              <a:solidFill>
                <a:srgbClr val="7030A0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1"/>
          <p:cNvSpPr>
            <a:spLocks/>
          </p:cNvSpPr>
          <p:nvPr/>
        </p:nvSpPr>
        <p:spPr bwMode="auto">
          <a:xfrm>
            <a:off x="381000" y="4668509"/>
            <a:ext cx="2922723" cy="1721224"/>
          </a:xfrm>
          <a:prstGeom prst="rect">
            <a:avLst/>
          </a:prstGeom>
          <a:noFill/>
          <a:ln w="12700" cap="flat">
            <a:noFill/>
            <a:miter lim="800000"/>
            <a:headEnd type="none" w="med" len="med"/>
            <a:tailEnd type="none" w="med" len="med"/>
          </a:ln>
        </p:spPr>
        <p:txBody>
          <a:bodyPr lIns="38100" tIns="38100" rIns="38100" bIns="38100"/>
          <a:lstStyle/>
          <a:p>
            <a:pPr algn="l">
              <a:tabLst>
                <a:tab pos="630238" algn="l"/>
                <a:tab pos="2801938" algn="l"/>
                <a:tab pos="3086100" algn="l"/>
                <a:tab pos="3086100" algn="l"/>
                <a:tab pos="3086100" algn="l"/>
                <a:tab pos="3086100" algn="l"/>
              </a:tabLst>
            </a:pPr>
            <a:r>
              <a:rPr lang="en-US" sz="1800" b="1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xorq</a:t>
            </a:r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  %</a:t>
            </a:r>
            <a:r>
              <a:rPr lang="en-US" sz="1800" b="1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rax</a:t>
            </a:r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, %</a:t>
            </a:r>
            <a:r>
              <a:rPr lang="en-US" sz="1800" b="1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rax</a:t>
            </a:r>
            <a:endParaRPr lang="en-US" sz="1800" b="1" dirty="0">
              <a:solidFill>
                <a:schemeClr val="tx1"/>
              </a:solidFill>
              <a:latin typeface="Courier New" pitchFamily="49" charset="0"/>
              <a:cs typeface="Courier New" pitchFamily="49" charset="0"/>
              <a:sym typeface="Courier New Bold" charset="0"/>
            </a:endParaRPr>
          </a:p>
          <a:p>
            <a:pPr algn="l">
              <a:tabLst>
                <a:tab pos="630238" algn="l"/>
                <a:tab pos="2801938" algn="l"/>
                <a:tab pos="3086100" algn="l"/>
                <a:tab pos="3086100" algn="l"/>
                <a:tab pos="3086100" algn="l"/>
                <a:tab pos="3086100" algn="l"/>
              </a:tabLst>
            </a:pPr>
            <a:r>
              <a:rPr lang="en-US" sz="1800" b="1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subq</a:t>
            </a:r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  $1, %</a:t>
            </a:r>
            <a:r>
              <a:rPr lang="en-US" sz="1800" b="1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rax</a:t>
            </a:r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</a:t>
            </a:r>
          </a:p>
          <a:p>
            <a:pPr algn="l">
              <a:tabLst>
                <a:tab pos="630238" algn="l"/>
                <a:tab pos="2801938" algn="l"/>
                <a:tab pos="3086100" algn="l"/>
                <a:tab pos="3086100" algn="l"/>
                <a:tab pos="3086100" algn="l"/>
                <a:tab pos="3086100" algn="l"/>
              </a:tabLst>
            </a:pPr>
            <a:r>
              <a:rPr lang="en-US" sz="1800" b="1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cmpq</a:t>
            </a:r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  $2, %</a:t>
            </a:r>
            <a:r>
              <a:rPr lang="en-US" sz="1800" b="1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rax</a:t>
            </a:r>
            <a:endParaRPr lang="en-US" sz="1800" b="1" dirty="0">
              <a:solidFill>
                <a:schemeClr val="tx1"/>
              </a:solidFill>
              <a:latin typeface="Courier New" pitchFamily="49" charset="0"/>
              <a:cs typeface="Courier New" pitchFamily="49" charset="0"/>
              <a:sym typeface="Courier New Bold" charset="0"/>
            </a:endParaRPr>
          </a:p>
          <a:p>
            <a:pPr algn="l">
              <a:tabLst>
                <a:tab pos="630238" algn="l"/>
                <a:tab pos="2801938" algn="l"/>
                <a:tab pos="3086100" algn="l"/>
                <a:tab pos="3086100" algn="l"/>
                <a:tab pos="3086100" algn="l"/>
                <a:tab pos="3086100" algn="l"/>
              </a:tabLst>
            </a:pPr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s</a:t>
            </a:r>
            <a:r>
              <a:rPr lang="cs-CZ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et</a:t>
            </a:r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l </a:t>
            </a:r>
            <a:r>
              <a:rPr lang="cs-CZ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</a:t>
            </a:r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</a:t>
            </a:r>
            <a:r>
              <a:rPr lang="cs-CZ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%al</a:t>
            </a:r>
            <a:endParaRPr lang="en-US" sz="1800" b="1" dirty="0">
              <a:solidFill>
                <a:schemeClr val="tx1"/>
              </a:solidFill>
              <a:latin typeface="Courier New" pitchFamily="49" charset="0"/>
              <a:cs typeface="Courier New" pitchFamily="49" charset="0"/>
              <a:sym typeface="Courier New Bold" charset="0"/>
            </a:endParaRPr>
          </a:p>
          <a:p>
            <a:pPr algn="l">
              <a:tabLst>
                <a:tab pos="630238" algn="l"/>
                <a:tab pos="2801938" algn="l"/>
                <a:tab pos="3086100" algn="l"/>
                <a:tab pos="3086100" algn="l"/>
                <a:tab pos="3086100" algn="l"/>
                <a:tab pos="3086100" algn="l"/>
              </a:tabLst>
            </a:pPr>
            <a:r>
              <a:rPr lang="cs-CZ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movzbl </a:t>
            </a:r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</a:t>
            </a:r>
            <a:r>
              <a:rPr lang="cs-CZ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%al, %eax</a:t>
            </a:r>
            <a:endParaRPr lang="en-US" sz="1800" b="1" dirty="0">
              <a:solidFill>
                <a:schemeClr val="tx1"/>
              </a:solidFill>
              <a:latin typeface="Courier New" pitchFamily="49" charset="0"/>
              <a:cs typeface="Courier New" pitchFamily="49" charset="0"/>
              <a:sym typeface="Courier New Bold" charset="0"/>
            </a:endParaRPr>
          </a:p>
        </p:txBody>
      </p:sp>
      <p:graphicFrame>
        <p:nvGraphicFramePr>
          <p:cNvPr id="2" name="Table 1"/>
          <p:cNvGraphicFramePr>
            <a:graphicFrameLocks noGrp="1"/>
          </p:cNvGraphicFramePr>
          <p:nvPr/>
        </p:nvGraphicFramePr>
        <p:xfrm>
          <a:off x="3416353" y="4428848"/>
          <a:ext cx="5079134" cy="16786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8924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2023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3190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9027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447471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279777">
                <a:tc>
                  <a:txBody>
                    <a:bodyPr/>
                    <a:lstStyle/>
                    <a:p>
                      <a:r>
                        <a:rPr lang="en-US" sz="1400" dirty="0">
                          <a:solidFill>
                            <a:schemeClr val="tx1"/>
                          </a:solidFill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%</a:t>
                      </a:r>
                      <a:r>
                        <a:rPr lang="en-US" sz="1400" dirty="0" err="1">
                          <a:solidFill>
                            <a:schemeClr val="tx1"/>
                          </a:solidFill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rax</a:t>
                      </a:r>
                      <a:endParaRPr lang="en-US" sz="1400" dirty="0">
                        <a:solidFill>
                          <a:schemeClr val="tx1"/>
                        </a:solidFill>
                        <a:latin typeface="Courier New" panose="02070309020205020404" pitchFamily="49" charset="0"/>
                        <a:cs typeface="Courier New" panose="02070309020205020404" pitchFamily="49" charset="0"/>
                      </a:endParaRPr>
                    </a:p>
                  </a:txBody>
                  <a:tcPr marR="0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SF</a:t>
                      </a:r>
                    </a:p>
                  </a:txBody>
                  <a:tcPr marR="0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CF</a:t>
                      </a:r>
                    </a:p>
                  </a:txBody>
                  <a:tcPr marR="0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OF</a:t>
                      </a:r>
                    </a:p>
                  </a:txBody>
                  <a:tcPr marR="0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ZF</a:t>
                      </a:r>
                    </a:p>
                  </a:txBody>
                  <a:tcPr marR="0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9777">
                <a:tc>
                  <a:txBody>
                    <a:bodyPr/>
                    <a:lstStyle/>
                    <a:p>
                      <a:r>
                        <a:rPr lang="en-US" sz="1400" b="1" dirty="0">
                          <a:solidFill>
                            <a:schemeClr val="tx1"/>
                          </a:solidFill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0x0000 0000 0000 0000</a:t>
                      </a:r>
                    </a:p>
                  </a:txBody>
                  <a:tcPr marR="0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b="1" dirty="0">
                          <a:solidFill>
                            <a:schemeClr val="tx1"/>
                          </a:solidFill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0</a:t>
                      </a:r>
                    </a:p>
                  </a:txBody>
                  <a:tcPr marR="0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>
                          <a:solidFill>
                            <a:schemeClr val="tx1"/>
                          </a:solidFill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0</a:t>
                      </a:r>
                    </a:p>
                  </a:txBody>
                  <a:tcPr marR="0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>
                          <a:solidFill>
                            <a:schemeClr val="tx1"/>
                          </a:solidFill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0</a:t>
                      </a:r>
                    </a:p>
                  </a:txBody>
                  <a:tcPr marR="0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>
                          <a:solidFill>
                            <a:schemeClr val="tx1"/>
                          </a:solidFill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1</a:t>
                      </a:r>
                    </a:p>
                  </a:txBody>
                  <a:tcPr marR="0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79777">
                <a:tc>
                  <a:txBody>
                    <a:bodyPr/>
                    <a:lstStyle/>
                    <a:p>
                      <a:r>
                        <a:rPr lang="en-US" sz="1400" b="1" dirty="0">
                          <a:solidFill>
                            <a:schemeClr val="tx1"/>
                          </a:solidFill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0xFFFF</a:t>
                      </a:r>
                      <a:r>
                        <a:rPr lang="en-US" sz="1400" b="1" baseline="0" dirty="0">
                          <a:solidFill>
                            <a:schemeClr val="tx1"/>
                          </a:solidFill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 FFFF </a:t>
                      </a:r>
                      <a:r>
                        <a:rPr lang="en-US" sz="1400" b="1" baseline="0" dirty="0" err="1">
                          <a:solidFill>
                            <a:schemeClr val="tx1"/>
                          </a:solidFill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FFFF</a:t>
                      </a:r>
                      <a:r>
                        <a:rPr lang="en-US" sz="1400" b="1" baseline="0" dirty="0">
                          <a:solidFill>
                            <a:schemeClr val="tx1"/>
                          </a:solidFill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 </a:t>
                      </a:r>
                      <a:r>
                        <a:rPr lang="en-US" sz="1400" b="1" baseline="0" dirty="0" err="1">
                          <a:solidFill>
                            <a:schemeClr val="tx1"/>
                          </a:solidFill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FFFF</a:t>
                      </a:r>
                      <a:endParaRPr lang="en-US" sz="1400" b="1" dirty="0">
                        <a:solidFill>
                          <a:schemeClr val="tx1"/>
                        </a:solidFill>
                        <a:latin typeface="Courier New" panose="02070309020205020404" pitchFamily="49" charset="0"/>
                        <a:cs typeface="Courier New" panose="02070309020205020404" pitchFamily="49" charset="0"/>
                      </a:endParaRPr>
                    </a:p>
                  </a:txBody>
                  <a:tcPr marR="0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b="1" dirty="0">
                          <a:solidFill>
                            <a:schemeClr val="tx1"/>
                          </a:solidFill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1</a:t>
                      </a:r>
                    </a:p>
                  </a:txBody>
                  <a:tcPr marR="0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b="1" dirty="0">
                          <a:solidFill>
                            <a:schemeClr val="tx1"/>
                          </a:solidFill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1</a:t>
                      </a:r>
                    </a:p>
                  </a:txBody>
                  <a:tcPr marR="0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b="1" dirty="0">
                          <a:solidFill>
                            <a:schemeClr val="tx1"/>
                          </a:solidFill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0</a:t>
                      </a:r>
                    </a:p>
                  </a:txBody>
                  <a:tcPr marR="0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b="1" dirty="0">
                          <a:solidFill>
                            <a:schemeClr val="tx1"/>
                          </a:solidFill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0</a:t>
                      </a:r>
                    </a:p>
                  </a:txBody>
                  <a:tcPr marR="0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79777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>
                          <a:solidFill>
                            <a:schemeClr val="tx1"/>
                          </a:solidFill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0xFFFF</a:t>
                      </a:r>
                      <a:r>
                        <a:rPr lang="en-US" sz="1400" b="1" baseline="0" dirty="0">
                          <a:solidFill>
                            <a:schemeClr val="tx1"/>
                          </a:solidFill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 FFFF </a:t>
                      </a:r>
                      <a:r>
                        <a:rPr lang="en-US" sz="1400" b="1" baseline="0" dirty="0" err="1">
                          <a:solidFill>
                            <a:schemeClr val="tx1"/>
                          </a:solidFill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FFFF</a:t>
                      </a:r>
                      <a:r>
                        <a:rPr lang="en-US" sz="1400" b="1" baseline="0" dirty="0">
                          <a:solidFill>
                            <a:schemeClr val="tx1"/>
                          </a:solidFill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 </a:t>
                      </a:r>
                      <a:r>
                        <a:rPr lang="en-US" sz="1400" b="1" baseline="0" dirty="0" err="1">
                          <a:solidFill>
                            <a:schemeClr val="tx1"/>
                          </a:solidFill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FFFF</a:t>
                      </a:r>
                      <a:endParaRPr lang="en-US" sz="1400" b="1" dirty="0">
                        <a:solidFill>
                          <a:schemeClr val="tx1"/>
                        </a:solidFill>
                        <a:latin typeface="Courier New" panose="02070309020205020404" pitchFamily="49" charset="0"/>
                        <a:cs typeface="Courier New" panose="02070309020205020404" pitchFamily="49" charset="0"/>
                      </a:endParaRPr>
                    </a:p>
                  </a:txBody>
                  <a:tcPr marR="0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b="1" dirty="0">
                          <a:solidFill>
                            <a:schemeClr val="tx1"/>
                          </a:solidFill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1</a:t>
                      </a:r>
                    </a:p>
                  </a:txBody>
                  <a:tcPr marR="0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b="1" dirty="0">
                          <a:solidFill>
                            <a:schemeClr val="tx1"/>
                          </a:solidFill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0</a:t>
                      </a:r>
                    </a:p>
                  </a:txBody>
                  <a:tcPr marR="0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b="1" dirty="0">
                          <a:solidFill>
                            <a:schemeClr val="tx1"/>
                          </a:solidFill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0</a:t>
                      </a:r>
                    </a:p>
                  </a:txBody>
                  <a:tcPr marR="0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b="1" dirty="0">
                          <a:solidFill>
                            <a:schemeClr val="tx1"/>
                          </a:solidFill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0</a:t>
                      </a:r>
                    </a:p>
                  </a:txBody>
                  <a:tcPr marR="0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79777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>
                          <a:solidFill>
                            <a:schemeClr val="tx1"/>
                          </a:solidFill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0xFFFF</a:t>
                      </a:r>
                      <a:r>
                        <a:rPr lang="en-US" sz="1400" b="1" baseline="0" dirty="0">
                          <a:solidFill>
                            <a:schemeClr val="tx1"/>
                          </a:solidFill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 FFFF </a:t>
                      </a:r>
                      <a:r>
                        <a:rPr lang="en-US" sz="1400" b="1" baseline="0" dirty="0" err="1">
                          <a:solidFill>
                            <a:schemeClr val="tx1"/>
                          </a:solidFill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FFFF</a:t>
                      </a:r>
                      <a:r>
                        <a:rPr lang="en-US" sz="1400" b="1" baseline="0" dirty="0">
                          <a:solidFill>
                            <a:schemeClr val="tx1"/>
                          </a:solidFill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 FF01</a:t>
                      </a:r>
                      <a:endParaRPr lang="en-US" sz="1400" b="1" dirty="0">
                        <a:solidFill>
                          <a:schemeClr val="tx1"/>
                        </a:solidFill>
                        <a:latin typeface="Courier New" panose="02070309020205020404" pitchFamily="49" charset="0"/>
                        <a:cs typeface="Courier New" panose="02070309020205020404" pitchFamily="49" charset="0"/>
                      </a:endParaRPr>
                    </a:p>
                  </a:txBody>
                  <a:tcPr marR="0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b="1" dirty="0">
                          <a:solidFill>
                            <a:schemeClr val="tx1"/>
                          </a:solidFill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1</a:t>
                      </a:r>
                    </a:p>
                  </a:txBody>
                  <a:tcPr marR="0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b="1" dirty="0">
                          <a:solidFill>
                            <a:schemeClr val="tx1"/>
                          </a:solidFill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0</a:t>
                      </a:r>
                    </a:p>
                  </a:txBody>
                  <a:tcPr marR="0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b="1" dirty="0">
                          <a:solidFill>
                            <a:schemeClr val="tx1"/>
                          </a:solidFill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0</a:t>
                      </a:r>
                    </a:p>
                  </a:txBody>
                  <a:tcPr marR="0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b="1" dirty="0">
                          <a:solidFill>
                            <a:schemeClr val="tx1"/>
                          </a:solidFill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0</a:t>
                      </a:r>
                    </a:p>
                  </a:txBody>
                  <a:tcPr marR="0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79777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>
                          <a:solidFill>
                            <a:schemeClr val="tx1"/>
                          </a:solidFill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0x0000 0000 0000 0001</a:t>
                      </a:r>
                    </a:p>
                  </a:txBody>
                  <a:tcPr marR="0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b="1" dirty="0">
                          <a:solidFill>
                            <a:schemeClr val="tx1"/>
                          </a:solidFill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1</a:t>
                      </a:r>
                    </a:p>
                  </a:txBody>
                  <a:tcPr marR="0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b="1" dirty="0">
                          <a:solidFill>
                            <a:schemeClr val="tx1"/>
                          </a:solidFill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0</a:t>
                      </a:r>
                    </a:p>
                  </a:txBody>
                  <a:tcPr marR="0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b="1" dirty="0">
                          <a:solidFill>
                            <a:schemeClr val="tx1"/>
                          </a:solidFill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0</a:t>
                      </a:r>
                    </a:p>
                  </a:txBody>
                  <a:tcPr marR="0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b="1" dirty="0">
                          <a:solidFill>
                            <a:schemeClr val="tx1"/>
                          </a:solidFill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0</a:t>
                      </a:r>
                    </a:p>
                  </a:txBody>
                  <a:tcPr marR="0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10" name="Rectangle 7"/>
          <p:cNvSpPr>
            <a:spLocks noGrp="1" noChangeArrowheads="1"/>
          </p:cNvSpPr>
          <p:nvPr>
            <p:ph type="title"/>
          </p:nvPr>
        </p:nvSpPr>
        <p:spPr>
          <a:xfrm>
            <a:off x="381000" y="254000"/>
            <a:ext cx="8382000" cy="1143000"/>
          </a:xfrm>
          <a:ln/>
        </p:spPr>
        <p:txBody>
          <a:bodyPr/>
          <a:lstStyle/>
          <a:p>
            <a:pPr marL="119063" indent="-119063"/>
            <a:r>
              <a:rPr lang="en-US" dirty="0"/>
              <a:t>Exercise</a:t>
            </a:r>
          </a:p>
        </p:txBody>
      </p:sp>
      <p:sp>
        <p:nvSpPr>
          <p:cNvPr id="3" name="Rectangle 2"/>
          <p:cNvSpPr/>
          <p:nvPr/>
        </p:nvSpPr>
        <p:spPr bwMode="auto">
          <a:xfrm>
            <a:off x="3437264" y="4735912"/>
            <a:ext cx="5045723" cy="242369"/>
          </a:xfrm>
          <a:prstGeom prst="rect">
            <a:avLst/>
          </a:prstGeom>
          <a:solidFill>
            <a:schemeClr val="bg1">
              <a:lumMod val="85000"/>
            </a:schemeClr>
          </a:solidFill>
          <a:ln w="254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42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Gill Sans" charset="0"/>
              <a:ea typeface="ヒラギノ角ゴ ProN W3" charset="0"/>
              <a:cs typeface="ヒラギノ角ゴ ProN W3" charset="0"/>
              <a:sym typeface="Gill Sans" charset="0"/>
            </a:endParaRPr>
          </a:p>
        </p:txBody>
      </p:sp>
      <p:sp>
        <p:nvSpPr>
          <p:cNvPr id="12" name="Rectangle 11"/>
          <p:cNvSpPr/>
          <p:nvPr/>
        </p:nvSpPr>
        <p:spPr bwMode="auto">
          <a:xfrm>
            <a:off x="3437264" y="5011335"/>
            <a:ext cx="5045723" cy="242369"/>
          </a:xfrm>
          <a:prstGeom prst="rect">
            <a:avLst/>
          </a:prstGeom>
          <a:solidFill>
            <a:schemeClr val="bg1">
              <a:lumMod val="85000"/>
            </a:schemeClr>
          </a:solidFill>
          <a:ln w="254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42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Gill Sans" charset="0"/>
              <a:ea typeface="ヒラギノ角ゴ ProN W3" charset="0"/>
              <a:cs typeface="ヒラギノ角ゴ ProN W3" charset="0"/>
              <a:sym typeface="Gill Sans" charset="0"/>
            </a:endParaRPr>
          </a:p>
        </p:txBody>
      </p:sp>
      <p:sp>
        <p:nvSpPr>
          <p:cNvPr id="13" name="Rectangle 12"/>
          <p:cNvSpPr/>
          <p:nvPr/>
        </p:nvSpPr>
        <p:spPr bwMode="auto">
          <a:xfrm>
            <a:off x="3437264" y="5286752"/>
            <a:ext cx="5045723" cy="242369"/>
          </a:xfrm>
          <a:prstGeom prst="rect">
            <a:avLst/>
          </a:prstGeom>
          <a:solidFill>
            <a:schemeClr val="bg1">
              <a:lumMod val="85000"/>
            </a:schemeClr>
          </a:solidFill>
          <a:ln w="254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42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Gill Sans" charset="0"/>
              <a:ea typeface="ヒラギノ角ゴ ProN W3" charset="0"/>
              <a:cs typeface="ヒラギノ角ゴ ProN W3" charset="0"/>
              <a:sym typeface="Gill Sans" charset="0"/>
            </a:endParaRPr>
          </a:p>
        </p:txBody>
      </p:sp>
      <p:sp>
        <p:nvSpPr>
          <p:cNvPr id="14" name="Rectangle 13"/>
          <p:cNvSpPr/>
          <p:nvPr/>
        </p:nvSpPr>
        <p:spPr bwMode="auto">
          <a:xfrm>
            <a:off x="3437264" y="5571979"/>
            <a:ext cx="5045723" cy="244793"/>
          </a:xfrm>
          <a:prstGeom prst="rect">
            <a:avLst/>
          </a:prstGeom>
          <a:solidFill>
            <a:schemeClr val="bg1">
              <a:lumMod val="85000"/>
            </a:schemeClr>
          </a:solidFill>
          <a:ln w="254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42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Gill Sans" charset="0"/>
              <a:ea typeface="ヒラギノ角ゴ ProN W3" charset="0"/>
              <a:cs typeface="ヒラギノ角ゴ ProN W3" charset="0"/>
              <a:sym typeface="Gill Sans" charset="0"/>
            </a:endParaRPr>
          </a:p>
        </p:txBody>
      </p:sp>
      <p:sp>
        <p:nvSpPr>
          <p:cNvPr id="15" name="Rectangle 14"/>
          <p:cNvSpPr/>
          <p:nvPr/>
        </p:nvSpPr>
        <p:spPr bwMode="auto">
          <a:xfrm>
            <a:off x="3437264" y="5844312"/>
            <a:ext cx="5045723" cy="244793"/>
          </a:xfrm>
          <a:prstGeom prst="rect">
            <a:avLst/>
          </a:prstGeom>
          <a:solidFill>
            <a:schemeClr val="bg1">
              <a:lumMod val="85000"/>
            </a:schemeClr>
          </a:solidFill>
          <a:ln w="254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42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Gill Sans" charset="0"/>
              <a:ea typeface="ヒラギノ角ゴ ProN W3" charset="0"/>
              <a:cs typeface="ヒラギノ角ゴ ProN W3" charset="0"/>
              <a:sym typeface="Gill Sans" charset="0"/>
            </a:endParaRPr>
          </a:p>
        </p:txBody>
      </p:sp>
      <p:cxnSp>
        <p:nvCxnSpPr>
          <p:cNvPr id="11" name="Straight Connector 10"/>
          <p:cNvCxnSpPr/>
          <p:nvPr/>
        </p:nvCxnSpPr>
        <p:spPr bwMode="auto">
          <a:xfrm flipV="1">
            <a:off x="6707654" y="4354211"/>
            <a:ext cx="0" cy="1968129"/>
          </a:xfrm>
          <a:prstGeom prst="line">
            <a:avLst/>
          </a:prstGeom>
          <a:solidFill>
            <a:schemeClr val="accent1"/>
          </a:solidFill>
          <a:ln w="158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8" name="Straight Connector 17"/>
          <p:cNvCxnSpPr/>
          <p:nvPr/>
        </p:nvCxnSpPr>
        <p:spPr bwMode="auto">
          <a:xfrm flipV="1">
            <a:off x="7130186" y="4354211"/>
            <a:ext cx="0" cy="1968129"/>
          </a:xfrm>
          <a:prstGeom prst="line">
            <a:avLst/>
          </a:prstGeom>
          <a:solidFill>
            <a:schemeClr val="accent1"/>
          </a:solidFill>
          <a:ln w="158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9" name="Straight Connector 18"/>
          <p:cNvCxnSpPr/>
          <p:nvPr/>
        </p:nvCxnSpPr>
        <p:spPr bwMode="auto">
          <a:xfrm flipV="1">
            <a:off x="7557570" y="4307518"/>
            <a:ext cx="0" cy="2014822"/>
          </a:xfrm>
          <a:prstGeom prst="line">
            <a:avLst/>
          </a:prstGeom>
          <a:solidFill>
            <a:schemeClr val="accent1"/>
          </a:solidFill>
          <a:ln w="158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0" name="Straight Connector 19"/>
          <p:cNvCxnSpPr/>
          <p:nvPr/>
        </p:nvCxnSpPr>
        <p:spPr bwMode="auto">
          <a:xfrm flipV="1">
            <a:off x="8047821" y="4249152"/>
            <a:ext cx="0" cy="2073188"/>
          </a:xfrm>
          <a:prstGeom prst="line">
            <a:avLst/>
          </a:prstGeom>
          <a:solidFill>
            <a:schemeClr val="accent1"/>
          </a:solidFill>
          <a:ln w="158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16" name="Rectangle 4">
            <a:extLst>
              <a:ext uri="{FF2B5EF4-FFF2-40B4-BE49-F238E27FC236}">
                <a16:creationId xmlns:a16="http://schemas.microsoft.com/office/drawing/2014/main" id="{BD99AC71-04ED-48BA-8FA4-CADD6F5DCD8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2560" y="1492164"/>
            <a:ext cx="4501620" cy="24828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8100" tIns="38100" rIns="38100" bIns="38100" numCol="1" anchor="t" anchorCtr="0" compatLnSpc="1">
            <a:prstTxWarp prst="textNoShape">
              <a:avLst/>
            </a:prstTxWarp>
          </a:bodyPr>
          <a:lstStyle>
            <a:lvl1pPr marL="254000" indent="-254000" algn="l" rtl="0" fontAlgn="base">
              <a:spcBef>
                <a:spcPts val="600"/>
              </a:spcBef>
              <a:spcAft>
                <a:spcPct val="0"/>
              </a:spcAft>
              <a:buClr>
                <a:srgbClr val="990000"/>
              </a:buClr>
              <a:buSzPct val="60000"/>
              <a:buFont typeface="Wingdings 2" charset="2"/>
              <a:buChar char="¢"/>
              <a:defRPr sz="2400" b="1">
                <a:solidFill>
                  <a:schemeClr val="tx1"/>
                </a:solidFill>
                <a:latin typeface="+mn-lt"/>
                <a:ea typeface="+mn-ea"/>
                <a:cs typeface="+mn-cs"/>
                <a:sym typeface="Calibri Bold" charset="0"/>
              </a:defRPr>
            </a:lvl1pPr>
            <a:lvl2pPr marL="514350" indent="-234950" algn="l" rtl="0" fontAlgn="base">
              <a:spcBef>
                <a:spcPts val="500"/>
              </a:spcBef>
              <a:spcAft>
                <a:spcPct val="0"/>
              </a:spcAft>
              <a:buClr>
                <a:srgbClr val="990000"/>
              </a:buClr>
              <a:buSzPct val="110000"/>
              <a:buFont typeface="Wingdings" charset="2"/>
              <a:buChar char="§"/>
              <a:defRPr sz="2000">
                <a:solidFill>
                  <a:schemeClr val="tx1"/>
                </a:solidFill>
                <a:latin typeface="Calibri" charset="0"/>
                <a:ea typeface="ヒラギノ角ゴ ProN W3" charset="0"/>
                <a:cs typeface="ヒラギノ角ゴ ProN W3" charset="0"/>
                <a:sym typeface="Calibri" charset="0"/>
              </a:defRPr>
            </a:lvl2pPr>
            <a:lvl3pPr marL="800100" indent="-203200" algn="l" rtl="0" fontAlgn="base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80000"/>
              <a:buFont typeface="Wingdings" charset="2"/>
              <a:buChar char="§"/>
              <a:defRPr sz="2000">
                <a:solidFill>
                  <a:schemeClr val="tx1"/>
                </a:solidFill>
                <a:latin typeface="Calibri" charset="0"/>
                <a:ea typeface="ヒラギノ角ゴ ProN W3" charset="0"/>
                <a:cs typeface="ヒラギノ角ゴ ProN W3" charset="0"/>
                <a:sym typeface="Calibri" charset="0"/>
              </a:defRPr>
            </a:lvl3pPr>
            <a:lvl4pPr marL="1143000" indent="-228600" algn="l" rtl="0" fontAlgn="base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Calibri" charset="0"/>
              <a:buChar char="–"/>
              <a:defRPr sz="2000">
                <a:solidFill>
                  <a:schemeClr val="tx1"/>
                </a:solidFill>
                <a:latin typeface="Calibri" charset="0"/>
                <a:ea typeface="ヒラギノ角ゴ ProN W3" charset="0"/>
                <a:cs typeface="ヒラギノ角ゴ ProN W3" charset="0"/>
                <a:sym typeface="Calibri" charset="0"/>
              </a:defRPr>
            </a:lvl4pPr>
            <a:lvl5pPr marL="1460500" indent="-228600" algn="l" rtl="0" fontAlgn="base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Calibri" charset="0"/>
              <a:buChar char="»"/>
              <a:defRPr sz="2000">
                <a:solidFill>
                  <a:schemeClr val="tx1"/>
                </a:solidFill>
                <a:latin typeface="Calibri" charset="0"/>
                <a:ea typeface="ヒラギノ角ゴ ProN W3" charset="0"/>
                <a:cs typeface="ヒラギノ角ゴ ProN W3" charset="0"/>
                <a:sym typeface="Calibri" charset="0"/>
              </a:defRPr>
            </a:lvl5pPr>
            <a:lvl6pPr marL="1917700" indent="-228600" algn="l" rtl="0" fontAlgn="base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Calibri" charset="0"/>
              <a:buChar char="»"/>
              <a:defRPr sz="2000">
                <a:solidFill>
                  <a:schemeClr val="tx1"/>
                </a:solidFill>
                <a:latin typeface="Calibri" charset="0"/>
                <a:ea typeface="ヒラギノ角ゴ ProN W3" charset="0"/>
                <a:cs typeface="ヒラギノ角ゴ ProN W3" charset="0"/>
                <a:sym typeface="Calibri" charset="0"/>
              </a:defRPr>
            </a:lvl6pPr>
            <a:lvl7pPr marL="2374900" indent="-228600" algn="l" rtl="0" fontAlgn="base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Calibri" charset="0"/>
              <a:buChar char="»"/>
              <a:defRPr sz="2000">
                <a:solidFill>
                  <a:schemeClr val="tx1"/>
                </a:solidFill>
                <a:latin typeface="Calibri" charset="0"/>
                <a:ea typeface="ヒラギノ角ゴ ProN W3" charset="0"/>
                <a:cs typeface="ヒラギノ角ゴ ProN W3" charset="0"/>
                <a:sym typeface="Calibri" charset="0"/>
              </a:defRPr>
            </a:lvl7pPr>
            <a:lvl8pPr marL="2832100" indent="-228600" algn="l" rtl="0" fontAlgn="base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Calibri" charset="0"/>
              <a:buChar char="»"/>
              <a:defRPr sz="2000">
                <a:solidFill>
                  <a:schemeClr val="tx1"/>
                </a:solidFill>
                <a:latin typeface="Calibri" charset="0"/>
                <a:ea typeface="ヒラギノ角ゴ ProN W3" charset="0"/>
                <a:cs typeface="ヒラギノ角ゴ ProN W3" charset="0"/>
                <a:sym typeface="Calibri" charset="0"/>
              </a:defRPr>
            </a:lvl8pPr>
            <a:lvl9pPr marL="3289300" indent="-228600" algn="l" rtl="0" fontAlgn="base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Calibri" charset="0"/>
              <a:buChar char="»"/>
              <a:defRPr sz="2000">
                <a:solidFill>
                  <a:schemeClr val="tx1"/>
                </a:solidFill>
                <a:latin typeface="Calibri" charset="0"/>
                <a:ea typeface="ヒラギノ角ゴ ProN W3" charset="0"/>
                <a:cs typeface="ヒラギノ角ゴ ProN W3" charset="0"/>
                <a:sym typeface="Calibri" charset="0"/>
              </a:defRPr>
            </a:lvl9pPr>
          </a:lstStyle>
          <a:p>
            <a:pPr marL="57150" indent="0">
              <a:buNone/>
            </a:pPr>
            <a:r>
              <a:rPr lang="en-US" sz="1600" b="0" kern="0" dirty="0" err="1">
                <a:latin typeface="Courier New Bold" charset="0"/>
                <a:cs typeface="Courier New Bold" charset="0"/>
                <a:sym typeface="Courier New Bold" charset="0"/>
              </a:rPr>
              <a:t>cmpq</a:t>
            </a:r>
            <a:r>
              <a:rPr lang="en-US" sz="1600" b="0" kern="0" dirty="0">
                <a:latin typeface="Courier New Bold" charset="0"/>
                <a:cs typeface="Courier New Bold" charset="0"/>
                <a:sym typeface="Courier New Bold" charset="0"/>
              </a:rPr>
              <a:t> </a:t>
            </a:r>
            <a:r>
              <a:rPr lang="en-US" sz="1600" b="0" kern="0" dirty="0" err="1">
                <a:latin typeface="Courier New Bold" charset="0"/>
                <a:cs typeface="Courier New Bold" charset="0"/>
                <a:sym typeface="Courier New Bold" charset="0"/>
              </a:rPr>
              <a:t>b,a</a:t>
            </a:r>
            <a:r>
              <a:rPr lang="en-US" sz="1600" b="0" kern="0" dirty="0">
                <a:latin typeface="Courier New Bold" charset="0"/>
                <a:cs typeface="Courier New Bold" charset="0"/>
                <a:sym typeface="Courier New Bold" charset="0"/>
              </a:rPr>
              <a:t> </a:t>
            </a:r>
            <a:r>
              <a:rPr lang="en-US" sz="1600" b="0" kern="0" dirty="0"/>
              <a:t> like computing </a:t>
            </a:r>
            <a:r>
              <a:rPr lang="en-US" sz="1600" b="0" kern="0" dirty="0">
                <a:latin typeface="Courier New Bold" charset="0"/>
                <a:cs typeface="Courier New Bold" charset="0"/>
                <a:sym typeface="Courier New Bold" charset="0"/>
              </a:rPr>
              <a:t>a-b</a:t>
            </a:r>
            <a:r>
              <a:rPr lang="en-US" sz="1600" b="0" kern="0" dirty="0"/>
              <a:t> w/o setting </a:t>
            </a:r>
            <a:r>
              <a:rPr lang="en-US" sz="1600" b="0" kern="0" dirty="0" err="1"/>
              <a:t>dest</a:t>
            </a:r>
            <a:endParaRPr lang="en-US" sz="1600" b="0" kern="0" dirty="0"/>
          </a:p>
          <a:p>
            <a:pPr marL="57150" indent="0"/>
            <a:endParaRPr lang="en-US" sz="1600" b="0" kern="0" dirty="0"/>
          </a:p>
          <a:p>
            <a:pPr marL="57150" indent="0"/>
            <a:r>
              <a:rPr lang="en-US" sz="1600" b="0" kern="0" dirty="0">
                <a:solidFill>
                  <a:srgbClr val="980002"/>
                </a:solidFill>
                <a:latin typeface="Calibri Bold" charset="0"/>
                <a:ea typeface="Calibri Bold" charset="0"/>
                <a:cs typeface="Calibri Bold" charset="0"/>
                <a:sym typeface="Calibri Bold" charset="0"/>
              </a:rPr>
              <a:t> CF set</a:t>
            </a:r>
            <a:r>
              <a:rPr lang="en-US" sz="1600" b="0" kern="0" dirty="0"/>
              <a:t>   if carry/borrow out from most significant</a:t>
            </a:r>
            <a:br>
              <a:rPr lang="en-US" sz="1600" b="0" kern="0" dirty="0"/>
            </a:br>
            <a:r>
              <a:rPr lang="en-US" sz="1600" b="0" kern="0" dirty="0"/>
              <a:t>                 bit </a:t>
            </a:r>
          </a:p>
          <a:p>
            <a:pPr marL="57150" indent="0"/>
            <a:r>
              <a:rPr lang="en-US" sz="1600" b="0" kern="0" dirty="0">
                <a:solidFill>
                  <a:srgbClr val="980002"/>
                </a:solidFill>
                <a:latin typeface="Calibri Bold" charset="0"/>
                <a:ea typeface="Calibri Bold" charset="0"/>
                <a:cs typeface="Calibri Bold" charset="0"/>
                <a:sym typeface="Calibri Bold" charset="0"/>
              </a:rPr>
              <a:t> ZF set</a:t>
            </a:r>
            <a:r>
              <a:rPr lang="en-US" sz="1600" b="0" kern="0" dirty="0"/>
              <a:t>   if </a:t>
            </a:r>
            <a:r>
              <a:rPr lang="en-US" sz="1600" b="0" kern="0" dirty="0">
                <a:latin typeface="Courier New Bold" charset="0"/>
                <a:cs typeface="Courier New Bold" charset="0"/>
                <a:sym typeface="Courier New Bold" charset="0"/>
              </a:rPr>
              <a:t>a == b</a:t>
            </a:r>
            <a:endParaRPr lang="en-US" sz="1600" b="0" kern="0" dirty="0"/>
          </a:p>
          <a:p>
            <a:pPr marL="57150" indent="0"/>
            <a:r>
              <a:rPr lang="en-US" sz="1600" b="0" kern="0" dirty="0">
                <a:solidFill>
                  <a:srgbClr val="980002"/>
                </a:solidFill>
                <a:latin typeface="Calibri Bold" charset="0"/>
                <a:ea typeface="Calibri Bold" charset="0"/>
                <a:cs typeface="Calibri Bold" charset="0"/>
                <a:sym typeface="Calibri Bold" charset="0"/>
              </a:rPr>
              <a:t> SF set</a:t>
            </a:r>
            <a:r>
              <a:rPr lang="en-US" sz="1600" b="0" kern="0" dirty="0"/>
              <a:t>   if </a:t>
            </a:r>
            <a:r>
              <a:rPr lang="en-US" sz="1600" b="0" kern="0" dirty="0">
                <a:latin typeface="Courier New Bold" charset="0"/>
                <a:cs typeface="Courier New Bold" charset="0"/>
                <a:sym typeface="Courier New Bold" charset="0"/>
              </a:rPr>
              <a:t>(a-b) &lt; 0</a:t>
            </a:r>
            <a:r>
              <a:rPr lang="en-US" sz="1600" b="0" kern="0" dirty="0"/>
              <a:t> (a, and b, as signed)</a:t>
            </a:r>
          </a:p>
          <a:p>
            <a:pPr marL="57150" indent="0"/>
            <a:r>
              <a:rPr lang="en-US" sz="1600" b="0" kern="0" dirty="0">
                <a:solidFill>
                  <a:srgbClr val="980002"/>
                </a:solidFill>
                <a:latin typeface="Calibri Bold" charset="0"/>
                <a:ea typeface="Calibri Bold" charset="0"/>
                <a:cs typeface="Calibri Bold" charset="0"/>
                <a:sym typeface="Calibri Bold" charset="0"/>
              </a:rPr>
              <a:t> OF set</a:t>
            </a:r>
            <a:r>
              <a:rPr lang="en-US" sz="1600" b="0" kern="0" dirty="0"/>
              <a:t>  if two’s-complement overflow</a:t>
            </a:r>
            <a:endParaRPr lang="en-US" sz="2000" kern="0" dirty="0">
              <a:latin typeface="Courier New Bold" charset="0"/>
              <a:ea typeface="ヒラギノ角ゴ ProN W6" charset="0"/>
              <a:cs typeface="ヒラギノ角ゴ ProN W6" charset="0"/>
              <a:sym typeface="Courier New Bold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2D008C2-57B2-42F3-AB0F-63ADDACF90E9}"/>
              </a:ext>
            </a:extLst>
          </p:cNvPr>
          <p:cNvSpPr txBox="1"/>
          <p:nvPr/>
        </p:nvSpPr>
        <p:spPr>
          <a:xfrm>
            <a:off x="637308" y="6243615"/>
            <a:ext cx="74648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Note: </a:t>
            </a:r>
            <a:r>
              <a:rPr lang="en-US" sz="18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setl</a:t>
            </a:r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 and </a:t>
            </a:r>
            <a:r>
              <a:rPr lang="en-US" sz="18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movzbl</a:t>
            </a:r>
            <a:r>
              <a:rPr lang="en-US" sz="1800" b="1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do not modify condition codes</a:t>
            </a:r>
          </a:p>
        </p:txBody>
      </p:sp>
      <p:graphicFrame>
        <p:nvGraphicFramePr>
          <p:cNvPr id="21" name="Group 5">
            <a:extLst>
              <a:ext uri="{FF2B5EF4-FFF2-40B4-BE49-F238E27FC236}">
                <a16:creationId xmlns:a16="http://schemas.microsoft.com/office/drawing/2014/main" id="{B03E327D-1EA0-4E7C-BE79-05D35B2B5123}"/>
              </a:ext>
            </a:extLst>
          </p:cNvPr>
          <p:cNvGraphicFramePr>
            <a:graphicFrameLocks noGrp="1"/>
          </p:cNvGraphicFramePr>
          <p:nvPr/>
        </p:nvGraphicFramePr>
        <p:xfrm>
          <a:off x="4608328" y="1312408"/>
          <a:ext cx="4458088" cy="2618473"/>
        </p:xfrm>
        <a:graphic>
          <a:graphicData uri="http://schemas.openxmlformats.org/drawingml/2006/table">
            <a:tbl>
              <a:tblPr/>
              <a:tblGrid>
                <a:gridCol w="81151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2070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0258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3804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Pct val="60000"/>
                        <a:buFont typeface="Wingdings 2" charset="2"/>
                        <a:buNone/>
                        <a:tabLst>
                          <a:tab pos="1612900" algn="l"/>
                          <a:tab pos="1651000" algn="l"/>
                        </a:tabLst>
                      </a:pPr>
                      <a:r>
                        <a:rPr kumimoji="0" lang="en-US" sz="13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 Bold" charset="0"/>
                          <a:ea typeface="ヒラギノ角ゴ ProN W6" charset="0"/>
                          <a:cs typeface="ヒラギノ角ゴ ProN W6" charset="0"/>
                          <a:sym typeface="Calibri Bold" charset="0"/>
                        </a:rPr>
                        <a:t>SetX</a:t>
                      </a:r>
                    </a:p>
                  </a:txBody>
                  <a:tcPr marL="18575" marR="18575" marT="18575" marB="18575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6D6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Pct val="60000"/>
                        <a:buFont typeface="Wingdings 2" charset="2"/>
                        <a:buNone/>
                        <a:tabLst>
                          <a:tab pos="1651000" algn="l"/>
                        </a:tabLst>
                      </a:pPr>
                      <a:r>
                        <a:rPr kumimoji="0" lang="en-US" sz="13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 Bold" charset="0"/>
                          <a:ea typeface="ヒラギノ角ゴ ProN W6" charset="0"/>
                          <a:cs typeface="ヒラギノ角ゴ ProN W6" charset="0"/>
                          <a:sym typeface="Calibri Bold" charset="0"/>
                        </a:rPr>
                        <a:t>Condition</a:t>
                      </a:r>
                    </a:p>
                  </a:txBody>
                  <a:tcPr marL="18575" marR="18575" marT="18575" marB="18575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6D6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Pct val="60000"/>
                        <a:buFont typeface="Wingdings 2" charset="2"/>
                        <a:buNone/>
                        <a:tabLst>
                          <a:tab pos="1651000" algn="l"/>
                        </a:tabLst>
                      </a:pPr>
                      <a:r>
                        <a:rPr kumimoji="0" lang="en-US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 Bold" charset="0"/>
                          <a:ea typeface="ヒラギノ角ゴ ProN W6" charset="0"/>
                          <a:cs typeface="ヒラギノ角ゴ ProN W6" charset="0"/>
                          <a:sym typeface="Calibri Bold" charset="0"/>
                        </a:rPr>
                        <a:t>Description</a:t>
                      </a:r>
                    </a:p>
                  </a:txBody>
                  <a:tcPr marL="18575" marR="18575" marT="18575" marB="18575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6D6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3804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Pct val="60000"/>
                        <a:buFont typeface="Wingdings 2" charset="2"/>
                        <a:buNone/>
                        <a:tabLst>
                          <a:tab pos="1612900" algn="l"/>
                          <a:tab pos="1651000" algn="l"/>
                        </a:tabLst>
                      </a:pPr>
                      <a:r>
                        <a:rPr kumimoji="0" lang="en-US" sz="13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 Bold" charset="0"/>
                          <a:cs typeface="Courier New Bold" charset="0"/>
                          <a:sym typeface="Courier New Bold" charset="0"/>
                        </a:rPr>
                        <a:t>sete</a:t>
                      </a:r>
                    </a:p>
                  </a:txBody>
                  <a:tcPr marL="18575" marR="18575" marT="18575" marB="18575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Pct val="60000"/>
                        <a:buFont typeface="Wingdings 2" charset="2"/>
                        <a:buNone/>
                        <a:tabLst>
                          <a:tab pos="1651000" algn="l"/>
                        </a:tabLst>
                      </a:pPr>
                      <a:r>
                        <a:rPr kumimoji="0" lang="en-US" sz="13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 Bold" charset="0"/>
                          <a:cs typeface="Courier New Bold" charset="0"/>
                          <a:sym typeface="Courier New Bold" charset="0"/>
                        </a:rPr>
                        <a:t>ZF</a:t>
                      </a:r>
                    </a:p>
                  </a:txBody>
                  <a:tcPr marL="18575" marR="18575" marT="18575" marB="18575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Pct val="60000"/>
                        <a:buFont typeface="Wingdings 2" charset="2"/>
                        <a:buNone/>
                        <a:tabLst>
                          <a:tab pos="1651000" algn="l"/>
                        </a:tabLst>
                      </a:pPr>
                      <a:r>
                        <a:rPr kumimoji="0" lang="en-US" sz="13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 Bold" charset="0"/>
                          <a:ea typeface="ヒラギノ角ゴ ProN W6" charset="0"/>
                          <a:cs typeface="ヒラギノ角ゴ ProN W6" charset="0"/>
                          <a:sym typeface="Calibri Bold" charset="0"/>
                        </a:rPr>
                        <a:t>Equal / Zero</a:t>
                      </a:r>
                    </a:p>
                  </a:txBody>
                  <a:tcPr marL="18575" marR="18575" marT="18575" marB="18575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3804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Pct val="60000"/>
                        <a:buFont typeface="Wingdings 2" charset="2"/>
                        <a:buNone/>
                        <a:tabLst>
                          <a:tab pos="1651000" algn="l"/>
                        </a:tabLst>
                      </a:pPr>
                      <a:r>
                        <a:rPr kumimoji="0" lang="en-US" sz="13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 Bold" charset="0"/>
                          <a:cs typeface="Courier New Bold" charset="0"/>
                          <a:sym typeface="Courier New Bold" charset="0"/>
                        </a:rPr>
                        <a:t>setne</a:t>
                      </a:r>
                    </a:p>
                  </a:txBody>
                  <a:tcPr marL="18575" marR="18575" marT="18575" marB="18575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Pct val="60000"/>
                        <a:buFont typeface="Wingdings 2" charset="2"/>
                        <a:buNone/>
                        <a:tabLst>
                          <a:tab pos="1651000" algn="l"/>
                        </a:tabLst>
                      </a:pPr>
                      <a:r>
                        <a:rPr kumimoji="0" lang="en-US" sz="13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 Bold" charset="0"/>
                          <a:cs typeface="Courier New Bold" charset="0"/>
                          <a:sym typeface="Courier New Bold" charset="0"/>
                        </a:rPr>
                        <a:t>~ZF</a:t>
                      </a:r>
                    </a:p>
                  </a:txBody>
                  <a:tcPr marL="18575" marR="18575" marT="18575" marB="18575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Pct val="60000"/>
                        <a:buFont typeface="Wingdings 2" charset="2"/>
                        <a:buNone/>
                        <a:tabLst>
                          <a:tab pos="1651000" algn="l"/>
                        </a:tabLst>
                      </a:pPr>
                      <a:r>
                        <a:rPr kumimoji="0" lang="en-US" sz="13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 Bold" charset="0"/>
                          <a:ea typeface="ヒラギノ角ゴ ProN W6" charset="0"/>
                          <a:cs typeface="ヒラギノ角ゴ ProN W6" charset="0"/>
                          <a:sym typeface="Calibri Bold" charset="0"/>
                        </a:rPr>
                        <a:t>Not Equal / Not Zero</a:t>
                      </a:r>
                    </a:p>
                  </a:txBody>
                  <a:tcPr marL="18575" marR="18575" marT="18575" marB="18575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3804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Pct val="60000"/>
                        <a:buFont typeface="Wingdings 2" charset="2"/>
                        <a:buNone/>
                        <a:tabLst>
                          <a:tab pos="1651000" algn="l"/>
                        </a:tabLst>
                      </a:pPr>
                      <a:r>
                        <a:rPr kumimoji="0" lang="en-US" sz="13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 Bold" charset="0"/>
                          <a:cs typeface="Courier New Bold" charset="0"/>
                          <a:sym typeface="Courier New Bold" charset="0"/>
                        </a:rPr>
                        <a:t>sets</a:t>
                      </a:r>
                    </a:p>
                  </a:txBody>
                  <a:tcPr marL="18575" marR="18575" marT="18575" marB="18575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Pct val="60000"/>
                        <a:buFont typeface="Wingdings 2" charset="2"/>
                        <a:buNone/>
                        <a:tabLst>
                          <a:tab pos="1651000" algn="l"/>
                        </a:tabLst>
                      </a:pPr>
                      <a:r>
                        <a:rPr kumimoji="0" lang="en-US" sz="13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 Bold" charset="0"/>
                          <a:cs typeface="Courier New Bold" charset="0"/>
                          <a:sym typeface="Courier New Bold" charset="0"/>
                        </a:rPr>
                        <a:t>SF</a:t>
                      </a:r>
                    </a:p>
                  </a:txBody>
                  <a:tcPr marL="18575" marR="18575" marT="18575" marB="18575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Pct val="60000"/>
                        <a:buFont typeface="Wingdings 2" charset="2"/>
                        <a:buNone/>
                        <a:tabLst>
                          <a:tab pos="1651000" algn="l"/>
                        </a:tabLst>
                      </a:pPr>
                      <a:r>
                        <a:rPr kumimoji="0" lang="en-US" sz="13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 Bold" charset="0"/>
                          <a:ea typeface="ヒラギノ角ゴ ProN W6" charset="0"/>
                          <a:cs typeface="ヒラギノ角ゴ ProN W6" charset="0"/>
                          <a:sym typeface="Calibri Bold" charset="0"/>
                        </a:rPr>
                        <a:t>Negative</a:t>
                      </a:r>
                    </a:p>
                  </a:txBody>
                  <a:tcPr marL="18575" marR="18575" marT="18575" marB="18575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3804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Pct val="60000"/>
                        <a:buFont typeface="Wingdings 2" charset="2"/>
                        <a:buNone/>
                        <a:tabLst>
                          <a:tab pos="1651000" algn="l"/>
                        </a:tabLst>
                      </a:pPr>
                      <a:r>
                        <a:rPr kumimoji="0" lang="en-US" sz="13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 Bold" charset="0"/>
                          <a:cs typeface="Courier New Bold" charset="0"/>
                          <a:sym typeface="Courier New Bold" charset="0"/>
                        </a:rPr>
                        <a:t>setns</a:t>
                      </a:r>
                    </a:p>
                  </a:txBody>
                  <a:tcPr marL="18575" marR="18575" marT="18575" marB="18575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Pct val="60000"/>
                        <a:buFont typeface="Wingdings 2" charset="2"/>
                        <a:buNone/>
                        <a:tabLst>
                          <a:tab pos="1651000" algn="l"/>
                        </a:tabLst>
                      </a:pPr>
                      <a:r>
                        <a:rPr kumimoji="0" lang="en-US" sz="13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 Bold" charset="0"/>
                          <a:cs typeface="Courier New Bold" charset="0"/>
                          <a:sym typeface="Courier New Bold" charset="0"/>
                        </a:rPr>
                        <a:t>~SF</a:t>
                      </a:r>
                    </a:p>
                  </a:txBody>
                  <a:tcPr marL="18575" marR="18575" marT="18575" marB="18575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Pct val="60000"/>
                        <a:buFont typeface="Wingdings 2" charset="2"/>
                        <a:buNone/>
                        <a:tabLst>
                          <a:tab pos="1651000" algn="l"/>
                        </a:tabLst>
                      </a:pPr>
                      <a:r>
                        <a:rPr kumimoji="0" lang="en-US" sz="13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 Bold" charset="0"/>
                          <a:ea typeface="ヒラギノ角ゴ ProN W6" charset="0"/>
                          <a:cs typeface="ヒラギノ角ゴ ProN W6" charset="0"/>
                          <a:sym typeface="Calibri Bold" charset="0"/>
                        </a:rPr>
                        <a:t>Nonnegative</a:t>
                      </a:r>
                    </a:p>
                  </a:txBody>
                  <a:tcPr marL="18575" marR="18575" marT="18575" marB="18575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3804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Pct val="60000"/>
                        <a:buFont typeface="Wingdings 2" charset="2"/>
                        <a:buNone/>
                        <a:tabLst>
                          <a:tab pos="1651000" algn="l"/>
                        </a:tabLst>
                      </a:pPr>
                      <a:r>
                        <a:rPr kumimoji="0" lang="en-US" sz="13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 Bold" charset="0"/>
                          <a:cs typeface="Courier New Bold" charset="0"/>
                          <a:sym typeface="Courier New Bold" charset="0"/>
                        </a:rPr>
                        <a:t>setg</a:t>
                      </a:r>
                    </a:p>
                  </a:txBody>
                  <a:tcPr marL="18575" marR="18575" marT="18575" marB="18575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Pct val="60000"/>
                        <a:buFont typeface="Wingdings 2" charset="2"/>
                        <a:buNone/>
                        <a:tabLst>
                          <a:tab pos="1651000" algn="l"/>
                        </a:tabLst>
                      </a:pPr>
                      <a:r>
                        <a:rPr kumimoji="0" lang="en-US" sz="13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 Bold" charset="0"/>
                          <a:cs typeface="Courier New Bold" charset="0"/>
                          <a:sym typeface="Courier New Bold" charset="0"/>
                        </a:rPr>
                        <a:t>~(SF^OF)&amp;~ZF</a:t>
                      </a:r>
                    </a:p>
                  </a:txBody>
                  <a:tcPr marL="18575" marR="18575" marT="18575" marB="18575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Pct val="60000"/>
                        <a:buFont typeface="Wingdings 2" charset="2"/>
                        <a:buNone/>
                        <a:tabLst>
                          <a:tab pos="1651000" algn="l"/>
                        </a:tabLst>
                      </a:pPr>
                      <a:r>
                        <a:rPr kumimoji="0" lang="en-US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 Bold" charset="0"/>
                          <a:ea typeface="ヒラギノ角ゴ ProN W6" charset="0"/>
                          <a:cs typeface="ヒラギノ角ゴ ProN W6" charset="0"/>
                          <a:sym typeface="Calibri Bold" charset="0"/>
                        </a:rPr>
                        <a:t>Greater (signed)</a:t>
                      </a:r>
                    </a:p>
                  </a:txBody>
                  <a:tcPr marL="18575" marR="18575" marT="18575" marB="18575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3804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Pct val="60000"/>
                        <a:buFont typeface="Wingdings 2" charset="2"/>
                        <a:buNone/>
                        <a:tabLst>
                          <a:tab pos="1651000" algn="l"/>
                        </a:tabLst>
                      </a:pPr>
                      <a:r>
                        <a:rPr kumimoji="0" lang="en-US" sz="13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 Bold" charset="0"/>
                          <a:cs typeface="Courier New Bold" charset="0"/>
                          <a:sym typeface="Courier New Bold" charset="0"/>
                        </a:rPr>
                        <a:t>setge</a:t>
                      </a:r>
                    </a:p>
                  </a:txBody>
                  <a:tcPr marL="18575" marR="18575" marT="18575" marB="18575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Pct val="60000"/>
                        <a:buFont typeface="Wingdings 2" charset="2"/>
                        <a:buNone/>
                        <a:tabLst>
                          <a:tab pos="1651000" algn="l"/>
                        </a:tabLst>
                      </a:pPr>
                      <a:r>
                        <a:rPr kumimoji="0" lang="en-US" sz="13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 Bold" charset="0"/>
                          <a:cs typeface="Courier New Bold" charset="0"/>
                          <a:sym typeface="Courier New Bold" charset="0"/>
                        </a:rPr>
                        <a:t>~(SF^OF)</a:t>
                      </a:r>
                    </a:p>
                  </a:txBody>
                  <a:tcPr marL="18575" marR="18575" marT="18575" marB="18575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Pct val="60000"/>
                        <a:buFont typeface="Wingdings 2" charset="2"/>
                        <a:buNone/>
                        <a:tabLst>
                          <a:tab pos="1651000" algn="l"/>
                        </a:tabLst>
                      </a:pPr>
                      <a:r>
                        <a:rPr kumimoji="0" lang="en-US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 Bold" charset="0"/>
                          <a:ea typeface="ヒラギノ角ゴ ProN W6" charset="0"/>
                          <a:cs typeface="ヒラギノ角ゴ ProN W6" charset="0"/>
                          <a:sym typeface="Calibri Bold" charset="0"/>
                        </a:rPr>
                        <a:t>Greater or Equal (signed)</a:t>
                      </a:r>
                    </a:p>
                  </a:txBody>
                  <a:tcPr marL="18575" marR="18575" marT="18575" marB="18575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3804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Pct val="60000"/>
                        <a:buFont typeface="Wingdings 2" charset="2"/>
                        <a:buNone/>
                        <a:tabLst>
                          <a:tab pos="1651000" algn="l"/>
                        </a:tabLst>
                      </a:pPr>
                      <a:r>
                        <a:rPr kumimoji="0" lang="en-US" sz="13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 Bold" charset="0"/>
                          <a:cs typeface="Courier New Bold" charset="0"/>
                          <a:sym typeface="Courier New Bold" charset="0"/>
                        </a:rPr>
                        <a:t>setl</a:t>
                      </a:r>
                    </a:p>
                  </a:txBody>
                  <a:tcPr marL="18575" marR="18575" marT="18575" marB="18575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Pct val="60000"/>
                        <a:buFont typeface="Wingdings 2" charset="2"/>
                        <a:buNone/>
                        <a:tabLst>
                          <a:tab pos="1651000" algn="l"/>
                        </a:tabLst>
                      </a:pPr>
                      <a:r>
                        <a:rPr kumimoji="0" lang="en-US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 Bold" charset="0"/>
                          <a:cs typeface="Courier New Bold" charset="0"/>
                          <a:sym typeface="Courier New Bold" charset="0"/>
                        </a:rPr>
                        <a:t>SF^OF</a:t>
                      </a:r>
                    </a:p>
                  </a:txBody>
                  <a:tcPr marL="18575" marR="18575" marT="18575" marB="18575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Pct val="60000"/>
                        <a:buFont typeface="Wingdings 2" charset="2"/>
                        <a:buNone/>
                        <a:tabLst>
                          <a:tab pos="1651000" algn="l"/>
                        </a:tabLst>
                      </a:pPr>
                      <a:r>
                        <a:rPr kumimoji="0" lang="en-US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 Bold" charset="0"/>
                          <a:ea typeface="ヒラギノ角ゴ ProN W6" charset="0"/>
                          <a:cs typeface="ヒラギノ角ゴ ProN W6" charset="0"/>
                          <a:sym typeface="Calibri Bold" charset="0"/>
                        </a:rPr>
                        <a:t>Less (signed)</a:t>
                      </a:r>
                    </a:p>
                  </a:txBody>
                  <a:tcPr marL="18575" marR="18575" marT="18575" marB="18575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3804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Pct val="60000"/>
                        <a:buFont typeface="Wingdings 2" charset="2"/>
                        <a:buNone/>
                        <a:tabLst>
                          <a:tab pos="1651000" algn="l"/>
                        </a:tabLst>
                      </a:pPr>
                      <a:r>
                        <a:rPr kumimoji="0" lang="en-US" sz="13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 Bold" charset="0"/>
                          <a:cs typeface="Courier New Bold" charset="0"/>
                          <a:sym typeface="Courier New Bold" charset="0"/>
                        </a:rPr>
                        <a:t>setle</a:t>
                      </a:r>
                    </a:p>
                  </a:txBody>
                  <a:tcPr marL="18575" marR="18575" marT="18575" marB="18575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Pct val="60000"/>
                        <a:buFont typeface="Wingdings 2" charset="2"/>
                        <a:buNone/>
                        <a:tabLst>
                          <a:tab pos="1651000" algn="l"/>
                        </a:tabLst>
                      </a:pPr>
                      <a:r>
                        <a:rPr kumimoji="0" lang="en-US" sz="13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 Bold" charset="0"/>
                          <a:cs typeface="Courier New Bold" charset="0"/>
                          <a:sym typeface="Courier New Bold" charset="0"/>
                        </a:rPr>
                        <a:t>(SF^OF)|ZF</a:t>
                      </a:r>
                    </a:p>
                  </a:txBody>
                  <a:tcPr marL="18575" marR="18575" marT="18575" marB="18575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Pct val="60000"/>
                        <a:buFont typeface="Wingdings 2" charset="2"/>
                        <a:buNone/>
                        <a:tabLst>
                          <a:tab pos="1651000" algn="l"/>
                        </a:tabLst>
                      </a:pPr>
                      <a:r>
                        <a:rPr kumimoji="0" lang="en-US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 Bold" charset="0"/>
                          <a:ea typeface="ヒラギノ角ゴ ProN W6" charset="0"/>
                          <a:cs typeface="ヒラギノ角ゴ ProN W6" charset="0"/>
                          <a:sym typeface="Calibri Bold" charset="0"/>
                        </a:rPr>
                        <a:t>Less or Equal (signed)</a:t>
                      </a:r>
                    </a:p>
                  </a:txBody>
                  <a:tcPr marL="18575" marR="18575" marT="18575" marB="18575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3804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Pct val="60000"/>
                        <a:buFont typeface="Wingdings 2" charset="2"/>
                        <a:buNone/>
                        <a:tabLst>
                          <a:tab pos="1651000" algn="l"/>
                        </a:tabLst>
                      </a:pPr>
                      <a:r>
                        <a:rPr kumimoji="0" lang="en-US" sz="13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 Bold" charset="0"/>
                          <a:cs typeface="Courier New Bold" charset="0"/>
                          <a:sym typeface="Courier New Bold" charset="0"/>
                        </a:rPr>
                        <a:t>seta</a:t>
                      </a:r>
                    </a:p>
                  </a:txBody>
                  <a:tcPr marL="18575" marR="18575" marT="18575" marB="18575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Pct val="60000"/>
                        <a:buFont typeface="Wingdings 2" charset="2"/>
                        <a:buNone/>
                        <a:tabLst>
                          <a:tab pos="1651000" algn="l"/>
                        </a:tabLst>
                      </a:pPr>
                      <a:r>
                        <a:rPr kumimoji="0" lang="en-US" sz="13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 Bold" charset="0"/>
                          <a:cs typeface="Courier New Bold" charset="0"/>
                          <a:sym typeface="Courier New Bold" charset="0"/>
                        </a:rPr>
                        <a:t>~CF&amp;~ZF</a:t>
                      </a:r>
                    </a:p>
                  </a:txBody>
                  <a:tcPr marL="18575" marR="18575" marT="18575" marB="18575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Pct val="60000"/>
                        <a:buFont typeface="Wingdings 2" charset="2"/>
                        <a:buNone/>
                        <a:tabLst>
                          <a:tab pos="1651000" algn="l"/>
                        </a:tabLst>
                      </a:pPr>
                      <a:r>
                        <a:rPr kumimoji="0" lang="en-US" sz="13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 Bold" charset="0"/>
                          <a:ea typeface="ヒラギノ角ゴ ProN W6" charset="0"/>
                          <a:cs typeface="ヒラギノ角ゴ ProN W6" charset="0"/>
                          <a:sym typeface="Calibri Bold" charset="0"/>
                        </a:rPr>
                        <a:t>Above (unsigned)</a:t>
                      </a:r>
                    </a:p>
                  </a:txBody>
                  <a:tcPr marL="18575" marR="18575" marT="18575" marB="18575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3804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Pct val="60000"/>
                        <a:buFont typeface="Wingdings 2" charset="2"/>
                        <a:buNone/>
                        <a:tabLst>
                          <a:tab pos="1651000" algn="l"/>
                        </a:tabLst>
                      </a:pPr>
                      <a:r>
                        <a:rPr kumimoji="0" lang="en-US" sz="13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 Bold" charset="0"/>
                          <a:cs typeface="Courier New Bold" charset="0"/>
                          <a:sym typeface="Courier New Bold" charset="0"/>
                        </a:rPr>
                        <a:t>setb</a:t>
                      </a:r>
                      <a:endParaRPr kumimoji="0" lang="en-US" sz="13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 Bold" charset="0"/>
                        <a:cs typeface="Courier New Bold" charset="0"/>
                        <a:sym typeface="Courier New Bold" charset="0"/>
                      </a:endParaRPr>
                    </a:p>
                  </a:txBody>
                  <a:tcPr marL="18575" marR="18575" marT="18575" marB="18575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Pct val="60000"/>
                        <a:buFont typeface="Wingdings 2" charset="2"/>
                        <a:buNone/>
                        <a:tabLst>
                          <a:tab pos="1651000" algn="l"/>
                        </a:tabLst>
                      </a:pPr>
                      <a:r>
                        <a:rPr kumimoji="0" lang="en-US" sz="13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 Bold" charset="0"/>
                          <a:cs typeface="Courier New Bold" charset="0"/>
                          <a:sym typeface="Courier New Bold" charset="0"/>
                        </a:rPr>
                        <a:t>CF</a:t>
                      </a:r>
                    </a:p>
                  </a:txBody>
                  <a:tcPr marL="18575" marR="18575" marT="18575" marB="18575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Pct val="60000"/>
                        <a:buFont typeface="Wingdings 2" charset="2"/>
                        <a:buNone/>
                        <a:tabLst>
                          <a:tab pos="1651000" algn="l"/>
                        </a:tabLst>
                      </a:pPr>
                      <a:r>
                        <a:rPr kumimoji="0" lang="en-US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 Bold" charset="0"/>
                          <a:ea typeface="ヒラギノ角ゴ ProN W6" charset="0"/>
                          <a:cs typeface="ヒラギノ角ゴ ProN W6" charset="0"/>
                          <a:sym typeface="Calibri Bold" charset="0"/>
                        </a:rPr>
                        <a:t>Below (unsigned)</a:t>
                      </a:r>
                    </a:p>
                  </a:txBody>
                  <a:tcPr marL="18575" marR="18575" marT="18575" marB="18575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055056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12" grpId="0" animBg="1"/>
      <p:bldP spid="13" grpId="0" animBg="1"/>
      <p:bldP spid="14" grpId="0" animBg="1"/>
      <p:bldP spid="15" grpId="0" animBg="1"/>
      <p:bldP spid="16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1"/>
          <p:cNvSpPr>
            <a:spLocks/>
          </p:cNvSpPr>
          <p:nvPr/>
        </p:nvSpPr>
        <p:spPr bwMode="auto">
          <a:xfrm>
            <a:off x="381000" y="4668509"/>
            <a:ext cx="2922723" cy="1721224"/>
          </a:xfrm>
          <a:prstGeom prst="rect">
            <a:avLst/>
          </a:prstGeom>
          <a:noFill/>
          <a:ln w="12700" cap="flat">
            <a:noFill/>
            <a:miter lim="800000"/>
            <a:headEnd type="none" w="med" len="med"/>
            <a:tailEnd type="none" w="med" len="med"/>
          </a:ln>
        </p:spPr>
        <p:txBody>
          <a:bodyPr lIns="38100" tIns="38100" rIns="38100" bIns="38100"/>
          <a:lstStyle/>
          <a:p>
            <a:pPr algn="l">
              <a:tabLst>
                <a:tab pos="630238" algn="l"/>
                <a:tab pos="2801938" algn="l"/>
                <a:tab pos="3086100" algn="l"/>
                <a:tab pos="3086100" algn="l"/>
                <a:tab pos="3086100" algn="l"/>
                <a:tab pos="3086100" algn="l"/>
              </a:tabLst>
            </a:pPr>
            <a:r>
              <a:rPr lang="en-US" sz="1800" b="1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xorq</a:t>
            </a:r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  %</a:t>
            </a:r>
            <a:r>
              <a:rPr lang="en-US" sz="1800" b="1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rax</a:t>
            </a:r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, %</a:t>
            </a:r>
            <a:r>
              <a:rPr lang="en-US" sz="1800" b="1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rax</a:t>
            </a:r>
            <a:endParaRPr lang="en-US" sz="1800" b="1" dirty="0">
              <a:solidFill>
                <a:schemeClr val="tx1"/>
              </a:solidFill>
              <a:latin typeface="Courier New" pitchFamily="49" charset="0"/>
              <a:cs typeface="Courier New" pitchFamily="49" charset="0"/>
              <a:sym typeface="Courier New Bold" charset="0"/>
            </a:endParaRPr>
          </a:p>
          <a:p>
            <a:pPr algn="l">
              <a:tabLst>
                <a:tab pos="630238" algn="l"/>
                <a:tab pos="2801938" algn="l"/>
                <a:tab pos="3086100" algn="l"/>
                <a:tab pos="3086100" algn="l"/>
                <a:tab pos="3086100" algn="l"/>
                <a:tab pos="3086100" algn="l"/>
              </a:tabLst>
            </a:pPr>
            <a:r>
              <a:rPr lang="en-US" sz="1800" b="1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subq</a:t>
            </a:r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  $1, %</a:t>
            </a:r>
            <a:r>
              <a:rPr lang="en-US" sz="1800" b="1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rax</a:t>
            </a:r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</a:t>
            </a:r>
          </a:p>
          <a:p>
            <a:pPr algn="l">
              <a:tabLst>
                <a:tab pos="630238" algn="l"/>
                <a:tab pos="2801938" algn="l"/>
                <a:tab pos="3086100" algn="l"/>
                <a:tab pos="3086100" algn="l"/>
                <a:tab pos="3086100" algn="l"/>
                <a:tab pos="3086100" algn="l"/>
              </a:tabLst>
            </a:pPr>
            <a:r>
              <a:rPr lang="en-US" sz="1800" b="1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cmpq</a:t>
            </a:r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  $2, %</a:t>
            </a:r>
            <a:r>
              <a:rPr lang="en-US" sz="1800" b="1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rax</a:t>
            </a:r>
            <a:endParaRPr lang="en-US" sz="1800" b="1" dirty="0">
              <a:solidFill>
                <a:schemeClr val="tx1"/>
              </a:solidFill>
              <a:latin typeface="Courier New" pitchFamily="49" charset="0"/>
              <a:cs typeface="Courier New" pitchFamily="49" charset="0"/>
              <a:sym typeface="Courier New Bold" charset="0"/>
            </a:endParaRPr>
          </a:p>
          <a:p>
            <a:pPr algn="l">
              <a:tabLst>
                <a:tab pos="630238" algn="l"/>
                <a:tab pos="2801938" algn="l"/>
                <a:tab pos="3086100" algn="l"/>
                <a:tab pos="3086100" algn="l"/>
                <a:tab pos="3086100" algn="l"/>
                <a:tab pos="3086100" algn="l"/>
              </a:tabLst>
            </a:pPr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s</a:t>
            </a:r>
            <a:r>
              <a:rPr lang="cs-CZ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et</a:t>
            </a:r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l </a:t>
            </a:r>
            <a:r>
              <a:rPr lang="cs-CZ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</a:t>
            </a:r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</a:t>
            </a:r>
            <a:r>
              <a:rPr lang="cs-CZ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%al</a:t>
            </a:r>
            <a:endParaRPr lang="en-US" sz="1800" b="1" dirty="0">
              <a:solidFill>
                <a:schemeClr val="tx1"/>
              </a:solidFill>
              <a:latin typeface="Courier New" pitchFamily="49" charset="0"/>
              <a:cs typeface="Courier New" pitchFamily="49" charset="0"/>
              <a:sym typeface="Courier New Bold" charset="0"/>
            </a:endParaRPr>
          </a:p>
          <a:p>
            <a:pPr algn="l">
              <a:tabLst>
                <a:tab pos="630238" algn="l"/>
                <a:tab pos="2801938" algn="l"/>
                <a:tab pos="3086100" algn="l"/>
                <a:tab pos="3086100" algn="l"/>
                <a:tab pos="3086100" algn="l"/>
                <a:tab pos="3086100" algn="l"/>
              </a:tabLst>
            </a:pPr>
            <a:r>
              <a:rPr lang="cs-CZ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movzbl </a:t>
            </a:r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</a:t>
            </a:r>
            <a:r>
              <a:rPr lang="cs-CZ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%al, %eax</a:t>
            </a:r>
            <a:endParaRPr lang="en-US" sz="1800" b="1" dirty="0">
              <a:solidFill>
                <a:schemeClr val="tx1"/>
              </a:solidFill>
              <a:latin typeface="Courier New" pitchFamily="49" charset="0"/>
              <a:cs typeface="Courier New" pitchFamily="49" charset="0"/>
              <a:sym typeface="Courier New Bold" charset="0"/>
            </a:endParaRPr>
          </a:p>
        </p:txBody>
      </p:sp>
      <p:graphicFrame>
        <p:nvGraphicFramePr>
          <p:cNvPr id="2" name="Table 1"/>
          <p:cNvGraphicFramePr>
            <a:graphicFrameLocks noGrp="1"/>
          </p:cNvGraphicFramePr>
          <p:nvPr/>
        </p:nvGraphicFramePr>
        <p:xfrm>
          <a:off x="3416353" y="4428848"/>
          <a:ext cx="5079134" cy="16786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8924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2023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3190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9027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447471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279777">
                <a:tc>
                  <a:txBody>
                    <a:bodyPr/>
                    <a:lstStyle/>
                    <a:p>
                      <a:r>
                        <a:rPr lang="en-US" sz="1400" dirty="0">
                          <a:solidFill>
                            <a:schemeClr val="tx1"/>
                          </a:solidFill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%</a:t>
                      </a:r>
                      <a:r>
                        <a:rPr lang="en-US" sz="1400" dirty="0" err="1">
                          <a:solidFill>
                            <a:schemeClr val="tx1"/>
                          </a:solidFill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rax</a:t>
                      </a:r>
                      <a:endParaRPr lang="en-US" sz="1400" dirty="0">
                        <a:solidFill>
                          <a:schemeClr val="tx1"/>
                        </a:solidFill>
                        <a:latin typeface="Courier New" panose="02070309020205020404" pitchFamily="49" charset="0"/>
                        <a:cs typeface="Courier New" panose="02070309020205020404" pitchFamily="49" charset="0"/>
                      </a:endParaRPr>
                    </a:p>
                  </a:txBody>
                  <a:tcPr marR="0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SF</a:t>
                      </a:r>
                    </a:p>
                  </a:txBody>
                  <a:tcPr marR="0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CF</a:t>
                      </a:r>
                    </a:p>
                  </a:txBody>
                  <a:tcPr marR="0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OF</a:t>
                      </a:r>
                    </a:p>
                  </a:txBody>
                  <a:tcPr marR="0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ZF</a:t>
                      </a:r>
                    </a:p>
                  </a:txBody>
                  <a:tcPr marR="0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9777">
                <a:tc>
                  <a:txBody>
                    <a:bodyPr/>
                    <a:lstStyle/>
                    <a:p>
                      <a:r>
                        <a:rPr lang="en-US" sz="1400" b="1" dirty="0">
                          <a:solidFill>
                            <a:schemeClr val="tx1"/>
                          </a:solidFill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0x0000 0000 0000 0000</a:t>
                      </a:r>
                    </a:p>
                  </a:txBody>
                  <a:tcPr marR="0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b="1" dirty="0">
                          <a:solidFill>
                            <a:schemeClr val="tx1"/>
                          </a:solidFill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0</a:t>
                      </a:r>
                    </a:p>
                  </a:txBody>
                  <a:tcPr marR="0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>
                          <a:solidFill>
                            <a:schemeClr val="tx1"/>
                          </a:solidFill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0</a:t>
                      </a:r>
                    </a:p>
                  </a:txBody>
                  <a:tcPr marR="0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>
                          <a:solidFill>
                            <a:schemeClr val="tx1"/>
                          </a:solidFill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0</a:t>
                      </a:r>
                    </a:p>
                  </a:txBody>
                  <a:tcPr marR="0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>
                          <a:solidFill>
                            <a:schemeClr val="tx1"/>
                          </a:solidFill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1</a:t>
                      </a:r>
                    </a:p>
                  </a:txBody>
                  <a:tcPr marR="0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79777">
                <a:tc>
                  <a:txBody>
                    <a:bodyPr/>
                    <a:lstStyle/>
                    <a:p>
                      <a:r>
                        <a:rPr lang="en-US" sz="1400" b="1" dirty="0">
                          <a:solidFill>
                            <a:schemeClr val="tx1"/>
                          </a:solidFill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0xFFFF</a:t>
                      </a:r>
                      <a:r>
                        <a:rPr lang="en-US" sz="1400" b="1" baseline="0" dirty="0">
                          <a:solidFill>
                            <a:schemeClr val="tx1"/>
                          </a:solidFill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 FFFF </a:t>
                      </a:r>
                      <a:r>
                        <a:rPr lang="en-US" sz="1400" b="1" baseline="0" dirty="0" err="1">
                          <a:solidFill>
                            <a:schemeClr val="tx1"/>
                          </a:solidFill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FFFF</a:t>
                      </a:r>
                      <a:r>
                        <a:rPr lang="en-US" sz="1400" b="1" baseline="0" dirty="0">
                          <a:solidFill>
                            <a:schemeClr val="tx1"/>
                          </a:solidFill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 </a:t>
                      </a:r>
                      <a:r>
                        <a:rPr lang="en-US" sz="1400" b="1" baseline="0" dirty="0" err="1">
                          <a:solidFill>
                            <a:schemeClr val="tx1"/>
                          </a:solidFill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FFFF</a:t>
                      </a:r>
                      <a:endParaRPr lang="en-US" sz="1400" b="1" dirty="0">
                        <a:solidFill>
                          <a:schemeClr val="tx1"/>
                        </a:solidFill>
                        <a:latin typeface="Courier New" panose="02070309020205020404" pitchFamily="49" charset="0"/>
                        <a:cs typeface="Courier New" panose="02070309020205020404" pitchFamily="49" charset="0"/>
                      </a:endParaRPr>
                    </a:p>
                  </a:txBody>
                  <a:tcPr marR="0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b="1" dirty="0">
                          <a:solidFill>
                            <a:schemeClr val="tx1"/>
                          </a:solidFill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1</a:t>
                      </a:r>
                    </a:p>
                  </a:txBody>
                  <a:tcPr marR="0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b="1" dirty="0">
                          <a:solidFill>
                            <a:schemeClr val="tx1"/>
                          </a:solidFill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1</a:t>
                      </a:r>
                    </a:p>
                  </a:txBody>
                  <a:tcPr marR="0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b="1" dirty="0">
                          <a:solidFill>
                            <a:schemeClr val="tx1"/>
                          </a:solidFill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0</a:t>
                      </a:r>
                    </a:p>
                  </a:txBody>
                  <a:tcPr marR="0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b="1" dirty="0">
                          <a:solidFill>
                            <a:schemeClr val="tx1"/>
                          </a:solidFill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0</a:t>
                      </a:r>
                    </a:p>
                  </a:txBody>
                  <a:tcPr marR="0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79777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>
                          <a:solidFill>
                            <a:schemeClr val="tx1"/>
                          </a:solidFill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0xFFFF</a:t>
                      </a:r>
                      <a:r>
                        <a:rPr lang="en-US" sz="1400" b="1" baseline="0" dirty="0">
                          <a:solidFill>
                            <a:schemeClr val="tx1"/>
                          </a:solidFill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 FFFF </a:t>
                      </a:r>
                      <a:r>
                        <a:rPr lang="en-US" sz="1400" b="1" baseline="0" dirty="0" err="1">
                          <a:solidFill>
                            <a:schemeClr val="tx1"/>
                          </a:solidFill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FFFF</a:t>
                      </a:r>
                      <a:r>
                        <a:rPr lang="en-US" sz="1400" b="1" baseline="0" dirty="0">
                          <a:solidFill>
                            <a:schemeClr val="tx1"/>
                          </a:solidFill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 </a:t>
                      </a:r>
                      <a:r>
                        <a:rPr lang="en-US" sz="1400" b="1" baseline="0" dirty="0" err="1">
                          <a:solidFill>
                            <a:schemeClr val="tx1"/>
                          </a:solidFill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FFFF</a:t>
                      </a:r>
                      <a:endParaRPr lang="en-US" sz="1400" b="1" dirty="0">
                        <a:solidFill>
                          <a:schemeClr val="tx1"/>
                        </a:solidFill>
                        <a:latin typeface="Courier New" panose="02070309020205020404" pitchFamily="49" charset="0"/>
                        <a:cs typeface="Courier New" panose="02070309020205020404" pitchFamily="49" charset="0"/>
                      </a:endParaRPr>
                    </a:p>
                  </a:txBody>
                  <a:tcPr marR="0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b="1" dirty="0">
                          <a:solidFill>
                            <a:schemeClr val="tx1"/>
                          </a:solidFill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1</a:t>
                      </a:r>
                    </a:p>
                  </a:txBody>
                  <a:tcPr marR="0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b="1" dirty="0">
                          <a:solidFill>
                            <a:schemeClr val="tx1"/>
                          </a:solidFill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0</a:t>
                      </a:r>
                    </a:p>
                  </a:txBody>
                  <a:tcPr marR="0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b="1" dirty="0">
                          <a:solidFill>
                            <a:schemeClr val="tx1"/>
                          </a:solidFill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0</a:t>
                      </a:r>
                    </a:p>
                  </a:txBody>
                  <a:tcPr marR="0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b="1" dirty="0">
                          <a:solidFill>
                            <a:schemeClr val="tx1"/>
                          </a:solidFill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0</a:t>
                      </a:r>
                    </a:p>
                  </a:txBody>
                  <a:tcPr marR="0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79777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>
                          <a:solidFill>
                            <a:schemeClr val="tx1"/>
                          </a:solidFill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0xFFFF</a:t>
                      </a:r>
                      <a:r>
                        <a:rPr lang="en-US" sz="1400" b="1" baseline="0" dirty="0">
                          <a:solidFill>
                            <a:schemeClr val="tx1"/>
                          </a:solidFill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 FFFF </a:t>
                      </a:r>
                      <a:r>
                        <a:rPr lang="en-US" sz="1400" b="1" baseline="0" dirty="0" err="1">
                          <a:solidFill>
                            <a:schemeClr val="tx1"/>
                          </a:solidFill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FFFF</a:t>
                      </a:r>
                      <a:r>
                        <a:rPr lang="en-US" sz="1400" b="1" baseline="0" dirty="0">
                          <a:solidFill>
                            <a:schemeClr val="tx1"/>
                          </a:solidFill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 FF01</a:t>
                      </a:r>
                      <a:endParaRPr lang="en-US" sz="1400" b="1" dirty="0">
                        <a:solidFill>
                          <a:schemeClr val="tx1"/>
                        </a:solidFill>
                        <a:latin typeface="Courier New" panose="02070309020205020404" pitchFamily="49" charset="0"/>
                        <a:cs typeface="Courier New" panose="02070309020205020404" pitchFamily="49" charset="0"/>
                      </a:endParaRPr>
                    </a:p>
                  </a:txBody>
                  <a:tcPr marR="0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b="1" dirty="0">
                          <a:solidFill>
                            <a:schemeClr val="tx1"/>
                          </a:solidFill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1</a:t>
                      </a:r>
                    </a:p>
                  </a:txBody>
                  <a:tcPr marR="0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b="1" dirty="0">
                          <a:solidFill>
                            <a:schemeClr val="tx1"/>
                          </a:solidFill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0</a:t>
                      </a:r>
                    </a:p>
                  </a:txBody>
                  <a:tcPr marR="0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b="1" dirty="0">
                          <a:solidFill>
                            <a:schemeClr val="tx1"/>
                          </a:solidFill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0</a:t>
                      </a:r>
                    </a:p>
                  </a:txBody>
                  <a:tcPr marR="0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b="1" dirty="0">
                          <a:solidFill>
                            <a:schemeClr val="tx1"/>
                          </a:solidFill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0</a:t>
                      </a:r>
                    </a:p>
                  </a:txBody>
                  <a:tcPr marR="0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79777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>
                          <a:solidFill>
                            <a:schemeClr val="tx1"/>
                          </a:solidFill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0x0000 0000 0000 0001</a:t>
                      </a:r>
                    </a:p>
                  </a:txBody>
                  <a:tcPr marR="0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b="1" dirty="0">
                          <a:solidFill>
                            <a:schemeClr val="tx1"/>
                          </a:solidFill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1</a:t>
                      </a:r>
                    </a:p>
                  </a:txBody>
                  <a:tcPr marR="0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b="1" dirty="0">
                          <a:solidFill>
                            <a:schemeClr val="tx1"/>
                          </a:solidFill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0</a:t>
                      </a:r>
                    </a:p>
                  </a:txBody>
                  <a:tcPr marR="0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b="1" dirty="0">
                          <a:solidFill>
                            <a:schemeClr val="tx1"/>
                          </a:solidFill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0</a:t>
                      </a:r>
                    </a:p>
                  </a:txBody>
                  <a:tcPr marR="0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b="1" dirty="0">
                          <a:solidFill>
                            <a:schemeClr val="tx1"/>
                          </a:solidFill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0</a:t>
                      </a:r>
                    </a:p>
                  </a:txBody>
                  <a:tcPr marR="0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10" name="Rectangle 7"/>
          <p:cNvSpPr>
            <a:spLocks noGrp="1" noChangeArrowheads="1"/>
          </p:cNvSpPr>
          <p:nvPr>
            <p:ph type="title"/>
          </p:nvPr>
        </p:nvSpPr>
        <p:spPr>
          <a:xfrm>
            <a:off x="381000" y="254000"/>
            <a:ext cx="8382000" cy="1143000"/>
          </a:xfrm>
          <a:ln/>
        </p:spPr>
        <p:txBody>
          <a:bodyPr/>
          <a:lstStyle/>
          <a:p>
            <a:pPr marL="119063" indent="-119063"/>
            <a:r>
              <a:rPr lang="en-US" dirty="0"/>
              <a:t>Exercise</a:t>
            </a:r>
          </a:p>
        </p:txBody>
      </p:sp>
      <p:cxnSp>
        <p:nvCxnSpPr>
          <p:cNvPr id="11" name="Straight Connector 10"/>
          <p:cNvCxnSpPr/>
          <p:nvPr/>
        </p:nvCxnSpPr>
        <p:spPr bwMode="auto">
          <a:xfrm flipV="1">
            <a:off x="6707654" y="4354211"/>
            <a:ext cx="0" cy="1968129"/>
          </a:xfrm>
          <a:prstGeom prst="line">
            <a:avLst/>
          </a:prstGeom>
          <a:solidFill>
            <a:schemeClr val="accent1"/>
          </a:solidFill>
          <a:ln w="158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8" name="Straight Connector 17"/>
          <p:cNvCxnSpPr/>
          <p:nvPr/>
        </p:nvCxnSpPr>
        <p:spPr bwMode="auto">
          <a:xfrm flipV="1">
            <a:off x="7130186" y="4354211"/>
            <a:ext cx="0" cy="1968129"/>
          </a:xfrm>
          <a:prstGeom prst="line">
            <a:avLst/>
          </a:prstGeom>
          <a:solidFill>
            <a:schemeClr val="accent1"/>
          </a:solidFill>
          <a:ln w="158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9" name="Straight Connector 18"/>
          <p:cNvCxnSpPr/>
          <p:nvPr/>
        </p:nvCxnSpPr>
        <p:spPr bwMode="auto">
          <a:xfrm flipV="1">
            <a:off x="7557570" y="4307518"/>
            <a:ext cx="0" cy="2014822"/>
          </a:xfrm>
          <a:prstGeom prst="line">
            <a:avLst/>
          </a:prstGeom>
          <a:solidFill>
            <a:schemeClr val="accent1"/>
          </a:solidFill>
          <a:ln w="158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0" name="Straight Connector 19"/>
          <p:cNvCxnSpPr/>
          <p:nvPr/>
        </p:nvCxnSpPr>
        <p:spPr bwMode="auto">
          <a:xfrm flipV="1">
            <a:off x="8047821" y="4249152"/>
            <a:ext cx="0" cy="2073188"/>
          </a:xfrm>
          <a:prstGeom prst="line">
            <a:avLst/>
          </a:prstGeom>
          <a:solidFill>
            <a:schemeClr val="accent1"/>
          </a:solidFill>
          <a:ln w="158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16" name="Rectangle 4">
            <a:extLst>
              <a:ext uri="{FF2B5EF4-FFF2-40B4-BE49-F238E27FC236}">
                <a16:creationId xmlns:a16="http://schemas.microsoft.com/office/drawing/2014/main" id="{BD99AC71-04ED-48BA-8FA4-CADD6F5DCD8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2560" y="1492164"/>
            <a:ext cx="4501620" cy="24828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8100" tIns="38100" rIns="38100" bIns="38100" numCol="1" anchor="t" anchorCtr="0" compatLnSpc="1">
            <a:prstTxWarp prst="textNoShape">
              <a:avLst/>
            </a:prstTxWarp>
          </a:bodyPr>
          <a:lstStyle>
            <a:lvl1pPr marL="254000" indent="-254000" algn="l" rtl="0" fontAlgn="base">
              <a:spcBef>
                <a:spcPts val="600"/>
              </a:spcBef>
              <a:spcAft>
                <a:spcPct val="0"/>
              </a:spcAft>
              <a:buClr>
                <a:srgbClr val="990000"/>
              </a:buClr>
              <a:buSzPct val="60000"/>
              <a:buFont typeface="Wingdings 2" charset="2"/>
              <a:buChar char="¢"/>
              <a:defRPr sz="2400" b="1">
                <a:solidFill>
                  <a:schemeClr val="tx1"/>
                </a:solidFill>
                <a:latin typeface="+mn-lt"/>
                <a:ea typeface="+mn-ea"/>
                <a:cs typeface="+mn-cs"/>
                <a:sym typeface="Calibri Bold" charset="0"/>
              </a:defRPr>
            </a:lvl1pPr>
            <a:lvl2pPr marL="514350" indent="-234950" algn="l" rtl="0" fontAlgn="base">
              <a:spcBef>
                <a:spcPts val="500"/>
              </a:spcBef>
              <a:spcAft>
                <a:spcPct val="0"/>
              </a:spcAft>
              <a:buClr>
                <a:srgbClr val="990000"/>
              </a:buClr>
              <a:buSzPct val="110000"/>
              <a:buFont typeface="Wingdings" charset="2"/>
              <a:buChar char="§"/>
              <a:defRPr sz="2000">
                <a:solidFill>
                  <a:schemeClr val="tx1"/>
                </a:solidFill>
                <a:latin typeface="Calibri" charset="0"/>
                <a:ea typeface="ヒラギノ角ゴ ProN W3" charset="0"/>
                <a:cs typeface="ヒラギノ角ゴ ProN W3" charset="0"/>
                <a:sym typeface="Calibri" charset="0"/>
              </a:defRPr>
            </a:lvl2pPr>
            <a:lvl3pPr marL="800100" indent="-203200" algn="l" rtl="0" fontAlgn="base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80000"/>
              <a:buFont typeface="Wingdings" charset="2"/>
              <a:buChar char="§"/>
              <a:defRPr sz="2000">
                <a:solidFill>
                  <a:schemeClr val="tx1"/>
                </a:solidFill>
                <a:latin typeface="Calibri" charset="0"/>
                <a:ea typeface="ヒラギノ角ゴ ProN W3" charset="0"/>
                <a:cs typeface="ヒラギノ角ゴ ProN W3" charset="0"/>
                <a:sym typeface="Calibri" charset="0"/>
              </a:defRPr>
            </a:lvl3pPr>
            <a:lvl4pPr marL="1143000" indent="-228600" algn="l" rtl="0" fontAlgn="base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Calibri" charset="0"/>
              <a:buChar char="–"/>
              <a:defRPr sz="2000">
                <a:solidFill>
                  <a:schemeClr val="tx1"/>
                </a:solidFill>
                <a:latin typeface="Calibri" charset="0"/>
                <a:ea typeface="ヒラギノ角ゴ ProN W3" charset="0"/>
                <a:cs typeface="ヒラギノ角ゴ ProN W3" charset="0"/>
                <a:sym typeface="Calibri" charset="0"/>
              </a:defRPr>
            </a:lvl4pPr>
            <a:lvl5pPr marL="1460500" indent="-228600" algn="l" rtl="0" fontAlgn="base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Calibri" charset="0"/>
              <a:buChar char="»"/>
              <a:defRPr sz="2000">
                <a:solidFill>
                  <a:schemeClr val="tx1"/>
                </a:solidFill>
                <a:latin typeface="Calibri" charset="0"/>
                <a:ea typeface="ヒラギノ角ゴ ProN W3" charset="0"/>
                <a:cs typeface="ヒラギノ角ゴ ProN W3" charset="0"/>
                <a:sym typeface="Calibri" charset="0"/>
              </a:defRPr>
            </a:lvl5pPr>
            <a:lvl6pPr marL="1917700" indent="-228600" algn="l" rtl="0" fontAlgn="base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Calibri" charset="0"/>
              <a:buChar char="»"/>
              <a:defRPr sz="2000">
                <a:solidFill>
                  <a:schemeClr val="tx1"/>
                </a:solidFill>
                <a:latin typeface="Calibri" charset="0"/>
                <a:ea typeface="ヒラギノ角ゴ ProN W3" charset="0"/>
                <a:cs typeface="ヒラギノ角ゴ ProN W3" charset="0"/>
                <a:sym typeface="Calibri" charset="0"/>
              </a:defRPr>
            </a:lvl6pPr>
            <a:lvl7pPr marL="2374900" indent="-228600" algn="l" rtl="0" fontAlgn="base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Calibri" charset="0"/>
              <a:buChar char="»"/>
              <a:defRPr sz="2000">
                <a:solidFill>
                  <a:schemeClr val="tx1"/>
                </a:solidFill>
                <a:latin typeface="Calibri" charset="0"/>
                <a:ea typeface="ヒラギノ角ゴ ProN W3" charset="0"/>
                <a:cs typeface="ヒラギノ角ゴ ProN W3" charset="0"/>
                <a:sym typeface="Calibri" charset="0"/>
              </a:defRPr>
            </a:lvl7pPr>
            <a:lvl8pPr marL="2832100" indent="-228600" algn="l" rtl="0" fontAlgn="base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Calibri" charset="0"/>
              <a:buChar char="»"/>
              <a:defRPr sz="2000">
                <a:solidFill>
                  <a:schemeClr val="tx1"/>
                </a:solidFill>
                <a:latin typeface="Calibri" charset="0"/>
                <a:ea typeface="ヒラギノ角ゴ ProN W3" charset="0"/>
                <a:cs typeface="ヒラギノ角ゴ ProN W3" charset="0"/>
                <a:sym typeface="Calibri" charset="0"/>
              </a:defRPr>
            </a:lvl8pPr>
            <a:lvl9pPr marL="3289300" indent="-228600" algn="l" rtl="0" fontAlgn="base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Calibri" charset="0"/>
              <a:buChar char="»"/>
              <a:defRPr sz="2000">
                <a:solidFill>
                  <a:schemeClr val="tx1"/>
                </a:solidFill>
                <a:latin typeface="Calibri" charset="0"/>
                <a:ea typeface="ヒラギノ角ゴ ProN W3" charset="0"/>
                <a:cs typeface="ヒラギノ角ゴ ProN W3" charset="0"/>
                <a:sym typeface="Calibri" charset="0"/>
              </a:defRPr>
            </a:lvl9pPr>
          </a:lstStyle>
          <a:p>
            <a:pPr marL="57150" indent="0">
              <a:buNone/>
            </a:pPr>
            <a:r>
              <a:rPr lang="en-US" sz="1600" b="0" kern="0" dirty="0" err="1">
                <a:latin typeface="Courier New Bold" charset="0"/>
                <a:cs typeface="Courier New Bold" charset="0"/>
                <a:sym typeface="Courier New Bold" charset="0"/>
              </a:rPr>
              <a:t>cmpq</a:t>
            </a:r>
            <a:r>
              <a:rPr lang="en-US" sz="1600" b="0" kern="0" dirty="0">
                <a:latin typeface="Courier New Bold" charset="0"/>
                <a:cs typeface="Courier New Bold" charset="0"/>
                <a:sym typeface="Courier New Bold" charset="0"/>
              </a:rPr>
              <a:t> </a:t>
            </a:r>
            <a:r>
              <a:rPr lang="en-US" sz="1600" b="0" kern="0" dirty="0" err="1">
                <a:latin typeface="Courier New Bold" charset="0"/>
                <a:cs typeface="Courier New Bold" charset="0"/>
                <a:sym typeface="Courier New Bold" charset="0"/>
              </a:rPr>
              <a:t>b,a</a:t>
            </a:r>
            <a:r>
              <a:rPr lang="en-US" sz="1600" b="0" kern="0" dirty="0">
                <a:latin typeface="Courier New Bold" charset="0"/>
                <a:cs typeface="Courier New Bold" charset="0"/>
                <a:sym typeface="Courier New Bold" charset="0"/>
              </a:rPr>
              <a:t> </a:t>
            </a:r>
            <a:r>
              <a:rPr lang="en-US" sz="1600" b="0" kern="0" dirty="0"/>
              <a:t> like computing </a:t>
            </a:r>
            <a:r>
              <a:rPr lang="en-US" sz="1600" b="0" kern="0" dirty="0">
                <a:latin typeface="Courier New Bold" charset="0"/>
                <a:cs typeface="Courier New Bold" charset="0"/>
                <a:sym typeface="Courier New Bold" charset="0"/>
              </a:rPr>
              <a:t>a-b</a:t>
            </a:r>
            <a:r>
              <a:rPr lang="en-US" sz="1600" b="0" kern="0" dirty="0"/>
              <a:t> w/o setting </a:t>
            </a:r>
            <a:r>
              <a:rPr lang="en-US" sz="1600" b="0" kern="0" dirty="0" err="1"/>
              <a:t>dest</a:t>
            </a:r>
            <a:endParaRPr lang="en-US" sz="1600" b="0" kern="0" dirty="0"/>
          </a:p>
          <a:p>
            <a:pPr marL="57150" indent="0">
              <a:buNone/>
            </a:pPr>
            <a:endParaRPr lang="en-US" sz="1600" b="0" kern="0" dirty="0"/>
          </a:p>
          <a:p>
            <a:pPr marL="57150" indent="0"/>
            <a:r>
              <a:rPr lang="en-US" sz="1600" b="0" kern="0" dirty="0">
                <a:solidFill>
                  <a:srgbClr val="980002"/>
                </a:solidFill>
                <a:latin typeface="Calibri Bold" charset="0"/>
                <a:ea typeface="Calibri Bold" charset="0"/>
                <a:cs typeface="Calibri Bold" charset="0"/>
              </a:rPr>
              <a:t> CF set</a:t>
            </a:r>
            <a:r>
              <a:rPr lang="en-US" sz="1600" b="0" kern="0" dirty="0"/>
              <a:t>   if carry/borrow out from most significant</a:t>
            </a:r>
            <a:br>
              <a:rPr lang="en-US" sz="1600" b="0" kern="0" dirty="0"/>
            </a:br>
            <a:r>
              <a:rPr lang="en-US" sz="1600" b="0" kern="0" dirty="0"/>
              <a:t>                 bit </a:t>
            </a:r>
          </a:p>
          <a:p>
            <a:pPr marL="57150" indent="0"/>
            <a:r>
              <a:rPr lang="en-US" sz="1600" b="0" kern="0" dirty="0">
                <a:solidFill>
                  <a:srgbClr val="980002"/>
                </a:solidFill>
                <a:latin typeface="Calibri Bold" charset="0"/>
                <a:ea typeface="Calibri Bold" charset="0"/>
                <a:cs typeface="Calibri Bold" charset="0"/>
              </a:rPr>
              <a:t> ZF set</a:t>
            </a:r>
            <a:r>
              <a:rPr lang="en-US" sz="1600" b="0" kern="0" dirty="0"/>
              <a:t>   if </a:t>
            </a:r>
            <a:r>
              <a:rPr lang="en-US" sz="1600" b="0" kern="0" dirty="0">
                <a:latin typeface="Courier New Bold" charset="0"/>
                <a:cs typeface="Courier New Bold" charset="0"/>
                <a:sym typeface="Courier New Bold" charset="0"/>
              </a:rPr>
              <a:t>a == b</a:t>
            </a:r>
            <a:endParaRPr lang="en-US" sz="1600" b="0" kern="0" dirty="0"/>
          </a:p>
          <a:p>
            <a:pPr marL="57150" indent="0"/>
            <a:r>
              <a:rPr lang="en-US" sz="1600" b="0" kern="0" dirty="0">
                <a:solidFill>
                  <a:srgbClr val="980002"/>
                </a:solidFill>
                <a:latin typeface="Calibri Bold" charset="0"/>
                <a:ea typeface="Calibri Bold" charset="0"/>
                <a:cs typeface="Calibri Bold" charset="0"/>
              </a:rPr>
              <a:t> SF set</a:t>
            </a:r>
            <a:r>
              <a:rPr lang="en-US" sz="1600" b="0" kern="0" dirty="0"/>
              <a:t>   if </a:t>
            </a:r>
            <a:r>
              <a:rPr lang="en-US" sz="1600" b="0" kern="0" dirty="0">
                <a:latin typeface="Courier New Bold" charset="0"/>
                <a:cs typeface="Courier New Bold" charset="0"/>
                <a:sym typeface="Courier New Bold" charset="0"/>
              </a:rPr>
              <a:t>(a-b) &lt; 0</a:t>
            </a:r>
            <a:r>
              <a:rPr lang="en-US" sz="1600" b="0" kern="0" dirty="0"/>
              <a:t> (a, and b, as signed)</a:t>
            </a:r>
          </a:p>
          <a:p>
            <a:pPr marL="57150" indent="0"/>
            <a:r>
              <a:rPr lang="en-US" sz="1600" b="0" kern="0" dirty="0">
                <a:solidFill>
                  <a:srgbClr val="980002"/>
                </a:solidFill>
                <a:latin typeface="Calibri Bold" charset="0"/>
                <a:ea typeface="Calibri Bold" charset="0"/>
                <a:cs typeface="Calibri Bold" charset="0"/>
              </a:rPr>
              <a:t> OF set</a:t>
            </a:r>
            <a:r>
              <a:rPr lang="en-US" sz="1600" b="0" kern="0" dirty="0"/>
              <a:t>  if two’s-complement overflow</a:t>
            </a:r>
          </a:p>
          <a:p>
            <a:pPr marL="57150" indent="0">
              <a:buNone/>
            </a:pPr>
            <a:endParaRPr lang="en-US" sz="2000" kern="0" dirty="0">
              <a:latin typeface="Courier New Bold" charset="0"/>
              <a:ea typeface="ヒラギノ角ゴ ProN W6" charset="0"/>
              <a:cs typeface="ヒラギノ角ゴ ProN W6" charset="0"/>
              <a:sym typeface="Courier New Bold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2D008C2-57B2-42F3-AB0F-63ADDACF90E9}"/>
              </a:ext>
            </a:extLst>
          </p:cNvPr>
          <p:cNvSpPr txBox="1"/>
          <p:nvPr/>
        </p:nvSpPr>
        <p:spPr>
          <a:xfrm>
            <a:off x="637308" y="6243615"/>
            <a:ext cx="74648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Note: </a:t>
            </a:r>
            <a:r>
              <a:rPr lang="en-US" sz="18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setl</a:t>
            </a:r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 and </a:t>
            </a:r>
            <a:r>
              <a:rPr lang="en-US" sz="18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movzbl</a:t>
            </a:r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 do not modify condition codes</a:t>
            </a:r>
          </a:p>
        </p:txBody>
      </p:sp>
      <p:graphicFrame>
        <p:nvGraphicFramePr>
          <p:cNvPr id="21" name="Group 5">
            <a:extLst>
              <a:ext uri="{FF2B5EF4-FFF2-40B4-BE49-F238E27FC236}">
                <a16:creationId xmlns:a16="http://schemas.microsoft.com/office/drawing/2014/main" id="{B03E327D-1EA0-4E7C-BE79-05D35B2B5123}"/>
              </a:ext>
            </a:extLst>
          </p:cNvPr>
          <p:cNvGraphicFramePr>
            <a:graphicFrameLocks noGrp="1"/>
          </p:cNvGraphicFramePr>
          <p:nvPr/>
        </p:nvGraphicFramePr>
        <p:xfrm>
          <a:off x="4608328" y="1312408"/>
          <a:ext cx="4458088" cy="2618473"/>
        </p:xfrm>
        <a:graphic>
          <a:graphicData uri="http://schemas.openxmlformats.org/drawingml/2006/table">
            <a:tbl>
              <a:tblPr/>
              <a:tblGrid>
                <a:gridCol w="81151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2070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0258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3804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Pct val="60000"/>
                        <a:buFont typeface="Wingdings 2" charset="2"/>
                        <a:buNone/>
                        <a:tabLst>
                          <a:tab pos="1612900" algn="l"/>
                          <a:tab pos="1651000" algn="l"/>
                        </a:tabLst>
                      </a:pPr>
                      <a:r>
                        <a:rPr kumimoji="0" lang="en-US" sz="13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 Bold" charset="0"/>
                          <a:ea typeface="ヒラギノ角ゴ ProN W6" charset="0"/>
                          <a:cs typeface="ヒラギノ角ゴ ProN W6" charset="0"/>
                          <a:sym typeface="Calibri Bold" charset="0"/>
                        </a:rPr>
                        <a:t>SetX</a:t>
                      </a:r>
                    </a:p>
                  </a:txBody>
                  <a:tcPr marL="18575" marR="18575" marT="18575" marB="18575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6D6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Pct val="60000"/>
                        <a:buFont typeface="Wingdings 2" charset="2"/>
                        <a:buNone/>
                        <a:tabLst>
                          <a:tab pos="1651000" algn="l"/>
                        </a:tabLst>
                      </a:pPr>
                      <a:r>
                        <a:rPr kumimoji="0" lang="en-US" sz="13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 Bold" charset="0"/>
                          <a:ea typeface="ヒラギノ角ゴ ProN W6" charset="0"/>
                          <a:cs typeface="ヒラギノ角ゴ ProN W6" charset="0"/>
                          <a:sym typeface="Calibri Bold" charset="0"/>
                        </a:rPr>
                        <a:t>Condition</a:t>
                      </a:r>
                    </a:p>
                  </a:txBody>
                  <a:tcPr marL="18575" marR="18575" marT="18575" marB="18575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6D6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Pct val="60000"/>
                        <a:buFont typeface="Wingdings 2" charset="2"/>
                        <a:buNone/>
                        <a:tabLst>
                          <a:tab pos="1651000" algn="l"/>
                        </a:tabLst>
                      </a:pPr>
                      <a:r>
                        <a:rPr kumimoji="0" lang="en-US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 Bold" charset="0"/>
                          <a:ea typeface="ヒラギノ角ゴ ProN W6" charset="0"/>
                          <a:cs typeface="ヒラギノ角ゴ ProN W6" charset="0"/>
                          <a:sym typeface="Calibri Bold" charset="0"/>
                        </a:rPr>
                        <a:t>Description</a:t>
                      </a:r>
                    </a:p>
                  </a:txBody>
                  <a:tcPr marL="18575" marR="18575" marT="18575" marB="18575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6D6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3804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Pct val="60000"/>
                        <a:buFont typeface="Wingdings 2" charset="2"/>
                        <a:buNone/>
                        <a:tabLst>
                          <a:tab pos="1612900" algn="l"/>
                          <a:tab pos="1651000" algn="l"/>
                        </a:tabLst>
                      </a:pPr>
                      <a:r>
                        <a:rPr kumimoji="0" lang="en-US" sz="13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 Bold" charset="0"/>
                          <a:cs typeface="Courier New Bold" charset="0"/>
                          <a:sym typeface="Courier New Bold" charset="0"/>
                        </a:rPr>
                        <a:t>sete</a:t>
                      </a:r>
                    </a:p>
                  </a:txBody>
                  <a:tcPr marL="18575" marR="18575" marT="18575" marB="18575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Pct val="60000"/>
                        <a:buFont typeface="Wingdings 2" charset="2"/>
                        <a:buNone/>
                        <a:tabLst>
                          <a:tab pos="1651000" algn="l"/>
                        </a:tabLst>
                      </a:pPr>
                      <a:r>
                        <a:rPr kumimoji="0" lang="en-US" sz="13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 Bold" charset="0"/>
                          <a:cs typeface="Courier New Bold" charset="0"/>
                          <a:sym typeface="Courier New Bold" charset="0"/>
                        </a:rPr>
                        <a:t>ZF</a:t>
                      </a:r>
                    </a:p>
                  </a:txBody>
                  <a:tcPr marL="18575" marR="18575" marT="18575" marB="18575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Pct val="60000"/>
                        <a:buFont typeface="Wingdings 2" charset="2"/>
                        <a:buNone/>
                        <a:tabLst>
                          <a:tab pos="1651000" algn="l"/>
                        </a:tabLst>
                      </a:pPr>
                      <a:r>
                        <a:rPr kumimoji="0" lang="en-US" sz="13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 Bold" charset="0"/>
                          <a:ea typeface="ヒラギノ角ゴ ProN W6" charset="0"/>
                          <a:cs typeface="ヒラギノ角ゴ ProN W6" charset="0"/>
                          <a:sym typeface="Calibri Bold" charset="0"/>
                        </a:rPr>
                        <a:t>Equal / Zero</a:t>
                      </a:r>
                    </a:p>
                  </a:txBody>
                  <a:tcPr marL="18575" marR="18575" marT="18575" marB="18575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3804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Pct val="60000"/>
                        <a:buFont typeface="Wingdings 2" charset="2"/>
                        <a:buNone/>
                        <a:tabLst>
                          <a:tab pos="1651000" algn="l"/>
                        </a:tabLst>
                      </a:pPr>
                      <a:r>
                        <a:rPr kumimoji="0" lang="en-US" sz="13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 Bold" charset="0"/>
                          <a:cs typeface="Courier New Bold" charset="0"/>
                          <a:sym typeface="Courier New Bold" charset="0"/>
                        </a:rPr>
                        <a:t>setne</a:t>
                      </a:r>
                    </a:p>
                  </a:txBody>
                  <a:tcPr marL="18575" marR="18575" marT="18575" marB="18575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Pct val="60000"/>
                        <a:buFont typeface="Wingdings 2" charset="2"/>
                        <a:buNone/>
                        <a:tabLst>
                          <a:tab pos="1651000" algn="l"/>
                        </a:tabLst>
                      </a:pPr>
                      <a:r>
                        <a:rPr kumimoji="0" lang="en-US" sz="13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 Bold" charset="0"/>
                          <a:cs typeface="Courier New Bold" charset="0"/>
                          <a:sym typeface="Courier New Bold" charset="0"/>
                        </a:rPr>
                        <a:t>~ZF</a:t>
                      </a:r>
                    </a:p>
                  </a:txBody>
                  <a:tcPr marL="18575" marR="18575" marT="18575" marB="18575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Pct val="60000"/>
                        <a:buFont typeface="Wingdings 2" charset="2"/>
                        <a:buNone/>
                        <a:tabLst>
                          <a:tab pos="1651000" algn="l"/>
                        </a:tabLst>
                      </a:pPr>
                      <a:r>
                        <a:rPr kumimoji="0" lang="en-US" sz="13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 Bold" charset="0"/>
                          <a:ea typeface="ヒラギノ角ゴ ProN W6" charset="0"/>
                          <a:cs typeface="ヒラギノ角ゴ ProN W6" charset="0"/>
                          <a:sym typeface="Calibri Bold" charset="0"/>
                        </a:rPr>
                        <a:t>Not Equal / Not Zero</a:t>
                      </a:r>
                    </a:p>
                  </a:txBody>
                  <a:tcPr marL="18575" marR="18575" marT="18575" marB="18575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3804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Pct val="60000"/>
                        <a:buFont typeface="Wingdings 2" charset="2"/>
                        <a:buNone/>
                        <a:tabLst>
                          <a:tab pos="1651000" algn="l"/>
                        </a:tabLst>
                      </a:pPr>
                      <a:r>
                        <a:rPr kumimoji="0" lang="en-US" sz="13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 Bold" charset="0"/>
                          <a:cs typeface="Courier New Bold" charset="0"/>
                          <a:sym typeface="Courier New Bold" charset="0"/>
                        </a:rPr>
                        <a:t>sets</a:t>
                      </a:r>
                    </a:p>
                  </a:txBody>
                  <a:tcPr marL="18575" marR="18575" marT="18575" marB="18575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Pct val="60000"/>
                        <a:buFont typeface="Wingdings 2" charset="2"/>
                        <a:buNone/>
                        <a:tabLst>
                          <a:tab pos="1651000" algn="l"/>
                        </a:tabLst>
                      </a:pPr>
                      <a:r>
                        <a:rPr kumimoji="0" lang="en-US" sz="13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 Bold" charset="0"/>
                          <a:cs typeface="Courier New Bold" charset="0"/>
                          <a:sym typeface="Courier New Bold" charset="0"/>
                        </a:rPr>
                        <a:t>SF</a:t>
                      </a:r>
                    </a:p>
                  </a:txBody>
                  <a:tcPr marL="18575" marR="18575" marT="18575" marB="18575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Pct val="60000"/>
                        <a:buFont typeface="Wingdings 2" charset="2"/>
                        <a:buNone/>
                        <a:tabLst>
                          <a:tab pos="1651000" algn="l"/>
                        </a:tabLst>
                      </a:pPr>
                      <a:r>
                        <a:rPr kumimoji="0" lang="en-US" sz="13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 Bold" charset="0"/>
                          <a:ea typeface="ヒラギノ角ゴ ProN W6" charset="0"/>
                          <a:cs typeface="ヒラギノ角ゴ ProN W6" charset="0"/>
                          <a:sym typeface="Calibri Bold" charset="0"/>
                        </a:rPr>
                        <a:t>Negative</a:t>
                      </a:r>
                    </a:p>
                  </a:txBody>
                  <a:tcPr marL="18575" marR="18575" marT="18575" marB="18575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3804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Pct val="60000"/>
                        <a:buFont typeface="Wingdings 2" charset="2"/>
                        <a:buNone/>
                        <a:tabLst>
                          <a:tab pos="1651000" algn="l"/>
                        </a:tabLst>
                      </a:pPr>
                      <a:r>
                        <a:rPr kumimoji="0" lang="en-US" sz="13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 Bold" charset="0"/>
                          <a:cs typeface="Courier New Bold" charset="0"/>
                          <a:sym typeface="Courier New Bold" charset="0"/>
                        </a:rPr>
                        <a:t>setns</a:t>
                      </a:r>
                    </a:p>
                  </a:txBody>
                  <a:tcPr marL="18575" marR="18575" marT="18575" marB="18575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Pct val="60000"/>
                        <a:buFont typeface="Wingdings 2" charset="2"/>
                        <a:buNone/>
                        <a:tabLst>
                          <a:tab pos="1651000" algn="l"/>
                        </a:tabLst>
                      </a:pPr>
                      <a:r>
                        <a:rPr kumimoji="0" lang="en-US" sz="13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 Bold" charset="0"/>
                          <a:cs typeface="Courier New Bold" charset="0"/>
                          <a:sym typeface="Courier New Bold" charset="0"/>
                        </a:rPr>
                        <a:t>~SF</a:t>
                      </a:r>
                    </a:p>
                  </a:txBody>
                  <a:tcPr marL="18575" marR="18575" marT="18575" marB="18575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Pct val="60000"/>
                        <a:buFont typeface="Wingdings 2" charset="2"/>
                        <a:buNone/>
                        <a:tabLst>
                          <a:tab pos="1651000" algn="l"/>
                        </a:tabLst>
                      </a:pPr>
                      <a:r>
                        <a:rPr kumimoji="0" lang="en-US" sz="13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 Bold" charset="0"/>
                          <a:ea typeface="ヒラギノ角ゴ ProN W6" charset="0"/>
                          <a:cs typeface="ヒラギノ角ゴ ProN W6" charset="0"/>
                          <a:sym typeface="Calibri Bold" charset="0"/>
                        </a:rPr>
                        <a:t>Nonnegative</a:t>
                      </a:r>
                    </a:p>
                  </a:txBody>
                  <a:tcPr marL="18575" marR="18575" marT="18575" marB="18575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3804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Pct val="60000"/>
                        <a:buFont typeface="Wingdings 2" charset="2"/>
                        <a:buNone/>
                        <a:tabLst>
                          <a:tab pos="1651000" algn="l"/>
                        </a:tabLst>
                      </a:pPr>
                      <a:r>
                        <a:rPr kumimoji="0" lang="en-US" sz="13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 Bold" charset="0"/>
                          <a:cs typeface="Courier New Bold" charset="0"/>
                          <a:sym typeface="Courier New Bold" charset="0"/>
                        </a:rPr>
                        <a:t>setg</a:t>
                      </a:r>
                    </a:p>
                  </a:txBody>
                  <a:tcPr marL="18575" marR="18575" marT="18575" marB="18575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Pct val="60000"/>
                        <a:buFont typeface="Wingdings 2" charset="2"/>
                        <a:buNone/>
                        <a:tabLst>
                          <a:tab pos="1651000" algn="l"/>
                        </a:tabLst>
                      </a:pPr>
                      <a:r>
                        <a:rPr kumimoji="0" lang="en-US" sz="13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 Bold" charset="0"/>
                          <a:cs typeface="Courier New Bold" charset="0"/>
                          <a:sym typeface="Courier New Bold" charset="0"/>
                        </a:rPr>
                        <a:t>~(SF^OF)&amp;~ZF</a:t>
                      </a:r>
                    </a:p>
                  </a:txBody>
                  <a:tcPr marL="18575" marR="18575" marT="18575" marB="18575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Pct val="60000"/>
                        <a:buFont typeface="Wingdings 2" charset="2"/>
                        <a:buNone/>
                        <a:tabLst>
                          <a:tab pos="1651000" algn="l"/>
                        </a:tabLst>
                      </a:pPr>
                      <a:r>
                        <a:rPr kumimoji="0" lang="en-US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 Bold" charset="0"/>
                          <a:ea typeface="ヒラギノ角ゴ ProN W6" charset="0"/>
                          <a:cs typeface="ヒラギノ角ゴ ProN W6" charset="0"/>
                          <a:sym typeface="Calibri Bold" charset="0"/>
                        </a:rPr>
                        <a:t>Greater (signed)</a:t>
                      </a:r>
                    </a:p>
                  </a:txBody>
                  <a:tcPr marL="18575" marR="18575" marT="18575" marB="18575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3804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Pct val="60000"/>
                        <a:buFont typeface="Wingdings 2" charset="2"/>
                        <a:buNone/>
                        <a:tabLst>
                          <a:tab pos="1651000" algn="l"/>
                        </a:tabLst>
                      </a:pPr>
                      <a:r>
                        <a:rPr kumimoji="0" lang="en-US" sz="13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 Bold" charset="0"/>
                          <a:cs typeface="Courier New Bold" charset="0"/>
                          <a:sym typeface="Courier New Bold" charset="0"/>
                        </a:rPr>
                        <a:t>setge</a:t>
                      </a:r>
                    </a:p>
                  </a:txBody>
                  <a:tcPr marL="18575" marR="18575" marT="18575" marB="18575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Pct val="60000"/>
                        <a:buFont typeface="Wingdings 2" charset="2"/>
                        <a:buNone/>
                        <a:tabLst>
                          <a:tab pos="1651000" algn="l"/>
                        </a:tabLst>
                      </a:pPr>
                      <a:r>
                        <a:rPr kumimoji="0" lang="en-US" sz="13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 Bold" charset="0"/>
                          <a:cs typeface="Courier New Bold" charset="0"/>
                          <a:sym typeface="Courier New Bold" charset="0"/>
                        </a:rPr>
                        <a:t>~(SF^OF)</a:t>
                      </a:r>
                    </a:p>
                  </a:txBody>
                  <a:tcPr marL="18575" marR="18575" marT="18575" marB="18575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Pct val="60000"/>
                        <a:buFont typeface="Wingdings 2" charset="2"/>
                        <a:buNone/>
                        <a:tabLst>
                          <a:tab pos="1651000" algn="l"/>
                        </a:tabLst>
                      </a:pPr>
                      <a:r>
                        <a:rPr kumimoji="0" lang="en-US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 Bold" charset="0"/>
                          <a:ea typeface="ヒラギノ角ゴ ProN W6" charset="0"/>
                          <a:cs typeface="ヒラギノ角ゴ ProN W6" charset="0"/>
                          <a:sym typeface="Calibri Bold" charset="0"/>
                        </a:rPr>
                        <a:t>Greater or Equal (signed)</a:t>
                      </a:r>
                    </a:p>
                  </a:txBody>
                  <a:tcPr marL="18575" marR="18575" marT="18575" marB="18575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3804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Pct val="60000"/>
                        <a:buFont typeface="Wingdings 2" charset="2"/>
                        <a:buNone/>
                        <a:tabLst>
                          <a:tab pos="1651000" algn="l"/>
                        </a:tabLst>
                      </a:pPr>
                      <a:r>
                        <a:rPr kumimoji="0" lang="en-US" sz="13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 Bold" charset="0"/>
                          <a:cs typeface="Courier New Bold" charset="0"/>
                          <a:sym typeface="Courier New Bold" charset="0"/>
                        </a:rPr>
                        <a:t>setl</a:t>
                      </a:r>
                    </a:p>
                  </a:txBody>
                  <a:tcPr marL="18575" marR="18575" marT="18575" marB="18575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Pct val="60000"/>
                        <a:buFont typeface="Wingdings 2" charset="2"/>
                        <a:buNone/>
                        <a:tabLst>
                          <a:tab pos="1651000" algn="l"/>
                        </a:tabLst>
                      </a:pPr>
                      <a:r>
                        <a:rPr kumimoji="0" lang="en-US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 Bold" charset="0"/>
                          <a:cs typeface="Courier New Bold" charset="0"/>
                          <a:sym typeface="Courier New Bold" charset="0"/>
                        </a:rPr>
                        <a:t>SF^OF</a:t>
                      </a:r>
                    </a:p>
                  </a:txBody>
                  <a:tcPr marL="18575" marR="18575" marT="18575" marB="18575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Pct val="60000"/>
                        <a:buFont typeface="Wingdings 2" charset="2"/>
                        <a:buNone/>
                        <a:tabLst>
                          <a:tab pos="1651000" algn="l"/>
                        </a:tabLst>
                      </a:pPr>
                      <a:r>
                        <a:rPr kumimoji="0" lang="en-US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 Bold" charset="0"/>
                          <a:ea typeface="ヒラギノ角ゴ ProN W6" charset="0"/>
                          <a:cs typeface="ヒラギノ角ゴ ProN W6" charset="0"/>
                          <a:sym typeface="Calibri Bold" charset="0"/>
                        </a:rPr>
                        <a:t>Less (signed)</a:t>
                      </a:r>
                    </a:p>
                  </a:txBody>
                  <a:tcPr marL="18575" marR="18575" marT="18575" marB="18575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3804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Pct val="60000"/>
                        <a:buFont typeface="Wingdings 2" charset="2"/>
                        <a:buNone/>
                        <a:tabLst>
                          <a:tab pos="1651000" algn="l"/>
                        </a:tabLst>
                      </a:pPr>
                      <a:r>
                        <a:rPr kumimoji="0" lang="en-US" sz="13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 Bold" charset="0"/>
                          <a:cs typeface="Courier New Bold" charset="0"/>
                          <a:sym typeface="Courier New Bold" charset="0"/>
                        </a:rPr>
                        <a:t>setle</a:t>
                      </a:r>
                    </a:p>
                  </a:txBody>
                  <a:tcPr marL="18575" marR="18575" marT="18575" marB="18575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Pct val="60000"/>
                        <a:buFont typeface="Wingdings 2" charset="2"/>
                        <a:buNone/>
                        <a:tabLst>
                          <a:tab pos="1651000" algn="l"/>
                        </a:tabLst>
                      </a:pPr>
                      <a:r>
                        <a:rPr kumimoji="0" lang="en-US" sz="13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 Bold" charset="0"/>
                          <a:cs typeface="Courier New Bold" charset="0"/>
                          <a:sym typeface="Courier New Bold" charset="0"/>
                        </a:rPr>
                        <a:t>(SF^OF)|ZF</a:t>
                      </a:r>
                    </a:p>
                  </a:txBody>
                  <a:tcPr marL="18575" marR="18575" marT="18575" marB="18575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Pct val="60000"/>
                        <a:buFont typeface="Wingdings 2" charset="2"/>
                        <a:buNone/>
                        <a:tabLst>
                          <a:tab pos="1651000" algn="l"/>
                        </a:tabLst>
                      </a:pPr>
                      <a:r>
                        <a:rPr kumimoji="0" lang="en-US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 Bold" charset="0"/>
                          <a:ea typeface="ヒラギノ角ゴ ProN W6" charset="0"/>
                          <a:cs typeface="ヒラギノ角ゴ ProN W6" charset="0"/>
                          <a:sym typeface="Calibri Bold" charset="0"/>
                        </a:rPr>
                        <a:t>Less or Equal (signed)</a:t>
                      </a:r>
                    </a:p>
                  </a:txBody>
                  <a:tcPr marL="18575" marR="18575" marT="18575" marB="18575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3804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Pct val="60000"/>
                        <a:buFont typeface="Wingdings 2" charset="2"/>
                        <a:buNone/>
                        <a:tabLst>
                          <a:tab pos="1651000" algn="l"/>
                        </a:tabLst>
                      </a:pPr>
                      <a:r>
                        <a:rPr kumimoji="0" lang="en-US" sz="13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 Bold" charset="0"/>
                          <a:cs typeface="Courier New Bold" charset="0"/>
                          <a:sym typeface="Courier New Bold" charset="0"/>
                        </a:rPr>
                        <a:t>seta</a:t>
                      </a:r>
                    </a:p>
                  </a:txBody>
                  <a:tcPr marL="18575" marR="18575" marT="18575" marB="18575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Pct val="60000"/>
                        <a:buFont typeface="Wingdings 2" charset="2"/>
                        <a:buNone/>
                        <a:tabLst>
                          <a:tab pos="1651000" algn="l"/>
                        </a:tabLst>
                      </a:pPr>
                      <a:r>
                        <a:rPr kumimoji="0" lang="en-US" sz="13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 Bold" charset="0"/>
                          <a:cs typeface="Courier New Bold" charset="0"/>
                          <a:sym typeface="Courier New Bold" charset="0"/>
                        </a:rPr>
                        <a:t>~CF&amp;~ZF</a:t>
                      </a:r>
                    </a:p>
                  </a:txBody>
                  <a:tcPr marL="18575" marR="18575" marT="18575" marB="18575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Pct val="60000"/>
                        <a:buFont typeface="Wingdings 2" charset="2"/>
                        <a:buNone/>
                        <a:tabLst>
                          <a:tab pos="1651000" algn="l"/>
                        </a:tabLst>
                      </a:pPr>
                      <a:r>
                        <a:rPr kumimoji="0" lang="en-US" sz="13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 Bold" charset="0"/>
                          <a:ea typeface="ヒラギノ角ゴ ProN W6" charset="0"/>
                          <a:cs typeface="ヒラギノ角ゴ ProN W6" charset="0"/>
                          <a:sym typeface="Calibri Bold" charset="0"/>
                        </a:rPr>
                        <a:t>Above (unsigned)</a:t>
                      </a:r>
                    </a:p>
                  </a:txBody>
                  <a:tcPr marL="18575" marR="18575" marT="18575" marB="18575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3804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Pct val="60000"/>
                        <a:buFont typeface="Wingdings 2" charset="2"/>
                        <a:buNone/>
                        <a:tabLst>
                          <a:tab pos="1651000" algn="l"/>
                        </a:tabLst>
                      </a:pPr>
                      <a:r>
                        <a:rPr kumimoji="0" lang="en-US" sz="13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 Bold" charset="0"/>
                          <a:cs typeface="Courier New Bold" charset="0"/>
                          <a:sym typeface="Courier New Bold" charset="0"/>
                        </a:rPr>
                        <a:t>setb</a:t>
                      </a:r>
                      <a:endParaRPr kumimoji="0" lang="en-US" sz="13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 Bold" charset="0"/>
                        <a:cs typeface="Courier New Bold" charset="0"/>
                        <a:sym typeface="Courier New Bold" charset="0"/>
                      </a:endParaRPr>
                    </a:p>
                  </a:txBody>
                  <a:tcPr marL="18575" marR="18575" marT="18575" marB="18575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Pct val="60000"/>
                        <a:buFont typeface="Wingdings 2" charset="2"/>
                        <a:buNone/>
                        <a:tabLst>
                          <a:tab pos="1651000" algn="l"/>
                        </a:tabLst>
                      </a:pPr>
                      <a:r>
                        <a:rPr kumimoji="0" lang="en-US" sz="13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 Bold" charset="0"/>
                          <a:cs typeface="Courier New Bold" charset="0"/>
                          <a:sym typeface="Courier New Bold" charset="0"/>
                        </a:rPr>
                        <a:t>CF</a:t>
                      </a:r>
                    </a:p>
                  </a:txBody>
                  <a:tcPr marL="18575" marR="18575" marT="18575" marB="18575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Pct val="60000"/>
                        <a:buFont typeface="Wingdings 2" charset="2"/>
                        <a:buNone/>
                        <a:tabLst>
                          <a:tab pos="1651000" algn="l"/>
                        </a:tabLst>
                      </a:pPr>
                      <a:r>
                        <a:rPr kumimoji="0" lang="en-US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 Bold" charset="0"/>
                          <a:ea typeface="ヒラギノ角ゴ ProN W6" charset="0"/>
                          <a:cs typeface="ヒラギノ角ゴ ProN W6" charset="0"/>
                          <a:sym typeface="Calibri Bold" charset="0"/>
                        </a:rPr>
                        <a:t>Below (unsigned)</a:t>
                      </a:r>
                    </a:p>
                  </a:txBody>
                  <a:tcPr marL="18575" marR="18575" marT="18575" marB="18575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2750172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9" name="Rectangle 3"/>
          <p:cNvSpPr>
            <a:spLocks noGrp="1" noChangeArrowheads="1"/>
          </p:cNvSpPr>
          <p:nvPr>
            <p:ph type="title"/>
          </p:nvPr>
        </p:nvSpPr>
        <p:spPr>
          <a:ln/>
        </p:spPr>
        <p:txBody>
          <a:bodyPr/>
          <a:lstStyle/>
          <a:p>
            <a:pPr marL="119063" indent="-119063"/>
            <a:r>
              <a:rPr lang="en-US" dirty="0"/>
              <a:t>Today</a:t>
            </a:r>
          </a:p>
        </p:txBody>
      </p:sp>
      <p:sp>
        <p:nvSpPr>
          <p:cNvPr id="14340" name="Rectangle 4"/>
          <p:cNvSpPr>
            <a:spLocks noGrp="1" noChangeArrowheads="1"/>
          </p:cNvSpPr>
          <p:nvPr>
            <p:ph idx="1"/>
          </p:nvPr>
        </p:nvSpPr>
        <p:spPr>
          <a:ln/>
        </p:spPr>
        <p:txBody>
          <a:bodyPr/>
          <a:lstStyle/>
          <a:p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Control: Condition codes</a:t>
            </a:r>
          </a:p>
          <a:p>
            <a:r>
              <a:rPr lang="en-US" dirty="0">
                <a:solidFill>
                  <a:srgbClr val="000000"/>
                </a:solidFill>
              </a:rPr>
              <a:t>Conditional branches</a:t>
            </a:r>
          </a:p>
          <a:p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Loops</a:t>
            </a:r>
          </a:p>
          <a:p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Switch Statements</a:t>
            </a:r>
          </a:p>
          <a:p>
            <a:endParaRPr lang="en-US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8012321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3" name="Rectangle 3"/>
          <p:cNvSpPr>
            <a:spLocks noGrp="1" noChangeArrowheads="1"/>
          </p:cNvSpPr>
          <p:nvPr>
            <p:ph type="title"/>
          </p:nvPr>
        </p:nvSpPr>
        <p:spPr>
          <a:ln/>
        </p:spPr>
        <p:txBody>
          <a:bodyPr/>
          <a:lstStyle/>
          <a:p>
            <a:pPr marL="119063" indent="-119063"/>
            <a:r>
              <a:rPr lang="en-US"/>
              <a:t>Jumping</a:t>
            </a:r>
          </a:p>
        </p:txBody>
      </p:sp>
      <p:sp>
        <p:nvSpPr>
          <p:cNvPr id="40964" name="Rectangle 4"/>
          <p:cNvSpPr>
            <a:spLocks noGrp="1" noChangeArrowheads="1"/>
          </p:cNvSpPr>
          <p:nvPr>
            <p:ph idx="1"/>
          </p:nvPr>
        </p:nvSpPr>
        <p:spPr>
          <a:xfrm>
            <a:off x="381000" y="1397000"/>
            <a:ext cx="8382000" cy="863600"/>
          </a:xfrm>
          <a:ln/>
        </p:spPr>
        <p:txBody>
          <a:bodyPr/>
          <a:lstStyle/>
          <a:p>
            <a:r>
              <a:rPr lang="en-US" dirty="0" err="1"/>
              <a:t>jX</a:t>
            </a:r>
            <a:r>
              <a:rPr lang="en-US" dirty="0"/>
              <a:t> Instructions (compare to slide 15)</a:t>
            </a:r>
          </a:p>
          <a:p>
            <a:pPr marL="552450" lvl="1"/>
            <a:r>
              <a:rPr lang="en-US" dirty="0"/>
              <a:t>Jump to different part of code depending on condition codes</a:t>
            </a:r>
          </a:p>
        </p:txBody>
      </p:sp>
      <p:graphicFrame>
        <p:nvGraphicFramePr>
          <p:cNvPr id="40965" name="Group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97592442"/>
              </p:ext>
            </p:extLst>
          </p:nvPr>
        </p:nvGraphicFramePr>
        <p:xfrm>
          <a:off x="914400" y="2290119"/>
          <a:ext cx="6692900" cy="4231958"/>
        </p:xfrm>
        <a:graphic>
          <a:graphicData uri="http://schemas.openxmlformats.org/drawingml/2006/table">
            <a:tbl>
              <a:tblPr firstRow="1">
                <a:tableStyleId>{21E4AEA4-8DFA-4A89-87EB-49C32662AFE0}</a:tableStyleId>
              </a:tblPr>
              <a:tblGrid>
                <a:gridCol w="121831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43314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04143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762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Pct val="60000"/>
                        <a:buFont typeface="Wingdings 2" charset="2"/>
                        <a:buNone/>
                        <a:tabLst>
                          <a:tab pos="1651000" algn="l"/>
                        </a:tabLst>
                      </a:pPr>
                      <a:r>
                        <a:rPr lang="en-US" sz="1800" dirty="0" err="1">
                          <a:solidFill>
                            <a:schemeClr val="bg1"/>
                          </a:solidFill>
                          <a:latin typeface="Calibri" pitchFamily="34" charset="0"/>
                          <a:sym typeface="Calibri Bold" charset="0"/>
                        </a:rPr>
                        <a:t>jX</a:t>
                      </a:r>
                      <a:endParaRPr lang="en-US" sz="1800" dirty="0">
                        <a:solidFill>
                          <a:schemeClr val="bg1"/>
                        </a:solidFill>
                        <a:latin typeface="Calibri" pitchFamily="34" charset="0"/>
                        <a:sym typeface="Calibri Bold" charset="0"/>
                      </a:endParaRPr>
                    </a:p>
                  </a:txBody>
                  <a:tcPr marL="38100" marR="38100" marT="38100" marB="381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Pct val="60000"/>
                        <a:buFont typeface="Wingdings 2" charset="2"/>
                        <a:buNone/>
                        <a:tabLst>
                          <a:tab pos="1651000" algn="l"/>
                        </a:tabLst>
                      </a:pPr>
                      <a:r>
                        <a:rPr lang="en-US" sz="1800" dirty="0">
                          <a:solidFill>
                            <a:schemeClr val="bg1"/>
                          </a:solidFill>
                          <a:latin typeface="Calibri" pitchFamily="34" charset="0"/>
                          <a:sym typeface="Calibri Bold" charset="0"/>
                        </a:rPr>
                        <a:t>Condition</a:t>
                      </a:r>
                    </a:p>
                  </a:txBody>
                  <a:tcPr marL="38100" marR="38100" marT="38100" marB="381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Pct val="60000"/>
                        <a:buFont typeface="Wingdings 2" charset="2"/>
                        <a:buNone/>
                        <a:tabLst>
                          <a:tab pos="1651000" algn="l"/>
                        </a:tabLst>
                      </a:pPr>
                      <a:r>
                        <a:rPr lang="en-US" sz="1800" dirty="0">
                          <a:solidFill>
                            <a:schemeClr val="bg1"/>
                          </a:solidFill>
                          <a:latin typeface="Calibri" pitchFamily="34" charset="0"/>
                          <a:sym typeface="Calibri Bold" charset="0"/>
                        </a:rPr>
                        <a:t>Description</a:t>
                      </a:r>
                    </a:p>
                  </a:txBody>
                  <a:tcPr marL="38100" marR="38100" marT="38100" marB="381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27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Pct val="60000"/>
                        <a:buFont typeface="Wingdings 2" charset="2"/>
                        <a:buNone/>
                        <a:tabLst>
                          <a:tab pos="1612900" algn="l"/>
                          <a:tab pos="1651000" algn="l"/>
                        </a:tabLst>
                      </a:pPr>
                      <a:r>
                        <a:rPr lang="en-US" sz="1800" dirty="0" err="1">
                          <a:solidFill>
                            <a:schemeClr val="tx1"/>
                          </a:solidFill>
                          <a:latin typeface="Calibri" pitchFamily="34" charset="0"/>
                          <a:sym typeface="Courier New Bold" charset="0"/>
                        </a:rPr>
                        <a:t>jmp</a:t>
                      </a:r>
                      <a:endParaRPr lang="en-US" sz="1800" dirty="0">
                        <a:solidFill>
                          <a:schemeClr val="tx1"/>
                        </a:solidFill>
                        <a:latin typeface="Calibri" pitchFamily="34" charset="0"/>
                        <a:sym typeface="Courier New Bold" charset="0"/>
                      </a:endParaRPr>
                    </a:p>
                  </a:txBody>
                  <a:tcPr marL="38100" marR="38100" marT="38100" marB="381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Pct val="60000"/>
                        <a:buFont typeface="Wingdings 2" charset="2"/>
                        <a:buNone/>
                        <a:tabLst>
                          <a:tab pos="1651000" algn="l"/>
                        </a:tabLst>
                      </a:pPr>
                      <a:endParaRPr lang="en-US" sz="1800" dirty="0">
                        <a:solidFill>
                          <a:schemeClr val="tx1"/>
                        </a:solidFill>
                        <a:latin typeface="Calibri" pitchFamily="34" charset="0"/>
                        <a:sym typeface="Courier New Bold" charset="0"/>
                      </a:endParaRPr>
                    </a:p>
                  </a:txBody>
                  <a:tcPr marL="38100" marR="38100" marT="38100" marB="381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Pct val="60000"/>
                        <a:buFont typeface="Wingdings 2" charset="2"/>
                        <a:buNone/>
                        <a:tabLst>
                          <a:tab pos="1651000" algn="l"/>
                        </a:tabLst>
                      </a:pPr>
                      <a:r>
                        <a:rPr lang="en-US" sz="1800" dirty="0">
                          <a:solidFill>
                            <a:schemeClr val="tx1"/>
                          </a:solidFill>
                          <a:latin typeface="Calibri" pitchFamily="34" charset="0"/>
                          <a:sym typeface="Calibri Bold" charset="0"/>
                        </a:rPr>
                        <a:t>Unconditional</a:t>
                      </a:r>
                    </a:p>
                  </a:txBody>
                  <a:tcPr marL="38100" marR="38100" marT="38100" marB="381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127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Pct val="60000"/>
                        <a:buFont typeface="Wingdings 2" charset="2"/>
                        <a:buNone/>
                        <a:tabLst>
                          <a:tab pos="1612900" algn="l"/>
                          <a:tab pos="1651000" algn="l"/>
                        </a:tabLst>
                      </a:pPr>
                      <a:r>
                        <a:rPr lang="en-US" sz="1800">
                          <a:solidFill>
                            <a:schemeClr val="tx1"/>
                          </a:solidFill>
                          <a:latin typeface="Calibri" pitchFamily="34" charset="0"/>
                          <a:sym typeface="Courier New Bold" charset="0"/>
                        </a:rPr>
                        <a:t>je</a:t>
                      </a:r>
                    </a:p>
                  </a:txBody>
                  <a:tcPr marL="38100" marR="38100" marT="38100" marB="381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Pct val="60000"/>
                        <a:buFont typeface="Wingdings 2" charset="2"/>
                        <a:buNone/>
                        <a:tabLst>
                          <a:tab pos="1651000" algn="l"/>
                        </a:tabLst>
                      </a:pPr>
                      <a:r>
                        <a:rPr lang="en-US" sz="1800" dirty="0">
                          <a:solidFill>
                            <a:schemeClr val="tx1"/>
                          </a:solidFill>
                          <a:latin typeface="Calibri" pitchFamily="34" charset="0"/>
                          <a:sym typeface="Courier New Bold" charset="0"/>
                        </a:rPr>
                        <a:t>ZF</a:t>
                      </a:r>
                    </a:p>
                  </a:txBody>
                  <a:tcPr marL="38100" marR="38100" marT="38100" marB="381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Pct val="60000"/>
                        <a:buFont typeface="Wingdings 2" charset="2"/>
                        <a:buNone/>
                        <a:tabLst>
                          <a:tab pos="1651000" algn="l"/>
                        </a:tabLst>
                      </a:pPr>
                      <a:r>
                        <a:rPr lang="en-US" sz="1800">
                          <a:solidFill>
                            <a:schemeClr val="tx1"/>
                          </a:solidFill>
                          <a:latin typeface="Calibri" pitchFamily="34" charset="0"/>
                          <a:sym typeface="Calibri Bold" charset="0"/>
                        </a:rPr>
                        <a:t>Equal / Zero</a:t>
                      </a:r>
                    </a:p>
                  </a:txBody>
                  <a:tcPr marL="38100" marR="38100" marT="38100" marB="381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127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Pct val="60000"/>
                        <a:buFont typeface="Wingdings 2" charset="2"/>
                        <a:buNone/>
                        <a:tabLst>
                          <a:tab pos="1651000" algn="l"/>
                        </a:tabLst>
                      </a:pPr>
                      <a:r>
                        <a:rPr lang="en-US" sz="1800">
                          <a:solidFill>
                            <a:schemeClr val="tx1"/>
                          </a:solidFill>
                          <a:latin typeface="Calibri" pitchFamily="34" charset="0"/>
                          <a:sym typeface="Courier New Bold" charset="0"/>
                        </a:rPr>
                        <a:t>jne</a:t>
                      </a:r>
                    </a:p>
                  </a:txBody>
                  <a:tcPr marL="38100" marR="38100" marT="38100" marB="381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Pct val="60000"/>
                        <a:buFont typeface="Wingdings 2" charset="2"/>
                        <a:buNone/>
                        <a:tabLst>
                          <a:tab pos="1651000" algn="l"/>
                        </a:tabLst>
                      </a:pPr>
                      <a:r>
                        <a:rPr lang="en-US" sz="1800" dirty="0">
                          <a:solidFill>
                            <a:schemeClr val="tx1"/>
                          </a:solidFill>
                          <a:latin typeface="Calibri" pitchFamily="34" charset="0"/>
                          <a:sym typeface="Courier New Bold" charset="0"/>
                        </a:rPr>
                        <a:t>~ZF</a:t>
                      </a:r>
                    </a:p>
                  </a:txBody>
                  <a:tcPr marL="38100" marR="38100" marT="38100" marB="381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Pct val="60000"/>
                        <a:buFont typeface="Wingdings 2" charset="2"/>
                        <a:buNone/>
                        <a:tabLst>
                          <a:tab pos="1651000" algn="l"/>
                        </a:tabLst>
                      </a:pPr>
                      <a:r>
                        <a:rPr lang="en-US" sz="1800">
                          <a:solidFill>
                            <a:schemeClr val="tx1"/>
                          </a:solidFill>
                          <a:latin typeface="Calibri" pitchFamily="34" charset="0"/>
                          <a:sym typeface="Calibri Bold" charset="0"/>
                        </a:rPr>
                        <a:t>Not Equal / Not Zero</a:t>
                      </a:r>
                    </a:p>
                  </a:txBody>
                  <a:tcPr marL="38100" marR="38100" marT="38100" marB="381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127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Pct val="60000"/>
                        <a:buFont typeface="Wingdings 2" charset="2"/>
                        <a:buNone/>
                        <a:tabLst>
                          <a:tab pos="1651000" algn="l"/>
                        </a:tabLst>
                      </a:pPr>
                      <a:r>
                        <a:rPr lang="en-US" sz="1800">
                          <a:solidFill>
                            <a:schemeClr val="tx1"/>
                          </a:solidFill>
                          <a:latin typeface="Calibri" pitchFamily="34" charset="0"/>
                          <a:sym typeface="Courier New Bold" charset="0"/>
                        </a:rPr>
                        <a:t>js</a:t>
                      </a:r>
                    </a:p>
                  </a:txBody>
                  <a:tcPr marL="38100" marR="38100" marT="38100" marB="381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Pct val="60000"/>
                        <a:buFont typeface="Wingdings 2" charset="2"/>
                        <a:buNone/>
                        <a:tabLst>
                          <a:tab pos="1651000" algn="l"/>
                        </a:tabLst>
                      </a:pPr>
                      <a:r>
                        <a:rPr lang="en-US" sz="1800" dirty="0">
                          <a:solidFill>
                            <a:schemeClr val="tx1"/>
                          </a:solidFill>
                          <a:latin typeface="Calibri" pitchFamily="34" charset="0"/>
                          <a:sym typeface="Courier New Bold" charset="0"/>
                        </a:rPr>
                        <a:t>SF</a:t>
                      </a:r>
                    </a:p>
                  </a:txBody>
                  <a:tcPr marL="38100" marR="38100" marT="38100" marB="381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Pct val="60000"/>
                        <a:buFont typeface="Wingdings 2" charset="2"/>
                        <a:buNone/>
                        <a:tabLst>
                          <a:tab pos="1651000" algn="l"/>
                        </a:tabLst>
                      </a:pPr>
                      <a:r>
                        <a:rPr lang="en-US" sz="1800">
                          <a:solidFill>
                            <a:schemeClr val="tx1"/>
                          </a:solidFill>
                          <a:latin typeface="Calibri" pitchFamily="34" charset="0"/>
                          <a:sym typeface="Calibri Bold" charset="0"/>
                        </a:rPr>
                        <a:t>Negative</a:t>
                      </a:r>
                    </a:p>
                  </a:txBody>
                  <a:tcPr marL="38100" marR="38100" marT="38100" marB="381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127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Pct val="60000"/>
                        <a:buFont typeface="Wingdings 2" charset="2"/>
                        <a:buNone/>
                        <a:tabLst>
                          <a:tab pos="1651000" algn="l"/>
                        </a:tabLst>
                      </a:pPr>
                      <a:r>
                        <a:rPr lang="en-US" sz="1800">
                          <a:solidFill>
                            <a:schemeClr val="tx1"/>
                          </a:solidFill>
                          <a:latin typeface="Calibri" pitchFamily="34" charset="0"/>
                          <a:sym typeface="Courier New Bold" charset="0"/>
                        </a:rPr>
                        <a:t>jns</a:t>
                      </a:r>
                    </a:p>
                  </a:txBody>
                  <a:tcPr marL="38100" marR="38100" marT="38100" marB="381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Pct val="60000"/>
                        <a:buFont typeface="Wingdings 2" charset="2"/>
                        <a:buNone/>
                        <a:tabLst>
                          <a:tab pos="1651000" algn="l"/>
                        </a:tabLst>
                      </a:pPr>
                      <a:r>
                        <a:rPr lang="en-US" sz="1800" dirty="0">
                          <a:solidFill>
                            <a:schemeClr val="tx1"/>
                          </a:solidFill>
                          <a:latin typeface="Calibri" pitchFamily="34" charset="0"/>
                          <a:sym typeface="Courier New Bold" charset="0"/>
                        </a:rPr>
                        <a:t>~SF</a:t>
                      </a:r>
                    </a:p>
                  </a:txBody>
                  <a:tcPr marL="38100" marR="38100" marT="38100" marB="381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Pct val="60000"/>
                        <a:buFont typeface="Wingdings 2" charset="2"/>
                        <a:buNone/>
                        <a:tabLst>
                          <a:tab pos="1651000" algn="l"/>
                        </a:tabLst>
                      </a:pPr>
                      <a:r>
                        <a:rPr lang="en-US" sz="1800" dirty="0">
                          <a:solidFill>
                            <a:schemeClr val="tx1"/>
                          </a:solidFill>
                          <a:latin typeface="Calibri" pitchFamily="34" charset="0"/>
                          <a:sym typeface="Calibri Bold" charset="0"/>
                        </a:rPr>
                        <a:t>Nonnegative</a:t>
                      </a:r>
                    </a:p>
                  </a:txBody>
                  <a:tcPr marL="38100" marR="38100" marT="38100" marB="381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127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Pct val="60000"/>
                        <a:buFont typeface="Wingdings 2" charset="2"/>
                        <a:buNone/>
                        <a:tabLst>
                          <a:tab pos="1651000" algn="l"/>
                        </a:tabLst>
                      </a:pPr>
                      <a:r>
                        <a:rPr lang="en-US" sz="1800">
                          <a:solidFill>
                            <a:schemeClr val="tx1"/>
                          </a:solidFill>
                          <a:latin typeface="Calibri" pitchFamily="34" charset="0"/>
                          <a:sym typeface="Courier New Bold" charset="0"/>
                        </a:rPr>
                        <a:t>jg</a:t>
                      </a:r>
                    </a:p>
                  </a:txBody>
                  <a:tcPr marL="38100" marR="38100" marT="38100" marB="381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Pct val="60000"/>
                        <a:buFont typeface="Wingdings 2" charset="2"/>
                        <a:buNone/>
                        <a:tabLst>
                          <a:tab pos="1651000" algn="l"/>
                        </a:tabLst>
                      </a:pPr>
                      <a:r>
                        <a:rPr lang="en-US" sz="1800" dirty="0">
                          <a:solidFill>
                            <a:schemeClr val="tx1"/>
                          </a:solidFill>
                          <a:latin typeface="Calibri" pitchFamily="34" charset="0"/>
                          <a:sym typeface="Courier New Bold" charset="0"/>
                        </a:rPr>
                        <a:t>~(SF^OF)&amp;~ZF</a:t>
                      </a:r>
                    </a:p>
                  </a:txBody>
                  <a:tcPr marL="38100" marR="38100" marT="38100" marB="381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Pct val="60000"/>
                        <a:buFont typeface="Wingdings 2" charset="2"/>
                        <a:buNone/>
                        <a:tabLst>
                          <a:tab pos="1651000" algn="l"/>
                        </a:tabLst>
                      </a:pPr>
                      <a:r>
                        <a:rPr lang="en-US" sz="1800" dirty="0">
                          <a:solidFill>
                            <a:schemeClr val="tx1"/>
                          </a:solidFill>
                          <a:latin typeface="Calibri" pitchFamily="34" charset="0"/>
                          <a:sym typeface="Calibri Bold" charset="0"/>
                        </a:rPr>
                        <a:t>Greater (Signed)</a:t>
                      </a:r>
                    </a:p>
                  </a:txBody>
                  <a:tcPr marL="38100" marR="38100" marT="38100" marB="381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127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Pct val="60000"/>
                        <a:buFont typeface="Wingdings 2" charset="2"/>
                        <a:buNone/>
                        <a:tabLst>
                          <a:tab pos="1651000" algn="l"/>
                        </a:tabLst>
                      </a:pPr>
                      <a:r>
                        <a:rPr lang="en-US" sz="1800">
                          <a:solidFill>
                            <a:schemeClr val="tx1"/>
                          </a:solidFill>
                          <a:latin typeface="Calibri" pitchFamily="34" charset="0"/>
                          <a:sym typeface="Courier New Bold" charset="0"/>
                        </a:rPr>
                        <a:t>jge</a:t>
                      </a:r>
                    </a:p>
                  </a:txBody>
                  <a:tcPr marL="38100" marR="38100" marT="38100" marB="381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Pct val="60000"/>
                        <a:buFont typeface="Wingdings 2" charset="2"/>
                        <a:buNone/>
                        <a:tabLst>
                          <a:tab pos="1651000" algn="l"/>
                        </a:tabLst>
                      </a:pPr>
                      <a:r>
                        <a:rPr lang="en-US" sz="1800">
                          <a:solidFill>
                            <a:schemeClr val="tx1"/>
                          </a:solidFill>
                          <a:latin typeface="Calibri" pitchFamily="34" charset="0"/>
                          <a:sym typeface="Courier New Bold" charset="0"/>
                        </a:rPr>
                        <a:t>~(SF^OF)</a:t>
                      </a:r>
                    </a:p>
                  </a:txBody>
                  <a:tcPr marL="38100" marR="38100" marT="38100" marB="381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Pct val="60000"/>
                        <a:buFont typeface="Wingdings 2" charset="2"/>
                        <a:buNone/>
                        <a:tabLst>
                          <a:tab pos="1651000" algn="l"/>
                        </a:tabLst>
                      </a:pPr>
                      <a:r>
                        <a:rPr lang="en-US" sz="1800" dirty="0">
                          <a:solidFill>
                            <a:schemeClr val="tx1"/>
                          </a:solidFill>
                          <a:latin typeface="Calibri" pitchFamily="34" charset="0"/>
                          <a:sym typeface="Calibri Bold" charset="0"/>
                        </a:rPr>
                        <a:t>Greater or Equal (Signed)</a:t>
                      </a:r>
                    </a:p>
                  </a:txBody>
                  <a:tcPr marL="38100" marR="38100" marT="38100" marB="381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127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Pct val="60000"/>
                        <a:buFont typeface="Wingdings 2" charset="2"/>
                        <a:buNone/>
                        <a:tabLst>
                          <a:tab pos="1651000" algn="l"/>
                        </a:tabLst>
                      </a:pPr>
                      <a:r>
                        <a:rPr lang="en-US" sz="1800">
                          <a:solidFill>
                            <a:schemeClr val="tx1"/>
                          </a:solidFill>
                          <a:latin typeface="Calibri" pitchFamily="34" charset="0"/>
                          <a:sym typeface="Courier New Bold" charset="0"/>
                        </a:rPr>
                        <a:t>jl</a:t>
                      </a:r>
                    </a:p>
                  </a:txBody>
                  <a:tcPr marL="38100" marR="38100" marT="38100" marB="381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Pct val="60000"/>
                        <a:buFont typeface="Wingdings 2" charset="2"/>
                        <a:buNone/>
                        <a:tabLst>
                          <a:tab pos="1651000" algn="l"/>
                        </a:tabLst>
                      </a:pPr>
                      <a:r>
                        <a:rPr lang="en-US" sz="1800">
                          <a:solidFill>
                            <a:schemeClr val="tx1"/>
                          </a:solidFill>
                          <a:latin typeface="Calibri" pitchFamily="34" charset="0"/>
                          <a:sym typeface="Courier New Bold" charset="0"/>
                        </a:rPr>
                        <a:t>(SF^OF)</a:t>
                      </a:r>
                    </a:p>
                  </a:txBody>
                  <a:tcPr marL="38100" marR="38100" marT="38100" marB="381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Pct val="60000"/>
                        <a:buFont typeface="Wingdings 2" charset="2"/>
                        <a:buNone/>
                        <a:tabLst>
                          <a:tab pos="1651000" algn="l"/>
                        </a:tabLst>
                      </a:pPr>
                      <a:r>
                        <a:rPr lang="en-US" sz="1800" dirty="0">
                          <a:solidFill>
                            <a:schemeClr val="tx1"/>
                          </a:solidFill>
                          <a:latin typeface="Calibri" pitchFamily="34" charset="0"/>
                          <a:sym typeface="Calibri Bold" charset="0"/>
                        </a:rPr>
                        <a:t>Less (Signed)</a:t>
                      </a:r>
                    </a:p>
                  </a:txBody>
                  <a:tcPr marL="38100" marR="38100" marT="38100" marB="381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127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Pct val="60000"/>
                        <a:buFont typeface="Wingdings 2" charset="2"/>
                        <a:buNone/>
                        <a:tabLst>
                          <a:tab pos="1651000" algn="l"/>
                        </a:tabLst>
                      </a:pPr>
                      <a:r>
                        <a:rPr lang="en-US" sz="1800">
                          <a:solidFill>
                            <a:schemeClr val="tx1"/>
                          </a:solidFill>
                          <a:latin typeface="Calibri" pitchFamily="34" charset="0"/>
                          <a:sym typeface="Courier New Bold" charset="0"/>
                        </a:rPr>
                        <a:t>jle</a:t>
                      </a:r>
                    </a:p>
                  </a:txBody>
                  <a:tcPr marL="38100" marR="38100" marT="38100" marB="381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Pct val="60000"/>
                        <a:buFont typeface="Wingdings 2" charset="2"/>
                        <a:buNone/>
                        <a:tabLst>
                          <a:tab pos="1651000" algn="l"/>
                        </a:tabLst>
                      </a:pPr>
                      <a:r>
                        <a:rPr lang="en-US" sz="1800">
                          <a:solidFill>
                            <a:schemeClr val="tx1"/>
                          </a:solidFill>
                          <a:latin typeface="Calibri" pitchFamily="34" charset="0"/>
                          <a:sym typeface="Courier New Bold" charset="0"/>
                        </a:rPr>
                        <a:t>(SF^OF)|ZF</a:t>
                      </a:r>
                    </a:p>
                  </a:txBody>
                  <a:tcPr marL="38100" marR="38100" marT="38100" marB="381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Pct val="60000"/>
                        <a:buFont typeface="Wingdings 2" charset="2"/>
                        <a:buNone/>
                        <a:tabLst>
                          <a:tab pos="1651000" algn="l"/>
                        </a:tabLst>
                      </a:pPr>
                      <a:r>
                        <a:rPr lang="en-US" sz="1800" dirty="0">
                          <a:solidFill>
                            <a:schemeClr val="tx1"/>
                          </a:solidFill>
                          <a:latin typeface="Calibri" pitchFamily="34" charset="0"/>
                          <a:sym typeface="Calibri Bold" charset="0"/>
                        </a:rPr>
                        <a:t>Less or Equal (Signed)</a:t>
                      </a:r>
                    </a:p>
                  </a:txBody>
                  <a:tcPr marL="38100" marR="38100" marT="38100" marB="381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127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Pct val="60000"/>
                        <a:buFont typeface="Wingdings 2" charset="2"/>
                        <a:buNone/>
                        <a:tabLst>
                          <a:tab pos="1651000" algn="l"/>
                        </a:tabLst>
                      </a:pPr>
                      <a:r>
                        <a:rPr lang="en-US" sz="1800">
                          <a:solidFill>
                            <a:schemeClr val="tx1"/>
                          </a:solidFill>
                          <a:latin typeface="Calibri" pitchFamily="34" charset="0"/>
                          <a:sym typeface="Courier New Bold" charset="0"/>
                        </a:rPr>
                        <a:t>ja</a:t>
                      </a:r>
                    </a:p>
                  </a:txBody>
                  <a:tcPr marL="38100" marR="38100" marT="38100" marB="381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Pct val="60000"/>
                        <a:buFont typeface="Wingdings 2" charset="2"/>
                        <a:buNone/>
                        <a:tabLst>
                          <a:tab pos="1651000" algn="l"/>
                        </a:tabLst>
                      </a:pPr>
                      <a:r>
                        <a:rPr lang="en-US" sz="1800">
                          <a:solidFill>
                            <a:schemeClr val="tx1"/>
                          </a:solidFill>
                          <a:latin typeface="Calibri" pitchFamily="34" charset="0"/>
                          <a:sym typeface="Courier New Bold" charset="0"/>
                        </a:rPr>
                        <a:t>~CF&amp;~ZF</a:t>
                      </a:r>
                    </a:p>
                  </a:txBody>
                  <a:tcPr marL="38100" marR="38100" marT="38100" marB="381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Pct val="60000"/>
                        <a:buFont typeface="Wingdings 2" charset="2"/>
                        <a:buNone/>
                        <a:tabLst>
                          <a:tab pos="1651000" algn="l"/>
                        </a:tabLst>
                      </a:pPr>
                      <a:r>
                        <a:rPr lang="en-US" sz="1800" dirty="0">
                          <a:solidFill>
                            <a:schemeClr val="tx1"/>
                          </a:solidFill>
                          <a:latin typeface="Calibri" pitchFamily="34" charset="0"/>
                          <a:sym typeface="Calibri Bold" charset="0"/>
                        </a:rPr>
                        <a:t>Above (unsigned)</a:t>
                      </a:r>
                    </a:p>
                  </a:txBody>
                  <a:tcPr marL="38100" marR="38100" marT="38100" marB="381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127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Pct val="60000"/>
                        <a:buFont typeface="Wingdings 2" charset="2"/>
                        <a:buNone/>
                        <a:tabLst>
                          <a:tab pos="1651000" algn="l"/>
                        </a:tabLst>
                      </a:pPr>
                      <a:r>
                        <a:rPr lang="en-US" sz="1800">
                          <a:solidFill>
                            <a:schemeClr val="tx1"/>
                          </a:solidFill>
                          <a:latin typeface="Calibri" pitchFamily="34" charset="0"/>
                          <a:sym typeface="Courier New Bold" charset="0"/>
                        </a:rPr>
                        <a:t>jb</a:t>
                      </a:r>
                    </a:p>
                  </a:txBody>
                  <a:tcPr marL="38100" marR="38100" marT="38100" marB="381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Pct val="60000"/>
                        <a:buFont typeface="Wingdings 2" charset="2"/>
                        <a:buNone/>
                        <a:tabLst>
                          <a:tab pos="1651000" algn="l"/>
                        </a:tabLst>
                      </a:pPr>
                      <a:r>
                        <a:rPr lang="en-US" sz="1800">
                          <a:solidFill>
                            <a:schemeClr val="tx1"/>
                          </a:solidFill>
                          <a:latin typeface="Calibri" pitchFamily="34" charset="0"/>
                          <a:sym typeface="Courier New Bold" charset="0"/>
                        </a:rPr>
                        <a:t>CF</a:t>
                      </a:r>
                    </a:p>
                  </a:txBody>
                  <a:tcPr marL="38100" marR="38100" marT="38100" marB="381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Pct val="60000"/>
                        <a:buFont typeface="Wingdings 2" charset="2"/>
                        <a:buNone/>
                        <a:tabLst>
                          <a:tab pos="1651000" algn="l"/>
                        </a:tabLst>
                      </a:pPr>
                      <a:r>
                        <a:rPr lang="en-US" sz="1800" dirty="0">
                          <a:solidFill>
                            <a:schemeClr val="tx1"/>
                          </a:solidFill>
                          <a:latin typeface="Calibri" pitchFamily="34" charset="0"/>
                          <a:sym typeface="Calibri Bold" charset="0"/>
                        </a:rPr>
                        <a:t>Below (unsigned)</a:t>
                      </a:r>
                    </a:p>
                  </a:txBody>
                  <a:tcPr marL="38100" marR="38100" marT="38100" marB="381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1" name="Rectangle 3"/>
          <p:cNvSpPr>
            <a:spLocks noGrp="1" noChangeArrowheads="1"/>
          </p:cNvSpPr>
          <p:nvPr>
            <p:ph type="title"/>
          </p:nvPr>
        </p:nvSpPr>
        <p:spPr>
          <a:ln/>
        </p:spPr>
        <p:txBody>
          <a:bodyPr/>
          <a:lstStyle/>
          <a:p>
            <a:pPr marL="119063" indent="-119063"/>
            <a:r>
              <a:rPr lang="en-US" sz="3200" dirty="0"/>
              <a:t>Conditional Branch Example (Old Style)</a:t>
            </a:r>
          </a:p>
        </p:txBody>
      </p:sp>
      <p:sp>
        <p:nvSpPr>
          <p:cNvPr id="43012" name="Rectangle 4"/>
          <p:cNvSpPr>
            <a:spLocks/>
          </p:cNvSpPr>
          <p:nvPr/>
        </p:nvSpPr>
        <p:spPr bwMode="auto">
          <a:xfrm>
            <a:off x="508000" y="2235200"/>
            <a:ext cx="3670300" cy="2946400"/>
          </a:xfrm>
          <a:prstGeom prst="rect">
            <a:avLst/>
          </a:prstGeom>
          <a:solidFill>
            <a:srgbClr val="F6F5BD"/>
          </a:solidFill>
          <a:ln w="127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>
            <a:outerShdw dist="50799" dir="5400000" algn="ctr" rotWithShape="0">
              <a:schemeClr val="bg2">
                <a:alpha val="50000"/>
              </a:schemeClr>
            </a:outerShdw>
          </a:effectLst>
        </p:spPr>
        <p:txBody>
          <a:bodyPr lIns="38100" tIns="38100" rIns="38100" bIns="38100"/>
          <a:lstStyle/>
          <a:p>
            <a:pPr algn="l"/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long </a:t>
            </a:r>
            <a:r>
              <a:rPr lang="en-US" sz="1800" b="1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absdiff</a:t>
            </a:r>
            <a:endParaRPr lang="en-US" sz="1800" b="1" dirty="0">
              <a:solidFill>
                <a:schemeClr val="tx1"/>
              </a:solidFill>
              <a:latin typeface="Courier New" pitchFamily="49" charset="0"/>
              <a:cs typeface="Courier New" pitchFamily="49" charset="0"/>
              <a:sym typeface="Courier New Bold" charset="0"/>
            </a:endParaRPr>
          </a:p>
          <a:p>
            <a:pPr algn="l"/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(long x, long y)</a:t>
            </a:r>
          </a:p>
          <a:p>
            <a:pPr algn="l"/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{</a:t>
            </a:r>
          </a:p>
          <a:p>
            <a:pPr algn="l"/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long result;</a:t>
            </a:r>
          </a:p>
          <a:p>
            <a:pPr algn="l"/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if (x &gt; y)</a:t>
            </a:r>
          </a:p>
          <a:p>
            <a:pPr algn="l"/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  </a:t>
            </a:r>
            <a:r>
              <a:rPr lang="en-US" sz="1800" b="1" dirty="0">
                <a:solidFill>
                  <a:srgbClr val="0000FF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result = x-y;</a:t>
            </a:r>
          </a:p>
          <a:p>
            <a:pPr algn="l"/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else</a:t>
            </a:r>
          </a:p>
          <a:p>
            <a:pPr algn="l"/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  </a:t>
            </a:r>
            <a:r>
              <a:rPr lang="en-US" sz="1800" b="1" dirty="0">
                <a:solidFill>
                  <a:srgbClr val="CC0000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result = y-x;</a:t>
            </a:r>
          </a:p>
          <a:p>
            <a:pPr algn="l"/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return result;</a:t>
            </a:r>
          </a:p>
          <a:p>
            <a:pPr algn="l"/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}</a:t>
            </a:r>
          </a:p>
        </p:txBody>
      </p:sp>
      <p:sp>
        <p:nvSpPr>
          <p:cNvPr id="43013" name="Rectangle 5"/>
          <p:cNvSpPr>
            <a:spLocks/>
          </p:cNvSpPr>
          <p:nvPr/>
        </p:nvSpPr>
        <p:spPr bwMode="auto">
          <a:xfrm>
            <a:off x="4445000" y="1968500"/>
            <a:ext cx="4394200" cy="4813300"/>
          </a:xfrm>
          <a:prstGeom prst="rect">
            <a:avLst/>
          </a:prstGeom>
          <a:noFill/>
          <a:ln w="12700" cap="flat">
            <a:noFill/>
            <a:miter lim="800000"/>
            <a:headEnd type="none" w="med" len="med"/>
            <a:tailEnd type="none" w="med" len="med"/>
          </a:ln>
        </p:spPr>
        <p:txBody>
          <a:bodyPr lIns="38100" tIns="38100" rIns="38100" bIns="38100"/>
          <a:lstStyle/>
          <a:p>
            <a:pPr algn="l">
              <a:tabLst>
                <a:tab pos="457200" algn="l"/>
                <a:tab pos="1371600" algn="l"/>
                <a:tab pos="1828800" algn="l"/>
                <a:tab pos="457200" algn="l"/>
                <a:tab pos="1371600" algn="l"/>
                <a:tab pos="1828800" algn="l"/>
                <a:tab pos="457200" algn="l"/>
                <a:tab pos="1371600" algn="l"/>
                <a:tab pos="1828800" algn="l"/>
                <a:tab pos="457200" algn="l"/>
                <a:tab pos="1371600" algn="l"/>
                <a:tab pos="1828800" algn="l"/>
                <a:tab pos="457200" algn="l"/>
                <a:tab pos="1371600" algn="l"/>
                <a:tab pos="1828800" algn="l"/>
                <a:tab pos="457200" algn="l"/>
                <a:tab pos="1371600" algn="l"/>
                <a:tab pos="1828800" algn="l"/>
                <a:tab pos="457200" algn="l"/>
                <a:tab pos="1371600" algn="l"/>
                <a:tab pos="1828800" algn="l"/>
                <a:tab pos="457200" algn="l"/>
                <a:tab pos="1371600" algn="l"/>
                <a:tab pos="1828800" algn="l"/>
                <a:tab pos="457200" algn="l"/>
                <a:tab pos="1371600" algn="l"/>
                <a:tab pos="1828800" algn="l"/>
                <a:tab pos="457200" algn="l"/>
                <a:tab pos="1371600" algn="l"/>
                <a:tab pos="1828800" algn="l"/>
                <a:tab pos="457200" algn="l"/>
                <a:tab pos="1371600" algn="l"/>
              </a:tabLst>
            </a:pPr>
            <a:r>
              <a:rPr lang="en-US" sz="1800" b="1" dirty="0" err="1">
                <a:solidFill>
                  <a:schemeClr val="tx1"/>
                </a:solidFill>
                <a:latin typeface="Courier New" pitchFamily="49" charset="0"/>
                <a:ea typeface="Monaco" charset="0"/>
                <a:cs typeface="Courier New" pitchFamily="49" charset="0"/>
                <a:sym typeface="Monaco" charset="0"/>
              </a:rPr>
              <a:t>absdiff</a:t>
            </a:r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ea typeface="Monaco" charset="0"/>
                <a:cs typeface="Courier New" pitchFamily="49" charset="0"/>
                <a:sym typeface="Monaco" charset="0"/>
              </a:rPr>
              <a:t>:</a:t>
            </a:r>
            <a:endParaRPr lang="en-US" b="1" dirty="0">
              <a:solidFill>
                <a:schemeClr val="tx1"/>
              </a:solidFill>
              <a:latin typeface="Courier New" pitchFamily="49" charset="0"/>
              <a:ea typeface="Monaco" charset="0"/>
              <a:cs typeface="Courier New" pitchFamily="49" charset="0"/>
              <a:sym typeface="Monaco" charset="0"/>
            </a:endParaRPr>
          </a:p>
          <a:p>
            <a:pPr algn="l">
              <a:tabLst>
                <a:tab pos="457200" algn="l"/>
                <a:tab pos="1371600" algn="l"/>
                <a:tab pos="1828800" algn="l"/>
                <a:tab pos="457200" algn="l"/>
                <a:tab pos="1371600" algn="l"/>
                <a:tab pos="1828800" algn="l"/>
                <a:tab pos="457200" algn="l"/>
                <a:tab pos="1371600" algn="l"/>
                <a:tab pos="1828800" algn="l"/>
                <a:tab pos="457200" algn="l"/>
                <a:tab pos="1371600" algn="l"/>
                <a:tab pos="1828800" algn="l"/>
                <a:tab pos="457200" algn="l"/>
                <a:tab pos="1371600" algn="l"/>
                <a:tab pos="1828800" algn="l"/>
                <a:tab pos="457200" algn="l"/>
                <a:tab pos="1371600" algn="l"/>
                <a:tab pos="1828800" algn="l"/>
                <a:tab pos="457200" algn="l"/>
                <a:tab pos="1371600" algn="l"/>
                <a:tab pos="1828800" algn="l"/>
                <a:tab pos="457200" algn="l"/>
                <a:tab pos="1371600" algn="l"/>
                <a:tab pos="1828800" algn="l"/>
                <a:tab pos="457200" algn="l"/>
                <a:tab pos="1371600" algn="l"/>
                <a:tab pos="1828800" algn="l"/>
                <a:tab pos="457200" algn="l"/>
                <a:tab pos="1371600" algn="l"/>
                <a:tab pos="1828800" algn="l"/>
                <a:tab pos="457200" algn="l"/>
                <a:tab pos="1371600" algn="l"/>
              </a:tabLst>
            </a:pPr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ea typeface="Monaco" charset="0"/>
                <a:cs typeface="Courier New" pitchFamily="49" charset="0"/>
                <a:sym typeface="Monaco" charset="0"/>
              </a:rPr>
              <a:t>   </a:t>
            </a:r>
            <a:r>
              <a:rPr lang="en-US" sz="1800" b="1" dirty="0" err="1">
                <a:solidFill>
                  <a:schemeClr val="tx1"/>
                </a:solidFill>
                <a:latin typeface="Courier New" pitchFamily="49" charset="0"/>
                <a:ea typeface="Monaco" charset="0"/>
                <a:cs typeface="Courier New" pitchFamily="49" charset="0"/>
                <a:sym typeface="Monaco" charset="0"/>
              </a:rPr>
              <a:t>cmpq</a:t>
            </a:r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ea typeface="Monaco" charset="0"/>
                <a:cs typeface="Courier New" pitchFamily="49" charset="0"/>
                <a:sym typeface="Monaco" charset="0"/>
              </a:rPr>
              <a:t>    %</a:t>
            </a:r>
            <a:r>
              <a:rPr lang="en-US" sz="1800" b="1" dirty="0" err="1">
                <a:solidFill>
                  <a:schemeClr val="tx1"/>
                </a:solidFill>
                <a:latin typeface="Courier New" pitchFamily="49" charset="0"/>
                <a:ea typeface="Monaco" charset="0"/>
                <a:cs typeface="Courier New" pitchFamily="49" charset="0"/>
                <a:sym typeface="Monaco" charset="0"/>
              </a:rPr>
              <a:t>rsi</a:t>
            </a:r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ea typeface="Monaco" charset="0"/>
                <a:cs typeface="Courier New" pitchFamily="49" charset="0"/>
                <a:sym typeface="Monaco" charset="0"/>
              </a:rPr>
              <a:t>, %</a:t>
            </a:r>
            <a:r>
              <a:rPr lang="en-US" sz="1800" b="1" dirty="0" err="1">
                <a:solidFill>
                  <a:schemeClr val="tx1"/>
                </a:solidFill>
                <a:latin typeface="Courier New" pitchFamily="49" charset="0"/>
                <a:ea typeface="Monaco" charset="0"/>
                <a:cs typeface="Courier New" pitchFamily="49" charset="0"/>
                <a:sym typeface="Monaco" charset="0"/>
              </a:rPr>
              <a:t>rdi</a:t>
            </a:r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ea typeface="Monaco" charset="0"/>
                <a:cs typeface="Courier New" pitchFamily="49" charset="0"/>
                <a:sym typeface="Monaco" charset="0"/>
              </a:rPr>
              <a:t>  # x-y</a:t>
            </a:r>
          </a:p>
          <a:p>
            <a:pPr algn="l">
              <a:tabLst>
                <a:tab pos="457200" algn="l"/>
                <a:tab pos="1371600" algn="l"/>
                <a:tab pos="1828800" algn="l"/>
                <a:tab pos="457200" algn="l"/>
                <a:tab pos="1371600" algn="l"/>
                <a:tab pos="1828800" algn="l"/>
                <a:tab pos="457200" algn="l"/>
                <a:tab pos="1371600" algn="l"/>
                <a:tab pos="1828800" algn="l"/>
                <a:tab pos="457200" algn="l"/>
                <a:tab pos="1371600" algn="l"/>
                <a:tab pos="1828800" algn="l"/>
                <a:tab pos="457200" algn="l"/>
                <a:tab pos="1371600" algn="l"/>
                <a:tab pos="1828800" algn="l"/>
                <a:tab pos="457200" algn="l"/>
                <a:tab pos="1371600" algn="l"/>
                <a:tab pos="1828800" algn="l"/>
                <a:tab pos="457200" algn="l"/>
                <a:tab pos="1371600" algn="l"/>
                <a:tab pos="1828800" algn="l"/>
                <a:tab pos="457200" algn="l"/>
                <a:tab pos="1371600" algn="l"/>
                <a:tab pos="1828800" algn="l"/>
                <a:tab pos="457200" algn="l"/>
                <a:tab pos="1371600" algn="l"/>
                <a:tab pos="1828800" algn="l"/>
                <a:tab pos="457200" algn="l"/>
                <a:tab pos="1371600" algn="l"/>
                <a:tab pos="1828800" algn="l"/>
                <a:tab pos="457200" algn="l"/>
                <a:tab pos="1371600" algn="l"/>
              </a:tabLst>
            </a:pPr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ea typeface="Monaco" charset="0"/>
                <a:cs typeface="Courier New" pitchFamily="49" charset="0"/>
                <a:sym typeface="Monaco" charset="0"/>
              </a:rPr>
              <a:t>   </a:t>
            </a:r>
            <a:r>
              <a:rPr lang="en-US" sz="1800" b="1" dirty="0" err="1">
                <a:solidFill>
                  <a:schemeClr val="tx1"/>
                </a:solidFill>
                <a:latin typeface="Courier New" pitchFamily="49" charset="0"/>
                <a:ea typeface="Monaco" charset="0"/>
                <a:cs typeface="Courier New" pitchFamily="49" charset="0"/>
                <a:sym typeface="Monaco" charset="0"/>
              </a:rPr>
              <a:t>jle</a:t>
            </a:r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ea typeface="Monaco" charset="0"/>
                <a:cs typeface="Courier New" pitchFamily="49" charset="0"/>
                <a:sym typeface="Monaco" charset="0"/>
              </a:rPr>
              <a:t>     .ELSE</a:t>
            </a:r>
          </a:p>
          <a:p>
            <a:pPr algn="l">
              <a:tabLst>
                <a:tab pos="457200" algn="l"/>
                <a:tab pos="1371600" algn="l"/>
                <a:tab pos="1828800" algn="l"/>
                <a:tab pos="457200" algn="l"/>
                <a:tab pos="1371600" algn="l"/>
                <a:tab pos="1828800" algn="l"/>
                <a:tab pos="457200" algn="l"/>
                <a:tab pos="1371600" algn="l"/>
                <a:tab pos="1828800" algn="l"/>
                <a:tab pos="457200" algn="l"/>
                <a:tab pos="1371600" algn="l"/>
                <a:tab pos="1828800" algn="l"/>
                <a:tab pos="457200" algn="l"/>
                <a:tab pos="1371600" algn="l"/>
                <a:tab pos="1828800" algn="l"/>
                <a:tab pos="457200" algn="l"/>
                <a:tab pos="1371600" algn="l"/>
                <a:tab pos="1828800" algn="l"/>
                <a:tab pos="457200" algn="l"/>
                <a:tab pos="1371600" algn="l"/>
                <a:tab pos="1828800" algn="l"/>
                <a:tab pos="457200" algn="l"/>
                <a:tab pos="1371600" algn="l"/>
                <a:tab pos="1828800" algn="l"/>
                <a:tab pos="457200" algn="l"/>
                <a:tab pos="1371600" algn="l"/>
                <a:tab pos="1828800" algn="l"/>
                <a:tab pos="457200" algn="l"/>
                <a:tab pos="1371600" algn="l"/>
                <a:tab pos="1828800" algn="l"/>
                <a:tab pos="457200" algn="l"/>
                <a:tab pos="1371600" algn="l"/>
              </a:tabLst>
            </a:pPr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ea typeface="Monaco" charset="0"/>
                <a:cs typeface="Courier New" pitchFamily="49" charset="0"/>
                <a:sym typeface="Monaco" charset="0"/>
              </a:rPr>
              <a:t>   </a:t>
            </a:r>
            <a:r>
              <a:rPr lang="en-US" sz="1800" b="1" dirty="0" err="1">
                <a:solidFill>
                  <a:srgbClr val="0000FF"/>
                </a:solidFill>
                <a:latin typeface="Courier New" pitchFamily="49" charset="0"/>
                <a:ea typeface="Monaco" charset="0"/>
                <a:cs typeface="Courier New" pitchFamily="49" charset="0"/>
                <a:sym typeface="Monaco" charset="0"/>
              </a:rPr>
              <a:t>movq</a:t>
            </a:r>
            <a:r>
              <a:rPr lang="en-US" sz="1800" b="1" dirty="0">
                <a:solidFill>
                  <a:srgbClr val="0000FF"/>
                </a:solidFill>
                <a:latin typeface="Courier New" pitchFamily="49" charset="0"/>
                <a:ea typeface="Monaco" charset="0"/>
                <a:cs typeface="Courier New" pitchFamily="49" charset="0"/>
                <a:sym typeface="Monaco" charset="0"/>
              </a:rPr>
              <a:t>    %</a:t>
            </a:r>
            <a:r>
              <a:rPr lang="en-US" sz="1800" b="1" dirty="0" err="1">
                <a:solidFill>
                  <a:srgbClr val="0000FF"/>
                </a:solidFill>
                <a:latin typeface="Courier New" pitchFamily="49" charset="0"/>
                <a:ea typeface="Monaco" charset="0"/>
                <a:cs typeface="Courier New" pitchFamily="49" charset="0"/>
                <a:sym typeface="Monaco" charset="0"/>
              </a:rPr>
              <a:t>rdi</a:t>
            </a:r>
            <a:r>
              <a:rPr lang="en-US" sz="1800" b="1" dirty="0">
                <a:solidFill>
                  <a:srgbClr val="0000FF"/>
                </a:solidFill>
                <a:latin typeface="Courier New" pitchFamily="49" charset="0"/>
                <a:ea typeface="Monaco" charset="0"/>
                <a:cs typeface="Courier New" pitchFamily="49" charset="0"/>
                <a:sym typeface="Monaco" charset="0"/>
              </a:rPr>
              <a:t>, %</a:t>
            </a:r>
            <a:r>
              <a:rPr lang="en-US" sz="1800" b="1" dirty="0" err="1">
                <a:solidFill>
                  <a:srgbClr val="0000FF"/>
                </a:solidFill>
                <a:latin typeface="Courier New" pitchFamily="49" charset="0"/>
                <a:ea typeface="Monaco" charset="0"/>
                <a:cs typeface="Courier New" pitchFamily="49" charset="0"/>
                <a:sym typeface="Monaco" charset="0"/>
              </a:rPr>
              <a:t>rax</a:t>
            </a:r>
            <a:endParaRPr lang="en-US" sz="1800" b="1" dirty="0">
              <a:solidFill>
                <a:srgbClr val="0000FF"/>
              </a:solidFill>
              <a:latin typeface="Courier New" pitchFamily="49" charset="0"/>
              <a:ea typeface="Monaco" charset="0"/>
              <a:cs typeface="Courier New" pitchFamily="49" charset="0"/>
              <a:sym typeface="Monaco" charset="0"/>
            </a:endParaRPr>
          </a:p>
          <a:p>
            <a:pPr algn="l">
              <a:tabLst>
                <a:tab pos="457200" algn="l"/>
                <a:tab pos="1371600" algn="l"/>
                <a:tab pos="1828800" algn="l"/>
                <a:tab pos="457200" algn="l"/>
                <a:tab pos="1371600" algn="l"/>
                <a:tab pos="1828800" algn="l"/>
                <a:tab pos="457200" algn="l"/>
                <a:tab pos="1371600" algn="l"/>
                <a:tab pos="1828800" algn="l"/>
                <a:tab pos="457200" algn="l"/>
                <a:tab pos="1371600" algn="l"/>
                <a:tab pos="1828800" algn="l"/>
                <a:tab pos="457200" algn="l"/>
                <a:tab pos="1371600" algn="l"/>
                <a:tab pos="1828800" algn="l"/>
                <a:tab pos="457200" algn="l"/>
                <a:tab pos="1371600" algn="l"/>
                <a:tab pos="1828800" algn="l"/>
                <a:tab pos="457200" algn="l"/>
                <a:tab pos="1371600" algn="l"/>
                <a:tab pos="1828800" algn="l"/>
                <a:tab pos="457200" algn="l"/>
                <a:tab pos="1371600" algn="l"/>
                <a:tab pos="1828800" algn="l"/>
                <a:tab pos="457200" algn="l"/>
                <a:tab pos="1371600" algn="l"/>
                <a:tab pos="1828800" algn="l"/>
                <a:tab pos="457200" algn="l"/>
                <a:tab pos="1371600" algn="l"/>
                <a:tab pos="1828800" algn="l"/>
                <a:tab pos="457200" algn="l"/>
                <a:tab pos="1371600" algn="l"/>
              </a:tabLst>
            </a:pPr>
            <a:r>
              <a:rPr lang="en-US" sz="1800" b="1" dirty="0">
                <a:solidFill>
                  <a:srgbClr val="0000FF"/>
                </a:solidFill>
                <a:latin typeface="Courier New" pitchFamily="49" charset="0"/>
                <a:ea typeface="Monaco" charset="0"/>
                <a:cs typeface="Courier New" pitchFamily="49" charset="0"/>
                <a:sym typeface="Monaco" charset="0"/>
              </a:rPr>
              <a:t>   </a:t>
            </a:r>
            <a:r>
              <a:rPr lang="en-US" sz="1800" b="1" dirty="0" err="1">
                <a:solidFill>
                  <a:srgbClr val="0000FF"/>
                </a:solidFill>
                <a:latin typeface="Courier New" pitchFamily="49" charset="0"/>
                <a:ea typeface="Monaco" charset="0"/>
                <a:cs typeface="Courier New" pitchFamily="49" charset="0"/>
                <a:sym typeface="Monaco" charset="0"/>
              </a:rPr>
              <a:t>subq</a:t>
            </a:r>
            <a:r>
              <a:rPr lang="en-US" sz="1800" b="1" dirty="0">
                <a:solidFill>
                  <a:srgbClr val="0000FF"/>
                </a:solidFill>
                <a:latin typeface="Courier New" pitchFamily="49" charset="0"/>
                <a:ea typeface="Monaco" charset="0"/>
                <a:cs typeface="Courier New" pitchFamily="49" charset="0"/>
                <a:sym typeface="Monaco" charset="0"/>
              </a:rPr>
              <a:t>    %</a:t>
            </a:r>
            <a:r>
              <a:rPr lang="en-US" sz="1800" b="1" dirty="0" err="1">
                <a:solidFill>
                  <a:srgbClr val="0000FF"/>
                </a:solidFill>
                <a:latin typeface="Courier New" pitchFamily="49" charset="0"/>
                <a:ea typeface="Monaco" charset="0"/>
                <a:cs typeface="Courier New" pitchFamily="49" charset="0"/>
                <a:sym typeface="Monaco" charset="0"/>
              </a:rPr>
              <a:t>rsi</a:t>
            </a:r>
            <a:r>
              <a:rPr lang="en-US" sz="1800" b="1" dirty="0">
                <a:solidFill>
                  <a:srgbClr val="0000FF"/>
                </a:solidFill>
                <a:latin typeface="Courier New" pitchFamily="49" charset="0"/>
                <a:ea typeface="Monaco" charset="0"/>
                <a:cs typeface="Courier New" pitchFamily="49" charset="0"/>
                <a:sym typeface="Monaco" charset="0"/>
              </a:rPr>
              <a:t>, %</a:t>
            </a:r>
            <a:r>
              <a:rPr lang="en-US" sz="1800" b="1" dirty="0" err="1">
                <a:solidFill>
                  <a:srgbClr val="0000FF"/>
                </a:solidFill>
                <a:latin typeface="Courier New" pitchFamily="49" charset="0"/>
                <a:ea typeface="Monaco" charset="0"/>
                <a:cs typeface="Courier New" pitchFamily="49" charset="0"/>
                <a:sym typeface="Monaco" charset="0"/>
              </a:rPr>
              <a:t>rax</a:t>
            </a:r>
            <a:endParaRPr lang="en-US" sz="1800" b="1" dirty="0">
              <a:solidFill>
                <a:srgbClr val="0000FF"/>
              </a:solidFill>
              <a:latin typeface="Courier New" pitchFamily="49" charset="0"/>
              <a:ea typeface="Monaco" charset="0"/>
              <a:cs typeface="Courier New" pitchFamily="49" charset="0"/>
              <a:sym typeface="Monaco" charset="0"/>
            </a:endParaRPr>
          </a:p>
          <a:p>
            <a:pPr algn="l">
              <a:tabLst>
                <a:tab pos="457200" algn="l"/>
                <a:tab pos="1371600" algn="l"/>
                <a:tab pos="1828800" algn="l"/>
                <a:tab pos="457200" algn="l"/>
                <a:tab pos="1371600" algn="l"/>
                <a:tab pos="1828800" algn="l"/>
                <a:tab pos="457200" algn="l"/>
                <a:tab pos="1371600" algn="l"/>
                <a:tab pos="1828800" algn="l"/>
                <a:tab pos="457200" algn="l"/>
                <a:tab pos="1371600" algn="l"/>
                <a:tab pos="1828800" algn="l"/>
                <a:tab pos="457200" algn="l"/>
                <a:tab pos="1371600" algn="l"/>
                <a:tab pos="1828800" algn="l"/>
                <a:tab pos="457200" algn="l"/>
                <a:tab pos="1371600" algn="l"/>
                <a:tab pos="1828800" algn="l"/>
                <a:tab pos="457200" algn="l"/>
                <a:tab pos="1371600" algn="l"/>
                <a:tab pos="1828800" algn="l"/>
                <a:tab pos="457200" algn="l"/>
                <a:tab pos="1371600" algn="l"/>
                <a:tab pos="1828800" algn="l"/>
                <a:tab pos="457200" algn="l"/>
                <a:tab pos="1371600" algn="l"/>
                <a:tab pos="1828800" algn="l"/>
                <a:tab pos="457200" algn="l"/>
                <a:tab pos="1371600" algn="l"/>
                <a:tab pos="1828800" algn="l"/>
                <a:tab pos="457200" algn="l"/>
                <a:tab pos="1371600" algn="l"/>
              </a:tabLst>
            </a:pPr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ea typeface="Monaco" charset="0"/>
                <a:cs typeface="Courier New" pitchFamily="49" charset="0"/>
                <a:sym typeface="Monaco" charset="0"/>
              </a:rPr>
              <a:t>   ret</a:t>
            </a:r>
          </a:p>
          <a:p>
            <a:pPr algn="l">
              <a:tabLst>
                <a:tab pos="457200" algn="l"/>
                <a:tab pos="1371600" algn="l"/>
                <a:tab pos="1828800" algn="l"/>
                <a:tab pos="457200" algn="l"/>
                <a:tab pos="1371600" algn="l"/>
                <a:tab pos="1828800" algn="l"/>
                <a:tab pos="457200" algn="l"/>
                <a:tab pos="1371600" algn="l"/>
                <a:tab pos="1828800" algn="l"/>
                <a:tab pos="457200" algn="l"/>
                <a:tab pos="1371600" algn="l"/>
                <a:tab pos="1828800" algn="l"/>
                <a:tab pos="457200" algn="l"/>
                <a:tab pos="1371600" algn="l"/>
                <a:tab pos="1828800" algn="l"/>
                <a:tab pos="457200" algn="l"/>
                <a:tab pos="1371600" algn="l"/>
                <a:tab pos="1828800" algn="l"/>
                <a:tab pos="457200" algn="l"/>
                <a:tab pos="1371600" algn="l"/>
                <a:tab pos="1828800" algn="l"/>
                <a:tab pos="457200" algn="l"/>
                <a:tab pos="1371600" algn="l"/>
                <a:tab pos="1828800" algn="l"/>
                <a:tab pos="457200" algn="l"/>
                <a:tab pos="1371600" algn="l"/>
                <a:tab pos="1828800" algn="l"/>
                <a:tab pos="457200" algn="l"/>
                <a:tab pos="1371600" algn="l"/>
                <a:tab pos="1828800" algn="l"/>
                <a:tab pos="457200" algn="l"/>
                <a:tab pos="1371600" algn="l"/>
              </a:tabLst>
            </a:pPr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ea typeface="Monaco" charset="0"/>
                <a:cs typeface="Courier New" pitchFamily="49" charset="0"/>
                <a:sym typeface="Monaco" charset="0"/>
              </a:rPr>
              <a:t>.ELSE:     # x &lt;= y</a:t>
            </a:r>
          </a:p>
          <a:p>
            <a:pPr algn="l">
              <a:tabLst>
                <a:tab pos="457200" algn="l"/>
                <a:tab pos="1371600" algn="l"/>
                <a:tab pos="1828800" algn="l"/>
                <a:tab pos="457200" algn="l"/>
                <a:tab pos="1371600" algn="l"/>
                <a:tab pos="1828800" algn="l"/>
                <a:tab pos="457200" algn="l"/>
                <a:tab pos="1371600" algn="l"/>
                <a:tab pos="1828800" algn="l"/>
                <a:tab pos="457200" algn="l"/>
                <a:tab pos="1371600" algn="l"/>
                <a:tab pos="1828800" algn="l"/>
                <a:tab pos="457200" algn="l"/>
                <a:tab pos="1371600" algn="l"/>
                <a:tab pos="1828800" algn="l"/>
                <a:tab pos="457200" algn="l"/>
                <a:tab pos="1371600" algn="l"/>
                <a:tab pos="1828800" algn="l"/>
                <a:tab pos="457200" algn="l"/>
                <a:tab pos="1371600" algn="l"/>
                <a:tab pos="1828800" algn="l"/>
                <a:tab pos="457200" algn="l"/>
                <a:tab pos="1371600" algn="l"/>
                <a:tab pos="1828800" algn="l"/>
                <a:tab pos="457200" algn="l"/>
                <a:tab pos="1371600" algn="l"/>
                <a:tab pos="1828800" algn="l"/>
                <a:tab pos="457200" algn="l"/>
                <a:tab pos="1371600" algn="l"/>
                <a:tab pos="1828800" algn="l"/>
                <a:tab pos="457200" algn="l"/>
                <a:tab pos="1371600" algn="l"/>
              </a:tabLst>
            </a:pPr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ea typeface="Monaco" charset="0"/>
                <a:cs typeface="Courier New" pitchFamily="49" charset="0"/>
                <a:sym typeface="Monaco" charset="0"/>
              </a:rPr>
              <a:t>   </a:t>
            </a:r>
            <a:r>
              <a:rPr lang="en-US" sz="1800" b="1" dirty="0" err="1">
                <a:solidFill>
                  <a:srgbClr val="CC0000"/>
                </a:solidFill>
                <a:latin typeface="Courier New" pitchFamily="49" charset="0"/>
                <a:ea typeface="Monaco" charset="0"/>
                <a:cs typeface="Courier New" pitchFamily="49" charset="0"/>
                <a:sym typeface="Monaco" charset="0"/>
              </a:rPr>
              <a:t>movq</a:t>
            </a:r>
            <a:r>
              <a:rPr lang="en-US" sz="1800" b="1" dirty="0">
                <a:solidFill>
                  <a:srgbClr val="CC0000"/>
                </a:solidFill>
                <a:latin typeface="Courier New" pitchFamily="49" charset="0"/>
                <a:ea typeface="Monaco" charset="0"/>
                <a:cs typeface="Courier New" pitchFamily="49" charset="0"/>
                <a:sym typeface="Monaco" charset="0"/>
              </a:rPr>
              <a:t>    %</a:t>
            </a:r>
            <a:r>
              <a:rPr lang="en-US" sz="1800" b="1" dirty="0" err="1">
                <a:solidFill>
                  <a:srgbClr val="CC0000"/>
                </a:solidFill>
                <a:latin typeface="Courier New" pitchFamily="49" charset="0"/>
                <a:ea typeface="Monaco" charset="0"/>
                <a:cs typeface="Courier New" pitchFamily="49" charset="0"/>
                <a:sym typeface="Monaco" charset="0"/>
              </a:rPr>
              <a:t>rsi</a:t>
            </a:r>
            <a:r>
              <a:rPr lang="en-US" sz="1800" b="1" dirty="0">
                <a:solidFill>
                  <a:srgbClr val="CC0000"/>
                </a:solidFill>
                <a:latin typeface="Courier New" pitchFamily="49" charset="0"/>
                <a:ea typeface="Monaco" charset="0"/>
                <a:cs typeface="Courier New" pitchFamily="49" charset="0"/>
                <a:sym typeface="Monaco" charset="0"/>
              </a:rPr>
              <a:t>, %</a:t>
            </a:r>
            <a:r>
              <a:rPr lang="en-US" sz="1800" b="1" dirty="0" err="1">
                <a:solidFill>
                  <a:srgbClr val="CC0000"/>
                </a:solidFill>
                <a:latin typeface="Courier New" pitchFamily="49" charset="0"/>
                <a:ea typeface="Monaco" charset="0"/>
                <a:cs typeface="Courier New" pitchFamily="49" charset="0"/>
                <a:sym typeface="Monaco" charset="0"/>
              </a:rPr>
              <a:t>rax</a:t>
            </a:r>
            <a:endParaRPr lang="en-US" sz="1800" b="1" dirty="0">
              <a:solidFill>
                <a:srgbClr val="CC0000"/>
              </a:solidFill>
              <a:latin typeface="Courier New" pitchFamily="49" charset="0"/>
              <a:ea typeface="Monaco" charset="0"/>
              <a:cs typeface="Courier New" pitchFamily="49" charset="0"/>
              <a:sym typeface="Monaco" charset="0"/>
            </a:endParaRPr>
          </a:p>
          <a:p>
            <a:pPr algn="l">
              <a:tabLst>
                <a:tab pos="457200" algn="l"/>
                <a:tab pos="1371600" algn="l"/>
                <a:tab pos="1828800" algn="l"/>
                <a:tab pos="457200" algn="l"/>
                <a:tab pos="1371600" algn="l"/>
                <a:tab pos="1828800" algn="l"/>
                <a:tab pos="457200" algn="l"/>
                <a:tab pos="1371600" algn="l"/>
                <a:tab pos="1828800" algn="l"/>
                <a:tab pos="457200" algn="l"/>
                <a:tab pos="1371600" algn="l"/>
                <a:tab pos="1828800" algn="l"/>
                <a:tab pos="457200" algn="l"/>
                <a:tab pos="1371600" algn="l"/>
                <a:tab pos="1828800" algn="l"/>
                <a:tab pos="457200" algn="l"/>
                <a:tab pos="1371600" algn="l"/>
                <a:tab pos="1828800" algn="l"/>
                <a:tab pos="457200" algn="l"/>
                <a:tab pos="1371600" algn="l"/>
                <a:tab pos="1828800" algn="l"/>
                <a:tab pos="457200" algn="l"/>
                <a:tab pos="1371600" algn="l"/>
                <a:tab pos="1828800" algn="l"/>
                <a:tab pos="457200" algn="l"/>
                <a:tab pos="1371600" algn="l"/>
                <a:tab pos="1828800" algn="l"/>
                <a:tab pos="457200" algn="l"/>
                <a:tab pos="1371600" algn="l"/>
                <a:tab pos="1828800" algn="l"/>
                <a:tab pos="457200" algn="l"/>
                <a:tab pos="1371600" algn="l"/>
              </a:tabLst>
            </a:pPr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ea typeface="Monaco" charset="0"/>
                <a:cs typeface="Courier New" pitchFamily="49" charset="0"/>
                <a:sym typeface="Monaco" charset="0"/>
              </a:rPr>
              <a:t>   </a:t>
            </a:r>
            <a:r>
              <a:rPr lang="en-US" sz="1800" b="1" dirty="0" err="1">
                <a:solidFill>
                  <a:srgbClr val="CC0000"/>
                </a:solidFill>
                <a:latin typeface="Courier New" pitchFamily="49" charset="0"/>
                <a:ea typeface="Monaco" charset="0"/>
                <a:cs typeface="Courier New" pitchFamily="49" charset="0"/>
                <a:sym typeface="Monaco" charset="0"/>
              </a:rPr>
              <a:t>subq</a:t>
            </a:r>
            <a:r>
              <a:rPr lang="en-US" sz="1800" b="1" dirty="0">
                <a:solidFill>
                  <a:srgbClr val="CC0000"/>
                </a:solidFill>
                <a:latin typeface="Courier New" pitchFamily="49" charset="0"/>
                <a:ea typeface="Monaco" charset="0"/>
                <a:cs typeface="Courier New" pitchFamily="49" charset="0"/>
                <a:sym typeface="Monaco" charset="0"/>
              </a:rPr>
              <a:t>    %</a:t>
            </a:r>
            <a:r>
              <a:rPr lang="en-US" sz="1800" b="1" dirty="0" err="1">
                <a:solidFill>
                  <a:srgbClr val="CC0000"/>
                </a:solidFill>
                <a:latin typeface="Courier New" pitchFamily="49" charset="0"/>
                <a:ea typeface="Monaco" charset="0"/>
                <a:cs typeface="Courier New" pitchFamily="49" charset="0"/>
                <a:sym typeface="Monaco" charset="0"/>
              </a:rPr>
              <a:t>rdi</a:t>
            </a:r>
            <a:r>
              <a:rPr lang="en-US" sz="1800" b="1" dirty="0">
                <a:solidFill>
                  <a:srgbClr val="CC0000"/>
                </a:solidFill>
                <a:latin typeface="Courier New" pitchFamily="49" charset="0"/>
                <a:ea typeface="Monaco" charset="0"/>
                <a:cs typeface="Courier New" pitchFamily="49" charset="0"/>
                <a:sym typeface="Monaco" charset="0"/>
              </a:rPr>
              <a:t>, %</a:t>
            </a:r>
            <a:r>
              <a:rPr lang="en-US" sz="1800" b="1" dirty="0" err="1">
                <a:solidFill>
                  <a:srgbClr val="CC0000"/>
                </a:solidFill>
                <a:latin typeface="Courier New" pitchFamily="49" charset="0"/>
                <a:ea typeface="Monaco" charset="0"/>
                <a:cs typeface="Courier New" pitchFamily="49" charset="0"/>
                <a:sym typeface="Monaco" charset="0"/>
              </a:rPr>
              <a:t>rax</a:t>
            </a:r>
            <a:endParaRPr lang="en-US" sz="1800" b="1" dirty="0">
              <a:solidFill>
                <a:srgbClr val="CC0000"/>
              </a:solidFill>
              <a:latin typeface="Courier New" pitchFamily="49" charset="0"/>
              <a:ea typeface="Monaco" charset="0"/>
              <a:cs typeface="Courier New" pitchFamily="49" charset="0"/>
              <a:sym typeface="Monaco" charset="0"/>
            </a:endParaRPr>
          </a:p>
          <a:p>
            <a:pPr algn="l">
              <a:tabLst>
                <a:tab pos="457200" algn="l"/>
                <a:tab pos="1371600" algn="l"/>
                <a:tab pos="1828800" algn="l"/>
                <a:tab pos="457200" algn="l"/>
                <a:tab pos="1371600" algn="l"/>
                <a:tab pos="1828800" algn="l"/>
                <a:tab pos="457200" algn="l"/>
                <a:tab pos="1371600" algn="l"/>
                <a:tab pos="1828800" algn="l"/>
                <a:tab pos="457200" algn="l"/>
                <a:tab pos="1371600" algn="l"/>
                <a:tab pos="1828800" algn="l"/>
                <a:tab pos="457200" algn="l"/>
                <a:tab pos="1371600" algn="l"/>
                <a:tab pos="1828800" algn="l"/>
                <a:tab pos="457200" algn="l"/>
                <a:tab pos="1371600" algn="l"/>
                <a:tab pos="1828800" algn="l"/>
                <a:tab pos="457200" algn="l"/>
                <a:tab pos="1371600" algn="l"/>
                <a:tab pos="1828800" algn="l"/>
                <a:tab pos="457200" algn="l"/>
                <a:tab pos="1371600" algn="l"/>
                <a:tab pos="1828800" algn="l"/>
                <a:tab pos="457200" algn="l"/>
                <a:tab pos="1371600" algn="l"/>
                <a:tab pos="1828800" algn="l"/>
                <a:tab pos="457200" algn="l"/>
                <a:tab pos="1371600" algn="l"/>
                <a:tab pos="1828800" algn="l"/>
                <a:tab pos="457200" algn="l"/>
                <a:tab pos="1371600" algn="l"/>
              </a:tabLst>
            </a:pPr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ea typeface="Monaco" charset="0"/>
                <a:cs typeface="Courier New" pitchFamily="49" charset="0"/>
                <a:sym typeface="Monaco" charset="0"/>
              </a:rPr>
              <a:t>   ret</a:t>
            </a:r>
          </a:p>
        </p:txBody>
      </p:sp>
      <p:graphicFrame>
        <p:nvGraphicFramePr>
          <p:cNvPr id="18" name="Table 1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22310111"/>
              </p:ext>
            </p:extLst>
          </p:nvPr>
        </p:nvGraphicFramePr>
        <p:xfrm>
          <a:off x="4800600" y="5029200"/>
          <a:ext cx="3352800" cy="152400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1676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76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81000">
                <a:tc>
                  <a:txBody>
                    <a:bodyPr/>
                    <a:lstStyle/>
                    <a:p>
                      <a:r>
                        <a:rPr lang="en-US" dirty="0"/>
                        <a:t>Register</a:t>
                      </a:r>
                      <a:endParaRPr lang="en-US" dirty="0">
                        <a:latin typeface="Calibri"/>
                        <a:cs typeface="Calibri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Use(s)</a:t>
                      </a:r>
                      <a:endParaRPr lang="en-US" dirty="0">
                        <a:latin typeface="Calibri"/>
                        <a:cs typeface="Calibri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r>
                        <a:rPr lang="en-US" b="1" dirty="0"/>
                        <a:t>%</a:t>
                      </a:r>
                      <a:r>
                        <a:rPr lang="en-US" b="1" dirty="0" err="1"/>
                        <a:t>rdi</a:t>
                      </a:r>
                      <a:endParaRPr lang="en-US" b="1" i="0" dirty="0">
                        <a:latin typeface="Courier New"/>
                        <a:cs typeface="Courier New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Argument </a:t>
                      </a:r>
                      <a:r>
                        <a:rPr lang="en-US" b="1" dirty="0"/>
                        <a:t>x</a:t>
                      </a:r>
                      <a:endParaRPr lang="en-US" b="1" i="0" dirty="0">
                        <a:latin typeface="Courier New"/>
                        <a:cs typeface="Courier New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r>
                        <a:rPr lang="en-US" b="1" dirty="0"/>
                        <a:t>%</a:t>
                      </a:r>
                      <a:r>
                        <a:rPr lang="en-US" b="1" dirty="0" err="1"/>
                        <a:t>rsi</a:t>
                      </a:r>
                      <a:endParaRPr lang="en-US" b="1" i="0" dirty="0">
                        <a:latin typeface="Courier New"/>
                        <a:cs typeface="Courier New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Argument </a:t>
                      </a:r>
                      <a:r>
                        <a:rPr lang="en-US" b="1" dirty="0"/>
                        <a:t>y</a:t>
                      </a:r>
                      <a:endParaRPr lang="en-US" b="1" i="0" dirty="0">
                        <a:latin typeface="Courier New"/>
                        <a:cs typeface="Courier New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r>
                        <a:rPr lang="en-US" b="1" dirty="0"/>
                        <a:t>%</a:t>
                      </a:r>
                      <a:r>
                        <a:rPr lang="en-US" b="1" dirty="0" err="1"/>
                        <a:t>rax</a:t>
                      </a:r>
                      <a:endParaRPr lang="en-US" b="1" i="0" dirty="0">
                        <a:latin typeface="Courier New"/>
                        <a:cs typeface="Courier New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Result</a:t>
                      </a:r>
                      <a:endParaRPr lang="en-US" b="1" i="0" dirty="0">
                        <a:latin typeface="Courier New"/>
                        <a:cs typeface="Courier New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5" name="Rectangle 3"/>
          <p:cNvSpPr>
            <a:spLocks/>
          </p:cNvSpPr>
          <p:nvPr/>
        </p:nvSpPr>
        <p:spPr bwMode="auto">
          <a:xfrm>
            <a:off x="5181600" y="2362200"/>
            <a:ext cx="2933700" cy="444500"/>
          </a:xfrm>
          <a:prstGeom prst="rect">
            <a:avLst/>
          </a:prstGeom>
          <a:noFill/>
          <a:ln w="12700" cap="flat">
            <a:noFill/>
            <a:miter lim="800000"/>
            <a:headEnd type="none" w="med" len="med"/>
            <a:tailEnd type="none" w="med" len="med"/>
          </a:ln>
        </p:spPr>
        <p:txBody>
          <a:bodyPr lIns="38100" tIns="38100" rIns="38100" bIns="38100"/>
          <a:lstStyle/>
          <a:p>
            <a:pPr marL="185738" indent="-185738" algn="l">
              <a:spcBef>
                <a:spcPts val="863"/>
              </a:spcBef>
            </a:pPr>
            <a:r>
              <a:rPr lang="en-US" sz="2400" dirty="0">
                <a:solidFill>
                  <a:schemeClr val="tx1"/>
                </a:solidFill>
                <a:latin typeface="Calibri Bold" charset="0"/>
                <a:ea typeface="Calibri Bold" charset="0"/>
                <a:cs typeface="Calibri Bold" charset="0"/>
                <a:sym typeface="Calibri Bold" charset="0"/>
              </a:rPr>
              <a:t>C Code</a:t>
            </a:r>
          </a:p>
        </p:txBody>
      </p:sp>
      <p:sp>
        <p:nvSpPr>
          <p:cNvPr id="49156" name="Rectangle 4"/>
          <p:cNvSpPr>
            <a:spLocks/>
          </p:cNvSpPr>
          <p:nvPr/>
        </p:nvSpPr>
        <p:spPr bwMode="auto">
          <a:xfrm>
            <a:off x="5181600" y="2819400"/>
            <a:ext cx="2514600" cy="1160462"/>
          </a:xfrm>
          <a:prstGeom prst="rect">
            <a:avLst/>
          </a:prstGeom>
          <a:solidFill>
            <a:srgbClr val="F6F5BD"/>
          </a:solidFill>
          <a:ln w="127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>
            <a:outerShdw dist="50799" dir="5400000" algn="ctr" rotWithShape="0">
              <a:schemeClr val="bg2">
                <a:alpha val="50000"/>
              </a:schemeClr>
            </a:outerShdw>
          </a:effectLst>
        </p:spPr>
        <p:txBody>
          <a:bodyPr lIns="38100" tIns="38100" rIns="38100" bIns="38100"/>
          <a:lstStyle/>
          <a:p>
            <a:pPr algn="l"/>
            <a:r>
              <a:rPr lang="en-US" sz="2000" b="1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val</a:t>
            </a:r>
            <a:r>
              <a:rPr lang="en-US" sz="20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= </a:t>
            </a:r>
            <a:r>
              <a:rPr lang="en-US" sz="2000" b="1" i="1" dirty="0">
                <a:solidFill>
                  <a:schemeClr val="tx1"/>
                </a:solidFill>
                <a:latin typeface="Calibri"/>
                <a:ea typeface="Calibri Bold Italic" charset="0"/>
                <a:cs typeface="Calibri"/>
                <a:sym typeface="Calibri Bold Italic" charset="0"/>
              </a:rPr>
              <a:t>Test</a:t>
            </a:r>
            <a:r>
              <a:rPr lang="en-US" sz="20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</a:t>
            </a:r>
          </a:p>
          <a:p>
            <a:pPr algn="l"/>
            <a:r>
              <a:rPr lang="en-US" sz="20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 ? </a:t>
            </a:r>
            <a:r>
              <a:rPr lang="en-US" sz="2000" b="1" i="1" dirty="0" err="1">
                <a:solidFill>
                  <a:schemeClr val="tx1"/>
                </a:solidFill>
                <a:latin typeface="Calibri"/>
                <a:ea typeface="Calibri Bold Italic" charset="0"/>
                <a:cs typeface="Calibri"/>
                <a:sym typeface="Calibri Bold Italic" charset="0"/>
              </a:rPr>
              <a:t>Then_Expr</a:t>
            </a:r>
            <a:r>
              <a:rPr lang="en-US" sz="20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</a:t>
            </a:r>
          </a:p>
          <a:p>
            <a:pPr algn="l"/>
            <a:r>
              <a:rPr lang="en-US" sz="20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 : </a:t>
            </a:r>
            <a:r>
              <a:rPr lang="en-US" sz="2000" b="1" i="1" dirty="0" err="1">
                <a:solidFill>
                  <a:schemeClr val="tx1"/>
                </a:solidFill>
                <a:latin typeface="Calibri"/>
                <a:ea typeface="Calibri Bold Italic" charset="0"/>
                <a:cs typeface="Calibri"/>
                <a:sym typeface="Calibri Bold Italic" charset="0"/>
              </a:rPr>
              <a:t>Else_Expr</a:t>
            </a:r>
            <a:r>
              <a:rPr lang="en-US" sz="20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;</a:t>
            </a:r>
          </a:p>
        </p:txBody>
      </p:sp>
      <p:sp>
        <p:nvSpPr>
          <p:cNvPr id="49159" name="Rectangle 7"/>
          <p:cNvSpPr>
            <a:spLocks noGrp="1" noChangeArrowheads="1"/>
          </p:cNvSpPr>
          <p:nvPr>
            <p:ph type="title"/>
          </p:nvPr>
        </p:nvSpPr>
        <p:spPr>
          <a:ln/>
        </p:spPr>
        <p:txBody>
          <a:bodyPr/>
          <a:lstStyle/>
          <a:p>
            <a:pPr marL="119063" indent="-119063"/>
            <a:r>
              <a:rPr lang="en-US" dirty="0"/>
              <a:t>Using Conditional Moves</a:t>
            </a:r>
          </a:p>
        </p:txBody>
      </p:sp>
      <p:sp>
        <p:nvSpPr>
          <p:cNvPr id="49160" name="Rectangle 8"/>
          <p:cNvSpPr>
            <a:spLocks noGrp="1" noChangeArrowheads="1"/>
          </p:cNvSpPr>
          <p:nvPr>
            <p:ph idx="1"/>
          </p:nvPr>
        </p:nvSpPr>
        <p:spPr>
          <a:xfrm>
            <a:off x="63500" y="1219200"/>
            <a:ext cx="4889500" cy="4038600"/>
          </a:xfrm>
          <a:ln/>
        </p:spPr>
        <p:txBody>
          <a:bodyPr/>
          <a:lstStyle/>
          <a:p>
            <a:pPr marL="292100"/>
            <a:r>
              <a:rPr lang="en-US" dirty="0"/>
              <a:t>Conditional Move Instructions</a:t>
            </a:r>
          </a:p>
          <a:p>
            <a:pPr marL="552450" lvl="1"/>
            <a:r>
              <a:rPr lang="tr-TR" b="1" dirty="0">
                <a:latin typeface="Courier New" pitchFamily="49" charset="0"/>
                <a:ea typeface="Monaco" charset="0"/>
                <a:cs typeface="Courier New" pitchFamily="49" charset="0"/>
                <a:sym typeface="Monaco" charset="0"/>
              </a:rPr>
              <a:t>cmov</a:t>
            </a:r>
            <a:r>
              <a:rPr lang="en-US" b="1" dirty="0">
                <a:latin typeface="Courier New" pitchFamily="49" charset="0"/>
                <a:ea typeface="Monaco" charset="0"/>
                <a:cs typeface="Courier New" pitchFamily="49" charset="0"/>
                <a:sym typeface="Monaco" charset="0"/>
              </a:rPr>
              <a:t>XX</a:t>
            </a:r>
            <a:r>
              <a:rPr lang="tr-TR" b="1" dirty="0">
                <a:latin typeface="Courier New" pitchFamily="49" charset="0"/>
                <a:ea typeface="Monaco" charset="0"/>
                <a:cs typeface="Courier New" pitchFamily="49" charset="0"/>
                <a:sym typeface="Monaco" charset="0"/>
              </a:rPr>
              <a:t> </a:t>
            </a:r>
            <a:r>
              <a:rPr lang="en-US" b="1" dirty="0" err="1">
                <a:latin typeface="Courier New" pitchFamily="49" charset="0"/>
                <a:ea typeface="Monaco" charset="0"/>
                <a:cs typeface="Courier New" pitchFamily="49" charset="0"/>
                <a:sym typeface="Monaco" charset="0"/>
              </a:rPr>
              <a:t>src</a:t>
            </a:r>
            <a:r>
              <a:rPr lang="en-US" b="1" dirty="0">
                <a:latin typeface="Courier New" pitchFamily="49" charset="0"/>
                <a:ea typeface="Monaco" charset="0"/>
                <a:cs typeface="Courier New" pitchFamily="49" charset="0"/>
                <a:sym typeface="Monaco" charset="0"/>
              </a:rPr>
              <a:t> </a:t>
            </a:r>
            <a:r>
              <a:rPr lang="en-US" b="1" dirty="0" err="1">
                <a:latin typeface="Courier New" pitchFamily="49" charset="0"/>
                <a:ea typeface="Monaco" charset="0"/>
                <a:cs typeface="Courier New" pitchFamily="49" charset="0"/>
                <a:sym typeface="Monaco" charset="0"/>
              </a:rPr>
              <a:t>dest</a:t>
            </a:r>
            <a:endParaRPr lang="en-US" b="1" dirty="0">
              <a:latin typeface="Courier New" pitchFamily="49" charset="0"/>
              <a:ea typeface="Monaco" charset="0"/>
              <a:cs typeface="Courier New" pitchFamily="49" charset="0"/>
              <a:sym typeface="Monaco" charset="0"/>
            </a:endParaRPr>
          </a:p>
          <a:p>
            <a:pPr marL="552450" lvl="1"/>
            <a:r>
              <a:rPr lang="en-US" dirty="0"/>
              <a:t>if (Test) Dest </a:t>
            </a:r>
            <a:r>
              <a:rPr lang="en-US" dirty="0">
                <a:sym typeface="Wingdings" pitchFamily="2" charset="2"/>
              </a:rPr>
              <a:t> </a:t>
            </a:r>
            <a:r>
              <a:rPr lang="en-US" dirty="0" err="1">
                <a:sym typeface="Wingdings" pitchFamily="2" charset="2"/>
              </a:rPr>
              <a:t>Src</a:t>
            </a:r>
            <a:endParaRPr lang="en-US" dirty="0"/>
          </a:p>
          <a:p>
            <a:pPr marL="552450" lvl="1"/>
            <a:r>
              <a:rPr lang="en-US" dirty="0"/>
              <a:t>Supported in post-1995 x86 processors</a:t>
            </a:r>
          </a:p>
          <a:p>
            <a:pPr marL="552450" lvl="1"/>
            <a:r>
              <a:rPr lang="en-US" dirty="0"/>
              <a:t>GCC tries to use them</a:t>
            </a:r>
          </a:p>
          <a:p>
            <a:pPr marL="838200" lvl="2"/>
            <a:r>
              <a:rPr lang="en-US" dirty="0"/>
              <a:t>But, only when known to be safe</a:t>
            </a:r>
          </a:p>
          <a:p>
            <a:pPr marL="292100"/>
            <a:r>
              <a:rPr lang="en-US" dirty="0"/>
              <a:t>Why?</a:t>
            </a:r>
          </a:p>
          <a:p>
            <a:pPr marL="552450" lvl="1"/>
            <a:r>
              <a:rPr lang="en-US" dirty="0"/>
              <a:t>Branches are costly</a:t>
            </a:r>
          </a:p>
          <a:p>
            <a:pPr marL="552450" lvl="1"/>
            <a:r>
              <a:rPr lang="en-US" dirty="0"/>
              <a:t>Conditional moves are not. 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83" name="Rectangle 7"/>
          <p:cNvSpPr>
            <a:spLocks noGrp="1" noChangeArrowheads="1"/>
          </p:cNvSpPr>
          <p:nvPr>
            <p:ph type="title"/>
          </p:nvPr>
        </p:nvSpPr>
        <p:spPr>
          <a:ln/>
        </p:spPr>
        <p:txBody>
          <a:bodyPr/>
          <a:lstStyle/>
          <a:p>
            <a:pPr marL="119063" indent="-119063"/>
            <a:r>
              <a:rPr lang="en-US" dirty="0"/>
              <a:t>Conditional Move Example</a:t>
            </a:r>
          </a:p>
        </p:txBody>
      </p:sp>
      <p:sp>
        <p:nvSpPr>
          <p:cNvPr id="50186" name="Rectangle 10"/>
          <p:cNvSpPr>
            <a:spLocks/>
          </p:cNvSpPr>
          <p:nvPr/>
        </p:nvSpPr>
        <p:spPr bwMode="auto">
          <a:xfrm>
            <a:off x="6616700" y="1752600"/>
            <a:ext cx="2286000" cy="1981200"/>
          </a:xfrm>
          <a:prstGeom prst="rect">
            <a:avLst/>
          </a:prstGeom>
          <a:solidFill>
            <a:srgbClr val="FFFFFF"/>
          </a:solidFill>
          <a:ln w="25400" cap="flat">
            <a:noFill/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12" name="Rectangle 8"/>
          <p:cNvSpPr>
            <a:spLocks/>
          </p:cNvSpPr>
          <p:nvPr/>
        </p:nvSpPr>
        <p:spPr bwMode="auto">
          <a:xfrm>
            <a:off x="2286000" y="4267200"/>
            <a:ext cx="6642100" cy="2590800"/>
          </a:xfrm>
          <a:prstGeom prst="rect">
            <a:avLst/>
          </a:prstGeom>
          <a:noFill/>
          <a:ln w="12700" cap="flat">
            <a:noFill/>
            <a:miter lim="800000"/>
            <a:headEnd type="none" w="med" len="med"/>
            <a:tailEnd type="none" w="med" len="med"/>
          </a:ln>
        </p:spPr>
        <p:txBody>
          <a:bodyPr lIns="38100" tIns="38100" rIns="38100" bIns="38100"/>
          <a:lstStyle/>
          <a:p>
            <a:pPr algn="l">
              <a:tabLst>
                <a:tab pos="215900" algn="l"/>
                <a:tab pos="1195388" algn="l"/>
                <a:tab pos="215900" algn="l"/>
                <a:tab pos="2860675" algn="l"/>
                <a:tab pos="2959100" algn="l"/>
                <a:tab pos="215900" algn="l"/>
                <a:tab pos="2959100" algn="l"/>
                <a:tab pos="215900" algn="l"/>
                <a:tab pos="1308100" algn="l"/>
                <a:tab pos="2959100" algn="l"/>
                <a:tab pos="215900" algn="l"/>
                <a:tab pos="1308100" algn="l"/>
                <a:tab pos="2959100" algn="l"/>
                <a:tab pos="215900" algn="l"/>
                <a:tab pos="1308100" algn="l"/>
                <a:tab pos="2959100" algn="l"/>
                <a:tab pos="215900" algn="l"/>
                <a:tab pos="1308100" algn="l"/>
                <a:tab pos="2959100" algn="l"/>
                <a:tab pos="215900" algn="l"/>
                <a:tab pos="1308100" algn="l"/>
                <a:tab pos="2959100" algn="l"/>
              </a:tabLst>
            </a:pPr>
            <a:r>
              <a:rPr lang="en-US" sz="1800" b="1" dirty="0" err="1">
                <a:solidFill>
                  <a:schemeClr val="tx1"/>
                </a:solidFill>
                <a:latin typeface="Courier New" pitchFamily="49" charset="0"/>
                <a:ea typeface="Monaco" charset="0"/>
                <a:cs typeface="Courier New" pitchFamily="49" charset="0"/>
                <a:sym typeface="Monaco" charset="0"/>
              </a:rPr>
              <a:t>absdiff</a:t>
            </a:r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ea typeface="Monaco" charset="0"/>
                <a:cs typeface="Courier New" pitchFamily="49" charset="0"/>
                <a:sym typeface="Monaco" charset="0"/>
              </a:rPr>
              <a:t>:</a:t>
            </a:r>
          </a:p>
          <a:p>
            <a:pPr algn="l">
              <a:tabLst>
                <a:tab pos="215900" algn="l"/>
                <a:tab pos="1195388" algn="l"/>
                <a:tab pos="215900" algn="l"/>
                <a:tab pos="2860675" algn="l"/>
                <a:tab pos="2959100" algn="l"/>
                <a:tab pos="215900" algn="l"/>
                <a:tab pos="2959100" algn="l"/>
                <a:tab pos="215900" algn="l"/>
                <a:tab pos="1308100" algn="l"/>
                <a:tab pos="2959100" algn="l"/>
                <a:tab pos="215900" algn="l"/>
                <a:tab pos="1308100" algn="l"/>
                <a:tab pos="2959100" algn="l"/>
                <a:tab pos="215900" algn="l"/>
                <a:tab pos="1308100" algn="l"/>
                <a:tab pos="2959100" algn="l"/>
                <a:tab pos="215900" algn="l"/>
                <a:tab pos="1308100" algn="l"/>
                <a:tab pos="2959100" algn="l"/>
                <a:tab pos="215900" algn="l"/>
                <a:tab pos="1308100" algn="l"/>
                <a:tab pos="2959100" algn="l"/>
              </a:tabLst>
            </a:pPr>
            <a:r>
              <a:rPr lang="tr-TR" sz="1800" b="1" dirty="0">
                <a:solidFill>
                  <a:schemeClr val="tx1"/>
                </a:solidFill>
                <a:latin typeface="Courier New" pitchFamily="49" charset="0"/>
                <a:ea typeface="Monaco" charset="0"/>
                <a:cs typeface="Courier New" pitchFamily="49" charset="0"/>
                <a:sym typeface="Monaco" charset="0"/>
              </a:rPr>
              <a:t>   </a:t>
            </a:r>
            <a:r>
              <a:rPr lang="tr-TR" sz="1800" b="1" dirty="0" err="1">
                <a:solidFill>
                  <a:schemeClr val="tx1"/>
                </a:solidFill>
                <a:latin typeface="Courier New" pitchFamily="49" charset="0"/>
                <a:ea typeface="Monaco" charset="0"/>
                <a:cs typeface="Courier New" pitchFamily="49" charset="0"/>
                <a:sym typeface="Monaco" charset="0"/>
              </a:rPr>
              <a:t>movq</a:t>
            </a:r>
            <a:r>
              <a:rPr lang="tr-TR" sz="1800" b="1" dirty="0">
                <a:solidFill>
                  <a:schemeClr val="tx1"/>
                </a:solidFill>
                <a:latin typeface="Courier New" pitchFamily="49" charset="0"/>
                <a:ea typeface="Monaco" charset="0"/>
                <a:cs typeface="Courier New" pitchFamily="49" charset="0"/>
                <a:sym typeface="Monaco" charset="0"/>
              </a:rPr>
              <a:t>    %</a:t>
            </a:r>
            <a:r>
              <a:rPr lang="tr-TR" sz="1800" b="1" dirty="0" err="1">
                <a:solidFill>
                  <a:schemeClr val="tx1"/>
                </a:solidFill>
                <a:latin typeface="Courier New" pitchFamily="49" charset="0"/>
                <a:ea typeface="Monaco" charset="0"/>
                <a:cs typeface="Courier New" pitchFamily="49" charset="0"/>
                <a:sym typeface="Monaco" charset="0"/>
              </a:rPr>
              <a:t>rdi</a:t>
            </a:r>
            <a:r>
              <a:rPr lang="tr-TR" sz="1800" b="1" dirty="0">
                <a:solidFill>
                  <a:schemeClr val="tx1"/>
                </a:solidFill>
                <a:latin typeface="Courier New" pitchFamily="49" charset="0"/>
                <a:ea typeface="Monaco" charset="0"/>
                <a:cs typeface="Courier New" pitchFamily="49" charset="0"/>
                <a:sym typeface="Monaco" charset="0"/>
              </a:rPr>
              <a:t>, %</a:t>
            </a:r>
            <a:r>
              <a:rPr lang="tr-TR" sz="1800" b="1" dirty="0" err="1">
                <a:solidFill>
                  <a:schemeClr val="tx1"/>
                </a:solidFill>
                <a:latin typeface="Courier New" pitchFamily="49" charset="0"/>
                <a:ea typeface="Monaco" charset="0"/>
                <a:cs typeface="Courier New" pitchFamily="49" charset="0"/>
                <a:sym typeface="Monaco" charset="0"/>
              </a:rPr>
              <a:t>rax</a:t>
            </a:r>
            <a:r>
              <a:rPr lang="tr-TR" sz="1800" b="1" dirty="0">
                <a:solidFill>
                  <a:schemeClr val="tx1"/>
                </a:solidFill>
                <a:latin typeface="Courier New" pitchFamily="49" charset="0"/>
                <a:ea typeface="Monaco" charset="0"/>
                <a:cs typeface="Courier New" pitchFamily="49" charset="0"/>
                <a:sym typeface="Monaco" charset="0"/>
              </a:rPr>
              <a:t>  # x</a:t>
            </a:r>
          </a:p>
          <a:p>
            <a:pPr algn="l">
              <a:tabLst>
                <a:tab pos="215900" algn="l"/>
                <a:tab pos="1195388" algn="l"/>
                <a:tab pos="215900" algn="l"/>
                <a:tab pos="2860675" algn="l"/>
                <a:tab pos="2959100" algn="l"/>
                <a:tab pos="215900" algn="l"/>
                <a:tab pos="2959100" algn="l"/>
                <a:tab pos="215900" algn="l"/>
                <a:tab pos="1308100" algn="l"/>
                <a:tab pos="2959100" algn="l"/>
                <a:tab pos="215900" algn="l"/>
                <a:tab pos="1308100" algn="l"/>
                <a:tab pos="2959100" algn="l"/>
                <a:tab pos="215900" algn="l"/>
                <a:tab pos="1308100" algn="l"/>
                <a:tab pos="2959100" algn="l"/>
                <a:tab pos="215900" algn="l"/>
                <a:tab pos="1308100" algn="l"/>
                <a:tab pos="2959100" algn="l"/>
                <a:tab pos="215900" algn="l"/>
                <a:tab pos="1308100" algn="l"/>
                <a:tab pos="2959100" algn="l"/>
              </a:tabLst>
            </a:pPr>
            <a:r>
              <a:rPr lang="tr-TR" sz="1800" b="1" dirty="0">
                <a:solidFill>
                  <a:schemeClr val="tx1"/>
                </a:solidFill>
                <a:latin typeface="Courier New" pitchFamily="49" charset="0"/>
                <a:ea typeface="Monaco" charset="0"/>
                <a:cs typeface="Courier New" pitchFamily="49" charset="0"/>
                <a:sym typeface="Monaco" charset="0"/>
              </a:rPr>
              <a:t>   </a:t>
            </a:r>
            <a:r>
              <a:rPr lang="tr-TR" sz="1800" b="1" dirty="0" err="1">
                <a:solidFill>
                  <a:srgbClr val="0000FF"/>
                </a:solidFill>
                <a:latin typeface="Courier New" pitchFamily="49" charset="0"/>
                <a:ea typeface="Monaco" charset="0"/>
                <a:cs typeface="Courier New" pitchFamily="49" charset="0"/>
                <a:sym typeface="Monaco" charset="0"/>
              </a:rPr>
              <a:t>subq</a:t>
            </a:r>
            <a:r>
              <a:rPr lang="tr-TR" sz="1800" b="1" dirty="0">
                <a:solidFill>
                  <a:srgbClr val="0000FF"/>
                </a:solidFill>
                <a:latin typeface="Courier New" pitchFamily="49" charset="0"/>
                <a:ea typeface="Monaco" charset="0"/>
                <a:cs typeface="Courier New" pitchFamily="49" charset="0"/>
                <a:sym typeface="Monaco" charset="0"/>
              </a:rPr>
              <a:t>    %</a:t>
            </a:r>
            <a:r>
              <a:rPr lang="tr-TR" sz="1800" b="1" dirty="0" err="1">
                <a:solidFill>
                  <a:srgbClr val="0000FF"/>
                </a:solidFill>
                <a:latin typeface="Courier New" pitchFamily="49" charset="0"/>
                <a:ea typeface="Monaco" charset="0"/>
                <a:cs typeface="Courier New" pitchFamily="49" charset="0"/>
                <a:sym typeface="Monaco" charset="0"/>
              </a:rPr>
              <a:t>rsi</a:t>
            </a:r>
            <a:r>
              <a:rPr lang="tr-TR" sz="1800" b="1" dirty="0">
                <a:solidFill>
                  <a:srgbClr val="0000FF"/>
                </a:solidFill>
                <a:latin typeface="Courier New" pitchFamily="49" charset="0"/>
                <a:ea typeface="Monaco" charset="0"/>
                <a:cs typeface="Courier New" pitchFamily="49" charset="0"/>
                <a:sym typeface="Monaco" charset="0"/>
              </a:rPr>
              <a:t>, %</a:t>
            </a:r>
            <a:r>
              <a:rPr lang="tr-TR" sz="1800" b="1" dirty="0" err="1">
                <a:solidFill>
                  <a:srgbClr val="0000FF"/>
                </a:solidFill>
                <a:latin typeface="Courier New" pitchFamily="49" charset="0"/>
                <a:ea typeface="Monaco" charset="0"/>
                <a:cs typeface="Courier New" pitchFamily="49" charset="0"/>
                <a:sym typeface="Monaco" charset="0"/>
              </a:rPr>
              <a:t>rax</a:t>
            </a:r>
            <a:r>
              <a:rPr lang="tr-TR" sz="1800" b="1" dirty="0">
                <a:solidFill>
                  <a:srgbClr val="0000FF"/>
                </a:solidFill>
                <a:latin typeface="Courier New" pitchFamily="49" charset="0"/>
                <a:ea typeface="Monaco" charset="0"/>
                <a:cs typeface="Courier New" pitchFamily="49" charset="0"/>
                <a:sym typeface="Monaco" charset="0"/>
              </a:rPr>
              <a:t>  # </a:t>
            </a:r>
            <a:r>
              <a:rPr lang="tr-TR" sz="1800" b="1" dirty="0" err="1">
                <a:solidFill>
                  <a:srgbClr val="0000FF"/>
                </a:solidFill>
                <a:latin typeface="Courier New" pitchFamily="49" charset="0"/>
                <a:ea typeface="Monaco" charset="0"/>
                <a:cs typeface="Courier New" pitchFamily="49" charset="0"/>
                <a:sym typeface="Monaco" charset="0"/>
              </a:rPr>
              <a:t>result</a:t>
            </a:r>
            <a:r>
              <a:rPr lang="tr-TR" sz="1800" b="1" dirty="0">
                <a:solidFill>
                  <a:srgbClr val="0000FF"/>
                </a:solidFill>
                <a:latin typeface="Courier New" pitchFamily="49" charset="0"/>
                <a:ea typeface="Monaco" charset="0"/>
                <a:cs typeface="Courier New" pitchFamily="49" charset="0"/>
                <a:sym typeface="Monaco" charset="0"/>
              </a:rPr>
              <a:t> = x-y</a:t>
            </a:r>
          </a:p>
          <a:p>
            <a:pPr algn="l">
              <a:tabLst>
                <a:tab pos="215900" algn="l"/>
                <a:tab pos="1195388" algn="l"/>
                <a:tab pos="215900" algn="l"/>
                <a:tab pos="2860675" algn="l"/>
                <a:tab pos="2959100" algn="l"/>
                <a:tab pos="215900" algn="l"/>
                <a:tab pos="2959100" algn="l"/>
                <a:tab pos="215900" algn="l"/>
                <a:tab pos="1308100" algn="l"/>
                <a:tab pos="2959100" algn="l"/>
                <a:tab pos="215900" algn="l"/>
                <a:tab pos="1308100" algn="l"/>
                <a:tab pos="2959100" algn="l"/>
                <a:tab pos="215900" algn="l"/>
                <a:tab pos="1308100" algn="l"/>
                <a:tab pos="2959100" algn="l"/>
                <a:tab pos="215900" algn="l"/>
                <a:tab pos="1308100" algn="l"/>
                <a:tab pos="2959100" algn="l"/>
                <a:tab pos="215900" algn="l"/>
                <a:tab pos="1308100" algn="l"/>
                <a:tab pos="2959100" algn="l"/>
              </a:tabLst>
            </a:pPr>
            <a:r>
              <a:rPr lang="tr-TR" sz="1800" b="1" dirty="0">
                <a:solidFill>
                  <a:schemeClr val="tx1"/>
                </a:solidFill>
                <a:latin typeface="Courier New" pitchFamily="49" charset="0"/>
                <a:ea typeface="Monaco" charset="0"/>
                <a:cs typeface="Courier New" pitchFamily="49" charset="0"/>
                <a:sym typeface="Monaco" charset="0"/>
              </a:rPr>
              <a:t>   </a:t>
            </a:r>
            <a:r>
              <a:rPr lang="tr-TR" sz="1800" b="1" dirty="0" err="1">
                <a:solidFill>
                  <a:schemeClr val="tx1"/>
                </a:solidFill>
                <a:latin typeface="Courier New" pitchFamily="49" charset="0"/>
                <a:ea typeface="Monaco" charset="0"/>
                <a:cs typeface="Courier New" pitchFamily="49" charset="0"/>
                <a:sym typeface="Monaco" charset="0"/>
              </a:rPr>
              <a:t>movq</a:t>
            </a:r>
            <a:r>
              <a:rPr lang="tr-TR" sz="1800" b="1" dirty="0">
                <a:solidFill>
                  <a:schemeClr val="tx1"/>
                </a:solidFill>
                <a:latin typeface="Courier New" pitchFamily="49" charset="0"/>
                <a:ea typeface="Monaco" charset="0"/>
                <a:cs typeface="Courier New" pitchFamily="49" charset="0"/>
                <a:sym typeface="Monaco" charset="0"/>
              </a:rPr>
              <a:t>    %</a:t>
            </a:r>
            <a:r>
              <a:rPr lang="tr-TR" sz="1800" b="1" dirty="0" err="1">
                <a:solidFill>
                  <a:schemeClr val="tx1"/>
                </a:solidFill>
                <a:latin typeface="Courier New" pitchFamily="49" charset="0"/>
                <a:ea typeface="Monaco" charset="0"/>
                <a:cs typeface="Courier New" pitchFamily="49" charset="0"/>
                <a:sym typeface="Monaco" charset="0"/>
              </a:rPr>
              <a:t>rsi</a:t>
            </a:r>
            <a:r>
              <a:rPr lang="tr-TR" sz="1800" b="1" dirty="0">
                <a:solidFill>
                  <a:schemeClr val="tx1"/>
                </a:solidFill>
                <a:latin typeface="Courier New" pitchFamily="49" charset="0"/>
                <a:ea typeface="Monaco" charset="0"/>
                <a:cs typeface="Courier New" pitchFamily="49" charset="0"/>
                <a:sym typeface="Monaco" charset="0"/>
              </a:rPr>
              <a:t>, %</a:t>
            </a:r>
            <a:r>
              <a:rPr lang="tr-TR" sz="1800" b="1" dirty="0" err="1">
                <a:solidFill>
                  <a:schemeClr val="tx1"/>
                </a:solidFill>
                <a:latin typeface="Courier New" pitchFamily="49" charset="0"/>
                <a:ea typeface="Monaco" charset="0"/>
                <a:cs typeface="Courier New" pitchFamily="49" charset="0"/>
                <a:sym typeface="Monaco" charset="0"/>
              </a:rPr>
              <a:t>rdx</a:t>
            </a:r>
            <a:endParaRPr lang="tr-TR" sz="1800" b="1" dirty="0">
              <a:solidFill>
                <a:schemeClr val="tx1"/>
              </a:solidFill>
              <a:latin typeface="Courier New" pitchFamily="49" charset="0"/>
              <a:ea typeface="Monaco" charset="0"/>
              <a:cs typeface="Courier New" pitchFamily="49" charset="0"/>
              <a:sym typeface="Monaco" charset="0"/>
            </a:endParaRPr>
          </a:p>
          <a:p>
            <a:pPr algn="l">
              <a:tabLst>
                <a:tab pos="215900" algn="l"/>
                <a:tab pos="1195388" algn="l"/>
                <a:tab pos="215900" algn="l"/>
                <a:tab pos="2860675" algn="l"/>
                <a:tab pos="2959100" algn="l"/>
                <a:tab pos="215900" algn="l"/>
                <a:tab pos="2959100" algn="l"/>
                <a:tab pos="215900" algn="l"/>
                <a:tab pos="1308100" algn="l"/>
                <a:tab pos="2959100" algn="l"/>
                <a:tab pos="215900" algn="l"/>
                <a:tab pos="1308100" algn="l"/>
                <a:tab pos="2959100" algn="l"/>
                <a:tab pos="215900" algn="l"/>
                <a:tab pos="1308100" algn="l"/>
                <a:tab pos="2959100" algn="l"/>
                <a:tab pos="215900" algn="l"/>
                <a:tab pos="1308100" algn="l"/>
                <a:tab pos="2959100" algn="l"/>
                <a:tab pos="215900" algn="l"/>
                <a:tab pos="1308100" algn="l"/>
                <a:tab pos="2959100" algn="l"/>
              </a:tabLst>
            </a:pPr>
            <a:r>
              <a:rPr lang="tr-TR" sz="1800" b="1" dirty="0">
                <a:solidFill>
                  <a:schemeClr val="tx1"/>
                </a:solidFill>
                <a:latin typeface="Courier New" pitchFamily="49" charset="0"/>
                <a:ea typeface="Monaco" charset="0"/>
                <a:cs typeface="Courier New" pitchFamily="49" charset="0"/>
                <a:sym typeface="Monaco" charset="0"/>
              </a:rPr>
              <a:t>   </a:t>
            </a:r>
            <a:r>
              <a:rPr lang="tr-TR" sz="1800" b="1" dirty="0">
                <a:solidFill>
                  <a:srgbClr val="CC0000"/>
                </a:solidFill>
                <a:latin typeface="Courier New" pitchFamily="49" charset="0"/>
                <a:ea typeface="Monaco" charset="0"/>
                <a:cs typeface="Courier New" pitchFamily="49" charset="0"/>
                <a:sym typeface="Monaco" charset="0"/>
              </a:rPr>
              <a:t>subq    %rdi, %rdx  # </a:t>
            </a:r>
            <a:r>
              <a:rPr lang="en-US" sz="1800" b="1" dirty="0" err="1">
                <a:solidFill>
                  <a:srgbClr val="CC0000"/>
                </a:solidFill>
                <a:latin typeface="Courier New" pitchFamily="49" charset="0"/>
                <a:ea typeface="Monaco" charset="0"/>
                <a:cs typeface="Courier New" pitchFamily="49" charset="0"/>
                <a:sym typeface="Monaco" charset="0"/>
              </a:rPr>
              <a:t>tmp</a:t>
            </a:r>
            <a:r>
              <a:rPr lang="tr-TR" sz="1800" b="1" dirty="0">
                <a:solidFill>
                  <a:srgbClr val="CC0000"/>
                </a:solidFill>
                <a:latin typeface="Courier New" pitchFamily="49" charset="0"/>
                <a:ea typeface="Monaco" charset="0"/>
                <a:cs typeface="Courier New" pitchFamily="49" charset="0"/>
                <a:sym typeface="Monaco" charset="0"/>
              </a:rPr>
              <a:t> = y-x</a:t>
            </a:r>
          </a:p>
          <a:p>
            <a:pPr algn="l">
              <a:tabLst>
                <a:tab pos="215900" algn="l"/>
                <a:tab pos="1195388" algn="l"/>
                <a:tab pos="215900" algn="l"/>
                <a:tab pos="2860675" algn="l"/>
                <a:tab pos="2959100" algn="l"/>
                <a:tab pos="215900" algn="l"/>
                <a:tab pos="2959100" algn="l"/>
                <a:tab pos="215900" algn="l"/>
                <a:tab pos="1308100" algn="l"/>
                <a:tab pos="2959100" algn="l"/>
                <a:tab pos="215900" algn="l"/>
                <a:tab pos="1308100" algn="l"/>
                <a:tab pos="2959100" algn="l"/>
                <a:tab pos="215900" algn="l"/>
                <a:tab pos="1308100" algn="l"/>
                <a:tab pos="2959100" algn="l"/>
                <a:tab pos="215900" algn="l"/>
                <a:tab pos="1308100" algn="l"/>
                <a:tab pos="2959100" algn="l"/>
                <a:tab pos="215900" algn="l"/>
                <a:tab pos="1308100" algn="l"/>
                <a:tab pos="2959100" algn="l"/>
              </a:tabLst>
            </a:pPr>
            <a:r>
              <a:rPr lang="tr-TR" sz="1800" b="1" dirty="0">
                <a:solidFill>
                  <a:schemeClr val="tx1"/>
                </a:solidFill>
                <a:latin typeface="Courier New" pitchFamily="49" charset="0"/>
                <a:ea typeface="Monaco" charset="0"/>
                <a:cs typeface="Courier New" pitchFamily="49" charset="0"/>
                <a:sym typeface="Monaco" charset="0"/>
              </a:rPr>
              <a:t>   cmpq    %rsi, %rdi  # x</a:t>
            </a:r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ea typeface="Monaco" charset="0"/>
                <a:cs typeface="Courier New" pitchFamily="49" charset="0"/>
                <a:sym typeface="Monaco" charset="0"/>
              </a:rPr>
              <a:t>:</a:t>
            </a:r>
            <a:r>
              <a:rPr lang="tr-TR" sz="1800" b="1" dirty="0">
                <a:solidFill>
                  <a:schemeClr val="tx1"/>
                </a:solidFill>
                <a:latin typeface="Courier New" pitchFamily="49" charset="0"/>
                <a:ea typeface="Monaco" charset="0"/>
                <a:cs typeface="Courier New" pitchFamily="49" charset="0"/>
                <a:sym typeface="Monaco" charset="0"/>
              </a:rPr>
              <a:t>y</a:t>
            </a:r>
          </a:p>
          <a:p>
            <a:pPr algn="l">
              <a:tabLst>
                <a:tab pos="215900" algn="l"/>
                <a:tab pos="1195388" algn="l"/>
                <a:tab pos="215900" algn="l"/>
                <a:tab pos="2860675" algn="l"/>
                <a:tab pos="2959100" algn="l"/>
                <a:tab pos="215900" algn="l"/>
                <a:tab pos="2959100" algn="l"/>
                <a:tab pos="215900" algn="l"/>
                <a:tab pos="1308100" algn="l"/>
                <a:tab pos="2959100" algn="l"/>
                <a:tab pos="215900" algn="l"/>
                <a:tab pos="1308100" algn="l"/>
                <a:tab pos="2959100" algn="l"/>
                <a:tab pos="215900" algn="l"/>
                <a:tab pos="1308100" algn="l"/>
                <a:tab pos="2959100" algn="l"/>
                <a:tab pos="215900" algn="l"/>
                <a:tab pos="1308100" algn="l"/>
                <a:tab pos="2959100" algn="l"/>
                <a:tab pos="215900" algn="l"/>
                <a:tab pos="1308100" algn="l"/>
                <a:tab pos="2959100" algn="l"/>
              </a:tabLst>
            </a:pPr>
            <a:r>
              <a:rPr lang="tr-TR" sz="1800" b="1" dirty="0">
                <a:solidFill>
                  <a:schemeClr val="tx1"/>
                </a:solidFill>
                <a:latin typeface="Courier New" pitchFamily="49" charset="0"/>
                <a:ea typeface="Monaco" charset="0"/>
                <a:cs typeface="Courier New" pitchFamily="49" charset="0"/>
                <a:sym typeface="Monaco" charset="0"/>
              </a:rPr>
              <a:t>   cmovle  %rdx, %rax  # if &lt;=, result = </a:t>
            </a:r>
            <a:r>
              <a:rPr lang="en-US" sz="1800" b="1" dirty="0" err="1">
                <a:solidFill>
                  <a:schemeClr val="tx1"/>
                </a:solidFill>
                <a:latin typeface="Courier New" pitchFamily="49" charset="0"/>
                <a:ea typeface="Monaco" charset="0"/>
                <a:cs typeface="Courier New" pitchFamily="49" charset="0"/>
                <a:sym typeface="Monaco" charset="0"/>
              </a:rPr>
              <a:t>tmp</a:t>
            </a:r>
            <a:endParaRPr lang="tr-TR" sz="1800" b="1" dirty="0">
              <a:solidFill>
                <a:schemeClr val="tx1"/>
              </a:solidFill>
              <a:latin typeface="Courier New" pitchFamily="49" charset="0"/>
              <a:ea typeface="Monaco" charset="0"/>
              <a:cs typeface="Courier New" pitchFamily="49" charset="0"/>
              <a:sym typeface="Monaco" charset="0"/>
            </a:endParaRPr>
          </a:p>
          <a:p>
            <a:pPr algn="l">
              <a:tabLst>
                <a:tab pos="215900" algn="l"/>
                <a:tab pos="1195388" algn="l"/>
                <a:tab pos="215900" algn="l"/>
                <a:tab pos="2860675" algn="l"/>
                <a:tab pos="2959100" algn="l"/>
                <a:tab pos="215900" algn="l"/>
                <a:tab pos="2959100" algn="l"/>
                <a:tab pos="215900" algn="l"/>
                <a:tab pos="1308100" algn="l"/>
                <a:tab pos="2959100" algn="l"/>
                <a:tab pos="215900" algn="l"/>
                <a:tab pos="1308100" algn="l"/>
                <a:tab pos="2959100" algn="l"/>
                <a:tab pos="215900" algn="l"/>
                <a:tab pos="1308100" algn="l"/>
                <a:tab pos="2959100" algn="l"/>
                <a:tab pos="215900" algn="l"/>
                <a:tab pos="1308100" algn="l"/>
                <a:tab pos="2959100" algn="l"/>
                <a:tab pos="215900" algn="l"/>
                <a:tab pos="1308100" algn="l"/>
                <a:tab pos="2959100" algn="l"/>
              </a:tabLst>
            </a:pPr>
            <a:r>
              <a:rPr lang="tr-TR" sz="1800" b="1" dirty="0">
                <a:solidFill>
                  <a:schemeClr val="tx1"/>
                </a:solidFill>
                <a:latin typeface="Courier New" pitchFamily="49" charset="0"/>
                <a:ea typeface="Monaco" charset="0"/>
                <a:cs typeface="Courier New" pitchFamily="49" charset="0"/>
                <a:sym typeface="Monaco" charset="0"/>
              </a:rPr>
              <a:t>   ret</a:t>
            </a:r>
            <a:endParaRPr lang="en-US" sz="1800" b="1" dirty="0">
              <a:solidFill>
                <a:schemeClr val="tx1"/>
              </a:solidFill>
              <a:latin typeface="Courier New" pitchFamily="49" charset="0"/>
              <a:ea typeface="Monaco" charset="0"/>
              <a:cs typeface="Courier New" pitchFamily="49" charset="0"/>
              <a:sym typeface="Monaco" charset="0"/>
            </a:endParaRPr>
          </a:p>
        </p:txBody>
      </p:sp>
      <p:sp>
        <p:nvSpPr>
          <p:cNvPr id="9" name="Rectangle 4"/>
          <p:cNvSpPr>
            <a:spLocks/>
          </p:cNvSpPr>
          <p:nvPr/>
        </p:nvSpPr>
        <p:spPr bwMode="auto">
          <a:xfrm>
            <a:off x="457200" y="1295400"/>
            <a:ext cx="3670300" cy="2946400"/>
          </a:xfrm>
          <a:prstGeom prst="rect">
            <a:avLst/>
          </a:prstGeom>
          <a:solidFill>
            <a:srgbClr val="F6F5BD"/>
          </a:solidFill>
          <a:ln w="127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>
            <a:outerShdw dist="50799" dir="5400000" algn="ctr" rotWithShape="0">
              <a:schemeClr val="bg2">
                <a:alpha val="50000"/>
              </a:schemeClr>
            </a:outerShdw>
          </a:effectLst>
        </p:spPr>
        <p:txBody>
          <a:bodyPr lIns="38100" tIns="38100" rIns="38100" bIns="38100"/>
          <a:lstStyle/>
          <a:p>
            <a:pPr algn="l"/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long </a:t>
            </a:r>
            <a:r>
              <a:rPr lang="en-US" sz="1800" b="1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absdiff</a:t>
            </a:r>
            <a:endParaRPr lang="en-US" sz="1800" b="1" dirty="0">
              <a:solidFill>
                <a:schemeClr val="tx1"/>
              </a:solidFill>
              <a:latin typeface="Courier New" pitchFamily="49" charset="0"/>
              <a:cs typeface="Courier New" pitchFamily="49" charset="0"/>
              <a:sym typeface="Courier New Bold" charset="0"/>
            </a:endParaRPr>
          </a:p>
          <a:p>
            <a:pPr algn="l"/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(long x, long y)</a:t>
            </a:r>
          </a:p>
          <a:p>
            <a:pPr algn="l"/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{</a:t>
            </a:r>
          </a:p>
          <a:p>
            <a:pPr algn="l"/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  long result;</a:t>
            </a:r>
          </a:p>
          <a:p>
            <a:pPr algn="l"/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  if (x &gt; y)</a:t>
            </a:r>
          </a:p>
          <a:p>
            <a:pPr algn="l"/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      </a:t>
            </a:r>
            <a:r>
              <a:rPr lang="en-US" sz="1800" b="1" dirty="0">
                <a:solidFill>
                  <a:srgbClr val="0000FF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result = x-y;</a:t>
            </a:r>
          </a:p>
          <a:p>
            <a:pPr algn="l"/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  else</a:t>
            </a:r>
          </a:p>
          <a:p>
            <a:pPr algn="l"/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      </a:t>
            </a:r>
            <a:r>
              <a:rPr lang="en-US" sz="1800" b="1" dirty="0">
                <a:solidFill>
                  <a:srgbClr val="CC0000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result = y-x;</a:t>
            </a:r>
          </a:p>
          <a:p>
            <a:pPr algn="l"/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  return result;</a:t>
            </a:r>
          </a:p>
          <a:p>
            <a:pPr algn="l"/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}</a:t>
            </a:r>
          </a:p>
        </p:txBody>
      </p:sp>
      <p:graphicFrame>
        <p:nvGraphicFramePr>
          <p:cNvPr id="10" name="Table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69545131"/>
              </p:ext>
            </p:extLst>
          </p:nvPr>
        </p:nvGraphicFramePr>
        <p:xfrm>
          <a:off x="4724400" y="1905000"/>
          <a:ext cx="3352800" cy="152400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1676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76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81000">
                <a:tc>
                  <a:txBody>
                    <a:bodyPr/>
                    <a:lstStyle/>
                    <a:p>
                      <a:r>
                        <a:rPr lang="en-US" dirty="0"/>
                        <a:t>Register</a:t>
                      </a:r>
                      <a:endParaRPr lang="en-US" dirty="0">
                        <a:latin typeface="Calibri"/>
                        <a:cs typeface="Calibri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Use(s)</a:t>
                      </a:r>
                      <a:endParaRPr lang="en-US" dirty="0">
                        <a:latin typeface="Calibri"/>
                        <a:cs typeface="Calibri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r>
                        <a:rPr lang="en-US" b="1" dirty="0"/>
                        <a:t>%</a:t>
                      </a:r>
                      <a:r>
                        <a:rPr lang="en-US" b="1" dirty="0" err="1"/>
                        <a:t>rdi</a:t>
                      </a:r>
                      <a:endParaRPr lang="en-US" b="1" i="0" dirty="0">
                        <a:latin typeface="Courier New"/>
                        <a:cs typeface="Courier New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Argument </a:t>
                      </a:r>
                      <a:r>
                        <a:rPr lang="en-US" b="1" dirty="0"/>
                        <a:t>x</a:t>
                      </a:r>
                      <a:endParaRPr lang="en-US" b="1" i="0" dirty="0">
                        <a:latin typeface="Courier New"/>
                        <a:cs typeface="Courier New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r>
                        <a:rPr lang="en-US" b="1" dirty="0"/>
                        <a:t>%</a:t>
                      </a:r>
                      <a:r>
                        <a:rPr lang="en-US" b="1" dirty="0" err="1"/>
                        <a:t>rsi</a:t>
                      </a:r>
                      <a:endParaRPr lang="en-US" b="1" i="0" dirty="0">
                        <a:latin typeface="Courier New"/>
                        <a:cs typeface="Courier New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Argument </a:t>
                      </a:r>
                      <a:r>
                        <a:rPr lang="en-US" b="1" dirty="0"/>
                        <a:t>y</a:t>
                      </a:r>
                      <a:endParaRPr lang="en-US" b="1" i="0" dirty="0">
                        <a:latin typeface="Courier New"/>
                        <a:cs typeface="Courier New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r>
                        <a:rPr lang="en-US" b="1" dirty="0"/>
                        <a:t>%</a:t>
                      </a:r>
                      <a:r>
                        <a:rPr lang="en-US" b="1" dirty="0" err="1"/>
                        <a:t>rax</a:t>
                      </a:r>
                      <a:endParaRPr lang="en-US" b="1" i="0" dirty="0">
                        <a:latin typeface="Courier New"/>
                        <a:cs typeface="Courier New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Results</a:t>
                      </a:r>
                      <a:endParaRPr lang="en-US" b="1" i="0" dirty="0">
                        <a:latin typeface="Courier New"/>
                        <a:cs typeface="Courier New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7" name="Rectangle 3"/>
          <p:cNvSpPr>
            <a:spLocks/>
          </p:cNvSpPr>
          <p:nvPr/>
        </p:nvSpPr>
        <p:spPr bwMode="auto">
          <a:xfrm>
            <a:off x="457200" y="1143000"/>
            <a:ext cx="4724400" cy="444500"/>
          </a:xfrm>
          <a:prstGeom prst="rect">
            <a:avLst/>
          </a:prstGeom>
          <a:noFill/>
          <a:ln w="12700" cap="flat">
            <a:noFill/>
            <a:miter lim="800000"/>
            <a:headEnd type="none" w="med" len="med"/>
            <a:tailEnd type="none" w="med" len="med"/>
          </a:ln>
        </p:spPr>
        <p:txBody>
          <a:bodyPr lIns="38100" tIns="38100" rIns="38100" bIns="38100"/>
          <a:lstStyle/>
          <a:p>
            <a:pPr marL="185738" indent="-185738" algn="l">
              <a:spcBef>
                <a:spcPts val="863"/>
              </a:spcBef>
            </a:pPr>
            <a:r>
              <a:rPr lang="en-US" sz="2400" dirty="0">
                <a:solidFill>
                  <a:schemeClr val="tx1"/>
                </a:solidFill>
                <a:latin typeface="Calibri Bold" charset="0"/>
                <a:ea typeface="Calibri Bold" charset="0"/>
                <a:cs typeface="Calibri Bold" charset="0"/>
                <a:sym typeface="Calibri Bold" charset="0"/>
              </a:rPr>
              <a:t>Expensive Computations</a:t>
            </a:r>
          </a:p>
        </p:txBody>
      </p:sp>
      <p:sp>
        <p:nvSpPr>
          <p:cNvPr id="52230" name="Rectangle 6"/>
          <p:cNvSpPr>
            <a:spLocks noGrp="1" noChangeArrowheads="1"/>
          </p:cNvSpPr>
          <p:nvPr>
            <p:ph type="title"/>
          </p:nvPr>
        </p:nvSpPr>
        <p:spPr>
          <a:ln/>
        </p:spPr>
        <p:txBody>
          <a:bodyPr/>
          <a:lstStyle/>
          <a:p>
            <a:pPr marL="119063" indent="-119063"/>
            <a:r>
              <a:rPr lang="en-US" dirty="0"/>
              <a:t>Bad Cases for Conditional Move</a:t>
            </a:r>
          </a:p>
        </p:txBody>
      </p:sp>
      <p:sp>
        <p:nvSpPr>
          <p:cNvPr id="52231" name="Rectangle 7"/>
          <p:cNvSpPr>
            <a:spLocks noGrp="1" noChangeArrowheads="1"/>
          </p:cNvSpPr>
          <p:nvPr>
            <p:ph idx="1"/>
          </p:nvPr>
        </p:nvSpPr>
        <p:spPr>
          <a:xfrm>
            <a:off x="685800" y="2151062"/>
            <a:ext cx="7010400" cy="609600"/>
          </a:xfrm>
          <a:ln/>
        </p:spPr>
        <p:txBody>
          <a:bodyPr/>
          <a:lstStyle/>
          <a:p>
            <a:r>
              <a:rPr lang="en-US" sz="2000" dirty="0"/>
              <a:t>Both values get computed</a:t>
            </a:r>
          </a:p>
          <a:p>
            <a:r>
              <a:rPr lang="en-US" sz="2000" dirty="0"/>
              <a:t>Only makes sense when computations are very simple</a:t>
            </a:r>
          </a:p>
        </p:txBody>
      </p:sp>
      <p:sp>
        <p:nvSpPr>
          <p:cNvPr id="52232" name="Rectangle 8"/>
          <p:cNvSpPr>
            <a:spLocks/>
          </p:cNvSpPr>
          <p:nvPr/>
        </p:nvSpPr>
        <p:spPr bwMode="auto">
          <a:xfrm>
            <a:off x="533400" y="1617662"/>
            <a:ext cx="5410200" cy="398462"/>
          </a:xfrm>
          <a:prstGeom prst="rect">
            <a:avLst/>
          </a:prstGeom>
          <a:solidFill>
            <a:srgbClr val="F6F5BD"/>
          </a:solidFill>
          <a:ln w="127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>
            <a:outerShdw dist="50799" dir="5400000" algn="ctr" rotWithShape="0">
              <a:schemeClr val="bg2">
                <a:alpha val="50000"/>
              </a:schemeClr>
            </a:outerShdw>
          </a:effectLst>
        </p:spPr>
        <p:txBody>
          <a:bodyPr lIns="38100" tIns="38100" rIns="38100" bIns="38100"/>
          <a:lstStyle/>
          <a:p>
            <a:pPr algn="l"/>
            <a:r>
              <a:rPr lang="en-US" sz="1800" b="1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val</a:t>
            </a:r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= </a:t>
            </a:r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ea typeface="Calibri Bold Italic" charset="0"/>
                <a:cs typeface="Courier New" pitchFamily="49" charset="0"/>
                <a:sym typeface="Calibri Bold Italic" charset="0"/>
              </a:rPr>
              <a:t>Test(x)</a:t>
            </a:r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? </a:t>
            </a:r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ea typeface="Calibri Bold Italic" charset="0"/>
                <a:cs typeface="Courier New" pitchFamily="49" charset="0"/>
                <a:sym typeface="Calibri Bold Italic" charset="0"/>
              </a:rPr>
              <a:t>Hard1(x)</a:t>
            </a:r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: Hard2(x);</a:t>
            </a:r>
          </a:p>
        </p:txBody>
      </p:sp>
      <p:sp>
        <p:nvSpPr>
          <p:cNvPr id="10" name="Rectangle 3"/>
          <p:cNvSpPr>
            <a:spLocks/>
          </p:cNvSpPr>
          <p:nvPr/>
        </p:nvSpPr>
        <p:spPr bwMode="auto">
          <a:xfrm>
            <a:off x="457200" y="2971800"/>
            <a:ext cx="4724400" cy="444500"/>
          </a:xfrm>
          <a:prstGeom prst="rect">
            <a:avLst/>
          </a:prstGeom>
          <a:noFill/>
          <a:ln w="12700" cap="flat">
            <a:noFill/>
            <a:miter lim="800000"/>
            <a:headEnd type="none" w="med" len="med"/>
            <a:tailEnd type="none" w="med" len="med"/>
          </a:ln>
        </p:spPr>
        <p:txBody>
          <a:bodyPr lIns="38100" tIns="38100" rIns="38100" bIns="38100"/>
          <a:lstStyle/>
          <a:p>
            <a:pPr marL="185738" indent="-185738" algn="l">
              <a:spcBef>
                <a:spcPts val="863"/>
              </a:spcBef>
            </a:pPr>
            <a:r>
              <a:rPr lang="en-US" sz="2400" dirty="0">
                <a:solidFill>
                  <a:schemeClr val="tx1"/>
                </a:solidFill>
                <a:latin typeface="Calibri Bold" charset="0"/>
                <a:ea typeface="Calibri Bold" charset="0"/>
                <a:cs typeface="Calibri Bold" charset="0"/>
                <a:sym typeface="Calibri Bold" charset="0"/>
              </a:rPr>
              <a:t>Risky Computations</a:t>
            </a:r>
          </a:p>
        </p:txBody>
      </p:sp>
      <p:sp>
        <p:nvSpPr>
          <p:cNvPr id="11" name="Rectangle 7"/>
          <p:cNvSpPr txBox="1">
            <a:spLocks noChangeArrowheads="1"/>
          </p:cNvSpPr>
          <p:nvPr/>
        </p:nvSpPr>
        <p:spPr bwMode="auto">
          <a:xfrm>
            <a:off x="685800" y="3915969"/>
            <a:ext cx="472440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8100" tIns="38100" rIns="38100" bIns="38100" numCol="1" anchor="t" anchorCtr="0" compatLnSpc="1">
            <a:prstTxWarp prst="textNoShape">
              <a:avLst/>
            </a:prstTxWarp>
          </a:bodyPr>
          <a:lstStyle/>
          <a:p>
            <a:pPr marL="254000" marR="0" lvl="0" indent="-254000" algn="l" defTabSz="914400" rtl="0" eaLnBrk="1" fontAlgn="base" latinLnBrk="0" hangingPunct="1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rgbClr val="990000"/>
              </a:buClr>
              <a:buSzPct val="60000"/>
              <a:buFont typeface="Wingdings 2" charset="2"/>
              <a:buChar char="¢"/>
              <a:tabLst/>
              <a:defRPr/>
            </a:pPr>
            <a:r>
              <a:rPr lang="en-US" sz="2000" b="1" dirty="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  <a:sym typeface="Calibri Bold" charset="0"/>
              </a:rPr>
              <a:t>Both values get computed</a:t>
            </a:r>
          </a:p>
          <a:p>
            <a:pPr marL="254000" marR="0" lvl="0" indent="-254000" algn="l" defTabSz="914400" rtl="0" eaLnBrk="1" fontAlgn="base" latinLnBrk="0" hangingPunct="1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rgbClr val="990000"/>
              </a:buClr>
              <a:buSzPct val="60000"/>
              <a:buFont typeface="Wingdings 2" charset="2"/>
              <a:buChar char="¢"/>
              <a:tabLst/>
              <a:defRPr/>
            </a:pPr>
            <a:r>
              <a:rPr lang="en-US" sz="2000" b="1" dirty="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  <a:sym typeface="Calibri Bold" charset="0"/>
              </a:rPr>
              <a:t>May have undesirable effects</a:t>
            </a:r>
          </a:p>
        </p:txBody>
      </p:sp>
      <p:sp>
        <p:nvSpPr>
          <p:cNvPr id="12" name="Rectangle 8"/>
          <p:cNvSpPr>
            <a:spLocks/>
          </p:cNvSpPr>
          <p:nvPr/>
        </p:nvSpPr>
        <p:spPr bwMode="auto">
          <a:xfrm>
            <a:off x="533400" y="3446462"/>
            <a:ext cx="5410200" cy="398462"/>
          </a:xfrm>
          <a:prstGeom prst="rect">
            <a:avLst/>
          </a:prstGeom>
          <a:solidFill>
            <a:srgbClr val="F6F5BD"/>
          </a:solidFill>
          <a:ln w="127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>
            <a:outerShdw dist="50799" dir="5400000" algn="ctr" rotWithShape="0">
              <a:schemeClr val="bg2">
                <a:alpha val="50000"/>
              </a:schemeClr>
            </a:outerShdw>
          </a:effectLst>
        </p:spPr>
        <p:txBody>
          <a:bodyPr lIns="38100" tIns="38100" rIns="38100" bIns="38100"/>
          <a:lstStyle/>
          <a:p>
            <a:pPr algn="l"/>
            <a:r>
              <a:rPr lang="en-US" sz="1800" b="1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val</a:t>
            </a:r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= </a:t>
            </a:r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ea typeface="Calibri Bold Italic" charset="0"/>
                <a:cs typeface="Courier New" pitchFamily="49" charset="0"/>
                <a:sym typeface="Calibri Bold Italic" charset="0"/>
              </a:rPr>
              <a:t>p</a:t>
            </a:r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? </a:t>
            </a:r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ea typeface="Calibri Bold Italic" charset="0"/>
                <a:cs typeface="Courier New" pitchFamily="49" charset="0"/>
                <a:sym typeface="Calibri Bold Italic" charset="0"/>
              </a:rPr>
              <a:t>*p</a:t>
            </a:r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: 0;</a:t>
            </a:r>
          </a:p>
        </p:txBody>
      </p:sp>
      <p:sp>
        <p:nvSpPr>
          <p:cNvPr id="13" name="Rectangle 3"/>
          <p:cNvSpPr>
            <a:spLocks/>
          </p:cNvSpPr>
          <p:nvPr/>
        </p:nvSpPr>
        <p:spPr bwMode="auto">
          <a:xfrm>
            <a:off x="457200" y="4724400"/>
            <a:ext cx="4724400" cy="444500"/>
          </a:xfrm>
          <a:prstGeom prst="rect">
            <a:avLst/>
          </a:prstGeom>
          <a:noFill/>
          <a:ln w="12700" cap="flat">
            <a:noFill/>
            <a:miter lim="800000"/>
            <a:headEnd type="none" w="med" len="med"/>
            <a:tailEnd type="none" w="med" len="med"/>
          </a:ln>
        </p:spPr>
        <p:txBody>
          <a:bodyPr lIns="38100" tIns="38100" rIns="38100" bIns="38100"/>
          <a:lstStyle/>
          <a:p>
            <a:pPr marL="185738" indent="-185738" algn="l">
              <a:spcBef>
                <a:spcPts val="863"/>
              </a:spcBef>
            </a:pPr>
            <a:r>
              <a:rPr lang="en-US" sz="2400" dirty="0">
                <a:solidFill>
                  <a:schemeClr val="tx1"/>
                </a:solidFill>
                <a:latin typeface="Calibri Bold" charset="0"/>
                <a:ea typeface="Calibri Bold" charset="0"/>
                <a:cs typeface="Calibri Bold" charset="0"/>
                <a:sym typeface="Calibri Bold" charset="0"/>
              </a:rPr>
              <a:t>Computations with side effects</a:t>
            </a:r>
          </a:p>
        </p:txBody>
      </p:sp>
      <p:sp>
        <p:nvSpPr>
          <p:cNvPr id="14" name="Rectangle 7"/>
          <p:cNvSpPr txBox="1">
            <a:spLocks noChangeArrowheads="1"/>
          </p:cNvSpPr>
          <p:nvPr/>
        </p:nvSpPr>
        <p:spPr bwMode="auto">
          <a:xfrm>
            <a:off x="685800" y="5732462"/>
            <a:ext cx="472440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8100" tIns="38100" rIns="38100" bIns="38100" numCol="1" anchor="t" anchorCtr="0" compatLnSpc="1">
            <a:prstTxWarp prst="textNoShape">
              <a:avLst/>
            </a:prstTxWarp>
          </a:bodyPr>
          <a:lstStyle/>
          <a:p>
            <a:pPr marL="254000" indent="-254000" algn="l">
              <a:spcBef>
                <a:spcPts val="600"/>
              </a:spcBef>
              <a:buClr>
                <a:srgbClr val="990000"/>
              </a:buClr>
              <a:buSzPct val="60000"/>
              <a:buFont typeface="Wingdings 2" charset="2"/>
              <a:buChar char="¢"/>
              <a:defRPr/>
            </a:pPr>
            <a:r>
              <a:rPr lang="en-US" sz="2000" b="1" dirty="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  <a:sym typeface="Calibri Bold" charset="0"/>
              </a:rPr>
              <a:t>Both values get computed</a:t>
            </a:r>
          </a:p>
          <a:p>
            <a:pPr marL="254000" indent="-254000" algn="l">
              <a:spcBef>
                <a:spcPts val="600"/>
              </a:spcBef>
              <a:buClr>
                <a:srgbClr val="990000"/>
              </a:buClr>
              <a:buSzPct val="60000"/>
              <a:buFont typeface="Wingdings 2" charset="2"/>
              <a:buChar char="¢"/>
              <a:defRPr/>
            </a:pPr>
            <a:r>
              <a:rPr lang="en-US" sz="2000" b="1" dirty="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  <a:sym typeface="Calibri Bold" charset="0"/>
              </a:rPr>
              <a:t>Must be side-effect free</a:t>
            </a:r>
          </a:p>
        </p:txBody>
      </p:sp>
      <p:sp>
        <p:nvSpPr>
          <p:cNvPr id="15" name="Rectangle 8"/>
          <p:cNvSpPr>
            <a:spLocks/>
          </p:cNvSpPr>
          <p:nvPr/>
        </p:nvSpPr>
        <p:spPr bwMode="auto">
          <a:xfrm>
            <a:off x="533400" y="5199062"/>
            <a:ext cx="5410200" cy="398462"/>
          </a:xfrm>
          <a:prstGeom prst="rect">
            <a:avLst/>
          </a:prstGeom>
          <a:solidFill>
            <a:srgbClr val="F6F5BD"/>
          </a:solidFill>
          <a:ln w="127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>
            <a:outerShdw dist="50799" dir="5400000" algn="ctr" rotWithShape="0">
              <a:schemeClr val="bg2">
                <a:alpha val="50000"/>
              </a:schemeClr>
            </a:outerShdw>
          </a:effectLst>
        </p:spPr>
        <p:txBody>
          <a:bodyPr lIns="38100" tIns="38100" rIns="38100" bIns="38100"/>
          <a:lstStyle/>
          <a:p>
            <a:pPr algn="l"/>
            <a:r>
              <a:rPr lang="en-US" sz="1800" b="1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val</a:t>
            </a:r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= </a:t>
            </a:r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ea typeface="Calibri Bold Italic" charset="0"/>
                <a:cs typeface="Courier New" pitchFamily="49" charset="0"/>
                <a:sym typeface="Calibri Bold Italic" charset="0"/>
              </a:rPr>
              <a:t>x &gt; 0</a:t>
            </a:r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? </a:t>
            </a:r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ea typeface="Calibri Bold Italic" charset="0"/>
                <a:cs typeface="Courier New" pitchFamily="49" charset="0"/>
                <a:sym typeface="Calibri Bold Italic" charset="0"/>
              </a:rPr>
              <a:t>x*=7</a:t>
            </a:r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: x+=3;</a:t>
            </a:r>
          </a:p>
        </p:txBody>
      </p:sp>
      <p:sp>
        <p:nvSpPr>
          <p:cNvPr id="16" name="TextBox 1"/>
          <p:cNvSpPr txBox="1"/>
          <p:nvPr/>
        </p:nvSpPr>
        <p:spPr>
          <a:xfrm>
            <a:off x="6310038" y="1524000"/>
            <a:ext cx="269785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Bad Performance</a:t>
            </a:r>
          </a:p>
        </p:txBody>
      </p:sp>
      <p:sp>
        <p:nvSpPr>
          <p:cNvPr id="17" name="TextBox 15"/>
          <p:cNvSpPr txBox="1"/>
          <p:nvPr/>
        </p:nvSpPr>
        <p:spPr>
          <a:xfrm>
            <a:off x="6287384" y="3323823"/>
            <a:ext cx="119314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Unsafe</a:t>
            </a:r>
          </a:p>
        </p:txBody>
      </p:sp>
      <p:sp>
        <p:nvSpPr>
          <p:cNvPr id="18" name="TextBox 16"/>
          <p:cNvSpPr txBox="1"/>
          <p:nvPr/>
        </p:nvSpPr>
        <p:spPr>
          <a:xfrm>
            <a:off x="6336811" y="5136683"/>
            <a:ext cx="103079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Illegal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17" grpId="0"/>
      <p:bldP spid="18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9" name="Rectangle 3"/>
          <p:cNvSpPr>
            <a:spLocks noGrp="1" noChangeArrowheads="1"/>
          </p:cNvSpPr>
          <p:nvPr>
            <p:ph type="title"/>
          </p:nvPr>
        </p:nvSpPr>
        <p:spPr>
          <a:ln/>
        </p:spPr>
        <p:txBody>
          <a:bodyPr/>
          <a:lstStyle/>
          <a:p>
            <a:pPr marL="119063" indent="-119063"/>
            <a:r>
              <a:rPr lang="en-US" dirty="0"/>
              <a:t>Today</a:t>
            </a:r>
          </a:p>
        </p:txBody>
      </p:sp>
      <p:sp>
        <p:nvSpPr>
          <p:cNvPr id="14340" name="Rectangle 4"/>
          <p:cNvSpPr>
            <a:spLocks noGrp="1" noChangeArrowheads="1"/>
          </p:cNvSpPr>
          <p:nvPr>
            <p:ph idx="1"/>
          </p:nvPr>
        </p:nvSpPr>
        <p:spPr>
          <a:ln/>
        </p:spPr>
        <p:txBody>
          <a:bodyPr/>
          <a:lstStyle/>
          <a:p>
            <a:r>
              <a:rPr lang="en-US" dirty="0">
                <a:solidFill>
                  <a:srgbClr val="7F7F7F"/>
                </a:solidFill>
              </a:rPr>
              <a:t>Control: Condition codes</a:t>
            </a:r>
          </a:p>
          <a:p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Conditional branches</a:t>
            </a:r>
          </a:p>
          <a:p>
            <a:r>
              <a:rPr lang="en-US" dirty="0"/>
              <a:t>Loops</a:t>
            </a:r>
          </a:p>
          <a:p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Switch Statements</a:t>
            </a:r>
          </a:p>
          <a:p>
            <a:endParaRPr lang="en-US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8012321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5" name="Rectangle 3"/>
          <p:cNvSpPr>
            <a:spLocks/>
          </p:cNvSpPr>
          <p:nvPr/>
        </p:nvSpPr>
        <p:spPr bwMode="auto">
          <a:xfrm>
            <a:off x="457200" y="1447800"/>
            <a:ext cx="2616200" cy="444500"/>
          </a:xfrm>
          <a:prstGeom prst="rect">
            <a:avLst/>
          </a:prstGeom>
          <a:noFill/>
          <a:ln w="12700" cap="flat">
            <a:noFill/>
            <a:miter lim="800000"/>
            <a:headEnd type="none" w="med" len="med"/>
            <a:tailEnd type="none" w="med" len="med"/>
          </a:ln>
        </p:spPr>
        <p:txBody>
          <a:bodyPr lIns="38100" tIns="38100" rIns="38100" bIns="38100"/>
          <a:lstStyle/>
          <a:p>
            <a:pPr marL="185738" indent="-185738" algn="l">
              <a:spcBef>
                <a:spcPts val="863"/>
              </a:spcBef>
            </a:pPr>
            <a:r>
              <a:rPr lang="en-US" sz="2400">
                <a:solidFill>
                  <a:schemeClr val="tx1"/>
                </a:solidFill>
                <a:latin typeface="Calibri Bold" charset="0"/>
                <a:ea typeface="Calibri Bold" charset="0"/>
                <a:cs typeface="Calibri Bold" charset="0"/>
                <a:sym typeface="Calibri Bold" charset="0"/>
              </a:rPr>
              <a:t>C Code</a:t>
            </a:r>
          </a:p>
        </p:txBody>
      </p:sp>
      <p:sp>
        <p:nvSpPr>
          <p:cNvPr id="54276" name="Rectangle 4"/>
          <p:cNvSpPr>
            <a:spLocks/>
          </p:cNvSpPr>
          <p:nvPr/>
        </p:nvSpPr>
        <p:spPr bwMode="auto">
          <a:xfrm>
            <a:off x="530225" y="1863724"/>
            <a:ext cx="3736976" cy="2632076"/>
          </a:xfrm>
          <a:prstGeom prst="rect">
            <a:avLst/>
          </a:prstGeom>
          <a:solidFill>
            <a:srgbClr val="F6F5BD"/>
          </a:solidFill>
          <a:ln w="127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>
            <a:outerShdw dist="50799" dir="5400000" algn="ctr" rotWithShape="0">
              <a:schemeClr val="bg2">
                <a:alpha val="50000"/>
              </a:schemeClr>
            </a:outerShdw>
          </a:effectLst>
        </p:spPr>
        <p:txBody>
          <a:bodyPr lIns="38100" tIns="38100" rIns="38100" bIns="38100"/>
          <a:lstStyle/>
          <a:p>
            <a:pPr algn="l"/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long </a:t>
            </a:r>
            <a:r>
              <a:rPr lang="en-US" sz="1800" b="1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pcount_do</a:t>
            </a:r>
            <a:endParaRPr lang="en-US" sz="1800" b="1" dirty="0">
              <a:solidFill>
                <a:schemeClr val="tx1"/>
              </a:solidFill>
              <a:latin typeface="Courier New" pitchFamily="49" charset="0"/>
              <a:cs typeface="Courier New" pitchFamily="49" charset="0"/>
              <a:sym typeface="Courier New Bold" charset="0"/>
            </a:endParaRPr>
          </a:p>
          <a:p>
            <a:pPr algn="l"/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(unsigned long x) {</a:t>
            </a:r>
          </a:p>
          <a:p>
            <a:pPr algn="l"/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long result = 0;</a:t>
            </a:r>
          </a:p>
          <a:p>
            <a:pPr algn="l"/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do {</a:t>
            </a:r>
          </a:p>
          <a:p>
            <a:pPr algn="l"/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  result += x &amp; 0x1;</a:t>
            </a:r>
          </a:p>
          <a:p>
            <a:pPr algn="l"/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  x &gt;&gt;= 1;</a:t>
            </a:r>
          </a:p>
          <a:p>
            <a:pPr algn="l"/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} while (x);</a:t>
            </a:r>
          </a:p>
          <a:p>
            <a:pPr algn="l"/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return result;</a:t>
            </a:r>
          </a:p>
          <a:p>
            <a:pPr algn="l"/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}</a:t>
            </a:r>
          </a:p>
        </p:txBody>
      </p:sp>
      <p:sp>
        <p:nvSpPr>
          <p:cNvPr id="54277" name="Rectangle 5"/>
          <p:cNvSpPr>
            <a:spLocks/>
          </p:cNvSpPr>
          <p:nvPr/>
        </p:nvSpPr>
        <p:spPr bwMode="auto">
          <a:xfrm>
            <a:off x="4724400" y="1447800"/>
            <a:ext cx="2311400" cy="444500"/>
          </a:xfrm>
          <a:prstGeom prst="rect">
            <a:avLst/>
          </a:prstGeom>
          <a:noFill/>
          <a:ln w="12700" cap="flat">
            <a:noFill/>
            <a:miter lim="800000"/>
            <a:headEnd type="none" w="med" len="med"/>
            <a:tailEnd type="none" w="med" len="med"/>
          </a:ln>
        </p:spPr>
        <p:txBody>
          <a:bodyPr lIns="38100" tIns="38100" rIns="38100" bIns="38100"/>
          <a:lstStyle/>
          <a:p>
            <a:pPr marL="185738" indent="-185738" algn="l">
              <a:spcBef>
                <a:spcPts val="863"/>
              </a:spcBef>
            </a:pPr>
            <a:r>
              <a:rPr lang="en-US" sz="2400">
                <a:solidFill>
                  <a:schemeClr val="tx1"/>
                </a:solidFill>
                <a:latin typeface="Calibri Bold" charset="0"/>
                <a:ea typeface="Calibri Bold" charset="0"/>
                <a:cs typeface="Calibri Bold" charset="0"/>
                <a:sym typeface="Calibri Bold" charset="0"/>
              </a:rPr>
              <a:t>Goto Version</a:t>
            </a:r>
          </a:p>
        </p:txBody>
      </p:sp>
      <p:sp>
        <p:nvSpPr>
          <p:cNvPr id="54278" name="Rectangle 6"/>
          <p:cNvSpPr>
            <a:spLocks/>
          </p:cNvSpPr>
          <p:nvPr/>
        </p:nvSpPr>
        <p:spPr bwMode="auto">
          <a:xfrm>
            <a:off x="4797424" y="1863724"/>
            <a:ext cx="4041775" cy="2936875"/>
          </a:xfrm>
          <a:prstGeom prst="rect">
            <a:avLst/>
          </a:prstGeom>
          <a:solidFill>
            <a:srgbClr val="D5F1CF"/>
          </a:solidFill>
          <a:ln w="127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>
            <a:outerShdw dist="50799" dir="5400000" algn="ctr" rotWithShape="0">
              <a:schemeClr val="bg2">
                <a:alpha val="50000"/>
              </a:schemeClr>
            </a:outerShdw>
          </a:effectLst>
        </p:spPr>
        <p:txBody>
          <a:bodyPr lIns="38100" tIns="38100" rIns="38100" bIns="38100"/>
          <a:lstStyle/>
          <a:p>
            <a:pPr algn="l"/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long </a:t>
            </a:r>
            <a:r>
              <a:rPr lang="en-US" sz="1800" b="1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pcount_goto</a:t>
            </a:r>
            <a:endParaRPr lang="en-US" sz="1800" b="1" dirty="0">
              <a:solidFill>
                <a:schemeClr val="tx1"/>
              </a:solidFill>
              <a:latin typeface="Courier New" pitchFamily="49" charset="0"/>
              <a:cs typeface="Courier New" pitchFamily="49" charset="0"/>
              <a:sym typeface="Courier New Bold" charset="0"/>
            </a:endParaRPr>
          </a:p>
          <a:p>
            <a:pPr algn="l"/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(unsigned long x) {</a:t>
            </a:r>
          </a:p>
          <a:p>
            <a:pPr algn="l"/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long result = 0;</a:t>
            </a:r>
          </a:p>
          <a:p>
            <a:pPr algn="l"/>
            <a:r>
              <a:rPr lang="en-US" sz="1800" b="1" dirty="0">
                <a:solidFill>
                  <a:srgbClr val="CC0000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loop:</a:t>
            </a:r>
          </a:p>
          <a:p>
            <a:pPr algn="l"/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result += x &amp; 0x1;</a:t>
            </a:r>
          </a:p>
          <a:p>
            <a:pPr algn="l"/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x &gt;&gt;= 1;</a:t>
            </a:r>
          </a:p>
          <a:p>
            <a:pPr algn="l"/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if(x) </a:t>
            </a:r>
            <a:r>
              <a:rPr lang="en-US" sz="1800" b="1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goto</a:t>
            </a:r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</a:t>
            </a:r>
            <a:r>
              <a:rPr lang="en-US" sz="1800" b="1" dirty="0">
                <a:solidFill>
                  <a:srgbClr val="CC0000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loop</a:t>
            </a:r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;</a:t>
            </a:r>
          </a:p>
          <a:p>
            <a:pPr algn="l"/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return result;</a:t>
            </a:r>
          </a:p>
          <a:p>
            <a:pPr algn="l"/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}</a:t>
            </a:r>
          </a:p>
        </p:txBody>
      </p:sp>
      <p:sp>
        <p:nvSpPr>
          <p:cNvPr id="54279" name="Rectangle 7"/>
          <p:cNvSpPr>
            <a:spLocks noGrp="1" noChangeArrowheads="1"/>
          </p:cNvSpPr>
          <p:nvPr>
            <p:ph type="title"/>
          </p:nvPr>
        </p:nvSpPr>
        <p:spPr>
          <a:ln/>
        </p:spPr>
        <p:txBody>
          <a:bodyPr/>
          <a:lstStyle/>
          <a:p>
            <a:pPr marL="119063" indent="-119063"/>
            <a:r>
              <a:rPr lang="en-US"/>
              <a:t>“Do-While” Loop Example</a:t>
            </a:r>
          </a:p>
        </p:txBody>
      </p:sp>
      <p:sp>
        <p:nvSpPr>
          <p:cNvPr id="54280" name="Rectangle 8"/>
          <p:cNvSpPr>
            <a:spLocks noGrp="1" noChangeArrowheads="1"/>
          </p:cNvSpPr>
          <p:nvPr>
            <p:ph idx="1"/>
          </p:nvPr>
        </p:nvSpPr>
        <p:spPr>
          <a:xfrm>
            <a:off x="381000" y="4953000"/>
            <a:ext cx="8382000" cy="1282700"/>
          </a:xfrm>
          <a:ln/>
        </p:spPr>
        <p:txBody>
          <a:bodyPr/>
          <a:lstStyle/>
          <a:p>
            <a:r>
              <a:rPr lang="en-US" dirty="0"/>
              <a:t>Count number of 1’s in argument </a:t>
            </a:r>
            <a:r>
              <a:rPr lang="en-US" dirty="0">
                <a:latin typeface="Courier New"/>
                <a:cs typeface="Courier New"/>
              </a:rPr>
              <a:t>x</a:t>
            </a:r>
            <a:r>
              <a:rPr lang="en-US" dirty="0"/>
              <a:t> (“</a:t>
            </a:r>
            <a:r>
              <a:rPr lang="en-US" dirty="0" err="1"/>
              <a:t>popcount</a:t>
            </a:r>
            <a:r>
              <a:rPr lang="en-US" dirty="0"/>
              <a:t>”)</a:t>
            </a:r>
          </a:p>
          <a:p>
            <a:r>
              <a:rPr lang="en-US" dirty="0"/>
              <a:t>Use conditional branch to either continue looping or to exit loop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3" name="Rectangle 3"/>
          <p:cNvSpPr>
            <a:spLocks/>
          </p:cNvSpPr>
          <p:nvPr/>
        </p:nvSpPr>
        <p:spPr bwMode="auto">
          <a:xfrm>
            <a:off x="444500" y="1228725"/>
            <a:ext cx="2616200" cy="444500"/>
          </a:xfrm>
          <a:prstGeom prst="rect">
            <a:avLst/>
          </a:prstGeom>
          <a:noFill/>
          <a:ln w="12700" cap="flat">
            <a:noFill/>
            <a:miter lim="800000"/>
            <a:headEnd type="none" w="med" len="med"/>
            <a:tailEnd type="none" w="med" len="med"/>
          </a:ln>
        </p:spPr>
        <p:txBody>
          <a:bodyPr lIns="38100" tIns="38100" rIns="38100" bIns="38100"/>
          <a:lstStyle/>
          <a:p>
            <a:pPr marL="185738" indent="-185738" algn="l">
              <a:spcBef>
                <a:spcPts val="863"/>
              </a:spcBef>
            </a:pPr>
            <a:r>
              <a:rPr lang="en-US" sz="2400">
                <a:solidFill>
                  <a:schemeClr val="tx1"/>
                </a:solidFill>
                <a:latin typeface="Calibri Bold" charset="0"/>
                <a:ea typeface="Calibri Bold" charset="0"/>
                <a:cs typeface="Calibri Bold" charset="0"/>
                <a:sym typeface="Calibri Bold" charset="0"/>
              </a:rPr>
              <a:t>C Code</a:t>
            </a:r>
          </a:p>
        </p:txBody>
      </p:sp>
      <p:sp>
        <p:nvSpPr>
          <p:cNvPr id="56324" name="Rectangle 4"/>
          <p:cNvSpPr>
            <a:spLocks/>
          </p:cNvSpPr>
          <p:nvPr/>
        </p:nvSpPr>
        <p:spPr bwMode="auto">
          <a:xfrm>
            <a:off x="533400" y="1641475"/>
            <a:ext cx="2895600" cy="1219200"/>
          </a:xfrm>
          <a:prstGeom prst="rect">
            <a:avLst/>
          </a:prstGeom>
          <a:solidFill>
            <a:srgbClr val="F6F5BD"/>
          </a:solidFill>
          <a:ln w="127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>
            <a:outerShdw dist="50799" dir="5400000" algn="ctr" rotWithShape="0">
              <a:schemeClr val="bg2">
                <a:alpha val="50000"/>
              </a:schemeClr>
            </a:outerShdw>
          </a:effectLst>
        </p:spPr>
        <p:txBody>
          <a:bodyPr lIns="38100" tIns="38100" rIns="38100" bIns="38100"/>
          <a:lstStyle/>
          <a:p>
            <a:pPr algn="l"/>
            <a:r>
              <a:rPr lang="en-US" sz="240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do </a:t>
            </a:r>
            <a:endParaRPr lang="en-US" sz="3200" dirty="0">
              <a:solidFill>
                <a:schemeClr val="tx1"/>
              </a:solidFill>
              <a:latin typeface="Courier New" pitchFamily="49" charset="0"/>
              <a:ea typeface="Lucida Grande" charset="0"/>
              <a:cs typeface="Courier New" pitchFamily="49" charset="0"/>
              <a:sym typeface="Arial Narrow Bold" charset="0"/>
            </a:endParaRPr>
          </a:p>
          <a:p>
            <a:pPr algn="l"/>
            <a:r>
              <a:rPr lang="en-US" sz="240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</a:t>
            </a:r>
            <a:r>
              <a:rPr lang="en-US" sz="2400" i="1" dirty="0">
                <a:solidFill>
                  <a:schemeClr val="tx1"/>
                </a:solidFill>
                <a:latin typeface="+mj-lt"/>
                <a:ea typeface="Calibri Bold Italic" charset="0"/>
                <a:cs typeface="Courier New" pitchFamily="49" charset="0"/>
                <a:sym typeface="Calibri Bold Italic" charset="0"/>
              </a:rPr>
              <a:t>Body</a:t>
            </a:r>
            <a:endParaRPr lang="en-US" sz="3200" i="1" dirty="0">
              <a:solidFill>
                <a:schemeClr val="tx1"/>
              </a:solidFill>
              <a:latin typeface="+mj-lt"/>
              <a:ea typeface="Lucida Grande" charset="0"/>
              <a:cs typeface="Courier New" pitchFamily="49" charset="0"/>
              <a:sym typeface="Arial Narrow Bold" charset="0"/>
            </a:endParaRPr>
          </a:p>
          <a:p>
            <a:pPr algn="l"/>
            <a:r>
              <a:rPr lang="en-US" sz="240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while (</a:t>
            </a:r>
            <a:r>
              <a:rPr lang="en-US" sz="2400" i="1" dirty="0">
                <a:solidFill>
                  <a:schemeClr val="tx1"/>
                </a:solidFill>
                <a:latin typeface="+mj-lt"/>
                <a:ea typeface="Calibri Bold Italic" charset="0"/>
                <a:cs typeface="Courier New" pitchFamily="49" charset="0"/>
                <a:sym typeface="Calibri Bold Italic" charset="0"/>
              </a:rPr>
              <a:t>Test</a:t>
            </a:r>
            <a:r>
              <a:rPr lang="en-US" sz="240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);</a:t>
            </a:r>
          </a:p>
        </p:txBody>
      </p:sp>
      <p:sp>
        <p:nvSpPr>
          <p:cNvPr id="56325" name="Rectangle 5"/>
          <p:cNvSpPr>
            <a:spLocks/>
          </p:cNvSpPr>
          <p:nvPr/>
        </p:nvSpPr>
        <p:spPr bwMode="auto">
          <a:xfrm>
            <a:off x="3810000" y="1219200"/>
            <a:ext cx="2311400" cy="444500"/>
          </a:xfrm>
          <a:prstGeom prst="rect">
            <a:avLst/>
          </a:prstGeom>
          <a:noFill/>
          <a:ln w="12700" cap="flat">
            <a:noFill/>
            <a:miter lim="800000"/>
            <a:headEnd type="none" w="med" len="med"/>
            <a:tailEnd type="none" w="med" len="med"/>
          </a:ln>
        </p:spPr>
        <p:txBody>
          <a:bodyPr lIns="38100" tIns="38100" rIns="38100" bIns="38100"/>
          <a:lstStyle/>
          <a:p>
            <a:pPr marL="185738" indent="-185738" algn="l">
              <a:spcBef>
                <a:spcPts val="863"/>
              </a:spcBef>
            </a:pPr>
            <a:r>
              <a:rPr lang="en-US" sz="2400">
                <a:solidFill>
                  <a:schemeClr val="tx1"/>
                </a:solidFill>
                <a:latin typeface="Calibri Bold" charset="0"/>
                <a:ea typeface="Calibri Bold" charset="0"/>
                <a:cs typeface="Calibri Bold" charset="0"/>
                <a:sym typeface="Calibri Bold" charset="0"/>
              </a:rPr>
              <a:t>Goto Version</a:t>
            </a:r>
          </a:p>
        </p:txBody>
      </p:sp>
      <p:sp>
        <p:nvSpPr>
          <p:cNvPr id="56326" name="Rectangle 6"/>
          <p:cNvSpPr>
            <a:spLocks/>
          </p:cNvSpPr>
          <p:nvPr/>
        </p:nvSpPr>
        <p:spPr bwMode="auto">
          <a:xfrm>
            <a:off x="3886200" y="1631949"/>
            <a:ext cx="2743200" cy="1685925"/>
          </a:xfrm>
          <a:prstGeom prst="rect">
            <a:avLst/>
          </a:prstGeom>
          <a:solidFill>
            <a:srgbClr val="D5F1CF"/>
          </a:solidFill>
          <a:ln w="127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>
            <a:outerShdw dist="50799" dir="5400000" algn="ctr" rotWithShape="0">
              <a:schemeClr val="bg2">
                <a:alpha val="50000"/>
              </a:schemeClr>
            </a:outerShdw>
          </a:effectLst>
        </p:spPr>
        <p:txBody>
          <a:bodyPr lIns="38100" tIns="38100" rIns="38100" bIns="38100"/>
          <a:lstStyle/>
          <a:p>
            <a:pPr algn="l"/>
            <a:r>
              <a:rPr lang="en-US" sz="240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 Italic" charset="0"/>
              </a:rPr>
              <a:t>loop:</a:t>
            </a:r>
            <a:endParaRPr lang="en-US" sz="3200" dirty="0">
              <a:solidFill>
                <a:schemeClr val="tx1"/>
              </a:solidFill>
              <a:latin typeface="Courier New" pitchFamily="49" charset="0"/>
              <a:ea typeface="Lucida Grande" charset="0"/>
              <a:cs typeface="Courier New" pitchFamily="49" charset="0"/>
              <a:sym typeface="Arial Narrow Bold" charset="0"/>
            </a:endParaRPr>
          </a:p>
          <a:p>
            <a:pPr algn="l"/>
            <a:r>
              <a:rPr lang="en-US" sz="240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</a:t>
            </a:r>
            <a:r>
              <a:rPr lang="en-US" sz="2400" i="1" dirty="0">
                <a:solidFill>
                  <a:schemeClr val="tx1"/>
                </a:solidFill>
                <a:latin typeface="+mj-lt"/>
                <a:ea typeface="Calibri Bold Italic" charset="0"/>
                <a:cs typeface="Courier New" pitchFamily="49" charset="0"/>
                <a:sym typeface="Calibri Bold Italic" charset="0"/>
              </a:rPr>
              <a:t>Body</a:t>
            </a:r>
            <a:endParaRPr lang="en-US" sz="3200" i="1" dirty="0">
              <a:solidFill>
                <a:schemeClr val="tx1"/>
              </a:solidFill>
              <a:latin typeface="+mj-lt"/>
              <a:ea typeface="Lucida Grande" charset="0"/>
              <a:cs typeface="Courier New" pitchFamily="49" charset="0"/>
              <a:sym typeface="Arial Narrow Bold" charset="0"/>
            </a:endParaRPr>
          </a:p>
          <a:p>
            <a:pPr algn="l"/>
            <a:r>
              <a:rPr lang="en-US" sz="240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if (</a:t>
            </a:r>
            <a:r>
              <a:rPr lang="en-US" sz="2400" i="1" dirty="0">
                <a:solidFill>
                  <a:schemeClr val="tx1"/>
                </a:solidFill>
                <a:latin typeface="+mj-lt"/>
                <a:ea typeface="Calibri Bold Italic" charset="0"/>
                <a:cs typeface="Courier New" pitchFamily="49" charset="0"/>
                <a:sym typeface="Calibri Bold Italic" charset="0"/>
              </a:rPr>
              <a:t>Test</a:t>
            </a:r>
            <a:r>
              <a:rPr lang="en-US" sz="240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)</a:t>
            </a:r>
            <a:endParaRPr lang="en-US" sz="3200" dirty="0">
              <a:solidFill>
                <a:schemeClr val="tx1"/>
              </a:solidFill>
              <a:latin typeface="Courier New" pitchFamily="49" charset="0"/>
              <a:ea typeface="Lucida Grande" charset="0"/>
              <a:cs typeface="Courier New" pitchFamily="49" charset="0"/>
              <a:sym typeface="Arial Narrow Bold" charset="0"/>
            </a:endParaRPr>
          </a:p>
          <a:p>
            <a:pPr algn="l"/>
            <a:r>
              <a:rPr lang="en-US" sz="240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  </a:t>
            </a:r>
            <a:r>
              <a:rPr lang="en-US" sz="2400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goto</a:t>
            </a:r>
            <a:r>
              <a:rPr lang="en-US" sz="240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</a:t>
            </a:r>
            <a:r>
              <a:rPr lang="en-US" sz="240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 Italic" charset="0"/>
              </a:rPr>
              <a:t>loop</a:t>
            </a:r>
          </a:p>
        </p:txBody>
      </p:sp>
      <p:sp>
        <p:nvSpPr>
          <p:cNvPr id="56327" name="Rectangle 7"/>
          <p:cNvSpPr>
            <a:spLocks noGrp="1" noChangeArrowheads="1"/>
          </p:cNvSpPr>
          <p:nvPr>
            <p:ph type="title"/>
          </p:nvPr>
        </p:nvSpPr>
        <p:spPr>
          <a:ln/>
        </p:spPr>
        <p:txBody>
          <a:bodyPr/>
          <a:lstStyle/>
          <a:p>
            <a:pPr marL="119063" indent="-119063"/>
            <a:r>
              <a:rPr lang="en-US"/>
              <a:t>General “Do-While” Translation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303" name="Rectangle 7"/>
          <p:cNvSpPr>
            <a:spLocks/>
          </p:cNvSpPr>
          <p:nvPr/>
        </p:nvSpPr>
        <p:spPr bwMode="auto">
          <a:xfrm>
            <a:off x="290513" y="1066800"/>
            <a:ext cx="2311400" cy="444500"/>
          </a:xfrm>
          <a:prstGeom prst="rect">
            <a:avLst/>
          </a:prstGeom>
          <a:noFill/>
          <a:ln w="12700" cap="flat">
            <a:noFill/>
            <a:miter lim="800000"/>
            <a:headEnd type="none" w="med" len="med"/>
            <a:tailEnd type="none" w="med" len="med"/>
          </a:ln>
        </p:spPr>
        <p:txBody>
          <a:bodyPr lIns="38100" tIns="38100" rIns="38100" bIns="38100"/>
          <a:lstStyle/>
          <a:p>
            <a:pPr algn="l">
              <a:spcBef>
                <a:spcPts val="863"/>
              </a:spcBef>
            </a:pPr>
            <a:r>
              <a:rPr lang="en-US" sz="2400">
                <a:solidFill>
                  <a:schemeClr val="tx1"/>
                </a:solidFill>
                <a:latin typeface="Calibri Bold" charset="0"/>
                <a:ea typeface="Calibri Bold" charset="0"/>
                <a:cs typeface="Calibri Bold" charset="0"/>
                <a:sym typeface="Calibri Bold" charset="0"/>
              </a:rPr>
              <a:t>Goto Version</a:t>
            </a:r>
          </a:p>
        </p:txBody>
      </p:sp>
      <p:sp>
        <p:nvSpPr>
          <p:cNvPr id="55305" name="Rectangle 9"/>
          <p:cNvSpPr>
            <a:spLocks noGrp="1" noChangeArrowheads="1"/>
          </p:cNvSpPr>
          <p:nvPr>
            <p:ph type="title"/>
          </p:nvPr>
        </p:nvSpPr>
        <p:spPr>
          <a:ln/>
        </p:spPr>
        <p:txBody>
          <a:bodyPr/>
          <a:lstStyle/>
          <a:p>
            <a:pPr marL="119063" indent="-119063"/>
            <a:r>
              <a:rPr lang="en-US" dirty="0"/>
              <a:t>“Do-While” Loop Compilation</a:t>
            </a:r>
          </a:p>
        </p:txBody>
      </p:sp>
      <p:sp>
        <p:nvSpPr>
          <p:cNvPr id="55307" name="Rectangle 11"/>
          <p:cNvSpPr>
            <a:spLocks/>
          </p:cNvSpPr>
          <p:nvPr/>
        </p:nvSpPr>
        <p:spPr bwMode="auto">
          <a:xfrm>
            <a:off x="2133600" y="4343400"/>
            <a:ext cx="5791200" cy="2057400"/>
          </a:xfrm>
          <a:prstGeom prst="rect">
            <a:avLst/>
          </a:prstGeom>
          <a:noFill/>
          <a:ln w="12700" cap="flat">
            <a:noFill/>
            <a:miter lim="800000"/>
            <a:headEnd type="none" w="med" len="med"/>
            <a:tailEnd type="none" w="med" len="med"/>
          </a:ln>
        </p:spPr>
        <p:txBody>
          <a:bodyPr lIns="38100" tIns="38100" rIns="38100" bIns="38100"/>
          <a:lstStyle/>
          <a:p>
            <a:pPr algn="l">
              <a:tabLst>
                <a:tab pos="292100" algn="l"/>
                <a:tab pos="292100" algn="l"/>
                <a:tab pos="292100" algn="l"/>
                <a:tab pos="1150938" algn="l"/>
                <a:tab pos="292100" algn="l"/>
                <a:tab pos="2860675" algn="l"/>
                <a:tab pos="3086100" algn="l"/>
                <a:tab pos="292100" algn="l"/>
                <a:tab pos="3086100" algn="l"/>
                <a:tab pos="292100" algn="l"/>
                <a:tab pos="3086100" algn="l"/>
                <a:tab pos="292100" algn="l"/>
                <a:tab pos="3086100" algn="l"/>
                <a:tab pos="292100" algn="l"/>
                <a:tab pos="3086100" algn="l"/>
                <a:tab pos="292100" algn="l"/>
                <a:tab pos="3086100" algn="l"/>
                <a:tab pos="292100" algn="l"/>
                <a:tab pos="3086100" algn="l"/>
                <a:tab pos="292100" algn="l"/>
                <a:tab pos="3086100" algn="l"/>
                <a:tab pos="292100" algn="l"/>
                <a:tab pos="3086100" algn="l"/>
                <a:tab pos="292100" algn="l"/>
                <a:tab pos="3086100" algn="l"/>
                <a:tab pos="292100" algn="l"/>
                <a:tab pos="3086100" algn="l"/>
                <a:tab pos="292100" algn="l"/>
                <a:tab pos="3086100" algn="l"/>
              </a:tabLst>
            </a:pPr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ea typeface="Monaco" charset="0"/>
                <a:cs typeface="Courier New" pitchFamily="49" charset="0"/>
                <a:sym typeface="Monaco" charset="0"/>
              </a:rPr>
              <a:t>	</a:t>
            </a:r>
            <a:r>
              <a:rPr lang="cs-CZ" sz="1800" b="1" dirty="0">
                <a:solidFill>
                  <a:schemeClr val="tx1"/>
                </a:solidFill>
                <a:latin typeface="Courier New" pitchFamily="49" charset="0"/>
                <a:ea typeface="Monaco" charset="0"/>
                <a:cs typeface="Courier New" pitchFamily="49" charset="0"/>
                <a:sym typeface="Monaco" charset="0"/>
              </a:rPr>
              <a:t> mov</a:t>
            </a:r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ea typeface="Monaco" charset="0"/>
                <a:cs typeface="Courier New" pitchFamily="49" charset="0"/>
                <a:sym typeface="Monaco" charset="0"/>
              </a:rPr>
              <a:t>q</a:t>
            </a:r>
            <a:r>
              <a:rPr lang="cs-CZ" sz="1800" b="1" dirty="0">
                <a:solidFill>
                  <a:schemeClr val="tx1"/>
                </a:solidFill>
                <a:latin typeface="Courier New" pitchFamily="49" charset="0"/>
                <a:ea typeface="Monaco" charset="0"/>
                <a:cs typeface="Courier New" pitchFamily="49" charset="0"/>
                <a:sym typeface="Monaco" charset="0"/>
              </a:rPr>
              <a:t>    $0, %</a:t>
            </a:r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ea typeface="Monaco" charset="0"/>
                <a:cs typeface="Courier New" pitchFamily="49" charset="0"/>
                <a:sym typeface="Monaco" charset="0"/>
              </a:rPr>
              <a:t>r</a:t>
            </a:r>
            <a:r>
              <a:rPr lang="cs-CZ" sz="1800" b="1" dirty="0">
                <a:solidFill>
                  <a:schemeClr val="tx1"/>
                </a:solidFill>
                <a:latin typeface="Courier New" pitchFamily="49" charset="0"/>
                <a:ea typeface="Monaco" charset="0"/>
                <a:cs typeface="Courier New" pitchFamily="49" charset="0"/>
                <a:sym typeface="Monaco" charset="0"/>
              </a:rPr>
              <a:t>ax		#  result = 0</a:t>
            </a:r>
          </a:p>
          <a:p>
            <a:pPr algn="l">
              <a:tabLst>
                <a:tab pos="292100" algn="l"/>
                <a:tab pos="292100" algn="l"/>
                <a:tab pos="292100" algn="l"/>
                <a:tab pos="1150938" algn="l"/>
                <a:tab pos="292100" algn="l"/>
                <a:tab pos="2860675" algn="l"/>
                <a:tab pos="3086100" algn="l"/>
                <a:tab pos="292100" algn="l"/>
                <a:tab pos="3086100" algn="l"/>
                <a:tab pos="292100" algn="l"/>
                <a:tab pos="3086100" algn="l"/>
                <a:tab pos="292100" algn="l"/>
                <a:tab pos="3086100" algn="l"/>
                <a:tab pos="292100" algn="l"/>
                <a:tab pos="3086100" algn="l"/>
                <a:tab pos="292100" algn="l"/>
                <a:tab pos="3086100" algn="l"/>
                <a:tab pos="292100" algn="l"/>
                <a:tab pos="3086100" algn="l"/>
                <a:tab pos="292100" algn="l"/>
                <a:tab pos="3086100" algn="l"/>
                <a:tab pos="292100" algn="l"/>
                <a:tab pos="3086100" algn="l"/>
                <a:tab pos="292100" algn="l"/>
                <a:tab pos="3086100" algn="l"/>
                <a:tab pos="292100" algn="l"/>
                <a:tab pos="3086100" algn="l"/>
                <a:tab pos="292100" algn="l"/>
                <a:tab pos="3086100" algn="l"/>
              </a:tabLst>
            </a:pPr>
            <a:r>
              <a:rPr lang="cs-CZ" sz="1800" b="1" dirty="0">
                <a:solidFill>
                  <a:schemeClr val="tx1"/>
                </a:solidFill>
                <a:latin typeface="Courier New" pitchFamily="49" charset="0"/>
                <a:ea typeface="Monaco" charset="0"/>
                <a:cs typeface="Courier New" pitchFamily="49" charset="0"/>
                <a:sym typeface="Monaco" charset="0"/>
              </a:rPr>
              <a:t>.</a:t>
            </a:r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ea typeface="Monaco" charset="0"/>
                <a:cs typeface="Courier New" pitchFamily="49" charset="0"/>
                <a:sym typeface="Monaco" charset="0"/>
              </a:rPr>
              <a:t>LP</a:t>
            </a:r>
            <a:r>
              <a:rPr lang="cs-CZ" sz="1800" b="1" dirty="0">
                <a:solidFill>
                  <a:schemeClr val="tx1"/>
                </a:solidFill>
                <a:latin typeface="Courier New" pitchFamily="49" charset="0"/>
                <a:ea typeface="Monaco" charset="0"/>
                <a:cs typeface="Courier New" pitchFamily="49" charset="0"/>
                <a:sym typeface="Monaco" charset="0"/>
              </a:rPr>
              <a:t>:			</a:t>
            </a:r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ea typeface="Monaco" charset="0"/>
                <a:cs typeface="Courier New" pitchFamily="49" charset="0"/>
                <a:sym typeface="Monaco" charset="0"/>
              </a:rPr>
              <a:t>	</a:t>
            </a:r>
            <a:r>
              <a:rPr lang="cs-CZ" sz="1800" b="1" dirty="0">
                <a:solidFill>
                  <a:schemeClr val="tx1"/>
                </a:solidFill>
                <a:latin typeface="Courier New" pitchFamily="49" charset="0"/>
                <a:ea typeface="Monaco" charset="0"/>
                <a:cs typeface="Courier New" pitchFamily="49" charset="0"/>
                <a:sym typeface="Monaco" charset="0"/>
              </a:rPr>
              <a:t># loop:</a:t>
            </a:r>
          </a:p>
          <a:p>
            <a:pPr algn="l">
              <a:tabLst>
                <a:tab pos="292100" algn="l"/>
                <a:tab pos="292100" algn="l"/>
                <a:tab pos="292100" algn="l"/>
                <a:tab pos="1150938" algn="l"/>
                <a:tab pos="292100" algn="l"/>
                <a:tab pos="2860675" algn="l"/>
                <a:tab pos="3086100" algn="l"/>
                <a:tab pos="292100" algn="l"/>
                <a:tab pos="3086100" algn="l"/>
                <a:tab pos="292100" algn="l"/>
                <a:tab pos="3086100" algn="l"/>
                <a:tab pos="292100" algn="l"/>
                <a:tab pos="3086100" algn="l"/>
                <a:tab pos="292100" algn="l"/>
                <a:tab pos="3086100" algn="l"/>
                <a:tab pos="292100" algn="l"/>
                <a:tab pos="3086100" algn="l"/>
                <a:tab pos="292100" algn="l"/>
                <a:tab pos="3086100" algn="l"/>
                <a:tab pos="292100" algn="l"/>
                <a:tab pos="3086100" algn="l"/>
                <a:tab pos="292100" algn="l"/>
                <a:tab pos="3086100" algn="l"/>
                <a:tab pos="292100" algn="l"/>
                <a:tab pos="3086100" algn="l"/>
                <a:tab pos="292100" algn="l"/>
                <a:tab pos="3086100" algn="l"/>
                <a:tab pos="292100" algn="l"/>
                <a:tab pos="3086100" algn="l"/>
              </a:tabLst>
            </a:pPr>
            <a:r>
              <a:rPr lang="cs-CZ" sz="1800" b="1" dirty="0">
                <a:solidFill>
                  <a:schemeClr val="tx1"/>
                </a:solidFill>
                <a:latin typeface="Courier New" pitchFamily="49" charset="0"/>
                <a:ea typeface="Monaco" charset="0"/>
                <a:cs typeface="Courier New" pitchFamily="49" charset="0"/>
                <a:sym typeface="Monaco" charset="0"/>
              </a:rPr>
              <a:t>   </a:t>
            </a:r>
            <a:r>
              <a:rPr lang="cs-CZ" sz="1800" b="1" dirty="0" err="1">
                <a:solidFill>
                  <a:schemeClr val="tx1"/>
                </a:solidFill>
                <a:latin typeface="Courier New" pitchFamily="49" charset="0"/>
                <a:ea typeface="Monaco" charset="0"/>
                <a:cs typeface="Courier New" pitchFamily="49" charset="0"/>
                <a:sym typeface="Monaco" charset="0"/>
              </a:rPr>
              <a:t>movq</a:t>
            </a:r>
            <a:r>
              <a:rPr lang="cs-CZ" sz="1800" b="1" dirty="0">
                <a:solidFill>
                  <a:schemeClr val="tx1"/>
                </a:solidFill>
                <a:latin typeface="Courier New" pitchFamily="49" charset="0"/>
                <a:ea typeface="Monaco" charset="0"/>
                <a:cs typeface="Courier New" pitchFamily="49" charset="0"/>
                <a:sym typeface="Monaco" charset="0"/>
              </a:rPr>
              <a:t>    %rdi, %</a:t>
            </a:r>
            <a:r>
              <a:rPr lang="cs-CZ" sz="1800" b="1" dirty="0" err="1">
                <a:solidFill>
                  <a:schemeClr val="tx1"/>
                </a:solidFill>
                <a:latin typeface="Courier New" pitchFamily="49" charset="0"/>
                <a:ea typeface="Monaco" charset="0"/>
                <a:cs typeface="Courier New" pitchFamily="49" charset="0"/>
                <a:sym typeface="Monaco" charset="0"/>
              </a:rPr>
              <a:t>rdx</a:t>
            </a:r>
            <a:r>
              <a:rPr lang="cs-CZ" sz="1800" b="1" dirty="0">
                <a:solidFill>
                  <a:schemeClr val="tx1"/>
                </a:solidFill>
                <a:latin typeface="Courier New" pitchFamily="49" charset="0"/>
                <a:ea typeface="Monaco" charset="0"/>
                <a:cs typeface="Courier New" pitchFamily="49" charset="0"/>
                <a:sym typeface="Monaco" charset="0"/>
              </a:rPr>
              <a:t>	</a:t>
            </a:r>
          </a:p>
          <a:p>
            <a:pPr algn="l">
              <a:tabLst>
                <a:tab pos="292100" algn="l"/>
                <a:tab pos="292100" algn="l"/>
                <a:tab pos="292100" algn="l"/>
                <a:tab pos="1150938" algn="l"/>
                <a:tab pos="292100" algn="l"/>
                <a:tab pos="2860675" algn="l"/>
                <a:tab pos="3086100" algn="l"/>
                <a:tab pos="292100" algn="l"/>
                <a:tab pos="3086100" algn="l"/>
                <a:tab pos="292100" algn="l"/>
                <a:tab pos="3086100" algn="l"/>
                <a:tab pos="292100" algn="l"/>
                <a:tab pos="3086100" algn="l"/>
                <a:tab pos="292100" algn="l"/>
                <a:tab pos="3086100" algn="l"/>
                <a:tab pos="292100" algn="l"/>
                <a:tab pos="3086100" algn="l"/>
                <a:tab pos="292100" algn="l"/>
                <a:tab pos="3086100" algn="l"/>
                <a:tab pos="292100" algn="l"/>
                <a:tab pos="3086100" algn="l"/>
                <a:tab pos="292100" algn="l"/>
                <a:tab pos="3086100" algn="l"/>
                <a:tab pos="292100" algn="l"/>
                <a:tab pos="3086100" algn="l"/>
                <a:tab pos="292100" algn="l"/>
                <a:tab pos="3086100" algn="l"/>
                <a:tab pos="292100" algn="l"/>
                <a:tab pos="3086100" algn="l"/>
              </a:tabLst>
            </a:pPr>
            <a:r>
              <a:rPr lang="cs-CZ" sz="1800" b="1" dirty="0">
                <a:solidFill>
                  <a:schemeClr val="tx1"/>
                </a:solidFill>
                <a:latin typeface="Courier New" pitchFamily="49" charset="0"/>
                <a:ea typeface="Monaco" charset="0"/>
                <a:cs typeface="Courier New" pitchFamily="49" charset="0"/>
                <a:sym typeface="Monaco" charset="0"/>
              </a:rPr>
              <a:t>   and</a:t>
            </a:r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ea typeface="Monaco" charset="0"/>
                <a:cs typeface="Courier New" pitchFamily="49" charset="0"/>
                <a:sym typeface="Monaco" charset="0"/>
              </a:rPr>
              <a:t>q</a:t>
            </a:r>
            <a:r>
              <a:rPr lang="cs-CZ" sz="1800" b="1" dirty="0">
                <a:solidFill>
                  <a:schemeClr val="tx1"/>
                </a:solidFill>
                <a:latin typeface="Courier New" pitchFamily="49" charset="0"/>
                <a:ea typeface="Monaco" charset="0"/>
                <a:cs typeface="Courier New" pitchFamily="49" charset="0"/>
                <a:sym typeface="Monaco" charset="0"/>
              </a:rPr>
              <a:t>    $1, </a:t>
            </a:r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ea typeface="Monaco" charset="0"/>
                <a:cs typeface="Courier New" pitchFamily="49" charset="0"/>
                <a:sym typeface="Monaco" charset="0"/>
              </a:rPr>
              <a:t>  </a:t>
            </a:r>
            <a:r>
              <a:rPr lang="cs-CZ" sz="1800" b="1" dirty="0">
                <a:solidFill>
                  <a:schemeClr val="tx1"/>
                </a:solidFill>
                <a:latin typeface="Courier New" pitchFamily="49" charset="0"/>
                <a:ea typeface="Monaco" charset="0"/>
                <a:cs typeface="Courier New" pitchFamily="49" charset="0"/>
                <a:sym typeface="Monaco" charset="0"/>
              </a:rPr>
              <a:t>%</a:t>
            </a:r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ea typeface="Monaco" charset="0"/>
                <a:cs typeface="Courier New" pitchFamily="49" charset="0"/>
                <a:sym typeface="Monaco" charset="0"/>
              </a:rPr>
              <a:t>r</a:t>
            </a:r>
            <a:r>
              <a:rPr lang="cs-CZ" sz="1800" b="1" dirty="0">
                <a:solidFill>
                  <a:schemeClr val="tx1"/>
                </a:solidFill>
                <a:latin typeface="Courier New" pitchFamily="49" charset="0"/>
                <a:ea typeface="Monaco" charset="0"/>
                <a:cs typeface="Courier New" pitchFamily="49" charset="0"/>
                <a:sym typeface="Monaco" charset="0"/>
              </a:rPr>
              <a:t>dx		#  t = x &amp; 0x1</a:t>
            </a:r>
          </a:p>
          <a:p>
            <a:pPr algn="l">
              <a:tabLst>
                <a:tab pos="292100" algn="l"/>
                <a:tab pos="292100" algn="l"/>
                <a:tab pos="292100" algn="l"/>
                <a:tab pos="1150938" algn="l"/>
                <a:tab pos="292100" algn="l"/>
                <a:tab pos="2860675" algn="l"/>
                <a:tab pos="3086100" algn="l"/>
                <a:tab pos="292100" algn="l"/>
                <a:tab pos="3086100" algn="l"/>
                <a:tab pos="292100" algn="l"/>
                <a:tab pos="3086100" algn="l"/>
                <a:tab pos="292100" algn="l"/>
                <a:tab pos="3086100" algn="l"/>
                <a:tab pos="292100" algn="l"/>
                <a:tab pos="3086100" algn="l"/>
                <a:tab pos="292100" algn="l"/>
                <a:tab pos="3086100" algn="l"/>
                <a:tab pos="292100" algn="l"/>
                <a:tab pos="3086100" algn="l"/>
                <a:tab pos="292100" algn="l"/>
                <a:tab pos="3086100" algn="l"/>
                <a:tab pos="292100" algn="l"/>
                <a:tab pos="3086100" algn="l"/>
                <a:tab pos="292100" algn="l"/>
                <a:tab pos="3086100" algn="l"/>
                <a:tab pos="292100" algn="l"/>
                <a:tab pos="3086100" algn="l"/>
                <a:tab pos="292100" algn="l"/>
                <a:tab pos="3086100" algn="l"/>
              </a:tabLst>
            </a:pPr>
            <a:r>
              <a:rPr lang="cs-CZ" sz="1800" b="1" dirty="0">
                <a:solidFill>
                  <a:schemeClr val="tx1"/>
                </a:solidFill>
                <a:latin typeface="Courier New" pitchFamily="49" charset="0"/>
                <a:ea typeface="Monaco" charset="0"/>
                <a:cs typeface="Courier New" pitchFamily="49" charset="0"/>
                <a:sym typeface="Monaco" charset="0"/>
              </a:rPr>
              <a:t>   </a:t>
            </a:r>
            <a:r>
              <a:rPr lang="cs-CZ" sz="1800" b="1" dirty="0" err="1">
                <a:solidFill>
                  <a:schemeClr val="tx1"/>
                </a:solidFill>
                <a:latin typeface="Courier New" pitchFamily="49" charset="0"/>
                <a:ea typeface="Monaco" charset="0"/>
                <a:cs typeface="Courier New" pitchFamily="49" charset="0"/>
                <a:sym typeface="Monaco" charset="0"/>
              </a:rPr>
              <a:t>addq</a:t>
            </a:r>
            <a:r>
              <a:rPr lang="cs-CZ" sz="1800" b="1" dirty="0">
                <a:solidFill>
                  <a:schemeClr val="tx1"/>
                </a:solidFill>
                <a:latin typeface="Courier New" pitchFamily="49" charset="0"/>
                <a:ea typeface="Monaco" charset="0"/>
                <a:cs typeface="Courier New" pitchFamily="49" charset="0"/>
                <a:sym typeface="Monaco" charset="0"/>
              </a:rPr>
              <a:t>    %</a:t>
            </a:r>
            <a:r>
              <a:rPr lang="cs-CZ" sz="1800" b="1" dirty="0" err="1">
                <a:solidFill>
                  <a:schemeClr val="tx1"/>
                </a:solidFill>
                <a:latin typeface="Courier New" pitchFamily="49" charset="0"/>
                <a:ea typeface="Monaco" charset="0"/>
                <a:cs typeface="Courier New" pitchFamily="49" charset="0"/>
                <a:sym typeface="Monaco" charset="0"/>
              </a:rPr>
              <a:t>rdx</a:t>
            </a:r>
            <a:r>
              <a:rPr lang="cs-CZ" sz="1800" b="1" dirty="0">
                <a:solidFill>
                  <a:schemeClr val="tx1"/>
                </a:solidFill>
                <a:latin typeface="Courier New" pitchFamily="49" charset="0"/>
                <a:ea typeface="Monaco" charset="0"/>
                <a:cs typeface="Courier New" pitchFamily="49" charset="0"/>
                <a:sym typeface="Monaco" charset="0"/>
              </a:rPr>
              <a:t>, %</a:t>
            </a:r>
            <a:r>
              <a:rPr lang="cs-CZ" sz="1800" b="1" dirty="0" err="1">
                <a:solidFill>
                  <a:schemeClr val="tx1"/>
                </a:solidFill>
                <a:latin typeface="Courier New" pitchFamily="49" charset="0"/>
                <a:ea typeface="Monaco" charset="0"/>
                <a:cs typeface="Courier New" pitchFamily="49" charset="0"/>
                <a:sym typeface="Monaco" charset="0"/>
              </a:rPr>
              <a:t>rax</a:t>
            </a:r>
            <a:r>
              <a:rPr lang="cs-CZ" sz="1800" b="1" dirty="0">
                <a:solidFill>
                  <a:schemeClr val="tx1"/>
                </a:solidFill>
                <a:latin typeface="Courier New" pitchFamily="49" charset="0"/>
                <a:ea typeface="Monaco" charset="0"/>
                <a:cs typeface="Courier New" pitchFamily="49" charset="0"/>
                <a:sym typeface="Monaco" charset="0"/>
              </a:rPr>
              <a:t>	#  </a:t>
            </a:r>
            <a:r>
              <a:rPr lang="cs-CZ" sz="1800" b="1" dirty="0" err="1">
                <a:solidFill>
                  <a:schemeClr val="tx1"/>
                </a:solidFill>
                <a:latin typeface="Courier New" pitchFamily="49" charset="0"/>
                <a:ea typeface="Monaco" charset="0"/>
                <a:cs typeface="Courier New" pitchFamily="49" charset="0"/>
                <a:sym typeface="Monaco" charset="0"/>
              </a:rPr>
              <a:t>result</a:t>
            </a:r>
            <a:r>
              <a:rPr lang="cs-CZ" sz="1800" b="1" dirty="0">
                <a:solidFill>
                  <a:schemeClr val="tx1"/>
                </a:solidFill>
                <a:latin typeface="Courier New" pitchFamily="49" charset="0"/>
                <a:ea typeface="Monaco" charset="0"/>
                <a:cs typeface="Courier New" pitchFamily="49" charset="0"/>
                <a:sym typeface="Monaco" charset="0"/>
              </a:rPr>
              <a:t> += t</a:t>
            </a:r>
          </a:p>
          <a:p>
            <a:pPr algn="l">
              <a:tabLst>
                <a:tab pos="292100" algn="l"/>
                <a:tab pos="292100" algn="l"/>
                <a:tab pos="292100" algn="l"/>
                <a:tab pos="1150938" algn="l"/>
                <a:tab pos="292100" algn="l"/>
                <a:tab pos="2860675" algn="l"/>
                <a:tab pos="3086100" algn="l"/>
                <a:tab pos="292100" algn="l"/>
                <a:tab pos="3086100" algn="l"/>
                <a:tab pos="292100" algn="l"/>
                <a:tab pos="3086100" algn="l"/>
                <a:tab pos="292100" algn="l"/>
                <a:tab pos="3086100" algn="l"/>
                <a:tab pos="292100" algn="l"/>
                <a:tab pos="3086100" algn="l"/>
                <a:tab pos="292100" algn="l"/>
                <a:tab pos="3086100" algn="l"/>
                <a:tab pos="292100" algn="l"/>
                <a:tab pos="3086100" algn="l"/>
                <a:tab pos="292100" algn="l"/>
                <a:tab pos="3086100" algn="l"/>
                <a:tab pos="292100" algn="l"/>
                <a:tab pos="3086100" algn="l"/>
                <a:tab pos="292100" algn="l"/>
                <a:tab pos="3086100" algn="l"/>
                <a:tab pos="292100" algn="l"/>
                <a:tab pos="3086100" algn="l"/>
                <a:tab pos="292100" algn="l"/>
                <a:tab pos="3086100" algn="l"/>
              </a:tabLst>
            </a:pPr>
            <a:r>
              <a:rPr lang="cs-CZ" sz="1800" b="1" dirty="0">
                <a:solidFill>
                  <a:schemeClr val="tx1"/>
                </a:solidFill>
                <a:latin typeface="Courier New" pitchFamily="49" charset="0"/>
                <a:ea typeface="Monaco" charset="0"/>
                <a:cs typeface="Courier New" pitchFamily="49" charset="0"/>
                <a:sym typeface="Monaco" charset="0"/>
              </a:rPr>
              <a:t>   </a:t>
            </a:r>
            <a:r>
              <a:rPr lang="cs-CZ" sz="1800" b="1" dirty="0" err="1">
                <a:solidFill>
                  <a:schemeClr val="tx1"/>
                </a:solidFill>
                <a:latin typeface="Courier New" pitchFamily="49" charset="0"/>
                <a:ea typeface="Monaco" charset="0"/>
                <a:cs typeface="Courier New" pitchFamily="49" charset="0"/>
                <a:sym typeface="Monaco" charset="0"/>
              </a:rPr>
              <a:t>shrq</a:t>
            </a:r>
            <a:r>
              <a:rPr lang="cs-CZ" sz="1800" b="1" dirty="0">
                <a:solidFill>
                  <a:schemeClr val="tx1"/>
                </a:solidFill>
                <a:latin typeface="Courier New" pitchFamily="49" charset="0"/>
                <a:ea typeface="Monaco" charset="0"/>
                <a:cs typeface="Courier New" pitchFamily="49" charset="0"/>
                <a:sym typeface="Monaco" charset="0"/>
              </a:rPr>
              <a:t>    %rdi		#  </a:t>
            </a:r>
            <a:r>
              <a:rPr lang="cs-CZ" sz="1800" b="1" dirty="0" err="1">
                <a:solidFill>
                  <a:schemeClr val="tx1"/>
                </a:solidFill>
                <a:latin typeface="Courier New" pitchFamily="49" charset="0"/>
                <a:ea typeface="Monaco" charset="0"/>
                <a:cs typeface="Courier New" pitchFamily="49" charset="0"/>
                <a:sym typeface="Monaco" charset="0"/>
              </a:rPr>
              <a:t>x</a:t>
            </a:r>
            <a:r>
              <a:rPr lang="cs-CZ" sz="1800" b="1" dirty="0">
                <a:solidFill>
                  <a:schemeClr val="tx1"/>
                </a:solidFill>
                <a:latin typeface="Courier New" pitchFamily="49" charset="0"/>
                <a:ea typeface="Monaco" charset="0"/>
                <a:cs typeface="Courier New" pitchFamily="49" charset="0"/>
                <a:sym typeface="Monaco" charset="0"/>
              </a:rPr>
              <a:t> &gt;&gt;= 1</a:t>
            </a:r>
          </a:p>
          <a:p>
            <a:pPr algn="l">
              <a:tabLst>
                <a:tab pos="292100" algn="l"/>
                <a:tab pos="292100" algn="l"/>
                <a:tab pos="292100" algn="l"/>
                <a:tab pos="1150938" algn="l"/>
                <a:tab pos="292100" algn="l"/>
                <a:tab pos="2860675" algn="l"/>
                <a:tab pos="3086100" algn="l"/>
                <a:tab pos="292100" algn="l"/>
                <a:tab pos="3086100" algn="l"/>
                <a:tab pos="292100" algn="l"/>
                <a:tab pos="3086100" algn="l"/>
                <a:tab pos="292100" algn="l"/>
                <a:tab pos="3086100" algn="l"/>
                <a:tab pos="292100" algn="l"/>
                <a:tab pos="3086100" algn="l"/>
                <a:tab pos="292100" algn="l"/>
                <a:tab pos="3086100" algn="l"/>
                <a:tab pos="292100" algn="l"/>
                <a:tab pos="3086100" algn="l"/>
                <a:tab pos="292100" algn="l"/>
                <a:tab pos="3086100" algn="l"/>
                <a:tab pos="292100" algn="l"/>
                <a:tab pos="3086100" algn="l"/>
                <a:tab pos="292100" algn="l"/>
                <a:tab pos="3086100" algn="l"/>
                <a:tab pos="292100" algn="l"/>
                <a:tab pos="3086100" algn="l"/>
                <a:tab pos="292100" algn="l"/>
                <a:tab pos="3086100" algn="l"/>
              </a:tabLst>
            </a:pPr>
            <a:r>
              <a:rPr lang="cs-CZ" sz="1800" b="1" dirty="0">
                <a:solidFill>
                  <a:schemeClr val="tx1"/>
                </a:solidFill>
                <a:latin typeface="Courier New" pitchFamily="49" charset="0"/>
                <a:ea typeface="Monaco" charset="0"/>
                <a:cs typeface="Courier New" pitchFamily="49" charset="0"/>
                <a:sym typeface="Monaco" charset="0"/>
              </a:rPr>
              <a:t>   jne     .L</a:t>
            </a:r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ea typeface="Monaco" charset="0"/>
                <a:cs typeface="Courier New" pitchFamily="49" charset="0"/>
                <a:sym typeface="Monaco" charset="0"/>
              </a:rPr>
              <a:t>P</a:t>
            </a:r>
            <a:r>
              <a:rPr lang="cs-CZ" sz="1800" b="1" dirty="0">
                <a:solidFill>
                  <a:schemeClr val="tx1"/>
                </a:solidFill>
                <a:latin typeface="Courier New" pitchFamily="49" charset="0"/>
                <a:ea typeface="Monaco" charset="0"/>
                <a:cs typeface="Courier New" pitchFamily="49" charset="0"/>
                <a:sym typeface="Monaco" charset="0"/>
              </a:rPr>
              <a:t>		#  </a:t>
            </a:r>
            <a:r>
              <a:rPr lang="cs-CZ" sz="1800" b="1" dirty="0" err="1">
                <a:solidFill>
                  <a:schemeClr val="tx1"/>
                </a:solidFill>
                <a:latin typeface="Courier New" pitchFamily="49" charset="0"/>
                <a:ea typeface="Monaco" charset="0"/>
                <a:cs typeface="Courier New" pitchFamily="49" charset="0"/>
                <a:sym typeface="Monaco" charset="0"/>
              </a:rPr>
              <a:t>if</a:t>
            </a:r>
            <a:r>
              <a:rPr lang="cs-CZ" sz="1800" b="1" dirty="0">
                <a:solidFill>
                  <a:schemeClr val="tx1"/>
                </a:solidFill>
                <a:latin typeface="Courier New" pitchFamily="49" charset="0"/>
                <a:ea typeface="Monaco" charset="0"/>
                <a:cs typeface="Courier New" pitchFamily="49" charset="0"/>
                <a:sym typeface="Monaco" charset="0"/>
              </a:rPr>
              <a:t> (</a:t>
            </a:r>
            <a:r>
              <a:rPr lang="cs-CZ" sz="1800" b="1" dirty="0" err="1">
                <a:solidFill>
                  <a:schemeClr val="tx1"/>
                </a:solidFill>
                <a:latin typeface="Courier New" pitchFamily="49" charset="0"/>
                <a:ea typeface="Monaco" charset="0"/>
                <a:cs typeface="Courier New" pitchFamily="49" charset="0"/>
                <a:sym typeface="Monaco" charset="0"/>
              </a:rPr>
              <a:t>x</a:t>
            </a:r>
            <a:r>
              <a:rPr lang="cs-CZ" sz="1800" b="1" dirty="0">
                <a:solidFill>
                  <a:schemeClr val="tx1"/>
                </a:solidFill>
                <a:latin typeface="Courier New" pitchFamily="49" charset="0"/>
                <a:ea typeface="Monaco" charset="0"/>
                <a:cs typeface="Courier New" pitchFamily="49" charset="0"/>
                <a:sym typeface="Monaco" charset="0"/>
              </a:rPr>
              <a:t>) </a:t>
            </a:r>
            <a:r>
              <a:rPr lang="cs-CZ" sz="1800" b="1" dirty="0" err="1">
                <a:solidFill>
                  <a:schemeClr val="tx1"/>
                </a:solidFill>
                <a:latin typeface="Courier New" pitchFamily="49" charset="0"/>
                <a:ea typeface="Monaco" charset="0"/>
                <a:cs typeface="Courier New" pitchFamily="49" charset="0"/>
                <a:sym typeface="Monaco" charset="0"/>
              </a:rPr>
              <a:t>goto</a:t>
            </a:r>
            <a:r>
              <a:rPr lang="cs-CZ" sz="1800" b="1" dirty="0">
                <a:solidFill>
                  <a:schemeClr val="tx1"/>
                </a:solidFill>
                <a:latin typeface="Courier New" pitchFamily="49" charset="0"/>
                <a:ea typeface="Monaco" charset="0"/>
                <a:cs typeface="Courier New" pitchFamily="49" charset="0"/>
                <a:sym typeface="Monaco" charset="0"/>
              </a:rPr>
              <a:t> </a:t>
            </a:r>
            <a:r>
              <a:rPr lang="cs-CZ" sz="1800" b="1" dirty="0" err="1">
                <a:solidFill>
                  <a:schemeClr val="tx1"/>
                </a:solidFill>
                <a:latin typeface="Courier New" pitchFamily="49" charset="0"/>
                <a:ea typeface="Monaco" charset="0"/>
                <a:cs typeface="Courier New" pitchFamily="49" charset="0"/>
                <a:sym typeface="Monaco" charset="0"/>
              </a:rPr>
              <a:t>loop</a:t>
            </a:r>
            <a:endParaRPr lang="cs-CZ" sz="1800" b="1" dirty="0">
              <a:solidFill>
                <a:schemeClr val="tx1"/>
              </a:solidFill>
              <a:latin typeface="Courier New" pitchFamily="49" charset="0"/>
              <a:ea typeface="Monaco" charset="0"/>
              <a:cs typeface="Courier New" pitchFamily="49" charset="0"/>
              <a:sym typeface="Monaco" charset="0"/>
            </a:endParaRPr>
          </a:p>
          <a:p>
            <a:pPr algn="l">
              <a:tabLst>
                <a:tab pos="292100" algn="l"/>
                <a:tab pos="292100" algn="l"/>
                <a:tab pos="292100" algn="l"/>
                <a:tab pos="1150938" algn="l"/>
                <a:tab pos="292100" algn="l"/>
                <a:tab pos="2860675" algn="l"/>
                <a:tab pos="3086100" algn="l"/>
                <a:tab pos="292100" algn="l"/>
                <a:tab pos="3086100" algn="l"/>
                <a:tab pos="292100" algn="l"/>
                <a:tab pos="3086100" algn="l"/>
                <a:tab pos="292100" algn="l"/>
                <a:tab pos="3086100" algn="l"/>
                <a:tab pos="292100" algn="l"/>
                <a:tab pos="3086100" algn="l"/>
                <a:tab pos="292100" algn="l"/>
                <a:tab pos="3086100" algn="l"/>
                <a:tab pos="292100" algn="l"/>
                <a:tab pos="3086100" algn="l"/>
                <a:tab pos="292100" algn="l"/>
                <a:tab pos="3086100" algn="l"/>
                <a:tab pos="292100" algn="l"/>
                <a:tab pos="3086100" algn="l"/>
                <a:tab pos="292100" algn="l"/>
                <a:tab pos="3086100" algn="l"/>
                <a:tab pos="292100" algn="l"/>
                <a:tab pos="3086100" algn="l"/>
                <a:tab pos="292100" algn="l"/>
                <a:tab pos="3086100" algn="l"/>
              </a:tabLst>
            </a:pPr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ea typeface="Monaco" charset="0"/>
                <a:cs typeface="Courier New" pitchFamily="49" charset="0"/>
                <a:sym typeface="Monaco" charset="0"/>
              </a:rPr>
              <a:t>   </a:t>
            </a:r>
            <a:r>
              <a:rPr lang="cs-CZ" sz="1800" b="1" dirty="0">
                <a:solidFill>
                  <a:schemeClr val="tx1"/>
                </a:solidFill>
                <a:latin typeface="Courier New" pitchFamily="49" charset="0"/>
                <a:ea typeface="Monaco" charset="0"/>
                <a:cs typeface="Courier New" pitchFamily="49" charset="0"/>
                <a:sym typeface="Monaco" charset="0"/>
              </a:rPr>
              <a:t>ret</a:t>
            </a:r>
            <a:endParaRPr lang="en-US" sz="1800" b="1" dirty="0">
              <a:solidFill>
                <a:schemeClr val="tx1"/>
              </a:solidFill>
              <a:latin typeface="Courier New" pitchFamily="49" charset="0"/>
              <a:ea typeface="Monaco" charset="0"/>
              <a:cs typeface="Courier New" pitchFamily="49" charset="0"/>
              <a:sym typeface="Monaco" charset="0"/>
            </a:endParaRPr>
          </a:p>
        </p:txBody>
      </p:sp>
      <p:sp>
        <p:nvSpPr>
          <p:cNvPr id="9" name="Rectangle 6"/>
          <p:cNvSpPr>
            <a:spLocks/>
          </p:cNvSpPr>
          <p:nvPr/>
        </p:nvSpPr>
        <p:spPr bwMode="auto">
          <a:xfrm>
            <a:off x="381000" y="1524001"/>
            <a:ext cx="4041775" cy="2590800"/>
          </a:xfrm>
          <a:prstGeom prst="rect">
            <a:avLst/>
          </a:prstGeom>
          <a:solidFill>
            <a:srgbClr val="D5F1CF"/>
          </a:solidFill>
          <a:ln w="127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>
            <a:outerShdw dist="50799" dir="5400000" algn="ctr" rotWithShape="0">
              <a:schemeClr val="bg2">
                <a:alpha val="50000"/>
              </a:schemeClr>
            </a:outerShdw>
          </a:effectLst>
        </p:spPr>
        <p:txBody>
          <a:bodyPr lIns="38100" tIns="38100" rIns="38100" bIns="38100"/>
          <a:lstStyle/>
          <a:p>
            <a:pPr algn="l"/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long </a:t>
            </a:r>
            <a:r>
              <a:rPr lang="en-US" sz="1800" b="1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pcount_goto</a:t>
            </a:r>
            <a:endParaRPr lang="en-US" sz="1800" b="1" dirty="0">
              <a:solidFill>
                <a:schemeClr val="tx1"/>
              </a:solidFill>
              <a:latin typeface="Courier New" pitchFamily="49" charset="0"/>
              <a:cs typeface="Courier New" pitchFamily="49" charset="0"/>
              <a:sym typeface="Courier New Bold" charset="0"/>
            </a:endParaRPr>
          </a:p>
          <a:p>
            <a:pPr algn="l"/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(unsigned long x) {</a:t>
            </a:r>
          </a:p>
          <a:p>
            <a:pPr algn="l"/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long result = 0;</a:t>
            </a:r>
          </a:p>
          <a:p>
            <a:pPr algn="l"/>
            <a:r>
              <a:rPr lang="en-US" sz="1800" b="1" dirty="0">
                <a:solidFill>
                  <a:srgbClr val="CC0000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loop:</a:t>
            </a:r>
          </a:p>
          <a:p>
            <a:pPr algn="l"/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result += x &amp; 0x1;</a:t>
            </a:r>
          </a:p>
          <a:p>
            <a:pPr algn="l"/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x &gt;&gt;= 1;</a:t>
            </a:r>
          </a:p>
          <a:p>
            <a:pPr algn="l"/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if(x) </a:t>
            </a:r>
            <a:r>
              <a:rPr lang="en-US" sz="1800" b="1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goto</a:t>
            </a:r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</a:t>
            </a:r>
            <a:r>
              <a:rPr lang="en-US" sz="1800" b="1" dirty="0">
                <a:solidFill>
                  <a:srgbClr val="CC0000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loop</a:t>
            </a:r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;</a:t>
            </a:r>
          </a:p>
          <a:p>
            <a:pPr algn="l"/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return result;</a:t>
            </a:r>
          </a:p>
          <a:p>
            <a:pPr algn="l"/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}</a:t>
            </a:r>
          </a:p>
        </p:txBody>
      </p:sp>
      <p:graphicFrame>
        <p:nvGraphicFramePr>
          <p:cNvPr id="11" name="Table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5431160"/>
              </p:ext>
            </p:extLst>
          </p:nvPr>
        </p:nvGraphicFramePr>
        <p:xfrm>
          <a:off x="4724400" y="1905000"/>
          <a:ext cx="3352800" cy="114300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1676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76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81000">
                <a:tc>
                  <a:txBody>
                    <a:bodyPr/>
                    <a:lstStyle/>
                    <a:p>
                      <a:r>
                        <a:rPr lang="en-US" dirty="0"/>
                        <a:t>Register</a:t>
                      </a:r>
                      <a:endParaRPr lang="en-US" dirty="0">
                        <a:latin typeface="Calibri"/>
                        <a:cs typeface="Calibri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Use(s)</a:t>
                      </a:r>
                      <a:endParaRPr lang="en-US" dirty="0">
                        <a:latin typeface="Calibri"/>
                        <a:cs typeface="Calibri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r>
                        <a:rPr lang="en-US" b="1" dirty="0"/>
                        <a:t>%</a:t>
                      </a:r>
                      <a:r>
                        <a:rPr lang="en-US" b="1" dirty="0" err="1"/>
                        <a:t>rdi</a:t>
                      </a:r>
                      <a:endParaRPr lang="en-US" b="1" i="0" dirty="0">
                        <a:latin typeface="Courier New"/>
                        <a:cs typeface="Courier New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Argument </a:t>
                      </a:r>
                      <a:r>
                        <a:rPr lang="en-US" b="1" dirty="0"/>
                        <a:t>x</a:t>
                      </a:r>
                      <a:endParaRPr lang="en-US" b="1" i="0" dirty="0">
                        <a:latin typeface="Courier New"/>
                        <a:cs typeface="Courier New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r>
                        <a:rPr lang="en-US" b="1" dirty="0"/>
                        <a:t>%</a:t>
                      </a:r>
                      <a:r>
                        <a:rPr lang="en-US" b="1" dirty="0" err="1"/>
                        <a:t>rax</a:t>
                      </a:r>
                      <a:endParaRPr lang="en-US" b="1" i="0" dirty="0">
                        <a:latin typeface="Courier New"/>
                        <a:cs typeface="Courier New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/>
                        <a:t>result</a:t>
                      </a:r>
                      <a:endParaRPr lang="en-US" b="1" i="0" dirty="0">
                        <a:latin typeface="Courier New"/>
                        <a:cs typeface="Courier New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5" name="Rectangle 3"/>
          <p:cNvSpPr>
            <a:spLocks/>
          </p:cNvSpPr>
          <p:nvPr/>
        </p:nvSpPr>
        <p:spPr bwMode="auto">
          <a:xfrm>
            <a:off x="304800" y="3086100"/>
            <a:ext cx="2616200" cy="444500"/>
          </a:xfrm>
          <a:prstGeom prst="rect">
            <a:avLst/>
          </a:prstGeom>
          <a:noFill/>
          <a:ln w="12700" cap="flat">
            <a:noFill/>
            <a:miter lim="800000"/>
            <a:headEnd type="none" w="med" len="med"/>
            <a:tailEnd type="none" w="med" len="med"/>
          </a:ln>
        </p:spPr>
        <p:txBody>
          <a:bodyPr lIns="38100" tIns="38100" rIns="38100" bIns="38100"/>
          <a:lstStyle/>
          <a:p>
            <a:pPr marL="185738" indent="-185738" algn="l">
              <a:spcBef>
                <a:spcPts val="863"/>
              </a:spcBef>
            </a:pPr>
            <a:r>
              <a:rPr lang="en-US" sz="2400">
                <a:solidFill>
                  <a:schemeClr val="tx1"/>
                </a:solidFill>
                <a:latin typeface="Calibri Bold" charset="0"/>
                <a:ea typeface="Calibri Bold" charset="0"/>
                <a:cs typeface="Calibri Bold" charset="0"/>
                <a:sym typeface="Calibri Bold" charset="0"/>
              </a:rPr>
              <a:t>While version</a:t>
            </a:r>
          </a:p>
        </p:txBody>
      </p:sp>
      <p:sp>
        <p:nvSpPr>
          <p:cNvPr id="59396" name="Rectangle 4"/>
          <p:cNvSpPr>
            <a:spLocks/>
          </p:cNvSpPr>
          <p:nvPr/>
        </p:nvSpPr>
        <p:spPr bwMode="auto">
          <a:xfrm>
            <a:off x="381000" y="3505200"/>
            <a:ext cx="2514600" cy="800100"/>
          </a:xfrm>
          <a:prstGeom prst="rect">
            <a:avLst/>
          </a:prstGeom>
          <a:solidFill>
            <a:srgbClr val="F6F5BD"/>
          </a:solidFill>
          <a:ln w="127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>
            <a:outerShdw dist="50799" dir="5400000" algn="ctr" rotWithShape="0">
              <a:schemeClr val="bg2">
                <a:alpha val="50000"/>
              </a:schemeClr>
            </a:outerShdw>
          </a:effectLst>
        </p:spPr>
        <p:txBody>
          <a:bodyPr lIns="38100" tIns="38100" rIns="38100" bIns="38100"/>
          <a:lstStyle/>
          <a:p>
            <a:pPr algn="l"/>
            <a:r>
              <a:rPr lang="en-US" sz="240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while (</a:t>
            </a:r>
            <a:r>
              <a:rPr lang="en-US" sz="2400" i="1" dirty="0">
                <a:solidFill>
                  <a:schemeClr val="tx1"/>
                </a:solidFill>
                <a:latin typeface="+mj-lt"/>
                <a:ea typeface="Calibri Bold Italic" charset="0"/>
                <a:cs typeface="Courier New" pitchFamily="49" charset="0"/>
                <a:sym typeface="Calibri Bold Italic" charset="0"/>
              </a:rPr>
              <a:t>Test</a:t>
            </a:r>
            <a:r>
              <a:rPr lang="en-US" sz="240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)</a:t>
            </a:r>
            <a:endParaRPr lang="en-US" sz="3200" dirty="0">
              <a:solidFill>
                <a:schemeClr val="tx1"/>
              </a:solidFill>
              <a:latin typeface="Courier New" pitchFamily="49" charset="0"/>
              <a:ea typeface="Lucida Grande" charset="0"/>
              <a:cs typeface="Courier New" pitchFamily="49" charset="0"/>
              <a:sym typeface="Arial Narrow Bold" charset="0"/>
            </a:endParaRPr>
          </a:p>
          <a:p>
            <a:pPr algn="l"/>
            <a:r>
              <a:rPr lang="en-US" sz="240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</a:t>
            </a:r>
            <a:r>
              <a:rPr lang="en-US" sz="2400" i="1" dirty="0">
                <a:solidFill>
                  <a:schemeClr val="tx1"/>
                </a:solidFill>
                <a:latin typeface="+mj-lt"/>
                <a:cs typeface="Courier New" pitchFamily="49" charset="0"/>
                <a:sym typeface="Courier New Bold" charset="0"/>
              </a:rPr>
              <a:t>Body</a:t>
            </a:r>
          </a:p>
        </p:txBody>
      </p:sp>
      <p:sp>
        <p:nvSpPr>
          <p:cNvPr id="59399" name="Rectangle 7"/>
          <p:cNvSpPr>
            <a:spLocks noGrp="1" noChangeArrowheads="1"/>
          </p:cNvSpPr>
          <p:nvPr>
            <p:ph type="title"/>
          </p:nvPr>
        </p:nvSpPr>
        <p:spPr>
          <a:ln/>
        </p:spPr>
        <p:txBody>
          <a:bodyPr/>
          <a:lstStyle/>
          <a:p>
            <a:pPr marL="119063" indent="-119063"/>
            <a:r>
              <a:rPr lang="en-US" dirty="0"/>
              <a:t>General “While” Translation #1</a:t>
            </a: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“Jump-to-middle” translation</a:t>
            </a:r>
          </a:p>
          <a:p>
            <a:r>
              <a:rPr lang="en-US" dirty="0"/>
              <a:t>Used with </a:t>
            </a:r>
            <a:r>
              <a:rPr lang="en-US" b="1" dirty="0">
                <a:latin typeface="Courier New"/>
                <a:cs typeface="Courier New"/>
              </a:rPr>
              <a:t>-</a:t>
            </a:r>
            <a:r>
              <a:rPr lang="en-US" b="1" dirty="0" err="1">
                <a:latin typeface="Courier New"/>
                <a:cs typeface="Courier New"/>
              </a:rPr>
              <a:t>Og</a:t>
            </a:r>
            <a:endParaRPr lang="en-US" b="1" dirty="0">
              <a:latin typeface="Courier New"/>
              <a:cs typeface="Courier New"/>
            </a:endParaRPr>
          </a:p>
        </p:txBody>
      </p:sp>
      <p:sp>
        <p:nvSpPr>
          <p:cNvPr id="59400" name="Rectangle 8"/>
          <p:cNvSpPr>
            <a:spLocks/>
          </p:cNvSpPr>
          <p:nvPr/>
        </p:nvSpPr>
        <p:spPr bwMode="auto">
          <a:xfrm>
            <a:off x="5181600" y="2095501"/>
            <a:ext cx="2908300" cy="444500"/>
          </a:xfrm>
          <a:prstGeom prst="rect">
            <a:avLst/>
          </a:prstGeom>
          <a:noFill/>
          <a:ln w="12700" cap="flat">
            <a:noFill/>
            <a:miter lim="800000"/>
            <a:headEnd type="none" w="med" len="med"/>
            <a:tailEnd type="none" w="med" len="med"/>
          </a:ln>
        </p:spPr>
        <p:txBody>
          <a:bodyPr lIns="38100" tIns="38100" rIns="38100" bIns="38100"/>
          <a:lstStyle/>
          <a:p>
            <a:pPr marL="185738" indent="-185738" algn="l">
              <a:spcBef>
                <a:spcPts val="863"/>
              </a:spcBef>
            </a:pPr>
            <a:r>
              <a:rPr lang="en-US" sz="2400" dirty="0" err="1">
                <a:solidFill>
                  <a:schemeClr val="tx1"/>
                </a:solidFill>
                <a:latin typeface="Calibri Bold" charset="0"/>
                <a:ea typeface="Calibri Bold" charset="0"/>
                <a:cs typeface="Calibri Bold" charset="0"/>
                <a:sym typeface="Calibri Bold" charset="0"/>
              </a:rPr>
              <a:t>Goto</a:t>
            </a:r>
            <a:r>
              <a:rPr lang="en-US" sz="2400" dirty="0">
                <a:solidFill>
                  <a:schemeClr val="tx1"/>
                </a:solidFill>
                <a:latin typeface="Calibri Bold" charset="0"/>
                <a:ea typeface="Calibri Bold" charset="0"/>
                <a:cs typeface="Calibri Bold" charset="0"/>
                <a:sym typeface="Calibri Bold" charset="0"/>
              </a:rPr>
              <a:t> Version</a:t>
            </a:r>
          </a:p>
        </p:txBody>
      </p:sp>
      <p:sp>
        <p:nvSpPr>
          <p:cNvPr id="59401" name="Rectangle 9"/>
          <p:cNvSpPr>
            <a:spLocks/>
          </p:cNvSpPr>
          <p:nvPr/>
        </p:nvSpPr>
        <p:spPr bwMode="auto">
          <a:xfrm>
            <a:off x="5257800" y="2514600"/>
            <a:ext cx="3429000" cy="2624138"/>
          </a:xfrm>
          <a:prstGeom prst="rect">
            <a:avLst/>
          </a:prstGeom>
          <a:solidFill>
            <a:srgbClr val="D5F1CF"/>
          </a:solidFill>
          <a:ln w="127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>
            <a:outerShdw dist="50799" dir="5400000" algn="ctr" rotWithShape="0">
              <a:schemeClr val="bg2">
                <a:alpha val="50000"/>
              </a:schemeClr>
            </a:outerShdw>
          </a:effectLst>
        </p:spPr>
        <p:txBody>
          <a:bodyPr lIns="38100" tIns="38100" rIns="38100" bIns="38100"/>
          <a:lstStyle/>
          <a:p>
            <a:pPr algn="l"/>
            <a:r>
              <a:rPr lang="en-US" sz="240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</a:t>
            </a:r>
            <a:r>
              <a:rPr lang="en-US" sz="2400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goto</a:t>
            </a:r>
            <a:r>
              <a:rPr lang="en-US" sz="240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</a:t>
            </a:r>
            <a:r>
              <a:rPr lang="en-US" sz="240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 Italic" charset="0"/>
              </a:rPr>
              <a:t>test</a:t>
            </a:r>
            <a:r>
              <a:rPr lang="en-US" sz="240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;</a:t>
            </a:r>
            <a:endParaRPr lang="en-US" sz="3200" dirty="0">
              <a:solidFill>
                <a:schemeClr val="tx1"/>
              </a:solidFill>
              <a:latin typeface="Courier New" pitchFamily="49" charset="0"/>
              <a:ea typeface="Lucida Grande" charset="0"/>
              <a:cs typeface="Courier New" pitchFamily="49" charset="0"/>
              <a:sym typeface="Arial Narrow Bold" charset="0"/>
            </a:endParaRPr>
          </a:p>
          <a:p>
            <a:pPr algn="l"/>
            <a:r>
              <a:rPr lang="en-US" sz="240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 Italic" charset="0"/>
              </a:rPr>
              <a:t>loop:</a:t>
            </a:r>
            <a:endParaRPr lang="en-US" sz="3200" dirty="0">
              <a:solidFill>
                <a:schemeClr val="tx1"/>
              </a:solidFill>
              <a:latin typeface="Courier New" pitchFamily="49" charset="0"/>
              <a:ea typeface="Lucida Grande" charset="0"/>
              <a:cs typeface="Courier New" pitchFamily="49" charset="0"/>
              <a:sym typeface="Arial Narrow Bold" charset="0"/>
            </a:endParaRPr>
          </a:p>
          <a:p>
            <a:pPr algn="l"/>
            <a:r>
              <a:rPr lang="en-US" sz="240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</a:t>
            </a:r>
            <a:r>
              <a:rPr lang="en-US" sz="2400" i="1" dirty="0">
                <a:solidFill>
                  <a:schemeClr val="tx1"/>
                </a:solidFill>
                <a:latin typeface="+mj-lt"/>
                <a:ea typeface="Calibri Bold Italic" charset="0"/>
                <a:cs typeface="Courier New" pitchFamily="49" charset="0"/>
                <a:sym typeface="Calibri Bold Italic" charset="0"/>
              </a:rPr>
              <a:t>Body</a:t>
            </a:r>
            <a:endParaRPr lang="en-US" sz="3200" i="1" dirty="0">
              <a:solidFill>
                <a:schemeClr val="tx1"/>
              </a:solidFill>
              <a:latin typeface="+mj-lt"/>
              <a:ea typeface="Lucida Grande" charset="0"/>
              <a:cs typeface="Courier New" pitchFamily="49" charset="0"/>
              <a:sym typeface="Arial Narrow Bold" charset="0"/>
            </a:endParaRPr>
          </a:p>
          <a:p>
            <a:pPr algn="l"/>
            <a:r>
              <a:rPr lang="en-US" sz="240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test:</a:t>
            </a:r>
          </a:p>
          <a:p>
            <a:pPr algn="l"/>
            <a:r>
              <a:rPr lang="en-US" sz="240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if (</a:t>
            </a:r>
            <a:r>
              <a:rPr lang="en-US" sz="2400" i="1" dirty="0">
                <a:solidFill>
                  <a:schemeClr val="tx1"/>
                </a:solidFill>
                <a:latin typeface="+mj-lt"/>
                <a:ea typeface="Calibri Bold Italic" charset="0"/>
                <a:cs typeface="Courier New" pitchFamily="49" charset="0"/>
                <a:sym typeface="Calibri Bold Italic" charset="0"/>
              </a:rPr>
              <a:t>Test</a:t>
            </a:r>
            <a:r>
              <a:rPr lang="en-US" sz="240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)</a:t>
            </a:r>
            <a:endParaRPr lang="en-US" sz="3200" dirty="0">
              <a:solidFill>
                <a:schemeClr val="tx1"/>
              </a:solidFill>
              <a:latin typeface="Courier New" pitchFamily="49" charset="0"/>
              <a:ea typeface="Lucida Grande" charset="0"/>
              <a:cs typeface="Courier New" pitchFamily="49" charset="0"/>
              <a:sym typeface="Arial Narrow Bold" charset="0"/>
            </a:endParaRPr>
          </a:p>
          <a:p>
            <a:pPr algn="l"/>
            <a:r>
              <a:rPr lang="en-US" sz="240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  </a:t>
            </a:r>
            <a:r>
              <a:rPr lang="en-US" sz="2400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goto</a:t>
            </a:r>
            <a:r>
              <a:rPr lang="en-US" sz="240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</a:t>
            </a:r>
            <a:r>
              <a:rPr lang="en-US" sz="240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 Italic" charset="0"/>
              </a:rPr>
              <a:t>loop</a:t>
            </a:r>
            <a:r>
              <a:rPr lang="en-US" sz="240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;</a:t>
            </a:r>
            <a:endParaRPr lang="en-US" sz="3200" dirty="0">
              <a:solidFill>
                <a:schemeClr val="tx1"/>
              </a:solidFill>
              <a:latin typeface="Courier New" pitchFamily="49" charset="0"/>
              <a:ea typeface="Lucida Grande" charset="0"/>
              <a:cs typeface="Courier New" pitchFamily="49" charset="0"/>
              <a:sym typeface="Arial Narrow Bold" charset="0"/>
            </a:endParaRPr>
          </a:p>
          <a:p>
            <a:pPr algn="l"/>
            <a:r>
              <a:rPr lang="en-US" sz="240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 Italic" charset="0"/>
              </a:rPr>
              <a:t>done:</a:t>
            </a:r>
          </a:p>
        </p:txBody>
      </p:sp>
      <p:sp>
        <p:nvSpPr>
          <p:cNvPr id="59403" name="AutoShape 11"/>
          <p:cNvSpPr>
            <a:spLocks/>
          </p:cNvSpPr>
          <p:nvPr/>
        </p:nvSpPr>
        <p:spPr bwMode="auto">
          <a:xfrm rot="16200000">
            <a:off x="3657600" y="3048000"/>
            <a:ext cx="762000" cy="1524000"/>
          </a:xfrm>
          <a:custGeom>
            <a:avLst/>
            <a:gdLst>
              <a:gd name="T0" fmla="*/ 10800 w 21600"/>
              <a:gd name="T1" fmla="*/ 10800 h 21600"/>
            </a:gdLst>
            <a:ahLst/>
            <a:cxnLst>
              <a:cxn ang="0">
                <a:pos x="T0" y="T1"/>
              </a:cxn>
            </a:cxnLst>
            <a:rect l="0" t="0" r="r" b="b"/>
            <a:pathLst>
              <a:path w="21600" h="21600">
                <a:moveTo>
                  <a:pt x="0" y="16200"/>
                </a:moveTo>
                <a:lnTo>
                  <a:pt x="5400" y="16200"/>
                </a:lnTo>
                <a:lnTo>
                  <a:pt x="5400" y="0"/>
                </a:lnTo>
                <a:lnTo>
                  <a:pt x="16200" y="0"/>
                </a:lnTo>
                <a:lnTo>
                  <a:pt x="16200" y="16200"/>
                </a:lnTo>
                <a:lnTo>
                  <a:pt x="21600" y="16200"/>
                </a:lnTo>
                <a:lnTo>
                  <a:pt x="10800" y="21600"/>
                </a:lnTo>
                <a:close/>
                <a:moveTo>
                  <a:pt x="0" y="16200"/>
                </a:moveTo>
              </a:path>
            </a:pathLst>
          </a:custGeom>
          <a:solidFill>
            <a:srgbClr val="980002"/>
          </a:solidFill>
          <a:ln w="25400" cap="flat">
            <a:noFill/>
            <a:round/>
            <a:headEnd type="none" w="med" len="med"/>
            <a:tailEnd type="triangle" w="med" len="med"/>
          </a:ln>
          <a:effectLst>
            <a:outerShdw dist="50799" dir="5400000" algn="ctr" rotWithShape="0">
              <a:schemeClr val="bg2">
                <a:alpha val="50000"/>
              </a:schemeClr>
            </a:outerShdw>
          </a:effectLst>
        </p:spPr>
        <p:txBody>
          <a:bodyPr lIns="0" tIns="0" rIns="0" bIns="0"/>
          <a:lstStyle/>
          <a:p>
            <a:endParaRPr lang="en-US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5" name="Rectangle 3"/>
          <p:cNvSpPr>
            <a:spLocks/>
          </p:cNvSpPr>
          <p:nvPr/>
        </p:nvSpPr>
        <p:spPr bwMode="auto">
          <a:xfrm>
            <a:off x="457200" y="1447800"/>
            <a:ext cx="2616200" cy="444500"/>
          </a:xfrm>
          <a:prstGeom prst="rect">
            <a:avLst/>
          </a:prstGeom>
          <a:noFill/>
          <a:ln w="12700" cap="flat">
            <a:noFill/>
            <a:miter lim="800000"/>
            <a:headEnd type="none" w="med" len="med"/>
            <a:tailEnd type="none" w="med" len="med"/>
          </a:ln>
        </p:spPr>
        <p:txBody>
          <a:bodyPr lIns="38100" tIns="38100" rIns="38100" bIns="38100"/>
          <a:lstStyle/>
          <a:p>
            <a:pPr marL="185738" indent="-185738" algn="l">
              <a:spcBef>
                <a:spcPts val="863"/>
              </a:spcBef>
            </a:pPr>
            <a:r>
              <a:rPr lang="en-US" sz="2400">
                <a:solidFill>
                  <a:schemeClr val="tx1"/>
                </a:solidFill>
                <a:latin typeface="Calibri Bold" charset="0"/>
                <a:ea typeface="Calibri Bold" charset="0"/>
                <a:cs typeface="Calibri Bold" charset="0"/>
                <a:sym typeface="Calibri Bold" charset="0"/>
              </a:rPr>
              <a:t>C Code</a:t>
            </a:r>
          </a:p>
        </p:txBody>
      </p:sp>
      <p:sp>
        <p:nvSpPr>
          <p:cNvPr id="54276" name="Rectangle 4"/>
          <p:cNvSpPr>
            <a:spLocks/>
          </p:cNvSpPr>
          <p:nvPr/>
        </p:nvSpPr>
        <p:spPr bwMode="auto">
          <a:xfrm>
            <a:off x="530225" y="1863724"/>
            <a:ext cx="3736976" cy="2632076"/>
          </a:xfrm>
          <a:prstGeom prst="rect">
            <a:avLst/>
          </a:prstGeom>
          <a:solidFill>
            <a:srgbClr val="F6F5BD"/>
          </a:solidFill>
          <a:ln w="127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>
            <a:outerShdw dist="50799" dir="5400000" algn="ctr" rotWithShape="0">
              <a:schemeClr val="bg2">
                <a:alpha val="50000"/>
              </a:schemeClr>
            </a:outerShdw>
          </a:effectLst>
        </p:spPr>
        <p:txBody>
          <a:bodyPr lIns="38100" tIns="38100" rIns="38100" bIns="38100"/>
          <a:lstStyle/>
          <a:p>
            <a:pPr algn="l"/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long </a:t>
            </a:r>
            <a:r>
              <a:rPr lang="en-US" sz="1800" b="1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pcount_while</a:t>
            </a:r>
            <a:endParaRPr lang="en-US" sz="1800" b="1" dirty="0">
              <a:solidFill>
                <a:schemeClr val="tx1"/>
              </a:solidFill>
              <a:latin typeface="Courier New" pitchFamily="49" charset="0"/>
              <a:cs typeface="Courier New" pitchFamily="49" charset="0"/>
              <a:sym typeface="Courier New Bold" charset="0"/>
            </a:endParaRPr>
          </a:p>
          <a:p>
            <a:pPr algn="l"/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(unsigned long x) {</a:t>
            </a:r>
          </a:p>
          <a:p>
            <a:pPr algn="l"/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long result = 0;</a:t>
            </a:r>
          </a:p>
          <a:p>
            <a:pPr algn="l"/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while (x) {</a:t>
            </a:r>
          </a:p>
          <a:p>
            <a:pPr algn="l"/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  result += x &amp; 0x1;</a:t>
            </a:r>
          </a:p>
          <a:p>
            <a:pPr algn="l"/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  x &gt;&gt;= 1;</a:t>
            </a:r>
          </a:p>
          <a:p>
            <a:pPr algn="l"/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}</a:t>
            </a:r>
          </a:p>
          <a:p>
            <a:pPr algn="l"/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return result;</a:t>
            </a:r>
          </a:p>
          <a:p>
            <a:pPr algn="l"/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}</a:t>
            </a:r>
          </a:p>
        </p:txBody>
      </p:sp>
      <p:sp>
        <p:nvSpPr>
          <p:cNvPr id="54277" name="Rectangle 5"/>
          <p:cNvSpPr>
            <a:spLocks/>
          </p:cNvSpPr>
          <p:nvPr/>
        </p:nvSpPr>
        <p:spPr bwMode="auto">
          <a:xfrm>
            <a:off x="4724400" y="1447800"/>
            <a:ext cx="2311400" cy="444500"/>
          </a:xfrm>
          <a:prstGeom prst="rect">
            <a:avLst/>
          </a:prstGeom>
          <a:noFill/>
          <a:ln w="12700" cap="flat">
            <a:noFill/>
            <a:miter lim="800000"/>
            <a:headEnd type="none" w="med" len="med"/>
            <a:tailEnd type="none" w="med" len="med"/>
          </a:ln>
        </p:spPr>
        <p:txBody>
          <a:bodyPr lIns="38100" tIns="38100" rIns="38100" bIns="38100"/>
          <a:lstStyle/>
          <a:p>
            <a:pPr marL="185738" indent="-185738" algn="l">
              <a:spcBef>
                <a:spcPts val="863"/>
              </a:spcBef>
            </a:pPr>
            <a:r>
              <a:rPr lang="en-US" sz="2400" dirty="0">
                <a:solidFill>
                  <a:schemeClr val="tx1"/>
                </a:solidFill>
                <a:latin typeface="Calibri Bold" charset="0"/>
                <a:ea typeface="Calibri Bold" charset="0"/>
                <a:cs typeface="Calibri Bold" charset="0"/>
                <a:sym typeface="Calibri Bold" charset="0"/>
              </a:rPr>
              <a:t>Jump to Middle Version</a:t>
            </a:r>
          </a:p>
        </p:txBody>
      </p:sp>
      <p:sp>
        <p:nvSpPr>
          <p:cNvPr id="54278" name="Rectangle 6"/>
          <p:cNvSpPr>
            <a:spLocks/>
          </p:cNvSpPr>
          <p:nvPr/>
        </p:nvSpPr>
        <p:spPr bwMode="auto">
          <a:xfrm>
            <a:off x="4797424" y="1863724"/>
            <a:ext cx="4041775" cy="3165476"/>
          </a:xfrm>
          <a:prstGeom prst="rect">
            <a:avLst/>
          </a:prstGeom>
          <a:solidFill>
            <a:srgbClr val="D5F1CF"/>
          </a:solidFill>
          <a:ln w="127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>
            <a:outerShdw dist="50799" dir="5400000" algn="ctr" rotWithShape="0">
              <a:schemeClr val="bg2">
                <a:alpha val="50000"/>
              </a:schemeClr>
            </a:outerShdw>
          </a:effectLst>
        </p:spPr>
        <p:txBody>
          <a:bodyPr lIns="38100" tIns="38100" rIns="38100" bIns="38100"/>
          <a:lstStyle/>
          <a:p>
            <a:pPr algn="l"/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long </a:t>
            </a:r>
            <a:r>
              <a:rPr lang="en-US" sz="1800" b="1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pcount_goto_jtm</a:t>
            </a:r>
            <a:endParaRPr lang="en-US" sz="1800" b="1" dirty="0">
              <a:solidFill>
                <a:schemeClr val="tx1"/>
              </a:solidFill>
              <a:latin typeface="Courier New" pitchFamily="49" charset="0"/>
              <a:cs typeface="Courier New" pitchFamily="49" charset="0"/>
              <a:sym typeface="Courier New Bold" charset="0"/>
            </a:endParaRPr>
          </a:p>
          <a:p>
            <a:pPr algn="l"/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(unsigned long x) {</a:t>
            </a:r>
          </a:p>
          <a:p>
            <a:pPr algn="l"/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long result = 0;</a:t>
            </a:r>
          </a:p>
          <a:p>
            <a:pPr algn="l"/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</a:t>
            </a:r>
            <a:r>
              <a:rPr lang="en-US" sz="1800" b="1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goto</a:t>
            </a:r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</a:t>
            </a:r>
            <a:r>
              <a:rPr lang="en-US" sz="1800" b="1" dirty="0">
                <a:solidFill>
                  <a:srgbClr val="0000FF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test</a:t>
            </a:r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;</a:t>
            </a:r>
          </a:p>
          <a:p>
            <a:pPr algn="l"/>
            <a:r>
              <a:rPr lang="en-US" sz="1800" b="1" dirty="0">
                <a:solidFill>
                  <a:srgbClr val="CC0000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loop:</a:t>
            </a:r>
          </a:p>
          <a:p>
            <a:pPr algn="l"/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result += x &amp; 0x1;</a:t>
            </a:r>
          </a:p>
          <a:p>
            <a:pPr algn="l"/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x &gt;&gt;= 1;</a:t>
            </a:r>
          </a:p>
          <a:p>
            <a:pPr algn="l"/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</a:t>
            </a:r>
            <a:r>
              <a:rPr lang="en-US" sz="1800" b="1" dirty="0">
                <a:solidFill>
                  <a:srgbClr val="0000FF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test:</a:t>
            </a:r>
          </a:p>
          <a:p>
            <a:pPr algn="l"/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if(x) </a:t>
            </a:r>
            <a:r>
              <a:rPr lang="en-US" sz="1800" b="1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goto</a:t>
            </a:r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</a:t>
            </a:r>
            <a:r>
              <a:rPr lang="en-US" sz="1800" b="1" dirty="0">
                <a:solidFill>
                  <a:srgbClr val="CC0000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loop</a:t>
            </a:r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;</a:t>
            </a:r>
          </a:p>
          <a:p>
            <a:pPr algn="l"/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return result;</a:t>
            </a:r>
          </a:p>
          <a:p>
            <a:pPr algn="l"/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}</a:t>
            </a:r>
          </a:p>
        </p:txBody>
      </p:sp>
      <p:sp>
        <p:nvSpPr>
          <p:cNvPr id="54279" name="Rectangle 7"/>
          <p:cNvSpPr>
            <a:spLocks noGrp="1" noChangeArrowheads="1"/>
          </p:cNvSpPr>
          <p:nvPr>
            <p:ph type="title"/>
          </p:nvPr>
        </p:nvSpPr>
        <p:spPr>
          <a:ln/>
        </p:spPr>
        <p:txBody>
          <a:bodyPr/>
          <a:lstStyle/>
          <a:p>
            <a:pPr marL="119063" indent="-119063"/>
            <a:r>
              <a:rPr lang="en-US" dirty="0"/>
              <a:t>While Loop Example #1</a:t>
            </a:r>
          </a:p>
        </p:txBody>
      </p:sp>
      <p:sp>
        <p:nvSpPr>
          <p:cNvPr id="54280" name="Rectangle 8"/>
          <p:cNvSpPr>
            <a:spLocks noGrp="1" noChangeArrowheads="1"/>
          </p:cNvSpPr>
          <p:nvPr>
            <p:ph idx="1"/>
          </p:nvPr>
        </p:nvSpPr>
        <p:spPr>
          <a:xfrm>
            <a:off x="381000" y="5118100"/>
            <a:ext cx="8382000" cy="1282700"/>
          </a:xfrm>
          <a:ln/>
        </p:spPr>
        <p:txBody>
          <a:bodyPr/>
          <a:lstStyle/>
          <a:p>
            <a:r>
              <a:rPr lang="en-US" dirty="0"/>
              <a:t>Compare to do-while version of function</a:t>
            </a:r>
          </a:p>
          <a:p>
            <a:r>
              <a:rPr lang="en-US" dirty="0"/>
              <a:t>Initial </a:t>
            </a:r>
            <a:r>
              <a:rPr lang="en-US" dirty="0" err="1"/>
              <a:t>goto</a:t>
            </a:r>
            <a:r>
              <a:rPr lang="en-US" dirty="0"/>
              <a:t> starts loop at test</a:t>
            </a:r>
          </a:p>
        </p:txBody>
      </p:sp>
    </p:spTree>
    <p:extLst>
      <p:ext uri="{BB962C8B-B14F-4D97-AF65-F5344CB8AC3E}">
        <p14:creationId xmlns:p14="http://schemas.microsoft.com/office/powerpoint/2010/main" val="2094010615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5" name="Rectangle 3"/>
          <p:cNvSpPr>
            <a:spLocks/>
          </p:cNvSpPr>
          <p:nvPr/>
        </p:nvSpPr>
        <p:spPr bwMode="auto">
          <a:xfrm>
            <a:off x="533400" y="1524000"/>
            <a:ext cx="2616200" cy="444500"/>
          </a:xfrm>
          <a:prstGeom prst="rect">
            <a:avLst/>
          </a:prstGeom>
          <a:noFill/>
          <a:ln w="12700" cap="flat">
            <a:noFill/>
            <a:miter lim="800000"/>
            <a:headEnd type="none" w="med" len="med"/>
            <a:tailEnd type="none" w="med" len="med"/>
          </a:ln>
        </p:spPr>
        <p:txBody>
          <a:bodyPr lIns="38100" tIns="38100" rIns="38100" bIns="38100"/>
          <a:lstStyle/>
          <a:p>
            <a:pPr marL="185738" indent="-185738" algn="l">
              <a:spcBef>
                <a:spcPts val="863"/>
              </a:spcBef>
            </a:pPr>
            <a:r>
              <a:rPr lang="en-US" sz="2400" dirty="0">
                <a:solidFill>
                  <a:schemeClr val="tx1"/>
                </a:solidFill>
                <a:latin typeface="Calibri Bold" charset="0"/>
                <a:ea typeface="Calibri Bold" charset="0"/>
                <a:cs typeface="Calibri Bold" charset="0"/>
                <a:sym typeface="Calibri Bold" charset="0"/>
              </a:rPr>
              <a:t>While version</a:t>
            </a:r>
          </a:p>
        </p:txBody>
      </p:sp>
      <p:sp>
        <p:nvSpPr>
          <p:cNvPr id="59396" name="Rectangle 4"/>
          <p:cNvSpPr>
            <a:spLocks/>
          </p:cNvSpPr>
          <p:nvPr/>
        </p:nvSpPr>
        <p:spPr bwMode="auto">
          <a:xfrm>
            <a:off x="609600" y="2006601"/>
            <a:ext cx="2514600" cy="800100"/>
          </a:xfrm>
          <a:prstGeom prst="rect">
            <a:avLst/>
          </a:prstGeom>
          <a:solidFill>
            <a:srgbClr val="F6F5BD"/>
          </a:solidFill>
          <a:ln w="127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>
            <a:outerShdw dist="50799" dir="5400000" algn="ctr" rotWithShape="0">
              <a:schemeClr val="bg2">
                <a:alpha val="50000"/>
              </a:schemeClr>
            </a:outerShdw>
          </a:effectLst>
        </p:spPr>
        <p:txBody>
          <a:bodyPr lIns="38100" tIns="38100" rIns="38100" bIns="38100"/>
          <a:lstStyle/>
          <a:p>
            <a:pPr algn="l"/>
            <a:r>
              <a:rPr lang="en-US" sz="240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while (</a:t>
            </a:r>
            <a:r>
              <a:rPr lang="en-US" sz="2400" i="1" dirty="0">
                <a:solidFill>
                  <a:schemeClr val="tx1"/>
                </a:solidFill>
                <a:latin typeface="+mj-lt"/>
                <a:ea typeface="Calibri Bold Italic" charset="0"/>
                <a:cs typeface="Courier New" pitchFamily="49" charset="0"/>
                <a:sym typeface="Calibri Bold Italic" charset="0"/>
              </a:rPr>
              <a:t>Test</a:t>
            </a:r>
            <a:r>
              <a:rPr lang="en-US" sz="240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)</a:t>
            </a:r>
            <a:endParaRPr lang="en-US" sz="3200" dirty="0">
              <a:solidFill>
                <a:schemeClr val="tx1"/>
              </a:solidFill>
              <a:latin typeface="Courier New" pitchFamily="49" charset="0"/>
              <a:ea typeface="Lucida Grande" charset="0"/>
              <a:cs typeface="Courier New" pitchFamily="49" charset="0"/>
              <a:sym typeface="Arial Narrow Bold" charset="0"/>
            </a:endParaRPr>
          </a:p>
          <a:p>
            <a:pPr algn="l"/>
            <a:r>
              <a:rPr lang="en-US" sz="240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</a:t>
            </a:r>
            <a:r>
              <a:rPr lang="en-US" sz="2400" i="1" dirty="0">
                <a:solidFill>
                  <a:schemeClr val="tx1"/>
                </a:solidFill>
                <a:latin typeface="+mj-lt"/>
                <a:cs typeface="Courier New" pitchFamily="49" charset="0"/>
                <a:sym typeface="Courier New Bold" charset="0"/>
              </a:rPr>
              <a:t>Body</a:t>
            </a:r>
          </a:p>
        </p:txBody>
      </p:sp>
      <p:sp>
        <p:nvSpPr>
          <p:cNvPr id="59397" name="Rectangle 5"/>
          <p:cNvSpPr>
            <a:spLocks/>
          </p:cNvSpPr>
          <p:nvPr/>
        </p:nvSpPr>
        <p:spPr bwMode="auto">
          <a:xfrm>
            <a:off x="533400" y="3687764"/>
            <a:ext cx="2908300" cy="444500"/>
          </a:xfrm>
          <a:prstGeom prst="rect">
            <a:avLst/>
          </a:prstGeom>
          <a:noFill/>
          <a:ln w="12700" cap="flat">
            <a:noFill/>
            <a:miter lim="800000"/>
            <a:headEnd type="none" w="med" len="med"/>
            <a:tailEnd type="none" w="med" len="med"/>
          </a:ln>
        </p:spPr>
        <p:txBody>
          <a:bodyPr lIns="38100" tIns="38100" rIns="38100" bIns="38100"/>
          <a:lstStyle/>
          <a:p>
            <a:pPr marL="185738" indent="-185738" algn="l">
              <a:spcBef>
                <a:spcPts val="863"/>
              </a:spcBef>
            </a:pPr>
            <a:r>
              <a:rPr lang="en-US" sz="2400">
                <a:solidFill>
                  <a:schemeClr val="tx1"/>
                </a:solidFill>
                <a:latin typeface="Calibri Bold" charset="0"/>
                <a:ea typeface="Calibri Bold" charset="0"/>
                <a:cs typeface="Calibri Bold" charset="0"/>
                <a:sym typeface="Calibri Bold" charset="0"/>
              </a:rPr>
              <a:t>Do-While Version</a:t>
            </a:r>
          </a:p>
        </p:txBody>
      </p:sp>
      <p:sp>
        <p:nvSpPr>
          <p:cNvPr id="59398" name="Rectangle 6"/>
          <p:cNvSpPr>
            <a:spLocks/>
          </p:cNvSpPr>
          <p:nvPr/>
        </p:nvSpPr>
        <p:spPr bwMode="auto">
          <a:xfrm>
            <a:off x="457200" y="4106863"/>
            <a:ext cx="3048000" cy="2205037"/>
          </a:xfrm>
          <a:prstGeom prst="rect">
            <a:avLst/>
          </a:prstGeom>
          <a:solidFill>
            <a:srgbClr val="F6F5BD"/>
          </a:solidFill>
          <a:ln w="127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>
            <a:outerShdw dist="50799" dir="5400000" algn="ctr" rotWithShape="0">
              <a:schemeClr val="bg2">
                <a:alpha val="50000"/>
              </a:schemeClr>
            </a:outerShdw>
          </a:effectLst>
        </p:spPr>
        <p:txBody>
          <a:bodyPr lIns="38100" tIns="38100" rIns="38100" bIns="38100"/>
          <a:lstStyle/>
          <a:p>
            <a:pPr algn="l"/>
            <a:r>
              <a:rPr lang="en-US" sz="240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if (!</a:t>
            </a:r>
            <a:r>
              <a:rPr lang="en-US" sz="2400" i="1" dirty="0">
                <a:solidFill>
                  <a:schemeClr val="tx1"/>
                </a:solidFill>
                <a:latin typeface="+mj-lt"/>
                <a:ea typeface="Calibri Bold Italic" charset="0"/>
                <a:cs typeface="Courier New" pitchFamily="49" charset="0"/>
                <a:sym typeface="Calibri Bold Italic" charset="0"/>
              </a:rPr>
              <a:t>Test</a:t>
            </a:r>
            <a:r>
              <a:rPr lang="en-US" sz="240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) </a:t>
            </a:r>
            <a:endParaRPr lang="en-US" sz="3200" dirty="0">
              <a:solidFill>
                <a:schemeClr val="tx1"/>
              </a:solidFill>
              <a:latin typeface="Courier New" pitchFamily="49" charset="0"/>
              <a:ea typeface="Lucida Grande" charset="0"/>
              <a:cs typeface="Courier New" pitchFamily="49" charset="0"/>
              <a:sym typeface="Arial Narrow Bold" charset="0"/>
            </a:endParaRPr>
          </a:p>
          <a:p>
            <a:pPr algn="l"/>
            <a:r>
              <a:rPr lang="en-US" sz="240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  </a:t>
            </a:r>
            <a:r>
              <a:rPr lang="en-US" sz="2400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goto</a:t>
            </a:r>
            <a:r>
              <a:rPr lang="en-US" sz="240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</a:t>
            </a:r>
            <a:r>
              <a:rPr lang="en-US" sz="240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 Italic" charset="0"/>
              </a:rPr>
              <a:t>done</a:t>
            </a:r>
            <a:r>
              <a:rPr lang="en-US" sz="240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;</a:t>
            </a:r>
            <a:endParaRPr lang="en-US" sz="3200" dirty="0">
              <a:solidFill>
                <a:schemeClr val="tx1"/>
              </a:solidFill>
              <a:latin typeface="Courier New" pitchFamily="49" charset="0"/>
              <a:ea typeface="Lucida Grande" charset="0"/>
              <a:cs typeface="Courier New" pitchFamily="49" charset="0"/>
              <a:sym typeface="Arial Narrow Bold" charset="0"/>
            </a:endParaRPr>
          </a:p>
          <a:p>
            <a:pPr algn="l"/>
            <a:r>
              <a:rPr lang="en-US" sz="240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do</a:t>
            </a:r>
            <a:endParaRPr lang="en-US" sz="3200" dirty="0">
              <a:solidFill>
                <a:schemeClr val="tx1"/>
              </a:solidFill>
              <a:latin typeface="Courier New" pitchFamily="49" charset="0"/>
              <a:ea typeface="Lucida Grande" charset="0"/>
              <a:cs typeface="Courier New" pitchFamily="49" charset="0"/>
              <a:sym typeface="Arial Narrow Bold" charset="0"/>
            </a:endParaRPr>
          </a:p>
          <a:p>
            <a:pPr algn="l"/>
            <a:r>
              <a:rPr lang="en-US" sz="240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  </a:t>
            </a:r>
            <a:r>
              <a:rPr lang="en-US" sz="2400" i="1" dirty="0">
                <a:solidFill>
                  <a:schemeClr val="tx1"/>
                </a:solidFill>
                <a:latin typeface="+mj-lt"/>
                <a:ea typeface="Calibri Bold Italic" charset="0"/>
                <a:cs typeface="Courier New" pitchFamily="49" charset="0"/>
                <a:sym typeface="Calibri Bold Italic" charset="0"/>
              </a:rPr>
              <a:t>Body</a:t>
            </a:r>
            <a:endParaRPr lang="en-US" sz="3200" i="1" dirty="0">
              <a:solidFill>
                <a:schemeClr val="tx1"/>
              </a:solidFill>
              <a:latin typeface="+mj-lt"/>
              <a:ea typeface="Lucida Grande" charset="0"/>
              <a:cs typeface="Courier New" pitchFamily="49" charset="0"/>
              <a:sym typeface="Arial Narrow Bold" charset="0"/>
            </a:endParaRPr>
          </a:p>
          <a:p>
            <a:pPr algn="l"/>
            <a:r>
              <a:rPr lang="en-US" sz="240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  while(</a:t>
            </a:r>
            <a:r>
              <a:rPr lang="en-US" sz="2400" i="1" dirty="0">
                <a:solidFill>
                  <a:schemeClr val="tx1"/>
                </a:solidFill>
                <a:latin typeface="+mj-lt"/>
                <a:ea typeface="Calibri Bold Italic" charset="0"/>
                <a:cs typeface="Courier New" pitchFamily="49" charset="0"/>
                <a:sym typeface="Calibri Bold Italic" charset="0"/>
              </a:rPr>
              <a:t>Test</a:t>
            </a:r>
            <a:r>
              <a:rPr lang="en-US" sz="240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);</a:t>
            </a:r>
            <a:endParaRPr lang="en-US" sz="3200" dirty="0">
              <a:solidFill>
                <a:schemeClr val="tx1"/>
              </a:solidFill>
              <a:latin typeface="Courier New" pitchFamily="49" charset="0"/>
              <a:ea typeface="Lucida Grande" charset="0"/>
              <a:cs typeface="Courier New" pitchFamily="49" charset="0"/>
              <a:sym typeface="Arial Narrow Bold" charset="0"/>
            </a:endParaRPr>
          </a:p>
          <a:p>
            <a:pPr algn="l"/>
            <a:r>
              <a:rPr lang="en-US" sz="240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done:</a:t>
            </a:r>
          </a:p>
        </p:txBody>
      </p:sp>
      <p:sp>
        <p:nvSpPr>
          <p:cNvPr id="59399" name="Rectangle 7"/>
          <p:cNvSpPr>
            <a:spLocks noGrp="1" noChangeArrowheads="1"/>
          </p:cNvSpPr>
          <p:nvPr>
            <p:ph type="title"/>
          </p:nvPr>
        </p:nvSpPr>
        <p:spPr>
          <a:ln/>
        </p:spPr>
        <p:txBody>
          <a:bodyPr/>
          <a:lstStyle/>
          <a:p>
            <a:pPr marL="119063" indent="-119063"/>
            <a:r>
              <a:rPr lang="en-US" dirty="0"/>
              <a:t>General “While” Translation #2</a:t>
            </a: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267200" y="1752600"/>
            <a:ext cx="4419600" cy="3992563"/>
          </a:xfrm>
        </p:spPr>
        <p:txBody>
          <a:bodyPr/>
          <a:lstStyle/>
          <a:p>
            <a:r>
              <a:rPr lang="en-US" dirty="0"/>
              <a:t>“Do-while” conversion</a:t>
            </a:r>
          </a:p>
          <a:p>
            <a:r>
              <a:rPr lang="en-US" dirty="0"/>
              <a:t>Used with </a:t>
            </a:r>
            <a:r>
              <a:rPr lang="en-US" b="1" dirty="0">
                <a:latin typeface="Courier New"/>
                <a:cs typeface="Courier New"/>
              </a:rPr>
              <a:t>–O1</a:t>
            </a:r>
          </a:p>
        </p:txBody>
      </p:sp>
      <p:sp>
        <p:nvSpPr>
          <p:cNvPr id="59400" name="Rectangle 8"/>
          <p:cNvSpPr>
            <a:spLocks/>
          </p:cNvSpPr>
          <p:nvPr/>
        </p:nvSpPr>
        <p:spPr bwMode="auto">
          <a:xfrm>
            <a:off x="5257800" y="3352800"/>
            <a:ext cx="2908300" cy="444500"/>
          </a:xfrm>
          <a:prstGeom prst="rect">
            <a:avLst/>
          </a:prstGeom>
          <a:noFill/>
          <a:ln w="12700" cap="flat">
            <a:noFill/>
            <a:miter lim="800000"/>
            <a:headEnd type="none" w="med" len="med"/>
            <a:tailEnd type="none" w="med" len="med"/>
          </a:ln>
        </p:spPr>
        <p:txBody>
          <a:bodyPr lIns="38100" tIns="38100" rIns="38100" bIns="38100"/>
          <a:lstStyle/>
          <a:p>
            <a:pPr marL="185738" indent="-185738" algn="l">
              <a:spcBef>
                <a:spcPts val="863"/>
              </a:spcBef>
            </a:pPr>
            <a:r>
              <a:rPr lang="en-US" sz="2400">
                <a:solidFill>
                  <a:schemeClr val="tx1"/>
                </a:solidFill>
                <a:latin typeface="Calibri Bold" charset="0"/>
                <a:ea typeface="Calibri Bold" charset="0"/>
                <a:cs typeface="Calibri Bold" charset="0"/>
                <a:sym typeface="Calibri Bold" charset="0"/>
              </a:rPr>
              <a:t>Goto Version</a:t>
            </a:r>
          </a:p>
        </p:txBody>
      </p:sp>
      <p:sp>
        <p:nvSpPr>
          <p:cNvPr id="59401" name="Rectangle 9"/>
          <p:cNvSpPr>
            <a:spLocks/>
          </p:cNvSpPr>
          <p:nvPr/>
        </p:nvSpPr>
        <p:spPr bwMode="auto">
          <a:xfrm>
            <a:off x="5334000" y="3771899"/>
            <a:ext cx="3429000" cy="2624138"/>
          </a:xfrm>
          <a:prstGeom prst="rect">
            <a:avLst/>
          </a:prstGeom>
          <a:solidFill>
            <a:srgbClr val="D5F1CF"/>
          </a:solidFill>
          <a:ln w="127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>
            <a:outerShdw dist="50799" dir="5400000" algn="ctr" rotWithShape="0">
              <a:schemeClr val="bg2">
                <a:alpha val="50000"/>
              </a:schemeClr>
            </a:outerShdw>
          </a:effectLst>
        </p:spPr>
        <p:txBody>
          <a:bodyPr lIns="38100" tIns="38100" rIns="38100" bIns="38100"/>
          <a:lstStyle/>
          <a:p>
            <a:pPr algn="l"/>
            <a:r>
              <a:rPr lang="en-US" sz="240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if (!</a:t>
            </a:r>
            <a:r>
              <a:rPr lang="en-US" sz="2400" i="1" dirty="0">
                <a:solidFill>
                  <a:schemeClr val="tx1"/>
                </a:solidFill>
                <a:latin typeface="+mj-lt"/>
                <a:ea typeface="Calibri Bold Italic" charset="0"/>
                <a:cs typeface="Courier New" pitchFamily="49" charset="0"/>
                <a:sym typeface="Calibri Bold Italic" charset="0"/>
              </a:rPr>
              <a:t>Test</a:t>
            </a:r>
            <a:r>
              <a:rPr lang="en-US" sz="240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)</a:t>
            </a:r>
            <a:endParaRPr lang="en-US" sz="3200" dirty="0">
              <a:solidFill>
                <a:schemeClr val="tx1"/>
              </a:solidFill>
              <a:latin typeface="Courier New" pitchFamily="49" charset="0"/>
              <a:ea typeface="Lucida Grande" charset="0"/>
              <a:cs typeface="Courier New" pitchFamily="49" charset="0"/>
              <a:sym typeface="Arial Narrow Bold" charset="0"/>
            </a:endParaRPr>
          </a:p>
          <a:p>
            <a:pPr algn="l"/>
            <a:r>
              <a:rPr lang="en-US" sz="240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  </a:t>
            </a:r>
            <a:r>
              <a:rPr lang="en-US" sz="2400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goto</a:t>
            </a:r>
            <a:r>
              <a:rPr lang="en-US" sz="240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</a:t>
            </a:r>
            <a:r>
              <a:rPr lang="en-US" sz="240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 Italic" charset="0"/>
              </a:rPr>
              <a:t>done</a:t>
            </a:r>
            <a:r>
              <a:rPr lang="en-US" sz="240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;</a:t>
            </a:r>
            <a:endParaRPr lang="en-US" sz="3200" dirty="0">
              <a:solidFill>
                <a:schemeClr val="tx1"/>
              </a:solidFill>
              <a:latin typeface="Courier New" pitchFamily="49" charset="0"/>
              <a:ea typeface="Lucida Grande" charset="0"/>
              <a:cs typeface="Courier New" pitchFamily="49" charset="0"/>
              <a:sym typeface="Arial Narrow Bold" charset="0"/>
            </a:endParaRPr>
          </a:p>
          <a:p>
            <a:pPr algn="l"/>
            <a:r>
              <a:rPr lang="en-US" sz="240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 Italic" charset="0"/>
              </a:rPr>
              <a:t>loop:</a:t>
            </a:r>
            <a:endParaRPr lang="en-US" sz="3200" dirty="0">
              <a:solidFill>
                <a:schemeClr val="tx1"/>
              </a:solidFill>
              <a:latin typeface="Courier New" pitchFamily="49" charset="0"/>
              <a:ea typeface="Lucida Grande" charset="0"/>
              <a:cs typeface="Courier New" pitchFamily="49" charset="0"/>
              <a:sym typeface="Arial Narrow Bold" charset="0"/>
            </a:endParaRPr>
          </a:p>
          <a:p>
            <a:pPr algn="l"/>
            <a:r>
              <a:rPr lang="en-US" sz="240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</a:t>
            </a:r>
            <a:r>
              <a:rPr lang="en-US" sz="2400" i="1" dirty="0">
                <a:solidFill>
                  <a:schemeClr val="tx1"/>
                </a:solidFill>
                <a:latin typeface="+mj-lt"/>
                <a:ea typeface="Calibri Bold Italic" charset="0"/>
                <a:cs typeface="Courier New" pitchFamily="49" charset="0"/>
                <a:sym typeface="Calibri Bold Italic" charset="0"/>
              </a:rPr>
              <a:t>Body</a:t>
            </a:r>
            <a:endParaRPr lang="en-US" sz="3200" i="1" dirty="0">
              <a:solidFill>
                <a:schemeClr val="tx1"/>
              </a:solidFill>
              <a:latin typeface="+mj-lt"/>
              <a:ea typeface="Lucida Grande" charset="0"/>
              <a:cs typeface="Courier New" pitchFamily="49" charset="0"/>
              <a:sym typeface="Arial Narrow Bold" charset="0"/>
            </a:endParaRPr>
          </a:p>
          <a:p>
            <a:pPr algn="l"/>
            <a:r>
              <a:rPr lang="en-US" sz="240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if (</a:t>
            </a:r>
            <a:r>
              <a:rPr lang="en-US" sz="2400" i="1" dirty="0">
                <a:solidFill>
                  <a:schemeClr val="tx1"/>
                </a:solidFill>
                <a:latin typeface="+mj-lt"/>
                <a:ea typeface="Calibri Bold Italic" charset="0"/>
                <a:cs typeface="Courier New" pitchFamily="49" charset="0"/>
                <a:sym typeface="Calibri Bold Italic" charset="0"/>
              </a:rPr>
              <a:t>Test</a:t>
            </a:r>
            <a:r>
              <a:rPr lang="en-US" sz="240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)</a:t>
            </a:r>
            <a:endParaRPr lang="en-US" sz="3200" dirty="0">
              <a:solidFill>
                <a:schemeClr val="tx1"/>
              </a:solidFill>
              <a:latin typeface="Courier New" pitchFamily="49" charset="0"/>
              <a:ea typeface="Lucida Grande" charset="0"/>
              <a:cs typeface="Courier New" pitchFamily="49" charset="0"/>
              <a:sym typeface="Arial Narrow Bold" charset="0"/>
            </a:endParaRPr>
          </a:p>
          <a:p>
            <a:pPr algn="l"/>
            <a:r>
              <a:rPr lang="en-US" sz="240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  </a:t>
            </a:r>
            <a:r>
              <a:rPr lang="en-US" sz="2400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goto</a:t>
            </a:r>
            <a:r>
              <a:rPr lang="en-US" sz="240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</a:t>
            </a:r>
            <a:r>
              <a:rPr lang="en-US" sz="240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 Italic" charset="0"/>
              </a:rPr>
              <a:t>loop</a:t>
            </a:r>
            <a:r>
              <a:rPr lang="en-US" sz="240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;</a:t>
            </a:r>
            <a:endParaRPr lang="en-US" sz="3200" dirty="0">
              <a:solidFill>
                <a:schemeClr val="tx1"/>
              </a:solidFill>
              <a:latin typeface="Courier New" pitchFamily="49" charset="0"/>
              <a:ea typeface="Lucida Grande" charset="0"/>
              <a:cs typeface="Courier New" pitchFamily="49" charset="0"/>
              <a:sym typeface="Arial Narrow Bold" charset="0"/>
            </a:endParaRPr>
          </a:p>
          <a:p>
            <a:pPr algn="l"/>
            <a:r>
              <a:rPr lang="en-US" sz="240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 Italic" charset="0"/>
              </a:rPr>
              <a:t>done:</a:t>
            </a:r>
          </a:p>
        </p:txBody>
      </p:sp>
      <p:sp>
        <p:nvSpPr>
          <p:cNvPr id="59402" name="AutoShape 10"/>
          <p:cNvSpPr>
            <a:spLocks/>
          </p:cNvSpPr>
          <p:nvPr/>
        </p:nvSpPr>
        <p:spPr bwMode="auto">
          <a:xfrm>
            <a:off x="1371600" y="2878138"/>
            <a:ext cx="762000" cy="842963"/>
          </a:xfrm>
          <a:custGeom>
            <a:avLst/>
            <a:gdLst>
              <a:gd name="T0" fmla="*/ 10800 w 21600"/>
              <a:gd name="T1" fmla="*/ 10800 h 21600"/>
            </a:gdLst>
            <a:ahLst/>
            <a:cxnLst>
              <a:cxn ang="0">
                <a:pos x="T0" y="T1"/>
              </a:cxn>
            </a:cxnLst>
            <a:rect l="0" t="0" r="r" b="b"/>
            <a:pathLst>
              <a:path w="21600" h="21600">
                <a:moveTo>
                  <a:pt x="0" y="11842"/>
                </a:moveTo>
                <a:lnTo>
                  <a:pt x="5400" y="11842"/>
                </a:lnTo>
                <a:lnTo>
                  <a:pt x="5400" y="0"/>
                </a:lnTo>
                <a:lnTo>
                  <a:pt x="16200" y="0"/>
                </a:lnTo>
                <a:lnTo>
                  <a:pt x="16200" y="11842"/>
                </a:lnTo>
                <a:lnTo>
                  <a:pt x="21600" y="11842"/>
                </a:lnTo>
                <a:lnTo>
                  <a:pt x="10800" y="21600"/>
                </a:lnTo>
                <a:close/>
                <a:moveTo>
                  <a:pt x="0" y="11842"/>
                </a:moveTo>
              </a:path>
            </a:pathLst>
          </a:custGeom>
          <a:solidFill>
            <a:srgbClr val="980002"/>
          </a:solidFill>
          <a:ln w="25400" cap="flat">
            <a:noFill/>
            <a:round/>
            <a:headEnd type="none" w="med" len="med"/>
            <a:tailEnd type="triangle" w="med" len="med"/>
          </a:ln>
          <a:effectLst>
            <a:outerShdw dist="50799" dir="5400000" algn="ctr" rotWithShape="0">
              <a:schemeClr val="bg2">
                <a:alpha val="50000"/>
              </a:schemeClr>
            </a:outerShdw>
          </a:effec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59403" name="AutoShape 11"/>
          <p:cNvSpPr>
            <a:spLocks/>
          </p:cNvSpPr>
          <p:nvPr/>
        </p:nvSpPr>
        <p:spPr bwMode="auto">
          <a:xfrm rot="16200000">
            <a:off x="4038600" y="4178301"/>
            <a:ext cx="762000" cy="1524000"/>
          </a:xfrm>
          <a:custGeom>
            <a:avLst/>
            <a:gdLst>
              <a:gd name="T0" fmla="*/ 10800 w 21600"/>
              <a:gd name="T1" fmla="*/ 10800 h 21600"/>
            </a:gdLst>
            <a:ahLst/>
            <a:cxnLst>
              <a:cxn ang="0">
                <a:pos x="T0" y="T1"/>
              </a:cxn>
            </a:cxnLst>
            <a:rect l="0" t="0" r="r" b="b"/>
            <a:pathLst>
              <a:path w="21600" h="21600">
                <a:moveTo>
                  <a:pt x="0" y="16200"/>
                </a:moveTo>
                <a:lnTo>
                  <a:pt x="5400" y="16200"/>
                </a:lnTo>
                <a:lnTo>
                  <a:pt x="5400" y="0"/>
                </a:lnTo>
                <a:lnTo>
                  <a:pt x="16200" y="0"/>
                </a:lnTo>
                <a:lnTo>
                  <a:pt x="16200" y="16200"/>
                </a:lnTo>
                <a:lnTo>
                  <a:pt x="21600" y="16200"/>
                </a:lnTo>
                <a:lnTo>
                  <a:pt x="10800" y="21600"/>
                </a:lnTo>
                <a:close/>
                <a:moveTo>
                  <a:pt x="0" y="16200"/>
                </a:moveTo>
              </a:path>
            </a:pathLst>
          </a:custGeom>
          <a:solidFill>
            <a:srgbClr val="980002"/>
          </a:solidFill>
          <a:ln w="25400" cap="flat">
            <a:noFill/>
            <a:round/>
            <a:headEnd type="none" w="med" len="med"/>
            <a:tailEnd type="triangle" w="med" len="med"/>
          </a:ln>
          <a:effectLst>
            <a:outerShdw dist="50799" dir="5400000" algn="ctr" rotWithShape="0">
              <a:schemeClr val="bg2">
                <a:alpha val="50000"/>
              </a:schemeClr>
            </a:outerShdw>
          </a:effectLst>
        </p:spPr>
        <p:txBody>
          <a:bodyPr lIns="0" tIns="0" rIns="0" bIns="0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0020306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5" name="Rectangle 3"/>
          <p:cNvSpPr>
            <a:spLocks/>
          </p:cNvSpPr>
          <p:nvPr/>
        </p:nvSpPr>
        <p:spPr bwMode="auto">
          <a:xfrm>
            <a:off x="457200" y="1447800"/>
            <a:ext cx="2616200" cy="444500"/>
          </a:xfrm>
          <a:prstGeom prst="rect">
            <a:avLst/>
          </a:prstGeom>
          <a:noFill/>
          <a:ln w="12700" cap="flat">
            <a:noFill/>
            <a:miter lim="800000"/>
            <a:headEnd type="none" w="med" len="med"/>
            <a:tailEnd type="none" w="med" len="med"/>
          </a:ln>
        </p:spPr>
        <p:txBody>
          <a:bodyPr lIns="38100" tIns="38100" rIns="38100" bIns="38100"/>
          <a:lstStyle/>
          <a:p>
            <a:pPr marL="185738" indent="-185738" algn="l">
              <a:spcBef>
                <a:spcPts val="863"/>
              </a:spcBef>
            </a:pPr>
            <a:r>
              <a:rPr lang="en-US" sz="2400">
                <a:solidFill>
                  <a:schemeClr val="tx1"/>
                </a:solidFill>
                <a:latin typeface="Calibri Bold" charset="0"/>
                <a:ea typeface="Calibri Bold" charset="0"/>
                <a:cs typeface="Calibri Bold" charset="0"/>
                <a:sym typeface="Calibri Bold" charset="0"/>
              </a:rPr>
              <a:t>C Code</a:t>
            </a:r>
          </a:p>
        </p:txBody>
      </p:sp>
      <p:sp>
        <p:nvSpPr>
          <p:cNvPr id="54276" name="Rectangle 4"/>
          <p:cNvSpPr>
            <a:spLocks/>
          </p:cNvSpPr>
          <p:nvPr/>
        </p:nvSpPr>
        <p:spPr bwMode="auto">
          <a:xfrm>
            <a:off x="530225" y="1863724"/>
            <a:ext cx="3736976" cy="2632076"/>
          </a:xfrm>
          <a:prstGeom prst="rect">
            <a:avLst/>
          </a:prstGeom>
          <a:solidFill>
            <a:srgbClr val="F6F5BD"/>
          </a:solidFill>
          <a:ln w="127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>
            <a:outerShdw dist="50799" dir="5400000" algn="ctr" rotWithShape="0">
              <a:schemeClr val="bg2">
                <a:alpha val="50000"/>
              </a:schemeClr>
            </a:outerShdw>
          </a:effectLst>
        </p:spPr>
        <p:txBody>
          <a:bodyPr lIns="38100" tIns="38100" rIns="38100" bIns="38100"/>
          <a:lstStyle/>
          <a:p>
            <a:pPr algn="l"/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long </a:t>
            </a:r>
            <a:r>
              <a:rPr lang="en-US" sz="1800" b="1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pcount_while</a:t>
            </a:r>
            <a:endParaRPr lang="en-US" sz="1800" b="1" dirty="0">
              <a:solidFill>
                <a:schemeClr val="tx1"/>
              </a:solidFill>
              <a:latin typeface="Courier New" pitchFamily="49" charset="0"/>
              <a:cs typeface="Courier New" pitchFamily="49" charset="0"/>
              <a:sym typeface="Courier New Bold" charset="0"/>
            </a:endParaRPr>
          </a:p>
          <a:p>
            <a:pPr algn="l"/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(unsigned long x) {</a:t>
            </a:r>
          </a:p>
          <a:p>
            <a:pPr algn="l"/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long result = 0;</a:t>
            </a:r>
          </a:p>
          <a:p>
            <a:pPr algn="l"/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while (x) {</a:t>
            </a:r>
          </a:p>
          <a:p>
            <a:pPr algn="l"/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  result += x &amp; 0x1;</a:t>
            </a:r>
          </a:p>
          <a:p>
            <a:pPr algn="l"/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  x &gt;&gt;= 1;</a:t>
            </a:r>
          </a:p>
          <a:p>
            <a:pPr algn="l"/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}</a:t>
            </a:r>
          </a:p>
          <a:p>
            <a:pPr algn="l"/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return result;</a:t>
            </a:r>
          </a:p>
          <a:p>
            <a:pPr algn="l"/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}</a:t>
            </a:r>
          </a:p>
        </p:txBody>
      </p:sp>
      <p:sp>
        <p:nvSpPr>
          <p:cNvPr id="54277" name="Rectangle 5"/>
          <p:cNvSpPr>
            <a:spLocks/>
          </p:cNvSpPr>
          <p:nvPr/>
        </p:nvSpPr>
        <p:spPr bwMode="auto">
          <a:xfrm>
            <a:off x="4724400" y="1447800"/>
            <a:ext cx="2311400" cy="444500"/>
          </a:xfrm>
          <a:prstGeom prst="rect">
            <a:avLst/>
          </a:prstGeom>
          <a:noFill/>
          <a:ln w="12700" cap="flat">
            <a:noFill/>
            <a:miter lim="800000"/>
            <a:headEnd type="none" w="med" len="med"/>
            <a:tailEnd type="none" w="med" len="med"/>
          </a:ln>
        </p:spPr>
        <p:txBody>
          <a:bodyPr lIns="38100" tIns="38100" rIns="38100" bIns="38100"/>
          <a:lstStyle/>
          <a:p>
            <a:pPr marL="185738" indent="-185738" algn="l">
              <a:spcBef>
                <a:spcPts val="863"/>
              </a:spcBef>
            </a:pPr>
            <a:r>
              <a:rPr lang="en-US" sz="2400" dirty="0">
                <a:solidFill>
                  <a:schemeClr val="tx1"/>
                </a:solidFill>
                <a:latin typeface="Calibri Bold" charset="0"/>
                <a:ea typeface="Calibri Bold" charset="0"/>
                <a:cs typeface="Calibri Bold" charset="0"/>
                <a:sym typeface="Calibri Bold" charset="0"/>
              </a:rPr>
              <a:t>Do-While Version</a:t>
            </a:r>
          </a:p>
        </p:txBody>
      </p:sp>
      <p:sp>
        <p:nvSpPr>
          <p:cNvPr id="54278" name="Rectangle 6"/>
          <p:cNvSpPr>
            <a:spLocks/>
          </p:cNvSpPr>
          <p:nvPr/>
        </p:nvSpPr>
        <p:spPr bwMode="auto">
          <a:xfrm>
            <a:off x="4797424" y="1863724"/>
            <a:ext cx="4041775" cy="3165476"/>
          </a:xfrm>
          <a:prstGeom prst="rect">
            <a:avLst/>
          </a:prstGeom>
          <a:solidFill>
            <a:srgbClr val="D5F1CF"/>
          </a:solidFill>
          <a:ln w="127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>
            <a:outerShdw dist="50799" dir="5400000" algn="ctr" rotWithShape="0">
              <a:schemeClr val="bg2">
                <a:alpha val="50000"/>
              </a:schemeClr>
            </a:outerShdw>
          </a:effectLst>
        </p:spPr>
        <p:txBody>
          <a:bodyPr lIns="38100" tIns="38100" rIns="38100" bIns="38100"/>
          <a:lstStyle/>
          <a:p>
            <a:pPr algn="l"/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long </a:t>
            </a:r>
            <a:r>
              <a:rPr lang="en-US" sz="1800" b="1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pcount_goto_dw</a:t>
            </a:r>
            <a:endParaRPr lang="en-US" sz="1800" b="1" dirty="0">
              <a:solidFill>
                <a:schemeClr val="tx1"/>
              </a:solidFill>
              <a:latin typeface="Courier New" pitchFamily="49" charset="0"/>
              <a:cs typeface="Courier New" pitchFamily="49" charset="0"/>
              <a:sym typeface="Courier New Bold" charset="0"/>
            </a:endParaRPr>
          </a:p>
          <a:p>
            <a:pPr algn="l"/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(unsigned long x) {</a:t>
            </a:r>
          </a:p>
          <a:p>
            <a:pPr algn="l"/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long result = 0;</a:t>
            </a:r>
          </a:p>
          <a:p>
            <a:pPr algn="l"/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if (!x) </a:t>
            </a:r>
            <a:r>
              <a:rPr lang="en-US" sz="1800" b="1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goto</a:t>
            </a:r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</a:t>
            </a:r>
            <a:r>
              <a:rPr lang="en-US" sz="1800" b="1" dirty="0">
                <a:solidFill>
                  <a:srgbClr val="0000FF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done</a:t>
            </a:r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;</a:t>
            </a:r>
          </a:p>
          <a:p>
            <a:pPr algn="l"/>
            <a:r>
              <a:rPr lang="en-US" sz="1800" b="1" dirty="0">
                <a:solidFill>
                  <a:srgbClr val="CC0000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loop:</a:t>
            </a:r>
          </a:p>
          <a:p>
            <a:pPr algn="l"/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result += x &amp; 0x1;</a:t>
            </a:r>
          </a:p>
          <a:p>
            <a:pPr algn="l"/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x &gt;&gt;= 1;</a:t>
            </a:r>
          </a:p>
          <a:p>
            <a:pPr algn="l"/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if(x) </a:t>
            </a:r>
            <a:r>
              <a:rPr lang="en-US" sz="1800" b="1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goto</a:t>
            </a:r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</a:t>
            </a:r>
            <a:r>
              <a:rPr lang="en-US" sz="1800" b="1" dirty="0">
                <a:solidFill>
                  <a:srgbClr val="CC0000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loop</a:t>
            </a:r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;</a:t>
            </a:r>
          </a:p>
          <a:p>
            <a:pPr algn="l"/>
            <a:r>
              <a:rPr lang="en-US" sz="1800" b="1" dirty="0">
                <a:solidFill>
                  <a:srgbClr val="CC0000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</a:t>
            </a:r>
            <a:r>
              <a:rPr lang="en-US" sz="1800" b="1" dirty="0">
                <a:solidFill>
                  <a:srgbClr val="0000FF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done:</a:t>
            </a:r>
          </a:p>
          <a:p>
            <a:pPr algn="l"/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return result;</a:t>
            </a:r>
          </a:p>
          <a:p>
            <a:pPr algn="l"/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}</a:t>
            </a:r>
          </a:p>
        </p:txBody>
      </p:sp>
      <p:sp>
        <p:nvSpPr>
          <p:cNvPr id="54279" name="Rectangle 7"/>
          <p:cNvSpPr>
            <a:spLocks noGrp="1" noChangeArrowheads="1"/>
          </p:cNvSpPr>
          <p:nvPr>
            <p:ph type="title"/>
          </p:nvPr>
        </p:nvSpPr>
        <p:spPr>
          <a:ln/>
        </p:spPr>
        <p:txBody>
          <a:bodyPr/>
          <a:lstStyle/>
          <a:p>
            <a:pPr marL="119063" indent="-119063"/>
            <a:r>
              <a:rPr lang="en-US" dirty="0"/>
              <a:t>While Loop Example #2</a:t>
            </a:r>
          </a:p>
        </p:txBody>
      </p:sp>
      <p:sp>
        <p:nvSpPr>
          <p:cNvPr id="54280" name="Rectangle 8"/>
          <p:cNvSpPr>
            <a:spLocks noGrp="1" noChangeArrowheads="1"/>
          </p:cNvSpPr>
          <p:nvPr>
            <p:ph type="body" idx="1"/>
          </p:nvPr>
        </p:nvSpPr>
        <p:spPr>
          <a:xfrm>
            <a:off x="381000" y="5219700"/>
            <a:ext cx="8382000" cy="1282700"/>
          </a:xfrm>
          <a:ln/>
        </p:spPr>
        <p:txBody>
          <a:bodyPr/>
          <a:lstStyle/>
          <a:p>
            <a:r>
              <a:rPr lang="en-US" dirty="0"/>
              <a:t>Initial conditional guards entrance to loop</a:t>
            </a:r>
          </a:p>
          <a:p>
            <a:r>
              <a:rPr lang="en-US" dirty="0"/>
              <a:t>Compare to do-while version of function</a:t>
            </a:r>
          </a:p>
          <a:p>
            <a:pPr lvl="1"/>
            <a:r>
              <a:rPr lang="en-US" dirty="0"/>
              <a:t>Removes jump to middle.  </a:t>
            </a:r>
            <a:r>
              <a:rPr lang="en-US" dirty="0">
                <a:solidFill>
                  <a:srgbClr val="FF0000"/>
                </a:solidFill>
              </a:rPr>
              <a:t>When is this good or bad?</a:t>
            </a:r>
          </a:p>
        </p:txBody>
      </p:sp>
    </p:spTree>
    <p:extLst>
      <p:ext uri="{BB962C8B-B14F-4D97-AF65-F5344CB8AC3E}">
        <p14:creationId xmlns:p14="http://schemas.microsoft.com/office/powerpoint/2010/main" val="33134687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8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55" name="Rectangle 11"/>
          <p:cNvSpPr>
            <a:spLocks noGrp="1" noChangeArrowheads="1"/>
          </p:cNvSpPr>
          <p:nvPr>
            <p:ph type="title"/>
          </p:nvPr>
        </p:nvSpPr>
        <p:spPr>
          <a:ln/>
        </p:spPr>
        <p:txBody>
          <a:bodyPr/>
          <a:lstStyle/>
          <a:p>
            <a:pPr marL="119063" indent="-119063"/>
            <a:r>
              <a:rPr lang="en-US" dirty="0"/>
              <a:t>“For” Loop Form</a:t>
            </a:r>
          </a:p>
        </p:txBody>
      </p:sp>
      <p:sp>
        <p:nvSpPr>
          <p:cNvPr id="11" name="Rectangle 3"/>
          <p:cNvSpPr>
            <a:spLocks noChangeArrowheads="1"/>
          </p:cNvSpPr>
          <p:nvPr/>
        </p:nvSpPr>
        <p:spPr bwMode="auto">
          <a:xfrm>
            <a:off x="381000" y="1676400"/>
            <a:ext cx="4419600" cy="1013098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57150" cmpd="thickThin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square" lIns="90487" tIns="44450" rIns="90487" bIns="44450">
            <a:spAutoFit/>
          </a:bodyPr>
          <a:lstStyle/>
          <a:p>
            <a:pPr>
              <a:lnSpc>
                <a:spcPct val="100000"/>
              </a:lnSpc>
              <a:spcBef>
                <a:spcPct val="50000"/>
              </a:spcBef>
            </a:pPr>
            <a:r>
              <a:rPr lang="en-US" sz="2400">
                <a:latin typeface="Courier New" charset="0"/>
              </a:rPr>
              <a:t>for (</a:t>
            </a:r>
            <a:r>
              <a:rPr lang="en-US" sz="2400" i="1"/>
              <a:t>Init</a:t>
            </a:r>
            <a:r>
              <a:rPr lang="en-US" sz="2400">
                <a:latin typeface="Courier New" charset="0"/>
              </a:rPr>
              <a:t>; </a:t>
            </a:r>
            <a:r>
              <a:rPr lang="en-US" sz="2400" i="1"/>
              <a:t>Test</a:t>
            </a:r>
            <a:r>
              <a:rPr lang="en-US" sz="2400">
                <a:latin typeface="Courier New" charset="0"/>
              </a:rPr>
              <a:t>; </a:t>
            </a:r>
            <a:r>
              <a:rPr lang="en-US" sz="2400" i="1"/>
              <a:t>Update </a:t>
            </a:r>
            <a:r>
              <a:rPr lang="en-US" sz="2400">
                <a:latin typeface="Courier New" charset="0"/>
              </a:rPr>
              <a:t>)</a:t>
            </a:r>
          </a:p>
          <a:p>
            <a:pPr>
              <a:lnSpc>
                <a:spcPct val="100000"/>
              </a:lnSpc>
              <a:spcBef>
                <a:spcPct val="50000"/>
              </a:spcBef>
            </a:pPr>
            <a:r>
              <a:rPr lang="en-US" sz="2400">
                <a:latin typeface="Courier New" charset="0"/>
              </a:rPr>
              <a:t>    </a:t>
            </a:r>
            <a:r>
              <a:rPr lang="en-US" sz="2400" i="1"/>
              <a:t>Body</a:t>
            </a:r>
          </a:p>
        </p:txBody>
      </p:sp>
      <p:sp>
        <p:nvSpPr>
          <p:cNvPr id="12" name="Rectangle 5"/>
          <p:cNvSpPr>
            <a:spLocks noChangeArrowheads="1"/>
          </p:cNvSpPr>
          <p:nvPr/>
        </p:nvSpPr>
        <p:spPr bwMode="auto">
          <a:xfrm>
            <a:off x="381000" y="1143000"/>
            <a:ext cx="3448050" cy="41275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90487" tIns="44450" rIns="90487" bIns="44450"/>
          <a:lstStyle/>
          <a:p>
            <a:pPr marL="223838" indent="-223838" algn="ctr" defTabSz="895350">
              <a:spcBef>
                <a:spcPct val="30000"/>
              </a:spcBef>
            </a:pPr>
            <a:r>
              <a:rPr lang="en-US" sz="2400" dirty="0">
                <a:solidFill>
                  <a:schemeClr val="tx2"/>
                </a:solidFill>
                <a:latin typeface="+mj-lt"/>
                <a:cs typeface="Calibri"/>
              </a:rPr>
              <a:t>General Form</a:t>
            </a:r>
          </a:p>
          <a:p>
            <a:pPr marL="223838" indent="-223838" algn="ctr" defTabSz="895350">
              <a:lnSpc>
                <a:spcPct val="100000"/>
              </a:lnSpc>
            </a:pPr>
            <a:endParaRPr lang="en-US" sz="2400" dirty="0">
              <a:solidFill>
                <a:schemeClr val="tx2"/>
              </a:solidFill>
              <a:latin typeface="+mj-lt"/>
              <a:cs typeface="Calibri"/>
            </a:endParaRPr>
          </a:p>
        </p:txBody>
      </p:sp>
      <p:sp>
        <p:nvSpPr>
          <p:cNvPr id="24" name="Rectangle 4"/>
          <p:cNvSpPr>
            <a:spLocks/>
          </p:cNvSpPr>
          <p:nvPr/>
        </p:nvSpPr>
        <p:spPr bwMode="auto">
          <a:xfrm>
            <a:off x="381000" y="2819400"/>
            <a:ext cx="4495800" cy="3962400"/>
          </a:xfrm>
          <a:prstGeom prst="rect">
            <a:avLst/>
          </a:prstGeom>
          <a:solidFill>
            <a:srgbClr val="F6F5BD"/>
          </a:solidFill>
          <a:ln w="127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>
            <a:outerShdw dist="50799" dir="5400000" algn="ctr" rotWithShape="0">
              <a:schemeClr val="bg2">
                <a:alpha val="50000"/>
              </a:schemeClr>
            </a:outerShdw>
          </a:effectLst>
        </p:spPr>
        <p:txBody>
          <a:bodyPr lIns="38100" tIns="38100" rIns="38100" bIns="38100"/>
          <a:lstStyle/>
          <a:p>
            <a:pPr algn="l"/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#define WSIZE 8*</a:t>
            </a:r>
            <a:r>
              <a:rPr lang="en-US" sz="1800" b="1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sizeof</a:t>
            </a:r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(</a:t>
            </a:r>
            <a:r>
              <a:rPr lang="en-US" sz="1800" b="1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int</a:t>
            </a:r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)</a:t>
            </a:r>
          </a:p>
          <a:p>
            <a:pPr algn="l"/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long </a:t>
            </a:r>
            <a:r>
              <a:rPr lang="en-US" sz="1800" b="1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pcount_for</a:t>
            </a:r>
            <a:endParaRPr lang="en-US" sz="1800" b="1" dirty="0">
              <a:solidFill>
                <a:schemeClr val="tx1"/>
              </a:solidFill>
              <a:latin typeface="Courier New" pitchFamily="49" charset="0"/>
              <a:cs typeface="Courier New" pitchFamily="49" charset="0"/>
              <a:sym typeface="Courier New Bold" charset="0"/>
            </a:endParaRPr>
          </a:p>
          <a:p>
            <a:pPr algn="l"/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(unsigned long x)</a:t>
            </a:r>
          </a:p>
          <a:p>
            <a:pPr algn="l"/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{</a:t>
            </a:r>
          </a:p>
          <a:p>
            <a:pPr algn="l"/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</a:t>
            </a:r>
            <a:r>
              <a:rPr lang="en-US" sz="1800" b="1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size_t</a:t>
            </a:r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</a:t>
            </a:r>
            <a:r>
              <a:rPr lang="en-US" sz="1800" b="1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i</a:t>
            </a:r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;</a:t>
            </a:r>
          </a:p>
          <a:p>
            <a:pPr algn="l"/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long result = 0;</a:t>
            </a:r>
          </a:p>
          <a:p>
            <a:pPr algn="l"/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for (</a:t>
            </a:r>
            <a:r>
              <a:rPr lang="en-US" sz="1800" b="1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i</a:t>
            </a:r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= 0; </a:t>
            </a:r>
            <a:r>
              <a:rPr lang="en-US" sz="1800" b="1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i</a:t>
            </a:r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&lt; WSIZE; </a:t>
            </a:r>
            <a:r>
              <a:rPr lang="en-US" sz="1800" b="1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i</a:t>
            </a:r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++)</a:t>
            </a:r>
          </a:p>
          <a:p>
            <a:pPr algn="l"/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{</a:t>
            </a:r>
          </a:p>
          <a:p>
            <a:pPr algn="l"/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  unsigned bit = </a:t>
            </a:r>
          </a:p>
          <a:p>
            <a:pPr algn="l"/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    (x &gt;&gt; </a:t>
            </a:r>
            <a:r>
              <a:rPr lang="en-US" sz="1800" b="1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i</a:t>
            </a:r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) &amp; 0x1;</a:t>
            </a:r>
          </a:p>
          <a:p>
            <a:pPr algn="l"/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  result += bit;</a:t>
            </a:r>
          </a:p>
          <a:p>
            <a:pPr algn="l"/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}</a:t>
            </a:r>
          </a:p>
          <a:p>
            <a:pPr algn="l"/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return result;</a:t>
            </a:r>
          </a:p>
          <a:p>
            <a:pPr algn="l"/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}</a:t>
            </a:r>
          </a:p>
        </p:txBody>
      </p:sp>
      <p:sp>
        <p:nvSpPr>
          <p:cNvPr id="25" name="Rectangle 4"/>
          <p:cNvSpPr>
            <a:spLocks/>
          </p:cNvSpPr>
          <p:nvPr/>
        </p:nvSpPr>
        <p:spPr bwMode="auto">
          <a:xfrm>
            <a:off x="5181600" y="1295400"/>
            <a:ext cx="2133600" cy="381000"/>
          </a:xfrm>
          <a:prstGeom prst="rect">
            <a:avLst/>
          </a:prstGeom>
          <a:solidFill>
            <a:srgbClr val="CCFFCC"/>
          </a:solidFill>
          <a:ln w="127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>
            <a:outerShdw dist="50799" dir="5400000" algn="ctr" rotWithShape="0">
              <a:schemeClr val="bg2">
                <a:alpha val="50000"/>
              </a:schemeClr>
            </a:outerShdw>
          </a:effectLst>
        </p:spPr>
        <p:txBody>
          <a:bodyPr lIns="38100" tIns="38100" rIns="38100" bIns="38100"/>
          <a:lstStyle/>
          <a:p>
            <a:pPr algn="l"/>
            <a:r>
              <a:rPr lang="en-US" sz="1800" b="1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i</a:t>
            </a:r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= 0</a:t>
            </a:r>
          </a:p>
        </p:txBody>
      </p:sp>
      <p:sp>
        <p:nvSpPr>
          <p:cNvPr id="26" name="Rectangle 4"/>
          <p:cNvSpPr>
            <a:spLocks/>
          </p:cNvSpPr>
          <p:nvPr/>
        </p:nvSpPr>
        <p:spPr bwMode="auto">
          <a:xfrm>
            <a:off x="5181600" y="2209800"/>
            <a:ext cx="2133600" cy="381000"/>
          </a:xfrm>
          <a:prstGeom prst="rect">
            <a:avLst/>
          </a:prstGeom>
          <a:solidFill>
            <a:srgbClr val="CCFFCC"/>
          </a:solidFill>
          <a:ln w="127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>
            <a:outerShdw dist="50799" dir="5400000" algn="ctr" rotWithShape="0">
              <a:schemeClr val="bg2">
                <a:alpha val="50000"/>
              </a:schemeClr>
            </a:outerShdw>
          </a:effectLst>
        </p:spPr>
        <p:txBody>
          <a:bodyPr lIns="38100" tIns="38100" rIns="38100" bIns="38100"/>
          <a:lstStyle/>
          <a:p>
            <a:pPr algn="l"/>
            <a:r>
              <a:rPr lang="en-US" sz="1800" b="1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i</a:t>
            </a:r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&lt; WSIZE</a:t>
            </a:r>
          </a:p>
        </p:txBody>
      </p:sp>
      <p:sp>
        <p:nvSpPr>
          <p:cNvPr id="27" name="Rectangle 4"/>
          <p:cNvSpPr>
            <a:spLocks/>
          </p:cNvSpPr>
          <p:nvPr/>
        </p:nvSpPr>
        <p:spPr bwMode="auto">
          <a:xfrm>
            <a:off x="5181600" y="3200400"/>
            <a:ext cx="2133600" cy="381000"/>
          </a:xfrm>
          <a:prstGeom prst="rect">
            <a:avLst/>
          </a:prstGeom>
          <a:solidFill>
            <a:srgbClr val="CCFFCC"/>
          </a:solidFill>
          <a:ln w="127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>
            <a:outerShdw dist="50799" dir="5400000" algn="ctr" rotWithShape="0">
              <a:schemeClr val="bg2">
                <a:alpha val="50000"/>
              </a:schemeClr>
            </a:outerShdw>
          </a:effectLst>
        </p:spPr>
        <p:txBody>
          <a:bodyPr lIns="38100" tIns="38100" rIns="38100" bIns="38100"/>
          <a:lstStyle/>
          <a:p>
            <a:pPr algn="l"/>
            <a:r>
              <a:rPr lang="en-US" sz="1800" b="1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i</a:t>
            </a:r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++</a:t>
            </a:r>
          </a:p>
        </p:txBody>
      </p:sp>
      <p:sp>
        <p:nvSpPr>
          <p:cNvPr id="28" name="Rectangle 4"/>
          <p:cNvSpPr>
            <a:spLocks/>
          </p:cNvSpPr>
          <p:nvPr/>
        </p:nvSpPr>
        <p:spPr bwMode="auto">
          <a:xfrm>
            <a:off x="5029200" y="4191000"/>
            <a:ext cx="4114800" cy="1524000"/>
          </a:xfrm>
          <a:prstGeom prst="rect">
            <a:avLst/>
          </a:prstGeom>
          <a:solidFill>
            <a:srgbClr val="CCFFCC"/>
          </a:solidFill>
          <a:ln w="127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>
            <a:outerShdw dist="50799" dir="5400000" algn="ctr" rotWithShape="0">
              <a:schemeClr val="bg2">
                <a:alpha val="50000"/>
              </a:schemeClr>
            </a:outerShdw>
          </a:effectLst>
        </p:spPr>
        <p:txBody>
          <a:bodyPr lIns="38100" tIns="38100" rIns="38100" bIns="38100"/>
          <a:lstStyle/>
          <a:p>
            <a:pPr algn="l"/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{</a:t>
            </a:r>
          </a:p>
          <a:p>
            <a:pPr algn="l"/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unsigned bit =</a:t>
            </a:r>
          </a:p>
          <a:p>
            <a:pPr algn="l"/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   (x &gt;&gt; </a:t>
            </a:r>
            <a:r>
              <a:rPr lang="en-US" sz="1800" b="1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i</a:t>
            </a:r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) &amp; 0x1;</a:t>
            </a:r>
          </a:p>
          <a:p>
            <a:pPr algn="l"/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result += bit;</a:t>
            </a:r>
          </a:p>
          <a:p>
            <a:pPr algn="l"/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}</a:t>
            </a:r>
          </a:p>
        </p:txBody>
      </p:sp>
      <p:sp>
        <p:nvSpPr>
          <p:cNvPr id="29" name="Rectangle 5"/>
          <p:cNvSpPr>
            <a:spLocks noChangeArrowheads="1"/>
          </p:cNvSpPr>
          <p:nvPr/>
        </p:nvSpPr>
        <p:spPr bwMode="auto">
          <a:xfrm>
            <a:off x="5238750" y="838200"/>
            <a:ext cx="3448050" cy="41275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90487" tIns="44450" rIns="90487" bIns="44450"/>
          <a:lstStyle/>
          <a:p>
            <a:pPr marL="223838" indent="-223838" algn="l" defTabSz="895350">
              <a:spcBef>
                <a:spcPct val="30000"/>
              </a:spcBef>
            </a:pPr>
            <a:r>
              <a:rPr lang="en-US" sz="2400" dirty="0">
                <a:solidFill>
                  <a:schemeClr val="tx2"/>
                </a:solidFill>
                <a:latin typeface="+mj-lt"/>
                <a:cs typeface="Calibri"/>
              </a:rPr>
              <a:t>Init</a:t>
            </a:r>
          </a:p>
          <a:p>
            <a:pPr marL="223838" indent="-223838" algn="l" defTabSz="895350">
              <a:lnSpc>
                <a:spcPct val="100000"/>
              </a:lnSpc>
            </a:pPr>
            <a:endParaRPr lang="en-US" sz="2400" dirty="0">
              <a:solidFill>
                <a:schemeClr val="tx2"/>
              </a:solidFill>
              <a:latin typeface="+mj-lt"/>
              <a:cs typeface="Calibri"/>
            </a:endParaRPr>
          </a:p>
        </p:txBody>
      </p:sp>
      <p:sp>
        <p:nvSpPr>
          <p:cNvPr id="30" name="Rectangle 5"/>
          <p:cNvSpPr>
            <a:spLocks noChangeArrowheads="1"/>
          </p:cNvSpPr>
          <p:nvPr/>
        </p:nvSpPr>
        <p:spPr bwMode="auto">
          <a:xfrm>
            <a:off x="5238750" y="1797050"/>
            <a:ext cx="3448050" cy="41275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90487" tIns="44450" rIns="90487" bIns="44450"/>
          <a:lstStyle/>
          <a:p>
            <a:pPr marL="223838" indent="-223838" algn="l" defTabSz="895350">
              <a:spcBef>
                <a:spcPct val="30000"/>
              </a:spcBef>
            </a:pPr>
            <a:r>
              <a:rPr lang="en-US" sz="2400" dirty="0">
                <a:solidFill>
                  <a:schemeClr val="tx2"/>
                </a:solidFill>
                <a:latin typeface="+mj-lt"/>
                <a:cs typeface="Calibri"/>
              </a:rPr>
              <a:t>Test</a:t>
            </a:r>
          </a:p>
          <a:p>
            <a:pPr marL="223838" indent="-223838" algn="l" defTabSz="895350">
              <a:lnSpc>
                <a:spcPct val="100000"/>
              </a:lnSpc>
            </a:pPr>
            <a:endParaRPr lang="en-US" sz="2400" dirty="0">
              <a:solidFill>
                <a:schemeClr val="tx2"/>
              </a:solidFill>
              <a:latin typeface="+mj-lt"/>
              <a:cs typeface="Calibri"/>
            </a:endParaRPr>
          </a:p>
        </p:txBody>
      </p:sp>
      <p:sp>
        <p:nvSpPr>
          <p:cNvPr id="31" name="Rectangle 5"/>
          <p:cNvSpPr>
            <a:spLocks noChangeArrowheads="1"/>
          </p:cNvSpPr>
          <p:nvPr/>
        </p:nvSpPr>
        <p:spPr bwMode="auto">
          <a:xfrm>
            <a:off x="5257800" y="2787650"/>
            <a:ext cx="3448050" cy="41275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90487" tIns="44450" rIns="90487" bIns="44450"/>
          <a:lstStyle/>
          <a:p>
            <a:pPr marL="223838" indent="-223838" algn="l" defTabSz="895350">
              <a:spcBef>
                <a:spcPct val="30000"/>
              </a:spcBef>
            </a:pPr>
            <a:r>
              <a:rPr lang="en-US" sz="2400" dirty="0">
                <a:solidFill>
                  <a:schemeClr val="tx2"/>
                </a:solidFill>
                <a:latin typeface="+mj-lt"/>
                <a:cs typeface="Calibri"/>
              </a:rPr>
              <a:t>Update</a:t>
            </a:r>
          </a:p>
          <a:p>
            <a:pPr marL="223838" indent="-223838" algn="l" defTabSz="895350">
              <a:lnSpc>
                <a:spcPct val="100000"/>
              </a:lnSpc>
            </a:pPr>
            <a:endParaRPr lang="en-US" sz="2400" dirty="0">
              <a:solidFill>
                <a:schemeClr val="tx2"/>
              </a:solidFill>
              <a:latin typeface="+mj-lt"/>
              <a:cs typeface="Calibri"/>
            </a:endParaRPr>
          </a:p>
        </p:txBody>
      </p:sp>
      <p:sp>
        <p:nvSpPr>
          <p:cNvPr id="32" name="Rectangle 5"/>
          <p:cNvSpPr>
            <a:spLocks noChangeArrowheads="1"/>
          </p:cNvSpPr>
          <p:nvPr/>
        </p:nvSpPr>
        <p:spPr bwMode="auto">
          <a:xfrm>
            <a:off x="5276850" y="3778250"/>
            <a:ext cx="3448050" cy="41275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90487" tIns="44450" rIns="90487" bIns="44450"/>
          <a:lstStyle/>
          <a:p>
            <a:pPr marL="223838" indent="-223838" algn="l" defTabSz="895350">
              <a:spcBef>
                <a:spcPct val="30000"/>
              </a:spcBef>
            </a:pPr>
            <a:r>
              <a:rPr lang="en-US" sz="2400" dirty="0">
                <a:solidFill>
                  <a:schemeClr val="tx2"/>
                </a:solidFill>
                <a:latin typeface="+mj-lt"/>
                <a:cs typeface="Calibri"/>
              </a:rPr>
              <a:t>Body</a:t>
            </a:r>
          </a:p>
          <a:p>
            <a:pPr marL="223838" indent="-223838" algn="l" defTabSz="895350">
              <a:lnSpc>
                <a:spcPct val="100000"/>
              </a:lnSpc>
            </a:pPr>
            <a:endParaRPr lang="en-US" sz="2400" dirty="0">
              <a:solidFill>
                <a:schemeClr val="tx2"/>
              </a:solidFill>
              <a:latin typeface="+mj-lt"/>
              <a:cs typeface="Calibri"/>
            </a:endParaRP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55" name="Rectangle 11"/>
          <p:cNvSpPr>
            <a:spLocks noGrp="1" noChangeArrowheads="1"/>
          </p:cNvSpPr>
          <p:nvPr>
            <p:ph type="title"/>
          </p:nvPr>
        </p:nvSpPr>
        <p:spPr>
          <a:ln/>
        </p:spPr>
        <p:txBody>
          <a:bodyPr/>
          <a:lstStyle/>
          <a:p>
            <a:pPr marL="119063" indent="-119063"/>
            <a:r>
              <a:rPr lang="en-US" dirty="0"/>
              <a:t>“For” Loop </a:t>
            </a:r>
            <a:r>
              <a:rPr lang="en-US" dirty="0">
                <a:sym typeface="Wingdings" pitchFamily="2" charset="2"/>
              </a:rPr>
              <a:t> While Loop</a:t>
            </a:r>
            <a:endParaRPr lang="en-US" dirty="0"/>
          </a:p>
        </p:txBody>
      </p:sp>
      <p:sp>
        <p:nvSpPr>
          <p:cNvPr id="11" name="Rectangle 3"/>
          <p:cNvSpPr>
            <a:spLocks noChangeArrowheads="1"/>
          </p:cNvSpPr>
          <p:nvPr/>
        </p:nvSpPr>
        <p:spPr bwMode="auto">
          <a:xfrm>
            <a:off x="381000" y="1676400"/>
            <a:ext cx="4419600" cy="1013098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57150" cmpd="thickThin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square" lIns="90487" tIns="44450" rIns="90487" bIns="44450">
            <a:spAutoFit/>
          </a:bodyPr>
          <a:lstStyle/>
          <a:p>
            <a:pPr>
              <a:lnSpc>
                <a:spcPct val="100000"/>
              </a:lnSpc>
              <a:spcBef>
                <a:spcPct val="50000"/>
              </a:spcBef>
            </a:pPr>
            <a:r>
              <a:rPr lang="en-US" sz="2400" dirty="0">
                <a:latin typeface="Courier New" charset="0"/>
              </a:rPr>
              <a:t>for (</a:t>
            </a:r>
            <a:r>
              <a:rPr lang="en-US" sz="2400" i="1" dirty="0">
                <a:latin typeface="+mj-lt"/>
              </a:rPr>
              <a:t>Init</a:t>
            </a:r>
            <a:r>
              <a:rPr lang="en-US" sz="2400" dirty="0">
                <a:latin typeface="Courier New" charset="0"/>
              </a:rPr>
              <a:t>; </a:t>
            </a:r>
            <a:r>
              <a:rPr lang="en-US" sz="2400" i="1" dirty="0">
                <a:latin typeface="+mj-lt"/>
              </a:rPr>
              <a:t>Test</a:t>
            </a:r>
            <a:r>
              <a:rPr lang="en-US" sz="2400" dirty="0">
                <a:latin typeface="Courier New" charset="0"/>
              </a:rPr>
              <a:t>; </a:t>
            </a:r>
            <a:r>
              <a:rPr lang="en-US" sz="2400" i="1" dirty="0">
                <a:latin typeface="+mj-lt"/>
              </a:rPr>
              <a:t>Update</a:t>
            </a:r>
            <a:r>
              <a:rPr lang="en-US" sz="2400" i="1" dirty="0"/>
              <a:t> </a:t>
            </a:r>
            <a:r>
              <a:rPr lang="en-US" sz="2400" dirty="0">
                <a:latin typeface="Courier New" charset="0"/>
              </a:rPr>
              <a:t>)</a:t>
            </a:r>
          </a:p>
          <a:p>
            <a:pPr>
              <a:lnSpc>
                <a:spcPct val="100000"/>
              </a:lnSpc>
              <a:spcBef>
                <a:spcPct val="50000"/>
              </a:spcBef>
            </a:pPr>
            <a:r>
              <a:rPr lang="en-US" sz="2400" dirty="0">
                <a:latin typeface="Courier New" charset="0"/>
              </a:rPr>
              <a:t>    </a:t>
            </a:r>
            <a:r>
              <a:rPr lang="en-US" sz="2400" i="1" dirty="0">
                <a:latin typeface="+mj-lt"/>
              </a:rPr>
              <a:t>Body</a:t>
            </a:r>
          </a:p>
        </p:txBody>
      </p:sp>
      <p:sp>
        <p:nvSpPr>
          <p:cNvPr id="12" name="Rectangle 5"/>
          <p:cNvSpPr>
            <a:spLocks noChangeArrowheads="1"/>
          </p:cNvSpPr>
          <p:nvPr/>
        </p:nvSpPr>
        <p:spPr bwMode="auto">
          <a:xfrm>
            <a:off x="514350" y="1143000"/>
            <a:ext cx="3448050" cy="41275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90487" tIns="44450" rIns="90487" bIns="44450"/>
          <a:lstStyle/>
          <a:p>
            <a:pPr marL="223838" indent="-223838" algn="l" defTabSz="895350">
              <a:spcBef>
                <a:spcPct val="30000"/>
              </a:spcBef>
            </a:pPr>
            <a:r>
              <a:rPr lang="en-US" sz="2400" dirty="0">
                <a:solidFill>
                  <a:schemeClr val="tx2"/>
                </a:solidFill>
                <a:latin typeface="+mj-lt"/>
              </a:rPr>
              <a:t>For Version</a:t>
            </a:r>
          </a:p>
          <a:p>
            <a:pPr marL="223838" indent="-223838" algn="l" defTabSz="895350">
              <a:lnSpc>
                <a:spcPct val="100000"/>
              </a:lnSpc>
            </a:pPr>
            <a:endParaRPr lang="en-US" sz="2400" dirty="0">
              <a:solidFill>
                <a:schemeClr val="tx2"/>
              </a:solidFill>
              <a:latin typeface="+mj-lt"/>
            </a:endParaRPr>
          </a:p>
        </p:txBody>
      </p:sp>
      <p:sp>
        <p:nvSpPr>
          <p:cNvPr id="17" name="Rectangle 3"/>
          <p:cNvSpPr>
            <a:spLocks noChangeArrowheads="1"/>
          </p:cNvSpPr>
          <p:nvPr/>
        </p:nvSpPr>
        <p:spPr bwMode="auto">
          <a:xfrm>
            <a:off x="1447800" y="3962400"/>
            <a:ext cx="2819400" cy="2675091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57150" cmpd="thickThin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square" lIns="90487" tIns="44450" rIns="90487" bIns="44450">
            <a:spAutoFit/>
          </a:bodyPr>
          <a:lstStyle/>
          <a:p>
            <a:pPr algn="l">
              <a:lnSpc>
                <a:spcPct val="100000"/>
              </a:lnSpc>
              <a:spcBef>
                <a:spcPct val="50000"/>
              </a:spcBef>
            </a:pPr>
            <a:r>
              <a:rPr lang="en-US" sz="2400" i="1" dirty="0">
                <a:latin typeface="+mj-lt"/>
              </a:rPr>
              <a:t>Init</a:t>
            </a:r>
            <a:r>
              <a:rPr lang="en-US" sz="2400" i="1" dirty="0">
                <a:latin typeface="Courier New" charset="0"/>
              </a:rPr>
              <a:t>;</a:t>
            </a:r>
          </a:p>
          <a:p>
            <a:pPr algn="l">
              <a:lnSpc>
                <a:spcPct val="100000"/>
              </a:lnSpc>
              <a:spcBef>
                <a:spcPct val="50000"/>
              </a:spcBef>
            </a:pPr>
            <a:r>
              <a:rPr lang="en-US" sz="2400" dirty="0">
                <a:latin typeface="Courier New" charset="0"/>
              </a:rPr>
              <a:t>while (</a:t>
            </a:r>
            <a:r>
              <a:rPr lang="en-US" sz="2400" i="1" dirty="0">
                <a:latin typeface="+mj-lt"/>
              </a:rPr>
              <a:t>Test </a:t>
            </a:r>
            <a:r>
              <a:rPr lang="en-US" sz="2400" dirty="0">
                <a:latin typeface="Courier New" charset="0"/>
              </a:rPr>
              <a:t>) {</a:t>
            </a:r>
          </a:p>
          <a:p>
            <a:pPr algn="l">
              <a:lnSpc>
                <a:spcPct val="100000"/>
              </a:lnSpc>
              <a:spcBef>
                <a:spcPct val="50000"/>
              </a:spcBef>
            </a:pPr>
            <a:r>
              <a:rPr lang="en-US" sz="2400" dirty="0">
                <a:latin typeface="Courier New" charset="0"/>
              </a:rPr>
              <a:t>    </a:t>
            </a:r>
            <a:r>
              <a:rPr lang="en-US" sz="2400" i="1" dirty="0">
                <a:latin typeface="+mj-lt"/>
              </a:rPr>
              <a:t>Body</a:t>
            </a:r>
            <a:endParaRPr lang="en-US" sz="2400" i="1" dirty="0"/>
          </a:p>
          <a:p>
            <a:pPr algn="l">
              <a:spcBef>
                <a:spcPct val="50000"/>
              </a:spcBef>
            </a:pPr>
            <a:r>
              <a:rPr lang="en-US" sz="2400" i="1" dirty="0">
                <a:latin typeface="Courier New" pitchFamily="49" charset="0"/>
                <a:cs typeface="Courier New" pitchFamily="49" charset="0"/>
              </a:rPr>
              <a:t>    </a:t>
            </a:r>
            <a:r>
              <a:rPr lang="en-US" sz="2400" i="1" dirty="0">
                <a:latin typeface="+mj-lt"/>
              </a:rPr>
              <a:t>Update</a:t>
            </a:r>
            <a:r>
              <a:rPr lang="en-US" sz="2400" dirty="0">
                <a:latin typeface="Courier New" pitchFamily="49" charset="0"/>
                <a:cs typeface="Courier New" pitchFamily="49" charset="0"/>
              </a:rPr>
              <a:t>;</a:t>
            </a:r>
          </a:p>
          <a:p>
            <a:pPr algn="l">
              <a:spcBef>
                <a:spcPct val="50000"/>
              </a:spcBef>
            </a:pPr>
            <a:r>
              <a:rPr lang="en-US" sz="2400" dirty="0">
                <a:latin typeface="Courier New" pitchFamily="49" charset="0"/>
                <a:cs typeface="Courier New" pitchFamily="49" charset="0"/>
              </a:rPr>
              <a:t>}</a:t>
            </a:r>
          </a:p>
        </p:txBody>
      </p:sp>
      <p:sp>
        <p:nvSpPr>
          <p:cNvPr id="18" name="Rectangle 5"/>
          <p:cNvSpPr>
            <a:spLocks noChangeArrowheads="1"/>
          </p:cNvSpPr>
          <p:nvPr/>
        </p:nvSpPr>
        <p:spPr bwMode="auto">
          <a:xfrm>
            <a:off x="590550" y="3429000"/>
            <a:ext cx="3448050" cy="41275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90487" tIns="44450" rIns="90487" bIns="44450"/>
          <a:lstStyle/>
          <a:p>
            <a:pPr marL="223838" indent="-223838" algn="l" defTabSz="895350">
              <a:spcBef>
                <a:spcPct val="30000"/>
              </a:spcBef>
            </a:pPr>
            <a:r>
              <a:rPr lang="en-US" sz="2400" dirty="0">
                <a:solidFill>
                  <a:schemeClr val="tx2"/>
                </a:solidFill>
                <a:latin typeface="+mj-lt"/>
              </a:rPr>
              <a:t>While Version</a:t>
            </a:r>
          </a:p>
          <a:p>
            <a:pPr marL="223838" indent="-223838" algn="l" defTabSz="895350">
              <a:lnSpc>
                <a:spcPct val="100000"/>
              </a:lnSpc>
            </a:pPr>
            <a:endParaRPr lang="en-US" sz="2400" dirty="0">
              <a:solidFill>
                <a:schemeClr val="tx2"/>
              </a:solidFill>
              <a:latin typeface="+mj-lt"/>
            </a:endParaRPr>
          </a:p>
        </p:txBody>
      </p:sp>
      <p:sp>
        <p:nvSpPr>
          <p:cNvPr id="19" name="AutoShape 10"/>
          <p:cNvSpPr>
            <a:spLocks/>
          </p:cNvSpPr>
          <p:nvPr/>
        </p:nvSpPr>
        <p:spPr bwMode="auto">
          <a:xfrm>
            <a:off x="2438400" y="2895600"/>
            <a:ext cx="762000" cy="842963"/>
          </a:xfrm>
          <a:custGeom>
            <a:avLst/>
            <a:gdLst>
              <a:gd name="T0" fmla="*/ 10800 w 21600"/>
              <a:gd name="T1" fmla="*/ 10800 h 21600"/>
            </a:gdLst>
            <a:ahLst/>
            <a:cxnLst>
              <a:cxn ang="0">
                <a:pos x="T0" y="T1"/>
              </a:cxn>
            </a:cxnLst>
            <a:rect l="0" t="0" r="r" b="b"/>
            <a:pathLst>
              <a:path w="21600" h="21600">
                <a:moveTo>
                  <a:pt x="0" y="11842"/>
                </a:moveTo>
                <a:lnTo>
                  <a:pt x="5400" y="11842"/>
                </a:lnTo>
                <a:lnTo>
                  <a:pt x="5400" y="0"/>
                </a:lnTo>
                <a:lnTo>
                  <a:pt x="16200" y="0"/>
                </a:lnTo>
                <a:lnTo>
                  <a:pt x="16200" y="11842"/>
                </a:lnTo>
                <a:lnTo>
                  <a:pt x="21600" y="11842"/>
                </a:lnTo>
                <a:lnTo>
                  <a:pt x="10800" y="21600"/>
                </a:lnTo>
                <a:close/>
                <a:moveTo>
                  <a:pt x="0" y="11842"/>
                </a:moveTo>
              </a:path>
            </a:pathLst>
          </a:custGeom>
          <a:solidFill>
            <a:srgbClr val="980002"/>
          </a:solidFill>
          <a:ln w="25400" cap="flat">
            <a:noFill/>
            <a:round/>
            <a:headEnd type="none" w="med" len="med"/>
            <a:tailEnd type="triangle" w="med" len="med"/>
          </a:ln>
          <a:effectLst>
            <a:outerShdw dist="50799" dir="5400000" algn="ctr" rotWithShape="0">
              <a:schemeClr val="bg2">
                <a:alpha val="50000"/>
              </a:schemeClr>
            </a:outerShdw>
          </a:effectLst>
        </p:spPr>
        <p:txBody>
          <a:bodyPr lIns="0" tIns="0" rIns="0" bIns="0"/>
          <a:lstStyle/>
          <a:p>
            <a:endParaRPr lang="en-US"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55" name="Rectangle 11"/>
          <p:cNvSpPr>
            <a:spLocks noGrp="1" noChangeArrowheads="1"/>
          </p:cNvSpPr>
          <p:nvPr>
            <p:ph type="title"/>
          </p:nvPr>
        </p:nvSpPr>
        <p:spPr>
          <a:ln/>
        </p:spPr>
        <p:txBody>
          <a:bodyPr/>
          <a:lstStyle/>
          <a:p>
            <a:pPr marL="119063" indent="-119063"/>
            <a:r>
              <a:rPr lang="en-US" dirty="0"/>
              <a:t>For-While Conversion</a:t>
            </a:r>
          </a:p>
        </p:txBody>
      </p:sp>
      <p:sp>
        <p:nvSpPr>
          <p:cNvPr id="24" name="Rectangle 4"/>
          <p:cNvSpPr>
            <a:spLocks/>
          </p:cNvSpPr>
          <p:nvPr/>
        </p:nvSpPr>
        <p:spPr bwMode="auto">
          <a:xfrm>
            <a:off x="4419600" y="1143000"/>
            <a:ext cx="4495800" cy="4343400"/>
          </a:xfrm>
          <a:prstGeom prst="rect">
            <a:avLst/>
          </a:prstGeom>
          <a:solidFill>
            <a:srgbClr val="F6F5BD"/>
          </a:solidFill>
          <a:ln w="127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>
            <a:outerShdw dist="50799" dir="5400000" algn="ctr" rotWithShape="0">
              <a:schemeClr val="bg2">
                <a:alpha val="50000"/>
              </a:schemeClr>
            </a:outerShdw>
          </a:effectLst>
        </p:spPr>
        <p:txBody>
          <a:bodyPr lIns="38100" tIns="38100" rIns="38100" bIns="38100"/>
          <a:lstStyle/>
          <a:p>
            <a:pPr algn="l"/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long </a:t>
            </a:r>
            <a:r>
              <a:rPr lang="en-US" sz="1800" b="1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pcount_for_while</a:t>
            </a:r>
            <a:endParaRPr lang="en-US" sz="1800" b="1" dirty="0">
              <a:solidFill>
                <a:schemeClr val="tx1"/>
              </a:solidFill>
              <a:latin typeface="Courier New" pitchFamily="49" charset="0"/>
              <a:cs typeface="Courier New" pitchFamily="49" charset="0"/>
              <a:sym typeface="Courier New Bold" charset="0"/>
            </a:endParaRPr>
          </a:p>
          <a:p>
            <a:pPr algn="l"/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(unsigned long x)</a:t>
            </a:r>
          </a:p>
          <a:p>
            <a:pPr algn="l"/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{</a:t>
            </a:r>
          </a:p>
          <a:p>
            <a:pPr algn="l"/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</a:t>
            </a:r>
            <a:r>
              <a:rPr lang="en-US" sz="1800" b="1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size_t</a:t>
            </a:r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</a:t>
            </a:r>
            <a:r>
              <a:rPr lang="en-US" sz="1800" b="1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i</a:t>
            </a:r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;</a:t>
            </a:r>
          </a:p>
          <a:p>
            <a:pPr algn="l"/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long result = 0;</a:t>
            </a:r>
          </a:p>
          <a:p>
            <a:pPr algn="l"/>
            <a:r>
              <a:rPr lang="en-US" sz="1800" b="1" dirty="0">
                <a:solidFill>
                  <a:srgbClr val="0000FF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</a:t>
            </a:r>
            <a:r>
              <a:rPr lang="en-US" sz="1800" b="1" dirty="0" err="1">
                <a:solidFill>
                  <a:srgbClr val="0000FF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i</a:t>
            </a:r>
            <a:r>
              <a:rPr lang="en-US" sz="1800" b="1" dirty="0">
                <a:solidFill>
                  <a:srgbClr val="0000FF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= 0;</a:t>
            </a:r>
          </a:p>
          <a:p>
            <a:pPr algn="l"/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while (</a:t>
            </a:r>
            <a:r>
              <a:rPr lang="en-US" sz="1800" b="1" dirty="0" err="1">
                <a:solidFill>
                  <a:srgbClr val="FF6600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i</a:t>
            </a:r>
            <a:r>
              <a:rPr lang="en-US" sz="1800" b="1" dirty="0">
                <a:solidFill>
                  <a:srgbClr val="FF6600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&lt; WSIZE</a:t>
            </a:r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)</a:t>
            </a:r>
          </a:p>
          <a:p>
            <a:pPr algn="l"/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{</a:t>
            </a:r>
          </a:p>
          <a:p>
            <a:pPr algn="l"/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  </a:t>
            </a:r>
            <a:r>
              <a:rPr lang="en-US" sz="1800" b="1" dirty="0">
                <a:solidFill>
                  <a:srgbClr val="CC0000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unsigned bit = </a:t>
            </a:r>
          </a:p>
          <a:p>
            <a:pPr algn="l"/>
            <a:r>
              <a:rPr lang="en-US" sz="1800" b="1" dirty="0">
                <a:solidFill>
                  <a:srgbClr val="CC0000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    (x &gt;&gt; </a:t>
            </a:r>
            <a:r>
              <a:rPr lang="en-US" sz="1800" b="1" dirty="0" err="1">
                <a:solidFill>
                  <a:srgbClr val="CC0000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i</a:t>
            </a:r>
            <a:r>
              <a:rPr lang="en-US" sz="1800" b="1" dirty="0">
                <a:solidFill>
                  <a:srgbClr val="CC0000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) &amp; 0x1;</a:t>
            </a:r>
          </a:p>
          <a:p>
            <a:pPr algn="l"/>
            <a:r>
              <a:rPr lang="en-US" sz="1800" b="1" dirty="0">
                <a:solidFill>
                  <a:srgbClr val="CC0000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  result += bit;</a:t>
            </a:r>
          </a:p>
          <a:p>
            <a:pPr algn="l"/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  </a:t>
            </a:r>
            <a:r>
              <a:rPr lang="en-US" sz="1800" b="1" dirty="0" err="1">
                <a:solidFill>
                  <a:srgbClr val="008000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i</a:t>
            </a:r>
            <a:r>
              <a:rPr lang="en-US" sz="1800" b="1" dirty="0">
                <a:solidFill>
                  <a:srgbClr val="008000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++;</a:t>
            </a:r>
          </a:p>
          <a:p>
            <a:pPr algn="l"/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}</a:t>
            </a:r>
          </a:p>
          <a:p>
            <a:pPr algn="l"/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return result;</a:t>
            </a:r>
          </a:p>
          <a:p>
            <a:pPr algn="l"/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}</a:t>
            </a:r>
          </a:p>
        </p:txBody>
      </p:sp>
      <p:sp>
        <p:nvSpPr>
          <p:cNvPr id="25" name="Rectangle 4"/>
          <p:cNvSpPr>
            <a:spLocks/>
          </p:cNvSpPr>
          <p:nvPr/>
        </p:nvSpPr>
        <p:spPr bwMode="auto">
          <a:xfrm>
            <a:off x="381000" y="1860550"/>
            <a:ext cx="2133600" cy="381000"/>
          </a:xfrm>
          <a:prstGeom prst="rect">
            <a:avLst/>
          </a:prstGeom>
          <a:solidFill>
            <a:srgbClr val="CCFFCC"/>
          </a:solidFill>
          <a:ln w="127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>
            <a:outerShdw dist="50799" dir="5400000" algn="ctr" rotWithShape="0">
              <a:schemeClr val="bg2">
                <a:alpha val="50000"/>
              </a:schemeClr>
            </a:outerShdw>
          </a:effectLst>
        </p:spPr>
        <p:txBody>
          <a:bodyPr lIns="38100" tIns="38100" rIns="38100" bIns="38100"/>
          <a:lstStyle/>
          <a:p>
            <a:pPr algn="l"/>
            <a:r>
              <a:rPr lang="en-US" sz="1800" b="1" dirty="0" err="1">
                <a:solidFill>
                  <a:srgbClr val="0000FF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i</a:t>
            </a:r>
            <a:r>
              <a:rPr lang="en-US" sz="1800" b="1" dirty="0">
                <a:solidFill>
                  <a:srgbClr val="0000FF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= 0</a:t>
            </a:r>
          </a:p>
        </p:txBody>
      </p:sp>
      <p:sp>
        <p:nvSpPr>
          <p:cNvPr id="26" name="Rectangle 4"/>
          <p:cNvSpPr>
            <a:spLocks/>
          </p:cNvSpPr>
          <p:nvPr/>
        </p:nvSpPr>
        <p:spPr bwMode="auto">
          <a:xfrm>
            <a:off x="381000" y="2774950"/>
            <a:ext cx="2133600" cy="381000"/>
          </a:xfrm>
          <a:prstGeom prst="rect">
            <a:avLst/>
          </a:prstGeom>
          <a:solidFill>
            <a:srgbClr val="CCFFCC"/>
          </a:solidFill>
          <a:ln w="127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>
            <a:outerShdw dist="50799" dir="5400000" algn="ctr" rotWithShape="0">
              <a:schemeClr val="bg2">
                <a:alpha val="50000"/>
              </a:schemeClr>
            </a:outerShdw>
          </a:effectLst>
        </p:spPr>
        <p:txBody>
          <a:bodyPr lIns="38100" tIns="38100" rIns="38100" bIns="38100"/>
          <a:lstStyle/>
          <a:p>
            <a:pPr algn="l"/>
            <a:r>
              <a:rPr lang="en-US" sz="1800" b="1" dirty="0" err="1">
                <a:solidFill>
                  <a:srgbClr val="FF6600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i</a:t>
            </a:r>
            <a:r>
              <a:rPr lang="en-US" sz="1800" b="1" dirty="0">
                <a:solidFill>
                  <a:srgbClr val="FF6600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&lt; WSIZE</a:t>
            </a:r>
          </a:p>
        </p:txBody>
      </p:sp>
      <p:sp>
        <p:nvSpPr>
          <p:cNvPr id="27" name="Rectangle 4"/>
          <p:cNvSpPr>
            <a:spLocks/>
          </p:cNvSpPr>
          <p:nvPr/>
        </p:nvSpPr>
        <p:spPr bwMode="auto">
          <a:xfrm>
            <a:off x="381000" y="3810000"/>
            <a:ext cx="2133600" cy="381000"/>
          </a:xfrm>
          <a:prstGeom prst="rect">
            <a:avLst/>
          </a:prstGeom>
          <a:solidFill>
            <a:srgbClr val="CCFFCC"/>
          </a:solidFill>
          <a:ln w="127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>
            <a:outerShdw dist="50799" dir="5400000" algn="ctr" rotWithShape="0">
              <a:schemeClr val="bg2">
                <a:alpha val="50000"/>
              </a:schemeClr>
            </a:outerShdw>
          </a:effectLst>
        </p:spPr>
        <p:txBody>
          <a:bodyPr lIns="38100" tIns="38100" rIns="38100" bIns="38100"/>
          <a:lstStyle/>
          <a:p>
            <a:pPr algn="l"/>
            <a:r>
              <a:rPr lang="en-US" sz="1800" b="1" dirty="0" err="1">
                <a:solidFill>
                  <a:srgbClr val="008000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i</a:t>
            </a:r>
            <a:r>
              <a:rPr lang="en-US" sz="1800" b="1" dirty="0">
                <a:solidFill>
                  <a:srgbClr val="008000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++</a:t>
            </a:r>
          </a:p>
        </p:txBody>
      </p:sp>
      <p:sp>
        <p:nvSpPr>
          <p:cNvPr id="28" name="Rectangle 4"/>
          <p:cNvSpPr>
            <a:spLocks/>
          </p:cNvSpPr>
          <p:nvPr/>
        </p:nvSpPr>
        <p:spPr bwMode="auto">
          <a:xfrm>
            <a:off x="228600" y="4756150"/>
            <a:ext cx="4114800" cy="1524000"/>
          </a:xfrm>
          <a:prstGeom prst="rect">
            <a:avLst/>
          </a:prstGeom>
          <a:solidFill>
            <a:srgbClr val="CCFFCC"/>
          </a:solidFill>
          <a:ln w="127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>
            <a:outerShdw dist="50799" dir="5400000" algn="ctr" rotWithShape="0">
              <a:schemeClr val="bg2">
                <a:alpha val="50000"/>
              </a:schemeClr>
            </a:outerShdw>
          </a:effectLst>
        </p:spPr>
        <p:txBody>
          <a:bodyPr lIns="38100" tIns="38100" rIns="38100" bIns="38100"/>
          <a:lstStyle/>
          <a:p>
            <a:pPr algn="l"/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{</a:t>
            </a:r>
          </a:p>
          <a:p>
            <a:pPr algn="l"/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</a:t>
            </a:r>
            <a:r>
              <a:rPr lang="en-US" sz="1800" b="1" dirty="0">
                <a:solidFill>
                  <a:srgbClr val="CC0000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unsigned bit =</a:t>
            </a:r>
          </a:p>
          <a:p>
            <a:pPr algn="l"/>
            <a:r>
              <a:rPr lang="en-US" sz="1800" b="1" dirty="0">
                <a:solidFill>
                  <a:srgbClr val="CC0000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   (x &gt;&gt; </a:t>
            </a:r>
            <a:r>
              <a:rPr lang="en-US" sz="1800" b="1" dirty="0" err="1">
                <a:solidFill>
                  <a:srgbClr val="CC0000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i</a:t>
            </a:r>
            <a:r>
              <a:rPr lang="en-US" sz="1800" b="1" dirty="0">
                <a:solidFill>
                  <a:srgbClr val="CC0000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) &amp; 0x1;</a:t>
            </a:r>
          </a:p>
          <a:p>
            <a:pPr algn="l"/>
            <a:r>
              <a:rPr lang="en-US" sz="1800" b="1" dirty="0">
                <a:solidFill>
                  <a:srgbClr val="CC0000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result += bit;</a:t>
            </a:r>
          </a:p>
          <a:p>
            <a:pPr algn="l"/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}</a:t>
            </a:r>
          </a:p>
        </p:txBody>
      </p:sp>
      <p:sp>
        <p:nvSpPr>
          <p:cNvPr id="29" name="Rectangle 5"/>
          <p:cNvSpPr>
            <a:spLocks noChangeArrowheads="1"/>
          </p:cNvSpPr>
          <p:nvPr/>
        </p:nvSpPr>
        <p:spPr bwMode="auto">
          <a:xfrm>
            <a:off x="438150" y="1403350"/>
            <a:ext cx="3448050" cy="41275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90487" tIns="44450" rIns="90487" bIns="44450"/>
          <a:lstStyle/>
          <a:p>
            <a:pPr marL="223838" indent="-223838" algn="l" defTabSz="895350">
              <a:spcBef>
                <a:spcPct val="30000"/>
              </a:spcBef>
            </a:pPr>
            <a:r>
              <a:rPr lang="en-US" sz="2400" dirty="0">
                <a:solidFill>
                  <a:schemeClr val="tx2"/>
                </a:solidFill>
                <a:latin typeface="+mj-lt"/>
                <a:cs typeface="Calibri"/>
              </a:rPr>
              <a:t>Init</a:t>
            </a:r>
          </a:p>
          <a:p>
            <a:pPr marL="223838" indent="-223838" algn="l" defTabSz="895350">
              <a:lnSpc>
                <a:spcPct val="100000"/>
              </a:lnSpc>
            </a:pPr>
            <a:endParaRPr lang="en-US" sz="2400" dirty="0">
              <a:solidFill>
                <a:schemeClr val="tx2"/>
              </a:solidFill>
              <a:latin typeface="+mj-lt"/>
              <a:cs typeface="Calibri"/>
            </a:endParaRPr>
          </a:p>
        </p:txBody>
      </p:sp>
      <p:sp>
        <p:nvSpPr>
          <p:cNvPr id="30" name="Rectangle 5"/>
          <p:cNvSpPr>
            <a:spLocks noChangeArrowheads="1"/>
          </p:cNvSpPr>
          <p:nvPr/>
        </p:nvSpPr>
        <p:spPr bwMode="auto">
          <a:xfrm>
            <a:off x="438150" y="2362200"/>
            <a:ext cx="3448050" cy="41275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90487" tIns="44450" rIns="90487" bIns="44450"/>
          <a:lstStyle/>
          <a:p>
            <a:pPr marL="223838" indent="-223838" algn="l" defTabSz="895350">
              <a:spcBef>
                <a:spcPct val="30000"/>
              </a:spcBef>
            </a:pPr>
            <a:r>
              <a:rPr lang="en-US" sz="2400" dirty="0">
                <a:solidFill>
                  <a:schemeClr val="tx2"/>
                </a:solidFill>
                <a:latin typeface="+mj-lt"/>
                <a:cs typeface="Calibri"/>
              </a:rPr>
              <a:t>Test</a:t>
            </a:r>
          </a:p>
          <a:p>
            <a:pPr marL="223838" indent="-223838" algn="l" defTabSz="895350">
              <a:lnSpc>
                <a:spcPct val="100000"/>
              </a:lnSpc>
            </a:pPr>
            <a:endParaRPr lang="en-US" sz="2400" dirty="0">
              <a:solidFill>
                <a:schemeClr val="tx2"/>
              </a:solidFill>
              <a:latin typeface="+mj-lt"/>
              <a:cs typeface="Calibri"/>
            </a:endParaRPr>
          </a:p>
        </p:txBody>
      </p:sp>
      <p:sp>
        <p:nvSpPr>
          <p:cNvPr id="31" name="Rectangle 5"/>
          <p:cNvSpPr>
            <a:spLocks noChangeArrowheads="1"/>
          </p:cNvSpPr>
          <p:nvPr/>
        </p:nvSpPr>
        <p:spPr bwMode="auto">
          <a:xfrm>
            <a:off x="457200" y="3352800"/>
            <a:ext cx="3448050" cy="41275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90487" tIns="44450" rIns="90487" bIns="44450"/>
          <a:lstStyle/>
          <a:p>
            <a:pPr marL="223838" indent="-223838" algn="l" defTabSz="895350">
              <a:spcBef>
                <a:spcPct val="30000"/>
              </a:spcBef>
            </a:pPr>
            <a:r>
              <a:rPr lang="en-US" sz="2400" dirty="0">
                <a:solidFill>
                  <a:schemeClr val="tx2"/>
                </a:solidFill>
                <a:latin typeface="+mj-lt"/>
                <a:cs typeface="Calibri"/>
              </a:rPr>
              <a:t>Update</a:t>
            </a:r>
          </a:p>
        </p:txBody>
      </p:sp>
      <p:sp>
        <p:nvSpPr>
          <p:cNvPr id="32" name="Rectangle 5"/>
          <p:cNvSpPr>
            <a:spLocks noChangeArrowheads="1"/>
          </p:cNvSpPr>
          <p:nvPr/>
        </p:nvSpPr>
        <p:spPr bwMode="auto">
          <a:xfrm>
            <a:off x="476250" y="4343400"/>
            <a:ext cx="3448050" cy="41275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90487" tIns="44450" rIns="90487" bIns="44450"/>
          <a:lstStyle/>
          <a:p>
            <a:pPr marL="223838" indent="-223838" algn="l" defTabSz="895350">
              <a:spcBef>
                <a:spcPct val="30000"/>
              </a:spcBef>
            </a:pPr>
            <a:r>
              <a:rPr lang="en-US" sz="2400" dirty="0">
                <a:solidFill>
                  <a:schemeClr val="tx2"/>
                </a:solidFill>
                <a:latin typeface="+mj-lt"/>
                <a:cs typeface="Calibri"/>
              </a:rPr>
              <a:t>Body</a:t>
            </a:r>
          </a:p>
          <a:p>
            <a:pPr marL="223838" indent="-223838" algn="l" defTabSz="895350">
              <a:lnSpc>
                <a:spcPct val="100000"/>
              </a:lnSpc>
            </a:pPr>
            <a:endParaRPr lang="en-US" sz="2400" dirty="0">
              <a:solidFill>
                <a:schemeClr val="tx2"/>
              </a:solidFill>
              <a:latin typeface="+mj-lt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926100210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51" name="Rectangle 7"/>
          <p:cNvSpPr>
            <a:spLocks/>
          </p:cNvSpPr>
          <p:nvPr/>
        </p:nvSpPr>
        <p:spPr bwMode="auto">
          <a:xfrm>
            <a:off x="381000" y="1354138"/>
            <a:ext cx="2616200" cy="444500"/>
          </a:xfrm>
          <a:prstGeom prst="rect">
            <a:avLst/>
          </a:prstGeom>
          <a:noFill/>
          <a:ln w="12700" cap="flat">
            <a:noFill/>
            <a:miter lim="800000"/>
            <a:headEnd type="none" w="med" len="med"/>
            <a:tailEnd type="none" w="med" len="med"/>
          </a:ln>
        </p:spPr>
        <p:txBody>
          <a:bodyPr lIns="38100" tIns="38100" rIns="38100" bIns="38100"/>
          <a:lstStyle/>
          <a:p>
            <a:pPr marL="185738" indent="-185738" algn="l">
              <a:spcBef>
                <a:spcPts val="863"/>
              </a:spcBef>
            </a:pPr>
            <a:r>
              <a:rPr lang="en-US" sz="2400" dirty="0">
                <a:solidFill>
                  <a:schemeClr val="tx1"/>
                </a:solidFill>
                <a:latin typeface="Calibri Bold" charset="0"/>
                <a:ea typeface="Calibri Bold" charset="0"/>
                <a:cs typeface="Calibri Bold" charset="0"/>
                <a:sym typeface="Calibri Bold" charset="0"/>
              </a:rPr>
              <a:t>C Code</a:t>
            </a:r>
          </a:p>
        </p:txBody>
      </p:sp>
      <p:sp>
        <p:nvSpPr>
          <p:cNvPr id="57355" name="Rectangle 11"/>
          <p:cNvSpPr>
            <a:spLocks noGrp="1" noChangeArrowheads="1"/>
          </p:cNvSpPr>
          <p:nvPr>
            <p:ph type="title"/>
          </p:nvPr>
        </p:nvSpPr>
        <p:spPr>
          <a:ln/>
        </p:spPr>
        <p:txBody>
          <a:bodyPr/>
          <a:lstStyle/>
          <a:p>
            <a:pPr marL="119063" indent="-119063"/>
            <a:r>
              <a:rPr lang="en-US" dirty="0"/>
              <a:t>“For” Loop</a:t>
            </a:r>
            <a:r>
              <a:rPr lang="en-US" dirty="0">
                <a:sym typeface="Wingdings"/>
              </a:rPr>
              <a:t> Do-While Conversion</a:t>
            </a:r>
            <a:endParaRPr lang="en-US" dirty="0"/>
          </a:p>
        </p:txBody>
      </p:sp>
      <p:sp>
        <p:nvSpPr>
          <p:cNvPr id="57356" name="Rectangle 12"/>
          <p:cNvSpPr>
            <a:spLocks noGrp="1" noChangeArrowheads="1"/>
          </p:cNvSpPr>
          <p:nvPr>
            <p:ph type="body" idx="1"/>
          </p:nvPr>
        </p:nvSpPr>
        <p:spPr>
          <a:xfrm>
            <a:off x="381000" y="5676900"/>
            <a:ext cx="4191000" cy="876300"/>
          </a:xfrm>
          <a:ln/>
        </p:spPr>
        <p:txBody>
          <a:bodyPr/>
          <a:lstStyle/>
          <a:p>
            <a:r>
              <a:rPr lang="en-US" dirty="0"/>
              <a:t>Initial test can be optimized away – </a:t>
            </a:r>
            <a:r>
              <a:rPr lang="en-US" dirty="0">
                <a:solidFill>
                  <a:srgbClr val="FF0000"/>
                </a:solidFill>
              </a:rPr>
              <a:t>why?</a:t>
            </a:r>
          </a:p>
        </p:txBody>
      </p:sp>
      <p:sp>
        <p:nvSpPr>
          <p:cNvPr id="15" name="Rectangle 4"/>
          <p:cNvSpPr>
            <a:spLocks/>
          </p:cNvSpPr>
          <p:nvPr/>
        </p:nvSpPr>
        <p:spPr bwMode="auto">
          <a:xfrm>
            <a:off x="228600" y="1905000"/>
            <a:ext cx="4191000" cy="3733800"/>
          </a:xfrm>
          <a:prstGeom prst="rect">
            <a:avLst/>
          </a:prstGeom>
          <a:solidFill>
            <a:srgbClr val="F6F5BD"/>
          </a:solidFill>
          <a:ln w="127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>
            <a:outerShdw dist="50799" dir="5400000" algn="ctr" rotWithShape="0">
              <a:schemeClr val="bg2">
                <a:alpha val="50000"/>
              </a:schemeClr>
            </a:outerShdw>
          </a:effectLst>
        </p:spPr>
        <p:txBody>
          <a:bodyPr lIns="38100" tIns="38100" rIns="38100" bIns="38100"/>
          <a:lstStyle/>
          <a:p>
            <a:pPr algn="l"/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long </a:t>
            </a:r>
            <a:r>
              <a:rPr lang="en-US" sz="1800" b="1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pcount_for</a:t>
            </a:r>
            <a:endParaRPr lang="en-US" sz="1800" b="1" dirty="0">
              <a:solidFill>
                <a:schemeClr val="tx1"/>
              </a:solidFill>
              <a:latin typeface="Courier New" pitchFamily="49" charset="0"/>
              <a:cs typeface="Courier New" pitchFamily="49" charset="0"/>
              <a:sym typeface="Courier New Bold" charset="0"/>
            </a:endParaRPr>
          </a:p>
          <a:p>
            <a:pPr algn="l"/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(unsigned long x)</a:t>
            </a:r>
          </a:p>
          <a:p>
            <a:pPr algn="l"/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{</a:t>
            </a:r>
          </a:p>
          <a:p>
            <a:pPr algn="l"/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</a:t>
            </a:r>
            <a:r>
              <a:rPr lang="en-US" sz="1800" b="1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size_t</a:t>
            </a:r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</a:t>
            </a:r>
            <a:r>
              <a:rPr lang="en-US" sz="1800" b="1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i</a:t>
            </a:r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;</a:t>
            </a:r>
          </a:p>
          <a:p>
            <a:pPr algn="l"/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long result = 0;</a:t>
            </a:r>
          </a:p>
          <a:p>
            <a:pPr algn="l"/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for (</a:t>
            </a:r>
            <a:r>
              <a:rPr lang="en-US" sz="1800" b="1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i</a:t>
            </a:r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= 0; </a:t>
            </a:r>
            <a:r>
              <a:rPr lang="en-US" sz="1800" b="1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i</a:t>
            </a:r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&lt; WSIZE; </a:t>
            </a:r>
            <a:r>
              <a:rPr lang="en-US" sz="1800" b="1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i</a:t>
            </a:r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++)</a:t>
            </a:r>
          </a:p>
          <a:p>
            <a:pPr algn="l"/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{</a:t>
            </a:r>
          </a:p>
          <a:p>
            <a:pPr algn="l"/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  unsigned bit = </a:t>
            </a:r>
          </a:p>
          <a:p>
            <a:pPr algn="l"/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    (x &gt;&gt; </a:t>
            </a:r>
            <a:r>
              <a:rPr lang="en-US" sz="1800" b="1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i</a:t>
            </a:r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) &amp; 0x1;</a:t>
            </a:r>
          </a:p>
          <a:p>
            <a:pPr algn="l"/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  result += bit;</a:t>
            </a:r>
          </a:p>
          <a:p>
            <a:pPr algn="l"/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}</a:t>
            </a:r>
          </a:p>
          <a:p>
            <a:pPr algn="l"/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return result;</a:t>
            </a:r>
          </a:p>
          <a:p>
            <a:pPr algn="l"/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}</a:t>
            </a:r>
          </a:p>
        </p:txBody>
      </p:sp>
      <p:sp>
        <p:nvSpPr>
          <p:cNvPr id="8" name="Rectangle 7"/>
          <p:cNvSpPr>
            <a:spLocks/>
          </p:cNvSpPr>
          <p:nvPr/>
        </p:nvSpPr>
        <p:spPr bwMode="auto">
          <a:xfrm>
            <a:off x="2057400" y="1143000"/>
            <a:ext cx="2616200" cy="444500"/>
          </a:xfrm>
          <a:prstGeom prst="rect">
            <a:avLst/>
          </a:prstGeom>
          <a:noFill/>
          <a:ln w="12700" cap="flat">
            <a:noFill/>
            <a:miter lim="800000"/>
            <a:headEnd type="none" w="med" len="med"/>
            <a:tailEnd type="none" w="med" len="med"/>
          </a:ln>
        </p:spPr>
        <p:txBody>
          <a:bodyPr lIns="38100" tIns="38100" rIns="38100" bIns="38100"/>
          <a:lstStyle/>
          <a:p>
            <a:pPr marL="185738" indent="-185738" algn="l">
              <a:spcBef>
                <a:spcPts val="863"/>
              </a:spcBef>
            </a:pPr>
            <a:r>
              <a:rPr lang="en-US" sz="2400" dirty="0" err="1">
                <a:solidFill>
                  <a:schemeClr val="tx1"/>
                </a:solidFill>
                <a:latin typeface="Calibri Bold" charset="0"/>
                <a:ea typeface="Calibri Bold" charset="0"/>
                <a:cs typeface="Calibri Bold" charset="0"/>
                <a:sym typeface="Calibri Bold" charset="0"/>
              </a:rPr>
              <a:t>Goto</a:t>
            </a:r>
            <a:r>
              <a:rPr lang="en-US" sz="2400" dirty="0">
                <a:solidFill>
                  <a:schemeClr val="tx1"/>
                </a:solidFill>
                <a:latin typeface="Calibri Bold" charset="0"/>
                <a:ea typeface="Calibri Bold" charset="0"/>
                <a:cs typeface="Calibri Bold" charset="0"/>
                <a:sym typeface="Calibri Bold" charset="0"/>
              </a:rPr>
              <a:t> Version</a:t>
            </a:r>
          </a:p>
        </p:txBody>
      </p:sp>
      <p:sp>
        <p:nvSpPr>
          <p:cNvPr id="9" name="Rectangle 4"/>
          <p:cNvSpPr>
            <a:spLocks/>
          </p:cNvSpPr>
          <p:nvPr/>
        </p:nvSpPr>
        <p:spPr bwMode="auto">
          <a:xfrm>
            <a:off x="4724400" y="1371600"/>
            <a:ext cx="4343400" cy="5410200"/>
          </a:xfrm>
          <a:prstGeom prst="rect">
            <a:avLst/>
          </a:prstGeom>
          <a:solidFill>
            <a:srgbClr val="F6F5BD"/>
          </a:solidFill>
          <a:ln w="127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>
            <a:outerShdw dist="50799" dir="5400000" algn="ctr" rotWithShape="0">
              <a:schemeClr val="bg2">
                <a:alpha val="50000"/>
              </a:schemeClr>
            </a:outerShdw>
          </a:effectLst>
        </p:spPr>
        <p:txBody>
          <a:bodyPr lIns="38100" tIns="38100" rIns="38100" bIns="38100"/>
          <a:lstStyle/>
          <a:p>
            <a:pPr algn="l"/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long </a:t>
            </a:r>
            <a:r>
              <a:rPr lang="en-US" sz="1800" b="1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pcount_for_goto_dw</a:t>
            </a:r>
            <a:endParaRPr lang="en-US" sz="1800" b="1" dirty="0">
              <a:solidFill>
                <a:schemeClr val="tx1"/>
              </a:solidFill>
              <a:latin typeface="Courier New" pitchFamily="49" charset="0"/>
              <a:cs typeface="Courier New" pitchFamily="49" charset="0"/>
              <a:sym typeface="Courier New Bold" charset="0"/>
            </a:endParaRPr>
          </a:p>
          <a:p>
            <a:pPr algn="l"/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(unsigned long x) {</a:t>
            </a:r>
          </a:p>
          <a:p>
            <a:pPr algn="l"/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</a:t>
            </a:r>
            <a:r>
              <a:rPr lang="en-US" sz="1800" b="1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size_t</a:t>
            </a:r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</a:t>
            </a:r>
            <a:r>
              <a:rPr lang="en-US" sz="1800" b="1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i</a:t>
            </a:r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;</a:t>
            </a:r>
          </a:p>
          <a:p>
            <a:pPr algn="l"/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long result = 0;</a:t>
            </a:r>
          </a:p>
          <a:p>
            <a:pPr algn="l"/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</a:t>
            </a:r>
            <a:r>
              <a:rPr lang="en-US" sz="1800" b="1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i</a:t>
            </a:r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= 0;</a:t>
            </a:r>
          </a:p>
          <a:p>
            <a:pPr algn="l"/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if (!(</a:t>
            </a:r>
            <a:r>
              <a:rPr lang="en-US" sz="1800" b="1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i</a:t>
            </a:r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&lt; WSIZE))</a:t>
            </a:r>
          </a:p>
          <a:p>
            <a:pPr algn="l"/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  </a:t>
            </a:r>
            <a:r>
              <a:rPr lang="en-US" sz="1800" b="1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goto</a:t>
            </a:r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done;</a:t>
            </a:r>
          </a:p>
          <a:p>
            <a:pPr algn="l"/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loop:</a:t>
            </a:r>
          </a:p>
          <a:p>
            <a:pPr algn="l"/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{</a:t>
            </a:r>
          </a:p>
          <a:p>
            <a:pPr algn="l"/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  unsigned bit = </a:t>
            </a:r>
          </a:p>
          <a:p>
            <a:pPr algn="l"/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    (x &gt;&gt; </a:t>
            </a:r>
            <a:r>
              <a:rPr lang="en-US" sz="1800" b="1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i</a:t>
            </a:r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) &amp; 0x1;</a:t>
            </a:r>
          </a:p>
          <a:p>
            <a:pPr algn="l"/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  result += bit;</a:t>
            </a:r>
          </a:p>
          <a:p>
            <a:pPr algn="l"/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}</a:t>
            </a:r>
          </a:p>
          <a:p>
            <a:pPr algn="l"/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</a:t>
            </a:r>
            <a:r>
              <a:rPr lang="en-US" sz="1800" b="1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i</a:t>
            </a:r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++;</a:t>
            </a:r>
          </a:p>
          <a:p>
            <a:pPr algn="l"/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if (</a:t>
            </a:r>
            <a:r>
              <a:rPr lang="en-US" sz="1800" b="1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i</a:t>
            </a:r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&lt; WSIZE)</a:t>
            </a:r>
          </a:p>
          <a:p>
            <a:pPr algn="l"/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  </a:t>
            </a:r>
            <a:r>
              <a:rPr lang="en-US" sz="1800" b="1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goto</a:t>
            </a:r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loop;</a:t>
            </a:r>
          </a:p>
          <a:p>
            <a:pPr algn="l"/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done:</a:t>
            </a:r>
          </a:p>
          <a:p>
            <a:pPr algn="l"/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return result;</a:t>
            </a:r>
          </a:p>
          <a:p>
            <a:pPr algn="l"/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}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315200" y="2514600"/>
            <a:ext cx="492444" cy="36933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1800" i="1" dirty="0">
                <a:latin typeface="+mj-lt"/>
              </a:rPr>
              <a:t>Init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315200" y="2971800"/>
            <a:ext cx="750206" cy="36933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1800" dirty="0">
                <a:latin typeface="Courier New" pitchFamily="49" charset="0"/>
                <a:cs typeface="Courier New" pitchFamily="49" charset="0"/>
              </a:rPr>
              <a:t>!</a:t>
            </a:r>
            <a:r>
              <a:rPr lang="en-US" sz="1800" i="1" dirty="0">
                <a:latin typeface="+mj-lt"/>
              </a:rPr>
              <a:t>Test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696200" y="4038600"/>
            <a:ext cx="710451" cy="36933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1800" i="1" dirty="0">
                <a:latin typeface="+mj-lt"/>
              </a:rPr>
              <a:t>Body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638800" y="4876800"/>
            <a:ext cx="928459" cy="36933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1800" i="1" dirty="0">
                <a:latin typeface="+mj-lt"/>
              </a:rPr>
              <a:t>Update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010400" y="5334000"/>
            <a:ext cx="612347" cy="36933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1800" i="1" dirty="0">
                <a:latin typeface="+mj-lt"/>
              </a:rPr>
              <a:t>Test</a:t>
            </a:r>
          </a:p>
        </p:txBody>
      </p:sp>
      <p:grpSp>
        <p:nvGrpSpPr>
          <p:cNvPr id="20" name="Group 19"/>
          <p:cNvGrpSpPr/>
          <p:nvPr/>
        </p:nvGrpSpPr>
        <p:grpSpPr>
          <a:xfrm>
            <a:off x="5029200" y="2819400"/>
            <a:ext cx="2209800" cy="533400"/>
            <a:chOff x="5029200" y="2743200"/>
            <a:chExt cx="2209800" cy="533400"/>
          </a:xfrm>
        </p:grpSpPr>
        <p:cxnSp>
          <p:nvCxnSpPr>
            <p:cNvPr id="18" name="Straight Connector 17"/>
            <p:cNvCxnSpPr/>
            <p:nvPr/>
          </p:nvCxnSpPr>
          <p:spPr bwMode="auto">
            <a:xfrm>
              <a:off x="5029200" y="2743200"/>
              <a:ext cx="2209800" cy="533400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9" name="Straight Connector 18"/>
            <p:cNvCxnSpPr/>
            <p:nvPr/>
          </p:nvCxnSpPr>
          <p:spPr bwMode="auto">
            <a:xfrm flipH="1">
              <a:off x="5029200" y="2743200"/>
              <a:ext cx="2209800" cy="533400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9" name="Rectangle 3"/>
          <p:cNvSpPr>
            <a:spLocks noGrp="1" noChangeArrowheads="1"/>
          </p:cNvSpPr>
          <p:nvPr>
            <p:ph type="title"/>
          </p:nvPr>
        </p:nvSpPr>
        <p:spPr>
          <a:ln/>
        </p:spPr>
        <p:txBody>
          <a:bodyPr/>
          <a:lstStyle/>
          <a:p>
            <a:pPr marL="119063" indent="-119063"/>
            <a:r>
              <a:rPr lang="en-US" dirty="0"/>
              <a:t>Today</a:t>
            </a:r>
          </a:p>
        </p:txBody>
      </p:sp>
      <p:sp>
        <p:nvSpPr>
          <p:cNvPr id="14340" name="Rectangle 4"/>
          <p:cNvSpPr>
            <a:spLocks noGrp="1" noChangeArrowheads="1"/>
          </p:cNvSpPr>
          <p:nvPr>
            <p:ph idx="1"/>
          </p:nvPr>
        </p:nvSpPr>
        <p:spPr>
          <a:ln/>
        </p:spPr>
        <p:txBody>
          <a:bodyPr/>
          <a:lstStyle/>
          <a:p>
            <a:r>
              <a:rPr lang="en-US" b="1" dirty="0">
                <a:solidFill>
                  <a:srgbClr val="7F7F7F"/>
                </a:solidFill>
              </a:rPr>
              <a:t>Control: Condition codes</a:t>
            </a:r>
          </a:p>
          <a:p>
            <a:r>
              <a:rPr lang="en-US" b="1" dirty="0">
                <a:solidFill>
                  <a:schemeClr val="bg1">
                    <a:lumMod val="50000"/>
                  </a:schemeClr>
                </a:solidFill>
              </a:rPr>
              <a:t>Conditional branches</a:t>
            </a:r>
          </a:p>
          <a:p>
            <a:r>
              <a:rPr lang="en-US" b="1" dirty="0">
                <a:solidFill>
                  <a:schemeClr val="bg1">
                    <a:lumMod val="50000"/>
                  </a:schemeClr>
                </a:solidFill>
              </a:rPr>
              <a:t>Loops</a:t>
            </a:r>
          </a:p>
          <a:p>
            <a:r>
              <a:rPr lang="en-US" b="1" dirty="0"/>
              <a:t>Switch Statements</a:t>
            </a:r>
          </a:p>
          <a:p>
            <a:endParaRPr lang="en-US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60444956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7" name="Rectangle 3"/>
          <p:cNvSpPr>
            <a:spLocks noGrp="1" noChangeArrowheads="1"/>
          </p:cNvSpPr>
          <p:nvPr>
            <p:ph type="title"/>
          </p:nvPr>
        </p:nvSpPr>
        <p:spPr>
          <a:xfrm>
            <a:off x="4622800" y="254000"/>
            <a:ext cx="4140200" cy="1143000"/>
          </a:xfrm>
          <a:ln/>
        </p:spPr>
        <p:txBody>
          <a:bodyPr/>
          <a:lstStyle/>
          <a:p>
            <a:pPr marL="119063" indent="-119063"/>
            <a:r>
              <a:rPr lang="en-US"/>
              <a:t>Switch Statement Example</a:t>
            </a:r>
          </a:p>
        </p:txBody>
      </p:sp>
      <p:sp>
        <p:nvSpPr>
          <p:cNvPr id="21508" name="Rectangle 4"/>
          <p:cNvSpPr>
            <a:spLocks noGrp="1" noChangeArrowheads="1"/>
          </p:cNvSpPr>
          <p:nvPr>
            <p:ph idx="1"/>
          </p:nvPr>
        </p:nvSpPr>
        <p:spPr>
          <a:xfrm>
            <a:off x="4953000" y="1803400"/>
            <a:ext cx="3810000" cy="5029200"/>
          </a:xfrm>
          <a:ln/>
        </p:spPr>
        <p:txBody>
          <a:bodyPr/>
          <a:lstStyle/>
          <a:p>
            <a:r>
              <a:rPr lang="en-US" dirty="0"/>
              <a:t>If I 100 cases, does the compiler really generate 100 comparisons?</a:t>
            </a:r>
          </a:p>
        </p:txBody>
      </p:sp>
      <p:sp>
        <p:nvSpPr>
          <p:cNvPr id="21509" name="Rectangle 5"/>
          <p:cNvSpPr>
            <a:spLocks/>
          </p:cNvSpPr>
          <p:nvPr/>
        </p:nvSpPr>
        <p:spPr bwMode="auto">
          <a:xfrm>
            <a:off x="254000" y="304800"/>
            <a:ext cx="4127500" cy="6400800"/>
          </a:xfrm>
          <a:prstGeom prst="rect">
            <a:avLst/>
          </a:prstGeom>
          <a:solidFill>
            <a:srgbClr val="F6F5BD"/>
          </a:solidFill>
          <a:ln w="127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>
            <a:outerShdw dist="76199" dir="2700000" algn="ctr" rotWithShape="0">
              <a:schemeClr val="bg2">
                <a:alpha val="75000"/>
              </a:schemeClr>
            </a:outerShdw>
          </a:effectLst>
        </p:spPr>
        <p:txBody>
          <a:bodyPr lIns="38100" tIns="38100" rIns="38100" bIns="38100"/>
          <a:lstStyle/>
          <a:p>
            <a:pPr algn="l"/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long </a:t>
            </a:r>
            <a:r>
              <a:rPr lang="en-US" sz="1800" b="1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switch_eg</a:t>
            </a:r>
            <a:endParaRPr lang="en-US" sz="2400" b="1" dirty="0">
              <a:solidFill>
                <a:schemeClr val="tx1"/>
              </a:solidFill>
              <a:latin typeface="Courier New" pitchFamily="49" charset="0"/>
              <a:ea typeface="Lucida Grande" charset="0"/>
              <a:cs typeface="Courier New" pitchFamily="49" charset="0"/>
              <a:sym typeface="Arial Narrow Bold" charset="0"/>
            </a:endParaRPr>
          </a:p>
          <a:p>
            <a:pPr algn="l"/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 (long x, long y, long z)</a:t>
            </a:r>
            <a:endParaRPr lang="en-US" sz="2400" b="1" dirty="0">
              <a:solidFill>
                <a:schemeClr val="tx1"/>
              </a:solidFill>
              <a:latin typeface="Courier New" pitchFamily="49" charset="0"/>
              <a:ea typeface="Lucida Grande" charset="0"/>
              <a:cs typeface="Courier New" pitchFamily="49" charset="0"/>
              <a:sym typeface="Arial Narrow Bold" charset="0"/>
            </a:endParaRPr>
          </a:p>
          <a:p>
            <a:pPr algn="l"/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{</a:t>
            </a:r>
            <a:endParaRPr lang="en-US" sz="2400" b="1" dirty="0">
              <a:solidFill>
                <a:schemeClr val="tx1"/>
              </a:solidFill>
              <a:latin typeface="Courier New" pitchFamily="49" charset="0"/>
              <a:ea typeface="Lucida Grande" charset="0"/>
              <a:cs typeface="Courier New" pitchFamily="49" charset="0"/>
              <a:sym typeface="Arial Narrow Bold" charset="0"/>
            </a:endParaRPr>
          </a:p>
          <a:p>
            <a:pPr algn="l"/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  long w = 1;</a:t>
            </a:r>
            <a:endParaRPr lang="en-US" sz="2400" b="1" dirty="0">
              <a:solidFill>
                <a:schemeClr val="tx1"/>
              </a:solidFill>
              <a:latin typeface="Courier New" pitchFamily="49" charset="0"/>
              <a:ea typeface="Lucida Grande" charset="0"/>
              <a:cs typeface="Courier New" pitchFamily="49" charset="0"/>
              <a:sym typeface="Arial Narrow Bold" charset="0"/>
            </a:endParaRPr>
          </a:p>
          <a:p>
            <a:pPr algn="l"/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  switch(x) {</a:t>
            </a:r>
            <a:endParaRPr lang="en-US" sz="2400" b="1" dirty="0">
              <a:solidFill>
                <a:schemeClr val="tx1"/>
              </a:solidFill>
              <a:latin typeface="Courier New" pitchFamily="49" charset="0"/>
              <a:ea typeface="Lucida Grande" charset="0"/>
              <a:cs typeface="Courier New" pitchFamily="49" charset="0"/>
              <a:sym typeface="Arial Narrow Bold" charset="0"/>
            </a:endParaRPr>
          </a:p>
          <a:p>
            <a:pPr algn="l"/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  case 1:</a:t>
            </a:r>
            <a:endParaRPr lang="en-US" sz="2400" b="1" dirty="0">
              <a:solidFill>
                <a:schemeClr val="tx1"/>
              </a:solidFill>
              <a:latin typeface="Courier New" pitchFamily="49" charset="0"/>
              <a:ea typeface="Lucida Grande" charset="0"/>
              <a:cs typeface="Courier New" pitchFamily="49" charset="0"/>
              <a:sym typeface="Arial Narrow Bold" charset="0"/>
            </a:endParaRPr>
          </a:p>
          <a:p>
            <a:pPr algn="l"/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      w = y*z;</a:t>
            </a:r>
            <a:endParaRPr lang="en-US" sz="2400" b="1" dirty="0">
              <a:solidFill>
                <a:schemeClr val="tx1"/>
              </a:solidFill>
              <a:latin typeface="Courier New" pitchFamily="49" charset="0"/>
              <a:ea typeface="Lucida Grande" charset="0"/>
              <a:cs typeface="Courier New" pitchFamily="49" charset="0"/>
              <a:sym typeface="Arial Narrow Bold" charset="0"/>
            </a:endParaRPr>
          </a:p>
          <a:p>
            <a:pPr algn="l"/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      break;</a:t>
            </a:r>
            <a:endParaRPr lang="en-US" sz="2400" b="1" dirty="0">
              <a:solidFill>
                <a:schemeClr val="tx1"/>
              </a:solidFill>
              <a:latin typeface="Courier New" pitchFamily="49" charset="0"/>
              <a:ea typeface="Lucida Grande" charset="0"/>
              <a:cs typeface="Courier New" pitchFamily="49" charset="0"/>
              <a:sym typeface="Arial Narrow Bold" charset="0"/>
            </a:endParaRPr>
          </a:p>
          <a:p>
            <a:pPr algn="l"/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  case 2:</a:t>
            </a:r>
            <a:endParaRPr lang="en-US" sz="2400" b="1" dirty="0">
              <a:solidFill>
                <a:schemeClr val="tx1"/>
              </a:solidFill>
              <a:latin typeface="Courier New" pitchFamily="49" charset="0"/>
              <a:ea typeface="Lucida Grande" charset="0"/>
              <a:cs typeface="Courier New" pitchFamily="49" charset="0"/>
              <a:sym typeface="Arial Narrow Bold" charset="0"/>
            </a:endParaRPr>
          </a:p>
          <a:p>
            <a:pPr algn="l"/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      w = y/z;</a:t>
            </a:r>
            <a:endParaRPr lang="en-US" sz="2400" b="1" dirty="0">
              <a:solidFill>
                <a:schemeClr val="tx1"/>
              </a:solidFill>
              <a:latin typeface="Courier New" pitchFamily="49" charset="0"/>
              <a:ea typeface="Lucida Grande" charset="0"/>
              <a:cs typeface="Courier New" pitchFamily="49" charset="0"/>
              <a:sym typeface="Arial Narrow Bold" charset="0"/>
            </a:endParaRPr>
          </a:p>
          <a:p>
            <a:pPr algn="l"/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      /* Fall Through */</a:t>
            </a:r>
            <a:endParaRPr lang="en-US" sz="2400" b="1" dirty="0">
              <a:solidFill>
                <a:schemeClr val="tx1"/>
              </a:solidFill>
              <a:latin typeface="Courier New" pitchFamily="49" charset="0"/>
              <a:ea typeface="Lucida Grande" charset="0"/>
              <a:cs typeface="Courier New" pitchFamily="49" charset="0"/>
              <a:sym typeface="Arial Narrow Bold" charset="0"/>
            </a:endParaRPr>
          </a:p>
          <a:p>
            <a:pPr algn="l"/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  case 3:</a:t>
            </a:r>
            <a:endParaRPr lang="en-US" sz="2400" b="1" dirty="0">
              <a:solidFill>
                <a:schemeClr val="tx1"/>
              </a:solidFill>
              <a:latin typeface="Courier New" pitchFamily="49" charset="0"/>
              <a:ea typeface="Lucida Grande" charset="0"/>
              <a:cs typeface="Courier New" pitchFamily="49" charset="0"/>
              <a:sym typeface="Arial Narrow Bold" charset="0"/>
            </a:endParaRPr>
          </a:p>
          <a:p>
            <a:pPr algn="l"/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      w += z;</a:t>
            </a:r>
            <a:endParaRPr lang="en-US" sz="2400" b="1" dirty="0">
              <a:solidFill>
                <a:schemeClr val="tx1"/>
              </a:solidFill>
              <a:latin typeface="Courier New" pitchFamily="49" charset="0"/>
              <a:ea typeface="Lucida Grande" charset="0"/>
              <a:cs typeface="Courier New" pitchFamily="49" charset="0"/>
              <a:sym typeface="Arial Narrow Bold" charset="0"/>
            </a:endParaRPr>
          </a:p>
          <a:p>
            <a:pPr algn="l"/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      break;</a:t>
            </a:r>
            <a:endParaRPr lang="en-US" sz="2400" b="1" dirty="0">
              <a:solidFill>
                <a:schemeClr val="tx1"/>
              </a:solidFill>
              <a:latin typeface="Courier New" pitchFamily="49" charset="0"/>
              <a:ea typeface="Lucida Grande" charset="0"/>
              <a:cs typeface="Courier New" pitchFamily="49" charset="0"/>
              <a:sym typeface="Arial Narrow Bold" charset="0"/>
            </a:endParaRPr>
          </a:p>
          <a:p>
            <a:pPr algn="l"/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  case 5:</a:t>
            </a:r>
            <a:endParaRPr lang="en-US" sz="2400" b="1" dirty="0">
              <a:solidFill>
                <a:schemeClr val="tx1"/>
              </a:solidFill>
              <a:latin typeface="Courier New" pitchFamily="49" charset="0"/>
              <a:ea typeface="Lucida Grande" charset="0"/>
              <a:cs typeface="Courier New" pitchFamily="49" charset="0"/>
              <a:sym typeface="Arial Narrow Bold" charset="0"/>
            </a:endParaRPr>
          </a:p>
          <a:p>
            <a:pPr algn="l"/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  case 6:</a:t>
            </a:r>
            <a:endParaRPr lang="en-US" sz="2400" b="1" dirty="0">
              <a:solidFill>
                <a:schemeClr val="tx1"/>
              </a:solidFill>
              <a:latin typeface="Courier New" pitchFamily="49" charset="0"/>
              <a:ea typeface="Lucida Grande" charset="0"/>
              <a:cs typeface="Courier New" pitchFamily="49" charset="0"/>
              <a:sym typeface="Arial Narrow Bold" charset="0"/>
            </a:endParaRPr>
          </a:p>
          <a:p>
            <a:pPr algn="l"/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      w -= z;</a:t>
            </a:r>
            <a:endParaRPr lang="en-US" sz="2400" b="1" dirty="0">
              <a:solidFill>
                <a:schemeClr val="tx1"/>
              </a:solidFill>
              <a:latin typeface="Courier New" pitchFamily="49" charset="0"/>
              <a:ea typeface="Lucida Grande" charset="0"/>
              <a:cs typeface="Courier New" pitchFamily="49" charset="0"/>
              <a:sym typeface="Arial Narrow Bold" charset="0"/>
            </a:endParaRPr>
          </a:p>
          <a:p>
            <a:pPr algn="l"/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      break;</a:t>
            </a:r>
            <a:endParaRPr lang="en-US" sz="2400" b="1" dirty="0">
              <a:solidFill>
                <a:schemeClr val="tx1"/>
              </a:solidFill>
              <a:latin typeface="Courier New" pitchFamily="49" charset="0"/>
              <a:ea typeface="Lucida Grande" charset="0"/>
              <a:cs typeface="Courier New" pitchFamily="49" charset="0"/>
              <a:sym typeface="Arial Narrow Bold" charset="0"/>
            </a:endParaRPr>
          </a:p>
          <a:p>
            <a:pPr algn="l"/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  default:</a:t>
            </a:r>
            <a:endParaRPr lang="en-US" sz="2400" b="1" dirty="0">
              <a:solidFill>
                <a:schemeClr val="tx1"/>
              </a:solidFill>
              <a:latin typeface="Courier New" pitchFamily="49" charset="0"/>
              <a:ea typeface="Lucida Grande" charset="0"/>
              <a:cs typeface="Courier New" pitchFamily="49" charset="0"/>
              <a:sym typeface="Arial Narrow Bold" charset="0"/>
            </a:endParaRPr>
          </a:p>
          <a:p>
            <a:pPr algn="l"/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      w = 2;</a:t>
            </a:r>
            <a:endParaRPr lang="en-US" sz="2400" b="1" dirty="0">
              <a:solidFill>
                <a:schemeClr val="tx1"/>
              </a:solidFill>
              <a:latin typeface="Courier New" pitchFamily="49" charset="0"/>
              <a:ea typeface="Lucida Grande" charset="0"/>
              <a:cs typeface="Courier New" pitchFamily="49" charset="0"/>
              <a:sym typeface="Arial Narrow Bold" charset="0"/>
            </a:endParaRPr>
          </a:p>
          <a:p>
            <a:pPr algn="l"/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  }</a:t>
            </a:r>
            <a:endParaRPr lang="en-US" sz="2400" b="1" dirty="0">
              <a:solidFill>
                <a:schemeClr val="tx1"/>
              </a:solidFill>
              <a:latin typeface="Courier New" pitchFamily="49" charset="0"/>
              <a:ea typeface="Lucida Grande" charset="0"/>
              <a:cs typeface="Courier New" pitchFamily="49" charset="0"/>
              <a:sym typeface="Arial Narrow Bold" charset="0"/>
            </a:endParaRPr>
          </a:p>
          <a:p>
            <a:pPr algn="l"/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  return w;</a:t>
            </a:r>
            <a:endParaRPr lang="en-US" sz="2400" b="1" dirty="0">
              <a:solidFill>
                <a:schemeClr val="tx1"/>
              </a:solidFill>
              <a:latin typeface="Courier New" pitchFamily="49" charset="0"/>
              <a:ea typeface="Lucida Grande" charset="0"/>
              <a:cs typeface="Courier New" pitchFamily="49" charset="0"/>
              <a:sym typeface="Arial Narrow Bold" charset="0"/>
            </a:endParaRPr>
          </a:p>
          <a:p>
            <a:pPr algn="l"/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}</a:t>
            </a:r>
          </a:p>
        </p:txBody>
      </p:sp>
    </p:spTree>
    <p:extLst>
      <p:ext uri="{BB962C8B-B14F-4D97-AF65-F5344CB8AC3E}">
        <p14:creationId xmlns:p14="http://schemas.microsoft.com/office/powerpoint/2010/main" val="713034918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1" name="Rectangle 3"/>
          <p:cNvSpPr>
            <a:spLocks noGrp="1" noChangeArrowheads="1"/>
          </p:cNvSpPr>
          <p:nvPr>
            <p:ph type="title"/>
          </p:nvPr>
        </p:nvSpPr>
        <p:spPr>
          <a:ln/>
        </p:spPr>
        <p:txBody>
          <a:bodyPr/>
          <a:lstStyle/>
          <a:p>
            <a:pPr marL="119063" indent="-119063"/>
            <a:r>
              <a:rPr lang="en-US"/>
              <a:t>Jump Table Structure</a:t>
            </a:r>
          </a:p>
        </p:txBody>
      </p:sp>
      <p:sp>
        <p:nvSpPr>
          <p:cNvPr id="22532" name="Rectangle 4"/>
          <p:cNvSpPr>
            <a:spLocks/>
          </p:cNvSpPr>
          <p:nvPr/>
        </p:nvSpPr>
        <p:spPr bwMode="auto">
          <a:xfrm>
            <a:off x="7235825" y="1587500"/>
            <a:ext cx="1160463" cy="838200"/>
          </a:xfrm>
          <a:prstGeom prst="rect">
            <a:avLst/>
          </a:prstGeom>
          <a:solidFill>
            <a:srgbClr val="CCFFCC"/>
          </a:solidFill>
          <a:ln w="254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wrap="none" lIns="38100" tIns="38100" rIns="38100" bIns="38100" anchor="ctr"/>
          <a:lstStyle/>
          <a:p>
            <a:r>
              <a:rPr lang="en-US" sz="1800">
                <a:solidFill>
                  <a:schemeClr val="tx1"/>
                </a:solidFill>
                <a:latin typeface="Calibri Bold" charset="0"/>
                <a:ea typeface="Calibri Bold" charset="0"/>
                <a:cs typeface="Calibri Bold" charset="0"/>
                <a:sym typeface="Calibri Bold" charset="0"/>
              </a:rPr>
              <a:t>Code Block</a:t>
            </a:r>
            <a:endParaRPr lang="en-US" sz="2400">
              <a:solidFill>
                <a:schemeClr val="tx1"/>
              </a:solidFill>
              <a:latin typeface="Arial Narrow Bold" charset="0"/>
              <a:ea typeface="Lucida Grande" charset="0"/>
              <a:cs typeface="Lucida Grande" charset="0"/>
              <a:sym typeface="Arial Narrow Bold" charset="0"/>
            </a:endParaRPr>
          </a:p>
          <a:p>
            <a:r>
              <a:rPr lang="en-US" sz="1800">
                <a:solidFill>
                  <a:schemeClr val="tx1"/>
                </a:solidFill>
                <a:latin typeface="Calibri Bold" charset="0"/>
                <a:ea typeface="Calibri Bold" charset="0"/>
                <a:cs typeface="Calibri Bold" charset="0"/>
                <a:sym typeface="Calibri Bold" charset="0"/>
              </a:rPr>
              <a:t>0</a:t>
            </a:r>
          </a:p>
        </p:txBody>
      </p:sp>
      <p:sp>
        <p:nvSpPr>
          <p:cNvPr id="22533" name="Rectangle 5"/>
          <p:cNvSpPr>
            <a:spLocks/>
          </p:cNvSpPr>
          <p:nvPr/>
        </p:nvSpPr>
        <p:spPr bwMode="auto">
          <a:xfrm>
            <a:off x="6030913" y="1587500"/>
            <a:ext cx="1004887" cy="368300"/>
          </a:xfrm>
          <a:prstGeom prst="rect">
            <a:avLst/>
          </a:prstGeom>
          <a:noFill/>
          <a:ln w="25400" cap="flat">
            <a:noFill/>
            <a:miter lim="800000"/>
            <a:headEnd type="none" w="med" len="med"/>
            <a:tailEnd type="none" w="med" len="med"/>
          </a:ln>
        </p:spPr>
        <p:txBody>
          <a:bodyPr wrap="none" lIns="38100" tIns="38100" rIns="38100" bIns="38100">
            <a:spAutoFit/>
          </a:bodyPr>
          <a:lstStyle/>
          <a:p>
            <a:pPr algn="r"/>
            <a:r>
              <a:rPr lang="en-US" sz="2000">
                <a:solidFill>
                  <a:schemeClr val="tx1"/>
                </a:solidFill>
                <a:latin typeface="Courier New Bold" charset="0"/>
                <a:cs typeface="Courier New Bold" charset="0"/>
                <a:sym typeface="Courier New Bold" charset="0"/>
              </a:rPr>
              <a:t>Targ0:</a:t>
            </a:r>
          </a:p>
        </p:txBody>
      </p:sp>
      <p:sp>
        <p:nvSpPr>
          <p:cNvPr id="22534" name="Rectangle 6"/>
          <p:cNvSpPr>
            <a:spLocks/>
          </p:cNvSpPr>
          <p:nvPr/>
        </p:nvSpPr>
        <p:spPr bwMode="auto">
          <a:xfrm>
            <a:off x="7235825" y="2578100"/>
            <a:ext cx="1160463" cy="838200"/>
          </a:xfrm>
          <a:prstGeom prst="rect">
            <a:avLst/>
          </a:prstGeom>
          <a:solidFill>
            <a:srgbClr val="CCFFCC"/>
          </a:solidFill>
          <a:ln w="254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wrap="none" lIns="38100" tIns="38100" rIns="38100" bIns="38100" anchor="ctr"/>
          <a:lstStyle/>
          <a:p>
            <a:r>
              <a:rPr lang="en-US" sz="1800">
                <a:solidFill>
                  <a:schemeClr val="tx1"/>
                </a:solidFill>
                <a:latin typeface="Calibri Bold" charset="0"/>
                <a:ea typeface="Calibri Bold" charset="0"/>
                <a:cs typeface="Calibri Bold" charset="0"/>
                <a:sym typeface="Calibri Bold" charset="0"/>
              </a:rPr>
              <a:t>Code Block</a:t>
            </a:r>
            <a:endParaRPr lang="en-US" sz="2400">
              <a:solidFill>
                <a:schemeClr val="tx1"/>
              </a:solidFill>
              <a:latin typeface="Arial Narrow Bold" charset="0"/>
              <a:ea typeface="Lucida Grande" charset="0"/>
              <a:cs typeface="Lucida Grande" charset="0"/>
              <a:sym typeface="Arial Narrow Bold" charset="0"/>
            </a:endParaRPr>
          </a:p>
          <a:p>
            <a:r>
              <a:rPr lang="en-US" sz="1800">
                <a:solidFill>
                  <a:schemeClr val="tx1"/>
                </a:solidFill>
                <a:latin typeface="Calibri Bold" charset="0"/>
                <a:ea typeface="Calibri Bold" charset="0"/>
                <a:cs typeface="Calibri Bold" charset="0"/>
                <a:sym typeface="Calibri Bold" charset="0"/>
              </a:rPr>
              <a:t>1</a:t>
            </a:r>
          </a:p>
        </p:txBody>
      </p:sp>
      <p:sp>
        <p:nvSpPr>
          <p:cNvPr id="22535" name="Rectangle 7"/>
          <p:cNvSpPr>
            <a:spLocks/>
          </p:cNvSpPr>
          <p:nvPr/>
        </p:nvSpPr>
        <p:spPr bwMode="auto">
          <a:xfrm>
            <a:off x="6030913" y="2578100"/>
            <a:ext cx="1004887" cy="368300"/>
          </a:xfrm>
          <a:prstGeom prst="rect">
            <a:avLst/>
          </a:prstGeom>
          <a:noFill/>
          <a:ln w="25400" cap="flat">
            <a:noFill/>
            <a:miter lim="800000"/>
            <a:headEnd type="none" w="med" len="med"/>
            <a:tailEnd type="none" w="med" len="med"/>
          </a:ln>
        </p:spPr>
        <p:txBody>
          <a:bodyPr wrap="none" lIns="38100" tIns="38100" rIns="38100" bIns="38100">
            <a:spAutoFit/>
          </a:bodyPr>
          <a:lstStyle/>
          <a:p>
            <a:pPr algn="r"/>
            <a:r>
              <a:rPr lang="en-US" sz="2000">
                <a:solidFill>
                  <a:schemeClr val="tx1"/>
                </a:solidFill>
                <a:latin typeface="Courier New Bold" charset="0"/>
                <a:cs typeface="Courier New Bold" charset="0"/>
                <a:sym typeface="Courier New Bold" charset="0"/>
              </a:rPr>
              <a:t>Targ1:</a:t>
            </a:r>
          </a:p>
        </p:txBody>
      </p:sp>
      <p:sp>
        <p:nvSpPr>
          <p:cNvPr id="22536" name="Rectangle 8"/>
          <p:cNvSpPr>
            <a:spLocks/>
          </p:cNvSpPr>
          <p:nvPr/>
        </p:nvSpPr>
        <p:spPr bwMode="auto">
          <a:xfrm>
            <a:off x="7235825" y="3568700"/>
            <a:ext cx="1160463" cy="838200"/>
          </a:xfrm>
          <a:prstGeom prst="rect">
            <a:avLst/>
          </a:prstGeom>
          <a:solidFill>
            <a:srgbClr val="CCFFCC"/>
          </a:solidFill>
          <a:ln w="254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wrap="none" lIns="38100" tIns="38100" rIns="38100" bIns="38100" anchor="ctr"/>
          <a:lstStyle/>
          <a:p>
            <a:r>
              <a:rPr lang="en-US" sz="1800">
                <a:solidFill>
                  <a:schemeClr val="tx1"/>
                </a:solidFill>
                <a:latin typeface="Calibri Bold" charset="0"/>
                <a:ea typeface="Calibri Bold" charset="0"/>
                <a:cs typeface="Calibri Bold" charset="0"/>
                <a:sym typeface="Calibri Bold" charset="0"/>
              </a:rPr>
              <a:t>Code Block</a:t>
            </a:r>
            <a:endParaRPr lang="en-US" sz="2400">
              <a:solidFill>
                <a:schemeClr val="tx1"/>
              </a:solidFill>
              <a:latin typeface="Arial Narrow Bold" charset="0"/>
              <a:ea typeface="Lucida Grande" charset="0"/>
              <a:cs typeface="Lucida Grande" charset="0"/>
              <a:sym typeface="Arial Narrow Bold" charset="0"/>
            </a:endParaRPr>
          </a:p>
          <a:p>
            <a:r>
              <a:rPr lang="en-US" sz="1800">
                <a:solidFill>
                  <a:schemeClr val="tx1"/>
                </a:solidFill>
                <a:latin typeface="Calibri Bold" charset="0"/>
                <a:ea typeface="Calibri Bold" charset="0"/>
                <a:cs typeface="Calibri Bold" charset="0"/>
                <a:sym typeface="Calibri Bold" charset="0"/>
              </a:rPr>
              <a:t>2</a:t>
            </a:r>
          </a:p>
        </p:txBody>
      </p:sp>
      <p:sp>
        <p:nvSpPr>
          <p:cNvPr id="22537" name="Rectangle 9"/>
          <p:cNvSpPr>
            <a:spLocks/>
          </p:cNvSpPr>
          <p:nvPr/>
        </p:nvSpPr>
        <p:spPr bwMode="auto">
          <a:xfrm>
            <a:off x="6030913" y="3568700"/>
            <a:ext cx="1004887" cy="368300"/>
          </a:xfrm>
          <a:prstGeom prst="rect">
            <a:avLst/>
          </a:prstGeom>
          <a:noFill/>
          <a:ln w="25400" cap="flat">
            <a:noFill/>
            <a:miter lim="800000"/>
            <a:headEnd type="none" w="med" len="med"/>
            <a:tailEnd type="none" w="med" len="med"/>
          </a:ln>
        </p:spPr>
        <p:txBody>
          <a:bodyPr wrap="none" lIns="38100" tIns="38100" rIns="38100" bIns="38100">
            <a:spAutoFit/>
          </a:bodyPr>
          <a:lstStyle/>
          <a:p>
            <a:pPr algn="r"/>
            <a:r>
              <a:rPr lang="en-US" sz="2000">
                <a:solidFill>
                  <a:schemeClr val="tx1"/>
                </a:solidFill>
                <a:latin typeface="Courier New Bold" charset="0"/>
                <a:cs typeface="Courier New Bold" charset="0"/>
                <a:sym typeface="Courier New Bold" charset="0"/>
              </a:rPr>
              <a:t>Targ2:</a:t>
            </a:r>
          </a:p>
        </p:txBody>
      </p:sp>
      <p:sp>
        <p:nvSpPr>
          <p:cNvPr id="22538" name="Rectangle 10"/>
          <p:cNvSpPr>
            <a:spLocks/>
          </p:cNvSpPr>
          <p:nvPr/>
        </p:nvSpPr>
        <p:spPr bwMode="auto">
          <a:xfrm>
            <a:off x="7204075" y="5702300"/>
            <a:ext cx="1160463" cy="838200"/>
          </a:xfrm>
          <a:prstGeom prst="rect">
            <a:avLst/>
          </a:prstGeom>
          <a:solidFill>
            <a:srgbClr val="CCFFCC"/>
          </a:solidFill>
          <a:ln w="254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wrap="none" lIns="38100" tIns="38100" rIns="38100" bIns="38100" anchor="ctr"/>
          <a:lstStyle/>
          <a:p>
            <a:r>
              <a:rPr lang="en-US" sz="1800">
                <a:solidFill>
                  <a:schemeClr val="tx1"/>
                </a:solidFill>
                <a:latin typeface="Calibri Bold" charset="0"/>
                <a:ea typeface="Calibri Bold" charset="0"/>
                <a:cs typeface="Calibri Bold" charset="0"/>
                <a:sym typeface="Calibri Bold" charset="0"/>
              </a:rPr>
              <a:t>Code Block</a:t>
            </a:r>
            <a:endParaRPr lang="en-US" sz="2400">
              <a:solidFill>
                <a:schemeClr val="tx1"/>
              </a:solidFill>
              <a:latin typeface="Arial Narrow Bold" charset="0"/>
              <a:ea typeface="Lucida Grande" charset="0"/>
              <a:cs typeface="Lucida Grande" charset="0"/>
              <a:sym typeface="Arial Narrow Bold" charset="0"/>
            </a:endParaRPr>
          </a:p>
          <a:p>
            <a:r>
              <a:rPr lang="en-US" sz="1800">
                <a:solidFill>
                  <a:schemeClr val="tx1"/>
                </a:solidFill>
                <a:latin typeface="Calibri Bold Italic" charset="0"/>
                <a:ea typeface="Calibri Bold Italic" charset="0"/>
                <a:cs typeface="Calibri Bold Italic" charset="0"/>
                <a:sym typeface="Calibri Bold Italic" charset="0"/>
              </a:rPr>
              <a:t>n</a:t>
            </a:r>
            <a:r>
              <a:rPr lang="en-US" sz="1800">
                <a:solidFill>
                  <a:schemeClr val="tx1"/>
                </a:solidFill>
                <a:latin typeface="Calibri Bold" charset="0"/>
                <a:ea typeface="Calibri Bold" charset="0"/>
                <a:cs typeface="Calibri Bold" charset="0"/>
                <a:sym typeface="Calibri Bold" charset="0"/>
              </a:rPr>
              <a:t>–1</a:t>
            </a:r>
          </a:p>
        </p:txBody>
      </p:sp>
      <p:sp>
        <p:nvSpPr>
          <p:cNvPr id="22539" name="Rectangle 11"/>
          <p:cNvSpPr>
            <a:spLocks/>
          </p:cNvSpPr>
          <p:nvPr/>
        </p:nvSpPr>
        <p:spPr bwMode="auto">
          <a:xfrm>
            <a:off x="5694363" y="5702300"/>
            <a:ext cx="1309687" cy="368300"/>
          </a:xfrm>
          <a:prstGeom prst="rect">
            <a:avLst/>
          </a:prstGeom>
          <a:noFill/>
          <a:ln w="25400" cap="flat">
            <a:noFill/>
            <a:miter lim="800000"/>
            <a:headEnd type="none" w="med" len="med"/>
            <a:tailEnd type="none" w="med" len="med"/>
          </a:ln>
        </p:spPr>
        <p:txBody>
          <a:bodyPr wrap="none" lIns="38100" tIns="38100" rIns="38100" bIns="38100">
            <a:spAutoFit/>
          </a:bodyPr>
          <a:lstStyle/>
          <a:p>
            <a:pPr algn="r"/>
            <a:r>
              <a:rPr lang="en-US" sz="2000">
                <a:solidFill>
                  <a:schemeClr val="tx1"/>
                </a:solidFill>
                <a:latin typeface="Courier New Bold" charset="0"/>
                <a:cs typeface="Courier New Bold" charset="0"/>
                <a:sym typeface="Courier New Bold" charset="0"/>
              </a:rPr>
              <a:t>Targ</a:t>
            </a:r>
            <a:r>
              <a:rPr lang="en-US" sz="2000">
                <a:solidFill>
                  <a:schemeClr val="tx1"/>
                </a:solidFill>
                <a:latin typeface="Courier New Bold Italic" charset="0"/>
                <a:cs typeface="Courier New Bold Italic" charset="0"/>
                <a:sym typeface="Courier New Bold Italic" charset="0"/>
              </a:rPr>
              <a:t>n</a:t>
            </a:r>
            <a:r>
              <a:rPr lang="en-US" sz="2000">
                <a:solidFill>
                  <a:schemeClr val="tx1"/>
                </a:solidFill>
                <a:latin typeface="Courier New Bold" charset="0"/>
                <a:cs typeface="Courier New Bold" charset="0"/>
                <a:sym typeface="Courier New Bold" charset="0"/>
              </a:rPr>
              <a:t>-1:</a:t>
            </a:r>
          </a:p>
        </p:txBody>
      </p:sp>
      <p:sp>
        <p:nvSpPr>
          <p:cNvPr id="22540" name="Rectangle 12"/>
          <p:cNvSpPr>
            <a:spLocks/>
          </p:cNvSpPr>
          <p:nvPr/>
        </p:nvSpPr>
        <p:spPr bwMode="auto">
          <a:xfrm>
            <a:off x="7702550" y="4559300"/>
            <a:ext cx="227013" cy="914400"/>
          </a:xfrm>
          <a:prstGeom prst="rect">
            <a:avLst/>
          </a:prstGeom>
          <a:solidFill>
            <a:srgbClr val="FFFFFF"/>
          </a:solidFill>
          <a:ln w="25400" cap="flat">
            <a:noFill/>
            <a:miter lim="800000"/>
            <a:headEnd type="none" w="med" len="med"/>
            <a:tailEnd type="none" w="med" len="med"/>
          </a:ln>
        </p:spPr>
        <p:txBody>
          <a:bodyPr wrap="none" lIns="38100" tIns="38100" rIns="38100" bIns="38100" anchor="ctr"/>
          <a:lstStyle/>
          <a:p>
            <a:r>
              <a:rPr lang="en-US" sz="1800">
                <a:solidFill>
                  <a:schemeClr val="tx1"/>
                </a:solidFill>
                <a:latin typeface="Courier New Bold" charset="0"/>
                <a:cs typeface="Courier New Bold" charset="0"/>
                <a:sym typeface="Courier New Bold" charset="0"/>
              </a:rPr>
              <a:t>•</a:t>
            </a:r>
            <a:endParaRPr lang="en-US" sz="2400">
              <a:solidFill>
                <a:schemeClr val="tx1"/>
              </a:solidFill>
              <a:latin typeface="Arial Narrow Bold" charset="0"/>
              <a:ea typeface="Lucida Grande" charset="0"/>
              <a:cs typeface="Lucida Grande" charset="0"/>
              <a:sym typeface="Arial Narrow Bold" charset="0"/>
            </a:endParaRPr>
          </a:p>
          <a:p>
            <a:r>
              <a:rPr lang="en-US" sz="1800">
                <a:solidFill>
                  <a:schemeClr val="tx1"/>
                </a:solidFill>
                <a:latin typeface="Courier New Bold" charset="0"/>
                <a:cs typeface="Courier New Bold" charset="0"/>
                <a:sym typeface="Courier New Bold" charset="0"/>
              </a:rPr>
              <a:t>•</a:t>
            </a:r>
            <a:endParaRPr lang="en-US" sz="2400">
              <a:solidFill>
                <a:schemeClr val="tx1"/>
              </a:solidFill>
              <a:latin typeface="Arial Narrow Bold" charset="0"/>
              <a:ea typeface="Lucida Grande" charset="0"/>
              <a:cs typeface="Lucida Grande" charset="0"/>
              <a:sym typeface="Arial Narrow Bold" charset="0"/>
            </a:endParaRPr>
          </a:p>
          <a:p>
            <a:r>
              <a:rPr lang="en-US" sz="1800">
                <a:solidFill>
                  <a:schemeClr val="tx1"/>
                </a:solidFill>
                <a:latin typeface="Courier New Bold" charset="0"/>
                <a:cs typeface="Courier New Bold" charset="0"/>
                <a:sym typeface="Courier New Bold" charset="0"/>
              </a:rPr>
              <a:t>•</a:t>
            </a:r>
          </a:p>
        </p:txBody>
      </p:sp>
      <p:sp>
        <p:nvSpPr>
          <p:cNvPr id="22541" name="Rectangle 13"/>
          <p:cNvSpPr>
            <a:spLocks/>
          </p:cNvSpPr>
          <p:nvPr/>
        </p:nvSpPr>
        <p:spPr bwMode="auto">
          <a:xfrm>
            <a:off x="3937000" y="1714500"/>
            <a:ext cx="1270000" cy="381000"/>
          </a:xfrm>
          <a:prstGeom prst="rect">
            <a:avLst/>
          </a:prstGeom>
          <a:solidFill>
            <a:srgbClr val="D6D6F4"/>
          </a:solidFill>
          <a:ln w="28575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38100" tIns="38100" rIns="38100" bIns="38100" anchor="ctr"/>
          <a:lstStyle/>
          <a:p>
            <a:r>
              <a:rPr lang="en-US" sz="1800" dirty="0">
                <a:solidFill>
                  <a:schemeClr val="tx1"/>
                </a:solidFill>
                <a:latin typeface="Courier New Bold" charset="0"/>
                <a:cs typeface="Courier New Bold" charset="0"/>
                <a:sym typeface="Courier New Bold" charset="0"/>
              </a:rPr>
              <a:t>Targ0</a:t>
            </a:r>
          </a:p>
        </p:txBody>
      </p:sp>
      <p:sp>
        <p:nvSpPr>
          <p:cNvPr id="22542" name="Rectangle 14"/>
          <p:cNvSpPr>
            <a:spLocks/>
          </p:cNvSpPr>
          <p:nvPr/>
        </p:nvSpPr>
        <p:spPr bwMode="auto">
          <a:xfrm>
            <a:off x="3937000" y="2095500"/>
            <a:ext cx="1270000" cy="381000"/>
          </a:xfrm>
          <a:prstGeom prst="rect">
            <a:avLst/>
          </a:prstGeom>
          <a:solidFill>
            <a:srgbClr val="D6D6F4"/>
          </a:solidFill>
          <a:ln w="28575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38100" tIns="38100" rIns="38100" bIns="38100" anchor="ctr"/>
          <a:lstStyle/>
          <a:p>
            <a:r>
              <a:rPr lang="en-US" sz="1800">
                <a:solidFill>
                  <a:schemeClr val="tx1"/>
                </a:solidFill>
                <a:latin typeface="Courier New Bold" charset="0"/>
                <a:cs typeface="Courier New Bold" charset="0"/>
                <a:sym typeface="Courier New Bold" charset="0"/>
              </a:rPr>
              <a:t>Targ1</a:t>
            </a:r>
          </a:p>
        </p:txBody>
      </p:sp>
      <p:sp>
        <p:nvSpPr>
          <p:cNvPr id="22543" name="Rectangle 15"/>
          <p:cNvSpPr>
            <a:spLocks/>
          </p:cNvSpPr>
          <p:nvPr/>
        </p:nvSpPr>
        <p:spPr bwMode="auto">
          <a:xfrm>
            <a:off x="3937000" y="2476500"/>
            <a:ext cx="1270000" cy="381000"/>
          </a:xfrm>
          <a:prstGeom prst="rect">
            <a:avLst/>
          </a:prstGeom>
          <a:solidFill>
            <a:srgbClr val="D6D6F4"/>
          </a:solidFill>
          <a:ln w="28575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38100" tIns="38100" rIns="38100" bIns="38100" anchor="ctr"/>
          <a:lstStyle/>
          <a:p>
            <a:r>
              <a:rPr lang="en-US" sz="1800">
                <a:solidFill>
                  <a:schemeClr val="tx1"/>
                </a:solidFill>
                <a:latin typeface="Courier New Bold" charset="0"/>
                <a:cs typeface="Courier New Bold" charset="0"/>
                <a:sym typeface="Courier New Bold" charset="0"/>
              </a:rPr>
              <a:t>Targ2</a:t>
            </a:r>
          </a:p>
        </p:txBody>
      </p:sp>
      <p:sp>
        <p:nvSpPr>
          <p:cNvPr id="22544" name="Rectangle 16"/>
          <p:cNvSpPr>
            <a:spLocks/>
          </p:cNvSpPr>
          <p:nvPr/>
        </p:nvSpPr>
        <p:spPr bwMode="auto">
          <a:xfrm>
            <a:off x="3937000" y="3771900"/>
            <a:ext cx="1270000" cy="381000"/>
          </a:xfrm>
          <a:prstGeom prst="rect">
            <a:avLst/>
          </a:prstGeom>
          <a:solidFill>
            <a:srgbClr val="D6D6F4"/>
          </a:solidFill>
          <a:ln w="28575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38100" tIns="38100" rIns="38100" bIns="38100" anchor="ctr"/>
          <a:lstStyle/>
          <a:p>
            <a:r>
              <a:rPr lang="en-US" sz="1800">
                <a:solidFill>
                  <a:schemeClr val="tx1"/>
                </a:solidFill>
                <a:latin typeface="Courier New Bold" charset="0"/>
                <a:cs typeface="Courier New Bold" charset="0"/>
                <a:sym typeface="Courier New Bold" charset="0"/>
              </a:rPr>
              <a:t>Targ</a:t>
            </a:r>
            <a:r>
              <a:rPr lang="en-US" sz="1800">
                <a:solidFill>
                  <a:schemeClr val="tx1"/>
                </a:solidFill>
                <a:latin typeface="Courier New Bold Italic" charset="0"/>
                <a:cs typeface="Courier New Bold Italic" charset="0"/>
                <a:sym typeface="Courier New Bold Italic" charset="0"/>
              </a:rPr>
              <a:t>n</a:t>
            </a:r>
            <a:r>
              <a:rPr lang="en-US" sz="1800">
                <a:solidFill>
                  <a:schemeClr val="tx1"/>
                </a:solidFill>
                <a:latin typeface="Courier New Bold" charset="0"/>
                <a:cs typeface="Courier New Bold" charset="0"/>
                <a:sym typeface="Courier New Bold" charset="0"/>
              </a:rPr>
              <a:t>-1</a:t>
            </a:r>
          </a:p>
        </p:txBody>
      </p:sp>
      <p:sp>
        <p:nvSpPr>
          <p:cNvPr id="22545" name="Rectangle 17"/>
          <p:cNvSpPr>
            <a:spLocks/>
          </p:cNvSpPr>
          <p:nvPr/>
        </p:nvSpPr>
        <p:spPr bwMode="auto">
          <a:xfrm>
            <a:off x="3937000" y="2857500"/>
            <a:ext cx="1270000" cy="914400"/>
          </a:xfrm>
          <a:prstGeom prst="rect">
            <a:avLst/>
          </a:prstGeom>
          <a:solidFill>
            <a:srgbClr val="D6D6F4"/>
          </a:solidFill>
          <a:ln w="28575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38100" tIns="38100" rIns="38100" bIns="38100" anchor="ctr"/>
          <a:lstStyle/>
          <a:p>
            <a:r>
              <a:rPr lang="en-US" sz="1800">
                <a:solidFill>
                  <a:schemeClr val="tx1"/>
                </a:solidFill>
                <a:latin typeface="Courier New Bold" charset="0"/>
                <a:cs typeface="Courier New Bold" charset="0"/>
                <a:sym typeface="Courier New Bold" charset="0"/>
              </a:rPr>
              <a:t>•</a:t>
            </a:r>
            <a:endParaRPr lang="en-US" sz="2400">
              <a:solidFill>
                <a:schemeClr val="tx1"/>
              </a:solidFill>
              <a:latin typeface="Arial Narrow Bold" charset="0"/>
              <a:ea typeface="Lucida Grande" charset="0"/>
              <a:cs typeface="Lucida Grande" charset="0"/>
              <a:sym typeface="Arial Narrow Bold" charset="0"/>
            </a:endParaRPr>
          </a:p>
          <a:p>
            <a:r>
              <a:rPr lang="en-US" sz="1800">
                <a:solidFill>
                  <a:schemeClr val="tx1"/>
                </a:solidFill>
                <a:latin typeface="Courier New Bold" charset="0"/>
                <a:cs typeface="Courier New Bold" charset="0"/>
                <a:sym typeface="Courier New Bold" charset="0"/>
              </a:rPr>
              <a:t>•</a:t>
            </a:r>
            <a:endParaRPr lang="en-US" sz="2400">
              <a:solidFill>
                <a:schemeClr val="tx1"/>
              </a:solidFill>
              <a:latin typeface="Arial Narrow Bold" charset="0"/>
              <a:ea typeface="Lucida Grande" charset="0"/>
              <a:cs typeface="Lucida Grande" charset="0"/>
              <a:sym typeface="Arial Narrow Bold" charset="0"/>
            </a:endParaRPr>
          </a:p>
          <a:p>
            <a:r>
              <a:rPr lang="en-US" sz="1800">
                <a:solidFill>
                  <a:schemeClr val="tx1"/>
                </a:solidFill>
                <a:latin typeface="Courier New Bold" charset="0"/>
                <a:cs typeface="Courier New Bold" charset="0"/>
                <a:sym typeface="Courier New Bold" charset="0"/>
              </a:rPr>
              <a:t>•</a:t>
            </a:r>
          </a:p>
        </p:txBody>
      </p:sp>
      <p:sp>
        <p:nvSpPr>
          <p:cNvPr id="22546" name="Rectangle 18"/>
          <p:cNvSpPr>
            <a:spLocks/>
          </p:cNvSpPr>
          <p:nvPr/>
        </p:nvSpPr>
        <p:spPr bwMode="auto">
          <a:xfrm>
            <a:off x="3111500" y="1701800"/>
            <a:ext cx="852488" cy="368300"/>
          </a:xfrm>
          <a:prstGeom prst="rect">
            <a:avLst/>
          </a:prstGeom>
          <a:noFill/>
          <a:ln w="25400" cap="flat">
            <a:noFill/>
            <a:miter lim="800000"/>
            <a:headEnd type="none" w="med" len="med"/>
            <a:tailEnd type="none" w="med" len="med"/>
          </a:ln>
        </p:spPr>
        <p:txBody>
          <a:bodyPr wrap="none" lIns="38100" tIns="38100" rIns="38100" bIns="38100">
            <a:spAutoFit/>
          </a:bodyPr>
          <a:lstStyle/>
          <a:p>
            <a:r>
              <a:rPr lang="en-US" sz="2000">
                <a:solidFill>
                  <a:schemeClr val="tx1"/>
                </a:solidFill>
                <a:latin typeface="Courier New Bold" charset="0"/>
                <a:cs typeface="Courier New Bold" charset="0"/>
                <a:sym typeface="Courier New Bold" charset="0"/>
              </a:rPr>
              <a:t>jtab:</a:t>
            </a:r>
          </a:p>
        </p:txBody>
      </p:sp>
      <p:sp>
        <p:nvSpPr>
          <p:cNvPr id="22547" name="Rectangle 19"/>
          <p:cNvSpPr>
            <a:spLocks/>
          </p:cNvSpPr>
          <p:nvPr/>
        </p:nvSpPr>
        <p:spPr bwMode="auto">
          <a:xfrm>
            <a:off x="304800" y="5092700"/>
            <a:ext cx="2667000" cy="393700"/>
          </a:xfrm>
          <a:prstGeom prst="rect">
            <a:avLst/>
          </a:prstGeom>
          <a:solidFill>
            <a:srgbClr val="F6F5BD"/>
          </a:solidFill>
          <a:ln w="127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>
            <a:outerShdw dist="76199" dir="2700000" algn="ctr" rotWithShape="0">
              <a:schemeClr val="bg2">
                <a:alpha val="75000"/>
              </a:schemeClr>
            </a:outerShdw>
          </a:effectLst>
        </p:spPr>
        <p:txBody>
          <a:bodyPr lIns="38100" tIns="38100" rIns="38100" bIns="38100"/>
          <a:lstStyle/>
          <a:p>
            <a:pPr algn="l"/>
            <a:r>
              <a:rPr lang="en-US" sz="1800" dirty="0" err="1">
                <a:solidFill>
                  <a:schemeClr val="tx1"/>
                </a:solidFill>
                <a:latin typeface="Courier New Bold" charset="0"/>
                <a:cs typeface="Courier New Bold" charset="0"/>
                <a:sym typeface="Courier New Bold" charset="0"/>
              </a:rPr>
              <a:t>goto</a:t>
            </a:r>
            <a:r>
              <a:rPr lang="en-US" sz="1800" dirty="0">
                <a:solidFill>
                  <a:schemeClr val="tx1"/>
                </a:solidFill>
                <a:latin typeface="Courier New Bold" charset="0"/>
                <a:cs typeface="Courier New Bold" charset="0"/>
                <a:sym typeface="Courier New Bold" charset="0"/>
              </a:rPr>
              <a:t> *</a:t>
            </a:r>
            <a:r>
              <a:rPr lang="en-US" sz="1800" dirty="0" err="1">
                <a:solidFill>
                  <a:schemeClr val="tx1"/>
                </a:solidFill>
                <a:latin typeface="Courier New Bold" charset="0"/>
                <a:cs typeface="Courier New Bold" charset="0"/>
                <a:sym typeface="Courier New Bold" charset="0"/>
              </a:rPr>
              <a:t>JTab</a:t>
            </a:r>
            <a:r>
              <a:rPr lang="en-US" sz="1800" dirty="0">
                <a:solidFill>
                  <a:schemeClr val="tx1"/>
                </a:solidFill>
                <a:latin typeface="Courier New Bold" charset="0"/>
                <a:cs typeface="Courier New Bold" charset="0"/>
                <a:sym typeface="Courier New Bold" charset="0"/>
              </a:rPr>
              <a:t>[x];</a:t>
            </a:r>
            <a:endParaRPr lang="en-US" sz="2400" dirty="0">
              <a:solidFill>
                <a:schemeClr val="tx1"/>
              </a:solidFill>
              <a:latin typeface="Arial Narrow Bold" charset="0"/>
              <a:ea typeface="Lucida Grande" charset="0"/>
              <a:cs typeface="Lucida Grande" charset="0"/>
              <a:sym typeface="Arial Narrow Bold" charset="0"/>
            </a:endParaRPr>
          </a:p>
        </p:txBody>
      </p:sp>
      <p:sp>
        <p:nvSpPr>
          <p:cNvPr id="22548" name="Rectangle 20"/>
          <p:cNvSpPr>
            <a:spLocks/>
          </p:cNvSpPr>
          <p:nvPr/>
        </p:nvSpPr>
        <p:spPr bwMode="auto">
          <a:xfrm>
            <a:off x="304800" y="1663700"/>
            <a:ext cx="2298700" cy="2603500"/>
          </a:xfrm>
          <a:prstGeom prst="rect">
            <a:avLst/>
          </a:prstGeom>
          <a:solidFill>
            <a:srgbClr val="F6F5BD"/>
          </a:solidFill>
          <a:ln w="127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>
            <a:outerShdw dist="76199" dir="2700000" algn="ctr" rotWithShape="0">
              <a:schemeClr val="bg2">
                <a:alpha val="75000"/>
              </a:schemeClr>
            </a:outerShdw>
          </a:effectLst>
        </p:spPr>
        <p:txBody>
          <a:bodyPr lIns="38100" tIns="38100" rIns="38100" bIns="38100"/>
          <a:lstStyle/>
          <a:p>
            <a:pPr algn="l"/>
            <a:r>
              <a:rPr lang="en-US" sz="1800" dirty="0">
                <a:solidFill>
                  <a:schemeClr val="tx1"/>
                </a:solidFill>
                <a:latin typeface="Courier New Bold" charset="0"/>
                <a:cs typeface="Courier New Bold" charset="0"/>
                <a:sym typeface="Courier New Bold" charset="0"/>
              </a:rPr>
              <a:t>switch(x) {</a:t>
            </a:r>
            <a:endParaRPr lang="en-US" sz="2400" dirty="0">
              <a:solidFill>
                <a:schemeClr val="tx1"/>
              </a:solidFill>
              <a:latin typeface="Arial Narrow Bold" charset="0"/>
              <a:ea typeface="Lucida Grande" charset="0"/>
              <a:cs typeface="Lucida Grande" charset="0"/>
              <a:sym typeface="Arial Narrow Bold" charset="0"/>
            </a:endParaRPr>
          </a:p>
          <a:p>
            <a:pPr algn="l"/>
            <a:r>
              <a:rPr lang="en-US" sz="1800" dirty="0">
                <a:solidFill>
                  <a:schemeClr val="tx1"/>
                </a:solidFill>
                <a:latin typeface="Courier New Bold" charset="0"/>
                <a:cs typeface="Courier New Bold" charset="0"/>
                <a:sym typeface="Courier New Bold" charset="0"/>
              </a:rPr>
              <a:t>  case val_0:</a:t>
            </a:r>
            <a:endParaRPr lang="en-US" sz="2400" dirty="0">
              <a:solidFill>
                <a:schemeClr val="tx1"/>
              </a:solidFill>
              <a:latin typeface="Arial Narrow Bold" charset="0"/>
              <a:ea typeface="Lucida Grande" charset="0"/>
              <a:cs typeface="Lucida Grande" charset="0"/>
              <a:sym typeface="Arial Narrow Bold" charset="0"/>
            </a:endParaRPr>
          </a:p>
          <a:p>
            <a:pPr algn="l"/>
            <a:r>
              <a:rPr lang="en-US" sz="1800" dirty="0">
                <a:solidFill>
                  <a:schemeClr val="tx1"/>
                </a:solidFill>
                <a:latin typeface="Courier New Bold" charset="0"/>
                <a:cs typeface="Courier New Bold" charset="0"/>
                <a:sym typeface="Courier New Bold" charset="0"/>
              </a:rPr>
              <a:t>    </a:t>
            </a:r>
            <a:r>
              <a:rPr lang="en-US" sz="1800" dirty="0">
                <a:solidFill>
                  <a:schemeClr val="tx1"/>
                </a:solidFill>
                <a:latin typeface="Calibri Bold Italic" charset="0"/>
                <a:ea typeface="Calibri Bold Italic" charset="0"/>
                <a:cs typeface="Calibri Bold Italic" charset="0"/>
                <a:sym typeface="Calibri Bold Italic" charset="0"/>
              </a:rPr>
              <a:t>Block</a:t>
            </a:r>
            <a:r>
              <a:rPr lang="en-US" sz="1800" dirty="0">
                <a:solidFill>
                  <a:schemeClr val="tx1"/>
                </a:solidFill>
                <a:latin typeface="Calibri Bold" charset="0"/>
                <a:ea typeface="Calibri Bold" charset="0"/>
                <a:cs typeface="Calibri Bold" charset="0"/>
                <a:sym typeface="Calibri Bold" charset="0"/>
              </a:rPr>
              <a:t> 0</a:t>
            </a:r>
            <a:endParaRPr lang="en-US" sz="2400" dirty="0">
              <a:solidFill>
                <a:schemeClr val="tx1"/>
              </a:solidFill>
              <a:latin typeface="Arial Narrow Bold" charset="0"/>
              <a:ea typeface="Lucida Grande" charset="0"/>
              <a:cs typeface="Lucida Grande" charset="0"/>
              <a:sym typeface="Arial Narrow Bold" charset="0"/>
            </a:endParaRPr>
          </a:p>
          <a:p>
            <a:pPr algn="l"/>
            <a:r>
              <a:rPr lang="en-US" sz="1800" dirty="0">
                <a:solidFill>
                  <a:schemeClr val="tx1"/>
                </a:solidFill>
                <a:latin typeface="Courier New Bold" charset="0"/>
                <a:cs typeface="Courier New Bold" charset="0"/>
                <a:sym typeface="Courier New Bold" charset="0"/>
              </a:rPr>
              <a:t>  case val_1:</a:t>
            </a:r>
            <a:endParaRPr lang="en-US" sz="2400" dirty="0">
              <a:solidFill>
                <a:schemeClr val="tx1"/>
              </a:solidFill>
              <a:latin typeface="Arial Narrow Bold" charset="0"/>
              <a:ea typeface="Lucida Grande" charset="0"/>
              <a:cs typeface="Lucida Grande" charset="0"/>
              <a:sym typeface="Arial Narrow Bold" charset="0"/>
            </a:endParaRPr>
          </a:p>
          <a:p>
            <a:pPr algn="l"/>
            <a:r>
              <a:rPr lang="en-US" sz="1800" dirty="0">
                <a:solidFill>
                  <a:schemeClr val="tx1"/>
                </a:solidFill>
                <a:latin typeface="Courier New Bold" charset="0"/>
                <a:cs typeface="Courier New Bold" charset="0"/>
                <a:sym typeface="Courier New Bold" charset="0"/>
              </a:rPr>
              <a:t>    </a:t>
            </a:r>
            <a:r>
              <a:rPr lang="en-US" sz="1800" dirty="0">
                <a:solidFill>
                  <a:schemeClr val="tx1"/>
                </a:solidFill>
                <a:latin typeface="Calibri Bold Italic" charset="0"/>
                <a:ea typeface="Calibri Bold Italic" charset="0"/>
                <a:cs typeface="Calibri Bold Italic" charset="0"/>
                <a:sym typeface="Calibri Bold Italic" charset="0"/>
              </a:rPr>
              <a:t>Block</a:t>
            </a:r>
            <a:r>
              <a:rPr lang="en-US" sz="1800" dirty="0">
                <a:solidFill>
                  <a:schemeClr val="tx1"/>
                </a:solidFill>
                <a:latin typeface="Calibri Bold" charset="0"/>
                <a:ea typeface="Calibri Bold" charset="0"/>
                <a:cs typeface="Calibri Bold" charset="0"/>
                <a:sym typeface="Calibri Bold" charset="0"/>
              </a:rPr>
              <a:t> 1</a:t>
            </a:r>
            <a:endParaRPr lang="en-US" sz="2400" dirty="0">
              <a:solidFill>
                <a:schemeClr val="tx1"/>
              </a:solidFill>
              <a:latin typeface="Arial Narrow Bold" charset="0"/>
              <a:ea typeface="Lucida Grande" charset="0"/>
              <a:cs typeface="Lucida Grande" charset="0"/>
              <a:sym typeface="Arial Narrow Bold" charset="0"/>
            </a:endParaRPr>
          </a:p>
          <a:p>
            <a:pPr algn="l"/>
            <a:r>
              <a:rPr lang="en-US" sz="1800" dirty="0">
                <a:solidFill>
                  <a:schemeClr val="tx1"/>
                </a:solidFill>
                <a:latin typeface="Courier New Bold" charset="0"/>
                <a:cs typeface="Courier New Bold" charset="0"/>
                <a:sym typeface="Courier New Bold" charset="0"/>
              </a:rPr>
              <a:t>    • • •</a:t>
            </a:r>
            <a:endParaRPr lang="en-US" sz="2400" dirty="0">
              <a:solidFill>
                <a:schemeClr val="tx1"/>
              </a:solidFill>
              <a:latin typeface="Arial Narrow Bold" charset="0"/>
              <a:ea typeface="Lucida Grande" charset="0"/>
              <a:cs typeface="Lucida Grande" charset="0"/>
              <a:sym typeface="Arial Narrow Bold" charset="0"/>
            </a:endParaRPr>
          </a:p>
          <a:p>
            <a:pPr algn="l"/>
            <a:r>
              <a:rPr lang="en-US" sz="1800" dirty="0">
                <a:solidFill>
                  <a:schemeClr val="tx1"/>
                </a:solidFill>
                <a:latin typeface="Courier New Bold" charset="0"/>
                <a:cs typeface="Courier New Bold" charset="0"/>
                <a:sym typeface="Courier New Bold" charset="0"/>
              </a:rPr>
              <a:t>  case val_</a:t>
            </a:r>
            <a:r>
              <a:rPr lang="en-US" sz="1800" dirty="0">
                <a:solidFill>
                  <a:schemeClr val="tx1"/>
                </a:solidFill>
                <a:latin typeface="Courier New Bold Italic" charset="0"/>
                <a:cs typeface="Courier New Bold Italic" charset="0"/>
                <a:sym typeface="Courier New Bold Italic" charset="0"/>
              </a:rPr>
              <a:t>n</a:t>
            </a:r>
            <a:r>
              <a:rPr lang="en-US" sz="1800" dirty="0">
                <a:solidFill>
                  <a:schemeClr val="tx1"/>
                </a:solidFill>
                <a:latin typeface="Courier New Bold" charset="0"/>
                <a:cs typeface="Courier New Bold" charset="0"/>
                <a:sym typeface="Courier New Bold" charset="0"/>
              </a:rPr>
              <a:t>-1:</a:t>
            </a:r>
            <a:endParaRPr lang="en-US" sz="2400" dirty="0">
              <a:solidFill>
                <a:schemeClr val="tx1"/>
              </a:solidFill>
              <a:latin typeface="Arial Narrow Bold" charset="0"/>
              <a:ea typeface="Lucida Grande" charset="0"/>
              <a:cs typeface="Lucida Grande" charset="0"/>
              <a:sym typeface="Arial Narrow Bold" charset="0"/>
            </a:endParaRPr>
          </a:p>
          <a:p>
            <a:pPr algn="l"/>
            <a:r>
              <a:rPr lang="en-US" sz="1800" dirty="0">
                <a:solidFill>
                  <a:schemeClr val="tx1"/>
                </a:solidFill>
                <a:latin typeface="Courier New Bold" charset="0"/>
                <a:cs typeface="Courier New Bold" charset="0"/>
                <a:sym typeface="Courier New Bold" charset="0"/>
              </a:rPr>
              <a:t>    </a:t>
            </a:r>
            <a:r>
              <a:rPr lang="en-US" sz="1800" dirty="0">
                <a:solidFill>
                  <a:schemeClr val="tx1"/>
                </a:solidFill>
                <a:latin typeface="Calibri Bold Italic" charset="0"/>
                <a:ea typeface="Calibri Bold Italic" charset="0"/>
                <a:cs typeface="Calibri Bold Italic" charset="0"/>
                <a:sym typeface="Calibri Bold Italic" charset="0"/>
              </a:rPr>
              <a:t>Block</a:t>
            </a:r>
            <a:r>
              <a:rPr lang="en-US" sz="1800" dirty="0">
                <a:solidFill>
                  <a:schemeClr val="tx1"/>
                </a:solidFill>
                <a:latin typeface="Calibri Bold" charset="0"/>
                <a:ea typeface="Calibri Bold" charset="0"/>
                <a:cs typeface="Calibri Bold" charset="0"/>
                <a:sym typeface="Calibri Bold" charset="0"/>
              </a:rPr>
              <a:t> </a:t>
            </a:r>
            <a:r>
              <a:rPr lang="en-US" sz="1800" dirty="0">
                <a:solidFill>
                  <a:schemeClr val="tx1"/>
                </a:solidFill>
                <a:latin typeface="Calibri Bold Italic" charset="0"/>
                <a:ea typeface="Calibri Bold Italic" charset="0"/>
                <a:cs typeface="Calibri Bold Italic" charset="0"/>
                <a:sym typeface="Calibri Bold Italic" charset="0"/>
              </a:rPr>
              <a:t>n</a:t>
            </a:r>
            <a:r>
              <a:rPr lang="en-US" sz="1800" dirty="0">
                <a:solidFill>
                  <a:schemeClr val="tx1"/>
                </a:solidFill>
                <a:latin typeface="Calibri Bold" charset="0"/>
                <a:ea typeface="Calibri Bold" charset="0"/>
                <a:cs typeface="Calibri Bold" charset="0"/>
                <a:sym typeface="Calibri Bold" charset="0"/>
              </a:rPr>
              <a:t>–1</a:t>
            </a:r>
            <a:endParaRPr lang="en-US" sz="2400" dirty="0">
              <a:solidFill>
                <a:schemeClr val="tx1"/>
              </a:solidFill>
              <a:latin typeface="Arial Narrow Bold" charset="0"/>
              <a:ea typeface="Lucida Grande" charset="0"/>
              <a:cs typeface="Lucida Grande" charset="0"/>
              <a:sym typeface="Arial Narrow Bold" charset="0"/>
            </a:endParaRPr>
          </a:p>
          <a:p>
            <a:pPr algn="l"/>
            <a:r>
              <a:rPr lang="en-US" sz="1800" dirty="0">
                <a:solidFill>
                  <a:schemeClr val="tx1"/>
                </a:solidFill>
                <a:latin typeface="Courier New Bold" charset="0"/>
                <a:cs typeface="Courier New Bold" charset="0"/>
                <a:sym typeface="Courier New Bold" charset="0"/>
              </a:rPr>
              <a:t>}</a:t>
            </a:r>
          </a:p>
        </p:txBody>
      </p:sp>
      <p:sp>
        <p:nvSpPr>
          <p:cNvPr id="22549" name="Rectangle 21"/>
          <p:cNvSpPr>
            <a:spLocks/>
          </p:cNvSpPr>
          <p:nvPr/>
        </p:nvSpPr>
        <p:spPr bwMode="auto">
          <a:xfrm>
            <a:off x="285750" y="1295400"/>
            <a:ext cx="1390650" cy="381000"/>
          </a:xfrm>
          <a:prstGeom prst="rect">
            <a:avLst/>
          </a:prstGeom>
          <a:noFill/>
          <a:ln w="25400" cap="flat">
            <a:noFill/>
            <a:miter lim="800000"/>
            <a:headEnd type="none" w="med" len="med"/>
            <a:tailEnd type="none" w="med" len="med"/>
          </a:ln>
        </p:spPr>
        <p:txBody>
          <a:bodyPr wrap="none" lIns="38100" tIns="38100" rIns="38100" bIns="38100">
            <a:spAutoFit/>
          </a:bodyPr>
          <a:lstStyle/>
          <a:p>
            <a:pPr algn="l"/>
            <a:r>
              <a:rPr lang="en-US" sz="2000">
                <a:solidFill>
                  <a:schemeClr val="tx1"/>
                </a:solidFill>
                <a:latin typeface="Calibri Bold" charset="0"/>
                <a:ea typeface="Calibri Bold" charset="0"/>
                <a:cs typeface="Calibri Bold" charset="0"/>
                <a:sym typeface="Calibri Bold" charset="0"/>
              </a:rPr>
              <a:t>Switch Form</a:t>
            </a:r>
          </a:p>
        </p:txBody>
      </p:sp>
      <p:sp>
        <p:nvSpPr>
          <p:cNvPr id="22550" name="Rectangle 22"/>
          <p:cNvSpPr>
            <a:spLocks/>
          </p:cNvSpPr>
          <p:nvPr/>
        </p:nvSpPr>
        <p:spPr bwMode="auto">
          <a:xfrm>
            <a:off x="271463" y="4724400"/>
            <a:ext cx="2633859" cy="384721"/>
          </a:xfrm>
          <a:prstGeom prst="rect">
            <a:avLst/>
          </a:prstGeom>
          <a:noFill/>
          <a:ln w="25400" cap="flat">
            <a:noFill/>
            <a:miter lim="800000"/>
            <a:headEnd type="none" w="med" len="med"/>
            <a:tailEnd type="none" w="med" len="med"/>
          </a:ln>
        </p:spPr>
        <p:txBody>
          <a:bodyPr wrap="none" lIns="38100" tIns="38100" rIns="38100" bIns="38100">
            <a:spAutoFit/>
          </a:bodyPr>
          <a:lstStyle/>
          <a:p>
            <a:pPr algn="l"/>
            <a:r>
              <a:rPr lang="en-US" sz="2000" dirty="0">
                <a:solidFill>
                  <a:schemeClr val="tx1"/>
                </a:solidFill>
                <a:latin typeface="Calibri Bold" charset="0"/>
                <a:ea typeface="Calibri Bold" charset="0"/>
                <a:cs typeface="Calibri Bold" charset="0"/>
                <a:sym typeface="Calibri Bold" charset="0"/>
              </a:rPr>
              <a:t>Translation (Extended C)</a:t>
            </a:r>
          </a:p>
        </p:txBody>
      </p:sp>
      <p:sp>
        <p:nvSpPr>
          <p:cNvPr id="22551" name="Rectangle 23"/>
          <p:cNvSpPr>
            <a:spLocks/>
          </p:cNvSpPr>
          <p:nvPr/>
        </p:nvSpPr>
        <p:spPr bwMode="auto">
          <a:xfrm>
            <a:off x="3725863" y="1282700"/>
            <a:ext cx="1268412" cy="381000"/>
          </a:xfrm>
          <a:prstGeom prst="rect">
            <a:avLst/>
          </a:prstGeom>
          <a:noFill/>
          <a:ln w="25400" cap="flat">
            <a:noFill/>
            <a:miter lim="800000"/>
            <a:headEnd type="none" w="med" len="med"/>
            <a:tailEnd type="none" w="med" len="med"/>
          </a:ln>
        </p:spPr>
        <p:txBody>
          <a:bodyPr wrap="none" lIns="38100" tIns="38100" rIns="38100" bIns="38100">
            <a:spAutoFit/>
          </a:bodyPr>
          <a:lstStyle/>
          <a:p>
            <a:r>
              <a:rPr lang="en-US" sz="2000">
                <a:solidFill>
                  <a:schemeClr val="tx1"/>
                </a:solidFill>
                <a:latin typeface="Calibri Bold" charset="0"/>
                <a:ea typeface="Calibri Bold" charset="0"/>
                <a:cs typeface="Calibri Bold" charset="0"/>
                <a:sym typeface="Calibri Bold" charset="0"/>
              </a:rPr>
              <a:t>Jump Table</a:t>
            </a:r>
          </a:p>
        </p:txBody>
      </p:sp>
      <p:sp>
        <p:nvSpPr>
          <p:cNvPr id="22552" name="Rectangle 24"/>
          <p:cNvSpPr>
            <a:spLocks/>
          </p:cNvSpPr>
          <p:nvPr/>
        </p:nvSpPr>
        <p:spPr bwMode="auto">
          <a:xfrm>
            <a:off x="6923088" y="1219200"/>
            <a:ext cx="1462087" cy="381000"/>
          </a:xfrm>
          <a:prstGeom prst="rect">
            <a:avLst/>
          </a:prstGeom>
          <a:noFill/>
          <a:ln w="25400" cap="flat">
            <a:noFill/>
            <a:miter lim="800000"/>
            <a:headEnd type="none" w="med" len="med"/>
            <a:tailEnd type="none" w="med" len="med"/>
          </a:ln>
        </p:spPr>
        <p:txBody>
          <a:bodyPr wrap="none" lIns="38100" tIns="38100" rIns="38100" bIns="38100">
            <a:spAutoFit/>
          </a:bodyPr>
          <a:lstStyle/>
          <a:p>
            <a:r>
              <a:rPr lang="en-US" sz="2000">
                <a:solidFill>
                  <a:schemeClr val="tx1"/>
                </a:solidFill>
                <a:latin typeface="Calibri Bold" charset="0"/>
                <a:ea typeface="Calibri Bold" charset="0"/>
                <a:cs typeface="Calibri Bold" charset="0"/>
                <a:sym typeface="Calibri Bold" charset="0"/>
              </a:rPr>
              <a:t>Jump Targets</a:t>
            </a:r>
          </a:p>
        </p:txBody>
      </p:sp>
    </p:spTree>
    <p:extLst>
      <p:ext uri="{BB962C8B-B14F-4D97-AF65-F5344CB8AC3E}">
        <p14:creationId xmlns:p14="http://schemas.microsoft.com/office/powerpoint/2010/main" val="538493611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61" name="Rectangle 9"/>
          <p:cNvSpPr>
            <a:spLocks noGrp="1" noChangeArrowheads="1"/>
          </p:cNvSpPr>
          <p:nvPr>
            <p:ph type="title"/>
          </p:nvPr>
        </p:nvSpPr>
        <p:spPr>
          <a:ln/>
        </p:spPr>
        <p:txBody>
          <a:bodyPr/>
          <a:lstStyle/>
          <a:p>
            <a:pPr marL="119063" indent="-119063"/>
            <a:r>
              <a:rPr lang="en-US" dirty="0"/>
              <a:t>Switch Statement Example</a:t>
            </a:r>
          </a:p>
        </p:txBody>
      </p:sp>
      <p:sp>
        <p:nvSpPr>
          <p:cNvPr id="23562" name="Rectangle 10"/>
          <p:cNvSpPr>
            <a:spLocks/>
          </p:cNvSpPr>
          <p:nvPr/>
        </p:nvSpPr>
        <p:spPr bwMode="auto">
          <a:xfrm>
            <a:off x="393700" y="3816350"/>
            <a:ext cx="3454400" cy="381000"/>
          </a:xfrm>
          <a:prstGeom prst="rect">
            <a:avLst/>
          </a:prstGeom>
          <a:noFill/>
          <a:ln w="12700" cap="flat">
            <a:noFill/>
            <a:miter lim="800000"/>
            <a:headEnd type="none" w="med" len="med"/>
            <a:tailEnd type="none" w="med" len="med"/>
          </a:ln>
        </p:spPr>
        <p:txBody>
          <a:bodyPr lIns="38100" tIns="38100" rIns="38100" bIns="38100"/>
          <a:lstStyle/>
          <a:p>
            <a:pPr marL="185738" indent="-185738" algn="l">
              <a:spcBef>
                <a:spcPts val="638"/>
              </a:spcBef>
            </a:pPr>
            <a:r>
              <a:rPr lang="en-US" sz="2000">
                <a:solidFill>
                  <a:schemeClr val="tx1"/>
                </a:solidFill>
                <a:latin typeface="Calibri Bold" charset="0"/>
                <a:ea typeface="Calibri Bold" charset="0"/>
                <a:cs typeface="Calibri Bold" charset="0"/>
                <a:sym typeface="Calibri Bold" charset="0"/>
              </a:rPr>
              <a:t>Setup:</a:t>
            </a:r>
          </a:p>
        </p:txBody>
      </p:sp>
      <p:sp>
        <p:nvSpPr>
          <p:cNvPr id="23563" name="Rectangle 11"/>
          <p:cNvSpPr>
            <a:spLocks/>
          </p:cNvSpPr>
          <p:nvPr/>
        </p:nvSpPr>
        <p:spPr bwMode="auto">
          <a:xfrm>
            <a:off x="457200" y="1376362"/>
            <a:ext cx="5575300" cy="2306637"/>
          </a:xfrm>
          <a:prstGeom prst="rect">
            <a:avLst/>
          </a:prstGeom>
          <a:solidFill>
            <a:srgbClr val="F6F5BD"/>
          </a:solidFill>
          <a:ln w="127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>
            <a:outerShdw dist="76199" dir="2700000" algn="ctr" rotWithShape="0">
              <a:schemeClr val="bg2">
                <a:alpha val="75000"/>
              </a:schemeClr>
            </a:outerShdw>
          </a:effectLst>
        </p:spPr>
        <p:txBody>
          <a:bodyPr lIns="38100" tIns="38100" rIns="38100" bIns="38100"/>
          <a:lstStyle/>
          <a:p>
            <a:pPr algn="l"/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long </a:t>
            </a:r>
            <a:r>
              <a:rPr lang="en-US" sz="1800" b="1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switch_eg</a:t>
            </a:r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(long x, long y, long z)</a:t>
            </a:r>
            <a:endParaRPr lang="en-US" sz="2400" b="1" dirty="0">
              <a:solidFill>
                <a:schemeClr val="tx1"/>
              </a:solidFill>
              <a:latin typeface="Courier New" pitchFamily="49" charset="0"/>
              <a:ea typeface="Lucida Grande" charset="0"/>
              <a:cs typeface="Courier New" pitchFamily="49" charset="0"/>
              <a:sym typeface="Arial Narrow Bold" charset="0"/>
            </a:endParaRPr>
          </a:p>
          <a:p>
            <a:pPr algn="l"/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{</a:t>
            </a:r>
            <a:endParaRPr lang="en-US" sz="2400" b="1" dirty="0">
              <a:solidFill>
                <a:schemeClr val="tx1"/>
              </a:solidFill>
              <a:latin typeface="Courier New" pitchFamily="49" charset="0"/>
              <a:ea typeface="Lucida Grande" charset="0"/>
              <a:cs typeface="Courier New" pitchFamily="49" charset="0"/>
              <a:sym typeface="Arial Narrow Bold" charset="0"/>
            </a:endParaRPr>
          </a:p>
          <a:p>
            <a:pPr algn="l"/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  long w = 1;</a:t>
            </a:r>
            <a:endParaRPr lang="en-US" sz="2400" b="1" dirty="0">
              <a:solidFill>
                <a:schemeClr val="tx1"/>
              </a:solidFill>
              <a:latin typeface="Courier New" pitchFamily="49" charset="0"/>
              <a:ea typeface="Lucida Grande" charset="0"/>
              <a:cs typeface="Courier New" pitchFamily="49" charset="0"/>
              <a:sym typeface="Arial Narrow Bold" charset="0"/>
            </a:endParaRPr>
          </a:p>
          <a:p>
            <a:pPr algn="l"/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  switch(x) {</a:t>
            </a:r>
            <a:endParaRPr lang="en-US" sz="2400" b="1" dirty="0">
              <a:solidFill>
                <a:schemeClr val="tx1"/>
              </a:solidFill>
              <a:latin typeface="Courier New" pitchFamily="49" charset="0"/>
              <a:ea typeface="Lucida Grande" charset="0"/>
              <a:cs typeface="Courier New" pitchFamily="49" charset="0"/>
              <a:sym typeface="Arial Narrow Bold" charset="0"/>
            </a:endParaRPr>
          </a:p>
          <a:p>
            <a:pPr algn="l"/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    . . .</a:t>
            </a:r>
            <a:endParaRPr lang="en-US" sz="2400" b="1" dirty="0">
              <a:solidFill>
                <a:schemeClr val="tx1"/>
              </a:solidFill>
              <a:latin typeface="Courier New" pitchFamily="49" charset="0"/>
              <a:ea typeface="Lucida Grande" charset="0"/>
              <a:cs typeface="Courier New" pitchFamily="49" charset="0"/>
              <a:sym typeface="Arial Narrow Bold" charset="0"/>
            </a:endParaRPr>
          </a:p>
          <a:p>
            <a:pPr algn="l"/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  }</a:t>
            </a:r>
            <a:endParaRPr lang="en-US" sz="2400" b="1" dirty="0">
              <a:solidFill>
                <a:schemeClr val="tx1"/>
              </a:solidFill>
              <a:latin typeface="Courier New" pitchFamily="49" charset="0"/>
              <a:ea typeface="Lucida Grande" charset="0"/>
              <a:cs typeface="Courier New" pitchFamily="49" charset="0"/>
              <a:sym typeface="Arial Narrow Bold" charset="0"/>
            </a:endParaRPr>
          </a:p>
          <a:p>
            <a:pPr algn="l"/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  return w;</a:t>
            </a:r>
            <a:endParaRPr lang="en-US" sz="2400" b="1" dirty="0">
              <a:solidFill>
                <a:schemeClr val="tx1"/>
              </a:solidFill>
              <a:latin typeface="Courier New" pitchFamily="49" charset="0"/>
              <a:ea typeface="Lucida Grande" charset="0"/>
              <a:cs typeface="Courier New" pitchFamily="49" charset="0"/>
              <a:sym typeface="Arial Narrow Bold" charset="0"/>
            </a:endParaRPr>
          </a:p>
          <a:p>
            <a:pPr algn="l"/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}</a:t>
            </a:r>
          </a:p>
        </p:txBody>
      </p:sp>
      <p:sp>
        <p:nvSpPr>
          <p:cNvPr id="18" name="Rectangle 1"/>
          <p:cNvSpPr>
            <a:spLocks/>
          </p:cNvSpPr>
          <p:nvPr/>
        </p:nvSpPr>
        <p:spPr bwMode="auto">
          <a:xfrm>
            <a:off x="304800" y="4267200"/>
            <a:ext cx="7620000" cy="2159000"/>
          </a:xfrm>
          <a:prstGeom prst="rect">
            <a:avLst/>
          </a:prstGeom>
          <a:noFill/>
          <a:ln w="12700" cap="flat">
            <a:noFill/>
            <a:miter lim="800000"/>
            <a:headEnd type="none" w="med" len="med"/>
            <a:tailEnd type="none" w="med" len="med"/>
          </a:ln>
        </p:spPr>
        <p:txBody>
          <a:bodyPr lIns="38100" tIns="38100" rIns="38100" bIns="38100"/>
          <a:lstStyle/>
          <a:p>
            <a:pPr algn="l">
              <a:tabLst>
                <a:tab pos="342900" algn="l"/>
                <a:tab pos="342900" algn="l"/>
                <a:tab pos="1311275" algn="l"/>
                <a:tab pos="3251200" algn="l"/>
                <a:tab pos="342900" algn="l"/>
                <a:tab pos="3251200" algn="l"/>
                <a:tab pos="342900" algn="l"/>
                <a:tab pos="3251200" algn="l"/>
                <a:tab pos="342900" algn="l"/>
                <a:tab pos="3251200" algn="l"/>
                <a:tab pos="342900" algn="l"/>
                <a:tab pos="3251200" algn="l"/>
                <a:tab pos="342900" algn="l"/>
                <a:tab pos="3251200" algn="l"/>
                <a:tab pos="342900" algn="l"/>
                <a:tab pos="3251200" algn="l"/>
                <a:tab pos="342900" algn="l"/>
                <a:tab pos="3251200" algn="l"/>
                <a:tab pos="342900" algn="l"/>
                <a:tab pos="3251200" algn="l"/>
              </a:tabLst>
            </a:pPr>
            <a:r>
              <a:rPr lang="en-US" sz="1800" b="1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switch_eg</a:t>
            </a:r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:</a:t>
            </a:r>
          </a:p>
          <a:p>
            <a:pPr algn="l"/>
            <a:r>
              <a:rPr lang="cs-CZ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  </a:t>
            </a:r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…</a:t>
            </a:r>
            <a:endParaRPr lang="cs-CZ" sz="1800" b="1" dirty="0">
              <a:solidFill>
                <a:schemeClr val="tx1"/>
              </a:solidFill>
              <a:latin typeface="Courier New" pitchFamily="49" charset="0"/>
              <a:cs typeface="Courier New" pitchFamily="49" charset="0"/>
              <a:sym typeface="Courier New Bold" charset="0"/>
            </a:endParaRPr>
          </a:p>
          <a:p>
            <a:pPr algn="l"/>
            <a:r>
              <a:rPr lang="cs-CZ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  cmpq    $6, %rdi   # x:6</a:t>
            </a:r>
          </a:p>
          <a:p>
            <a:pPr algn="l"/>
            <a:r>
              <a:rPr lang="cs-CZ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  ja      .L8</a:t>
            </a:r>
          </a:p>
          <a:p>
            <a:pPr algn="l"/>
            <a:r>
              <a:rPr lang="cs-CZ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  </a:t>
            </a:r>
            <a:r>
              <a:rPr lang="cs-CZ" sz="1800" b="1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jmp</a:t>
            </a:r>
            <a:r>
              <a:rPr lang="cs-CZ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   *.L4(,%rdi,8)</a:t>
            </a:r>
            <a:endParaRPr lang="en-US" sz="1800" b="1" dirty="0">
              <a:solidFill>
                <a:schemeClr val="tx1"/>
              </a:solidFill>
              <a:latin typeface="Courier New" pitchFamily="49" charset="0"/>
              <a:cs typeface="Courier New" pitchFamily="49" charset="0"/>
              <a:sym typeface="Courier New Bold" charset="0"/>
            </a:endParaRPr>
          </a:p>
        </p:txBody>
      </p:sp>
      <p:cxnSp>
        <p:nvCxnSpPr>
          <p:cNvPr id="20" name="Straight Arrow Connector 19"/>
          <p:cNvCxnSpPr/>
          <p:nvPr/>
        </p:nvCxnSpPr>
        <p:spPr bwMode="auto">
          <a:xfrm flipH="1" flipV="1">
            <a:off x="1295400" y="5334000"/>
            <a:ext cx="990600" cy="609600"/>
          </a:xfrm>
          <a:prstGeom prst="straightConnector1">
            <a:avLst/>
          </a:prstGeom>
          <a:solidFill>
            <a:schemeClr val="accent1"/>
          </a:solidFill>
          <a:ln w="25400" cap="flat" cmpd="sng" algn="ctr">
            <a:solidFill>
              <a:schemeClr val="accent2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22" name="TextBox 21"/>
          <p:cNvSpPr txBox="1"/>
          <p:nvPr/>
        </p:nvSpPr>
        <p:spPr>
          <a:xfrm>
            <a:off x="838200" y="5943600"/>
            <a:ext cx="28956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+mj-lt"/>
              </a:rPr>
              <a:t>What range of values takes default?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400800" y="5943600"/>
            <a:ext cx="22098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400" dirty="0">
                <a:solidFill>
                  <a:srgbClr val="C00000"/>
                </a:solidFill>
                <a:latin typeface="Calibri" pitchFamily="34" charset="0"/>
              </a:rPr>
              <a:t>Note that </a:t>
            </a:r>
            <a:r>
              <a:rPr lang="en-US" sz="2400" b="1" dirty="0">
                <a:solidFill>
                  <a:srgbClr val="C00000"/>
                </a:solidFill>
                <a:latin typeface="Courier New" pitchFamily="49" charset="0"/>
                <a:cs typeface="Courier New" pitchFamily="49" charset="0"/>
              </a:rPr>
              <a:t>w</a:t>
            </a:r>
            <a:r>
              <a:rPr lang="en-US" sz="2400" dirty="0">
                <a:solidFill>
                  <a:srgbClr val="C00000"/>
                </a:solidFill>
                <a:latin typeface="Calibri" pitchFamily="34" charset="0"/>
              </a:rPr>
              <a:t> not initialized here</a:t>
            </a:r>
          </a:p>
        </p:txBody>
      </p:sp>
      <p:graphicFrame>
        <p:nvGraphicFramePr>
          <p:cNvPr id="12" name="Table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70114025"/>
              </p:ext>
            </p:extLst>
          </p:nvPr>
        </p:nvGraphicFramePr>
        <p:xfrm>
          <a:off x="5181600" y="4114800"/>
          <a:ext cx="3352800" cy="190500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1676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76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81000">
                <a:tc>
                  <a:txBody>
                    <a:bodyPr/>
                    <a:lstStyle/>
                    <a:p>
                      <a:r>
                        <a:rPr lang="en-US" dirty="0"/>
                        <a:t>Register</a:t>
                      </a:r>
                      <a:endParaRPr lang="en-US" dirty="0">
                        <a:latin typeface="Calibri"/>
                        <a:cs typeface="Calibri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Use(s)</a:t>
                      </a:r>
                      <a:endParaRPr lang="en-US" dirty="0">
                        <a:latin typeface="Calibri"/>
                        <a:cs typeface="Calibri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r>
                        <a:rPr lang="en-US" b="1" dirty="0"/>
                        <a:t>%</a:t>
                      </a:r>
                      <a:r>
                        <a:rPr lang="en-US" b="1" dirty="0" err="1"/>
                        <a:t>rdi</a:t>
                      </a:r>
                      <a:endParaRPr lang="en-US" b="1" i="0" dirty="0">
                        <a:latin typeface="Courier New"/>
                        <a:cs typeface="Courier New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Argument </a:t>
                      </a:r>
                      <a:r>
                        <a:rPr lang="en-US" b="1" dirty="0"/>
                        <a:t>x</a:t>
                      </a:r>
                      <a:endParaRPr lang="en-US" b="1" i="0" dirty="0">
                        <a:latin typeface="Courier New"/>
                        <a:cs typeface="Courier New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r>
                        <a:rPr lang="en-US" b="1" dirty="0"/>
                        <a:t>%</a:t>
                      </a:r>
                      <a:r>
                        <a:rPr lang="en-US" b="1" dirty="0" err="1"/>
                        <a:t>rsi</a:t>
                      </a:r>
                      <a:endParaRPr lang="en-US" b="1" i="0" dirty="0">
                        <a:latin typeface="Courier New"/>
                        <a:cs typeface="Courier New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Argument </a:t>
                      </a:r>
                      <a:r>
                        <a:rPr lang="en-US" b="1" dirty="0"/>
                        <a:t>y</a:t>
                      </a:r>
                      <a:endParaRPr lang="en-US" b="1" i="0" dirty="0">
                        <a:latin typeface="Courier New"/>
                        <a:cs typeface="Courier New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r>
                        <a:rPr lang="en-US" b="1" dirty="0"/>
                        <a:t>%</a:t>
                      </a:r>
                      <a:r>
                        <a:rPr lang="en-US" b="1" dirty="0" err="1"/>
                        <a:t>rdx</a:t>
                      </a:r>
                      <a:endParaRPr lang="en-US" b="1" i="0" dirty="0">
                        <a:latin typeface="Courier New"/>
                        <a:cs typeface="Courier New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Argument </a:t>
                      </a:r>
                      <a:r>
                        <a:rPr lang="en-US" b="1" dirty="0"/>
                        <a:t>z</a:t>
                      </a:r>
                      <a:endParaRPr lang="en-US" b="1" i="0" dirty="0">
                        <a:latin typeface="Courier New"/>
                        <a:cs typeface="Courier New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r>
                        <a:rPr lang="en-US" b="1" dirty="0"/>
                        <a:t>%</a:t>
                      </a:r>
                      <a:r>
                        <a:rPr lang="en-US" b="1" dirty="0" err="1"/>
                        <a:t>rax</a:t>
                      </a:r>
                      <a:endParaRPr lang="en-US" b="1" i="0" dirty="0">
                        <a:latin typeface="Courier New"/>
                        <a:cs typeface="Courier New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Return value</a:t>
                      </a:r>
                      <a:endParaRPr lang="en-US" b="1" i="0" dirty="0">
                        <a:latin typeface="Courier New"/>
                        <a:cs typeface="Courier New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90463907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9" name="Rectangle 3"/>
          <p:cNvSpPr>
            <a:spLocks noGrp="1" noChangeArrowheads="1"/>
          </p:cNvSpPr>
          <p:nvPr>
            <p:ph type="title"/>
          </p:nvPr>
        </p:nvSpPr>
        <p:spPr>
          <a:ln/>
        </p:spPr>
        <p:txBody>
          <a:bodyPr/>
          <a:lstStyle/>
          <a:p>
            <a:pPr marL="119063" indent="-119063"/>
            <a:r>
              <a:rPr lang="en-US" dirty="0"/>
              <a:t>Switch Statement Example</a:t>
            </a:r>
          </a:p>
        </p:txBody>
      </p:sp>
      <p:sp>
        <p:nvSpPr>
          <p:cNvPr id="24580" name="Rectangle 4"/>
          <p:cNvSpPr>
            <a:spLocks/>
          </p:cNvSpPr>
          <p:nvPr/>
        </p:nvSpPr>
        <p:spPr bwMode="auto">
          <a:xfrm>
            <a:off x="457200" y="1350962"/>
            <a:ext cx="5575300" cy="2306637"/>
          </a:xfrm>
          <a:prstGeom prst="rect">
            <a:avLst/>
          </a:prstGeom>
          <a:solidFill>
            <a:srgbClr val="F6F5BD"/>
          </a:solidFill>
          <a:ln w="127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>
            <a:outerShdw dist="76199" dir="2700000" algn="ctr" rotWithShape="0">
              <a:schemeClr val="bg2">
                <a:alpha val="75000"/>
              </a:schemeClr>
            </a:outerShdw>
          </a:effectLst>
        </p:spPr>
        <p:txBody>
          <a:bodyPr lIns="38100" tIns="38100" rIns="38100" bIns="38100"/>
          <a:lstStyle/>
          <a:p>
            <a:pPr algn="l"/>
            <a:r>
              <a:rPr lang="en-US" sz="1800" b="1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long switch_eg(long x, long y, long z)</a:t>
            </a:r>
            <a:endParaRPr lang="en-US" sz="2400" b="1">
              <a:solidFill>
                <a:schemeClr val="tx1"/>
              </a:solidFill>
              <a:latin typeface="Courier New" pitchFamily="49" charset="0"/>
              <a:ea typeface="Lucida Grande" charset="0"/>
              <a:cs typeface="Courier New" pitchFamily="49" charset="0"/>
              <a:sym typeface="Arial Narrow Bold" charset="0"/>
            </a:endParaRPr>
          </a:p>
          <a:p>
            <a:pPr algn="l"/>
            <a:r>
              <a:rPr lang="en-US" sz="1800" b="1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{</a:t>
            </a:r>
            <a:endParaRPr lang="en-US" sz="2400" b="1">
              <a:solidFill>
                <a:schemeClr val="tx1"/>
              </a:solidFill>
              <a:latin typeface="Courier New" pitchFamily="49" charset="0"/>
              <a:ea typeface="Lucida Grande" charset="0"/>
              <a:cs typeface="Courier New" pitchFamily="49" charset="0"/>
              <a:sym typeface="Arial Narrow Bold" charset="0"/>
            </a:endParaRPr>
          </a:p>
          <a:p>
            <a:pPr algn="l"/>
            <a:r>
              <a:rPr lang="en-US" sz="1800" b="1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  long w = 1;</a:t>
            </a:r>
            <a:endParaRPr lang="en-US" sz="2400" b="1">
              <a:solidFill>
                <a:schemeClr val="tx1"/>
              </a:solidFill>
              <a:latin typeface="Courier New" pitchFamily="49" charset="0"/>
              <a:ea typeface="Lucida Grande" charset="0"/>
              <a:cs typeface="Courier New" pitchFamily="49" charset="0"/>
              <a:sym typeface="Arial Narrow Bold" charset="0"/>
            </a:endParaRPr>
          </a:p>
          <a:p>
            <a:pPr algn="l"/>
            <a:r>
              <a:rPr lang="en-US" sz="1800" b="1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  switch(x) {</a:t>
            </a:r>
            <a:endParaRPr lang="en-US" sz="2400" b="1">
              <a:solidFill>
                <a:schemeClr val="tx1"/>
              </a:solidFill>
              <a:latin typeface="Courier New" pitchFamily="49" charset="0"/>
              <a:ea typeface="Lucida Grande" charset="0"/>
              <a:cs typeface="Courier New" pitchFamily="49" charset="0"/>
              <a:sym typeface="Arial Narrow Bold" charset="0"/>
            </a:endParaRPr>
          </a:p>
          <a:p>
            <a:pPr algn="l"/>
            <a:r>
              <a:rPr lang="en-US" sz="1800" b="1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    . . .</a:t>
            </a:r>
            <a:endParaRPr lang="en-US" sz="2400" b="1">
              <a:solidFill>
                <a:schemeClr val="tx1"/>
              </a:solidFill>
              <a:latin typeface="Courier New" pitchFamily="49" charset="0"/>
              <a:ea typeface="Lucida Grande" charset="0"/>
              <a:cs typeface="Courier New" pitchFamily="49" charset="0"/>
              <a:sym typeface="Arial Narrow Bold" charset="0"/>
            </a:endParaRPr>
          </a:p>
          <a:p>
            <a:pPr algn="l"/>
            <a:r>
              <a:rPr lang="en-US" sz="1800" b="1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  }</a:t>
            </a:r>
            <a:endParaRPr lang="en-US" sz="2400" b="1">
              <a:solidFill>
                <a:schemeClr val="tx1"/>
              </a:solidFill>
              <a:latin typeface="Courier New" pitchFamily="49" charset="0"/>
              <a:ea typeface="Lucida Grande" charset="0"/>
              <a:cs typeface="Courier New" pitchFamily="49" charset="0"/>
              <a:sym typeface="Arial Narrow Bold" charset="0"/>
            </a:endParaRPr>
          </a:p>
          <a:p>
            <a:pPr algn="l"/>
            <a:r>
              <a:rPr lang="en-US" sz="1800" b="1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  return w;</a:t>
            </a:r>
            <a:endParaRPr lang="en-US" sz="2400" b="1">
              <a:solidFill>
                <a:schemeClr val="tx1"/>
              </a:solidFill>
              <a:latin typeface="Courier New" pitchFamily="49" charset="0"/>
              <a:ea typeface="Lucida Grande" charset="0"/>
              <a:cs typeface="Courier New" pitchFamily="49" charset="0"/>
              <a:sym typeface="Arial Narrow Bold" charset="0"/>
            </a:endParaRPr>
          </a:p>
          <a:p>
            <a:pPr algn="l"/>
            <a:r>
              <a:rPr lang="en-US" sz="1800" b="1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}</a:t>
            </a:r>
          </a:p>
        </p:txBody>
      </p:sp>
      <p:sp>
        <p:nvSpPr>
          <p:cNvPr id="24581" name="Rectangle 5"/>
          <p:cNvSpPr>
            <a:spLocks/>
          </p:cNvSpPr>
          <p:nvPr/>
        </p:nvSpPr>
        <p:spPr bwMode="auto">
          <a:xfrm>
            <a:off x="76200" y="5334000"/>
            <a:ext cx="1004888" cy="635000"/>
          </a:xfrm>
          <a:prstGeom prst="rect">
            <a:avLst/>
          </a:prstGeom>
          <a:noFill/>
          <a:ln w="12700" cap="rnd">
            <a:noFill/>
            <a:round/>
            <a:headEnd type="none" w="med" len="med"/>
            <a:tailEnd type="none" w="med" len="med"/>
          </a:ln>
        </p:spPr>
        <p:txBody>
          <a:bodyPr wrap="none" lIns="38100" tIns="38100" rIns="38100" bIns="38100">
            <a:spAutoFit/>
          </a:bodyPr>
          <a:lstStyle/>
          <a:p>
            <a:r>
              <a:rPr lang="en-US" sz="1800" dirty="0">
                <a:solidFill>
                  <a:srgbClr val="C00000"/>
                </a:solidFill>
                <a:latin typeface="Calibri Bold Italic" charset="0"/>
                <a:ea typeface="Calibri Bold Italic" charset="0"/>
                <a:cs typeface="Calibri Bold Italic" charset="0"/>
                <a:sym typeface="Calibri Bold Italic" charset="0"/>
              </a:rPr>
              <a:t>Indirect </a:t>
            </a:r>
            <a:br>
              <a:rPr lang="en-US" sz="1800" dirty="0">
                <a:solidFill>
                  <a:srgbClr val="C00000"/>
                </a:solidFill>
                <a:latin typeface="Calibri Bold Italic" charset="0"/>
                <a:ea typeface="Calibri Bold Italic" charset="0"/>
                <a:cs typeface="Calibri Bold Italic" charset="0"/>
                <a:sym typeface="Calibri Bold Italic" charset="0"/>
              </a:rPr>
            </a:br>
            <a:r>
              <a:rPr lang="en-US" sz="1800" dirty="0">
                <a:solidFill>
                  <a:srgbClr val="C00000"/>
                </a:solidFill>
                <a:latin typeface="Calibri Bold Italic" charset="0"/>
                <a:ea typeface="Calibri Bold Italic" charset="0"/>
                <a:cs typeface="Calibri Bold Italic" charset="0"/>
                <a:sym typeface="Calibri Bold Italic" charset="0"/>
              </a:rPr>
              <a:t>jump</a:t>
            </a:r>
          </a:p>
        </p:txBody>
      </p:sp>
      <p:sp>
        <p:nvSpPr>
          <p:cNvPr id="24582" name="AutoShape 6"/>
          <p:cNvSpPr>
            <a:spLocks/>
          </p:cNvSpPr>
          <p:nvPr/>
        </p:nvSpPr>
        <p:spPr bwMode="auto">
          <a:xfrm>
            <a:off x="1066800" y="5410200"/>
            <a:ext cx="631825" cy="381000"/>
          </a:xfrm>
          <a:prstGeom prst="rightArrow">
            <a:avLst>
              <a:gd name="adj1" fmla="val 50000"/>
              <a:gd name="adj2" fmla="val 50019"/>
            </a:avLst>
          </a:prstGeom>
          <a:solidFill>
            <a:srgbClr val="C00000"/>
          </a:solidFill>
          <a:ln w="25400" cap="flat">
            <a:noFill/>
            <a:round/>
            <a:headEnd type="none" w="med" len="med"/>
            <a:tailEnd type="triangle" w="med" len="med"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24583" name="Rectangle 7"/>
          <p:cNvSpPr>
            <a:spLocks/>
          </p:cNvSpPr>
          <p:nvPr/>
        </p:nvSpPr>
        <p:spPr bwMode="auto">
          <a:xfrm>
            <a:off x="6172200" y="2286000"/>
            <a:ext cx="1246188" cy="381000"/>
          </a:xfrm>
          <a:prstGeom prst="rect">
            <a:avLst/>
          </a:prstGeom>
          <a:noFill/>
          <a:ln w="12700" cap="rnd">
            <a:noFill/>
            <a:round/>
            <a:headEnd type="none" w="med" len="med"/>
            <a:tailEnd type="none" w="med" len="med"/>
          </a:ln>
        </p:spPr>
        <p:txBody>
          <a:bodyPr wrap="none" lIns="38100" tIns="38100" rIns="38100" bIns="38100">
            <a:spAutoFit/>
          </a:bodyPr>
          <a:lstStyle/>
          <a:p>
            <a:r>
              <a:rPr lang="en-US" sz="2000" dirty="0">
                <a:solidFill>
                  <a:schemeClr val="tx1"/>
                </a:solidFill>
                <a:latin typeface="Calibri Bold" charset="0"/>
                <a:ea typeface="Calibri Bold" charset="0"/>
                <a:cs typeface="Calibri Bold" charset="0"/>
                <a:sym typeface="Calibri Bold" charset="0"/>
              </a:rPr>
              <a:t>Jump table</a:t>
            </a:r>
          </a:p>
        </p:txBody>
      </p:sp>
      <p:sp>
        <p:nvSpPr>
          <p:cNvPr id="24584" name="Rectangle 8"/>
          <p:cNvSpPr>
            <a:spLocks/>
          </p:cNvSpPr>
          <p:nvPr/>
        </p:nvSpPr>
        <p:spPr bwMode="auto">
          <a:xfrm>
            <a:off x="6248400" y="2667000"/>
            <a:ext cx="2832100" cy="2286000"/>
          </a:xfrm>
          <a:prstGeom prst="rect">
            <a:avLst/>
          </a:prstGeom>
          <a:solidFill>
            <a:srgbClr val="D6D6F4"/>
          </a:solidFill>
          <a:ln w="127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>
            <a:outerShdw dist="76199" dir="2700000" algn="ctr" rotWithShape="0">
              <a:schemeClr val="bg2">
                <a:alpha val="75000"/>
              </a:schemeClr>
            </a:outerShdw>
          </a:effectLst>
        </p:spPr>
        <p:txBody>
          <a:bodyPr lIns="38100" tIns="38100" rIns="38100" bIns="38100"/>
          <a:lstStyle/>
          <a:p>
            <a:pPr algn="l">
              <a:tabLst>
                <a:tab pos="228600" algn="l"/>
                <a:tab pos="1201738" algn="l"/>
                <a:tab pos="1768475" algn="l"/>
                <a:tab pos="2463800" algn="l"/>
                <a:tab pos="228600" algn="l"/>
                <a:tab pos="2463800" algn="l"/>
                <a:tab pos="228600" algn="l"/>
                <a:tab pos="1663700" algn="l"/>
                <a:tab pos="2463800" algn="l"/>
                <a:tab pos="228600" algn="l"/>
                <a:tab pos="1663700" algn="l"/>
                <a:tab pos="2463800" algn="l"/>
                <a:tab pos="228600" algn="l"/>
                <a:tab pos="1663700" algn="l"/>
                <a:tab pos="2463800" algn="l"/>
                <a:tab pos="228600" algn="l"/>
                <a:tab pos="1663700" algn="l"/>
                <a:tab pos="2463800" algn="l"/>
                <a:tab pos="228600" algn="l"/>
                <a:tab pos="1663700" algn="l"/>
                <a:tab pos="2463800" algn="l"/>
                <a:tab pos="228600" algn="l"/>
                <a:tab pos="1663700" algn="l"/>
                <a:tab pos="2463800" algn="l"/>
                <a:tab pos="228600" algn="l"/>
                <a:tab pos="1663700" algn="l"/>
                <a:tab pos="2463800" algn="l"/>
                <a:tab pos="228600" algn="l"/>
                <a:tab pos="1663700" algn="l"/>
                <a:tab pos="2463800" algn="l"/>
              </a:tabLst>
            </a:pPr>
            <a:r>
              <a:rPr lang="en-US" sz="14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.section	.</a:t>
            </a:r>
            <a:r>
              <a:rPr lang="en-US" sz="1400" b="1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rodata</a:t>
            </a:r>
            <a:endParaRPr lang="en-US" sz="1400" b="1" dirty="0">
              <a:solidFill>
                <a:schemeClr val="tx1"/>
              </a:solidFill>
              <a:latin typeface="Courier New" pitchFamily="49" charset="0"/>
              <a:cs typeface="Courier New" pitchFamily="49" charset="0"/>
              <a:sym typeface="Courier New Bold" charset="0"/>
            </a:endParaRPr>
          </a:p>
          <a:p>
            <a:pPr algn="l">
              <a:tabLst>
                <a:tab pos="228600" algn="l"/>
                <a:tab pos="1201738" algn="l"/>
                <a:tab pos="1768475" algn="l"/>
                <a:tab pos="2463800" algn="l"/>
                <a:tab pos="228600" algn="l"/>
                <a:tab pos="2463800" algn="l"/>
                <a:tab pos="228600" algn="l"/>
                <a:tab pos="1663700" algn="l"/>
                <a:tab pos="2463800" algn="l"/>
                <a:tab pos="228600" algn="l"/>
                <a:tab pos="1663700" algn="l"/>
                <a:tab pos="2463800" algn="l"/>
                <a:tab pos="228600" algn="l"/>
                <a:tab pos="1663700" algn="l"/>
                <a:tab pos="2463800" algn="l"/>
                <a:tab pos="228600" algn="l"/>
                <a:tab pos="1663700" algn="l"/>
                <a:tab pos="2463800" algn="l"/>
                <a:tab pos="228600" algn="l"/>
                <a:tab pos="1663700" algn="l"/>
                <a:tab pos="2463800" algn="l"/>
                <a:tab pos="228600" algn="l"/>
                <a:tab pos="1663700" algn="l"/>
                <a:tab pos="2463800" algn="l"/>
                <a:tab pos="228600" algn="l"/>
                <a:tab pos="1663700" algn="l"/>
                <a:tab pos="2463800" algn="l"/>
                <a:tab pos="228600" algn="l"/>
                <a:tab pos="1663700" algn="l"/>
                <a:tab pos="2463800" algn="l"/>
              </a:tabLst>
            </a:pPr>
            <a:r>
              <a:rPr lang="en-US" sz="14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	.align 8</a:t>
            </a:r>
          </a:p>
          <a:p>
            <a:pPr algn="l">
              <a:tabLst>
                <a:tab pos="228600" algn="l"/>
                <a:tab pos="1201738" algn="l"/>
                <a:tab pos="1768475" algn="l"/>
                <a:tab pos="2463800" algn="l"/>
                <a:tab pos="228600" algn="l"/>
                <a:tab pos="2463800" algn="l"/>
                <a:tab pos="228600" algn="l"/>
                <a:tab pos="1663700" algn="l"/>
                <a:tab pos="2463800" algn="l"/>
                <a:tab pos="228600" algn="l"/>
                <a:tab pos="1663700" algn="l"/>
                <a:tab pos="2463800" algn="l"/>
                <a:tab pos="228600" algn="l"/>
                <a:tab pos="1663700" algn="l"/>
                <a:tab pos="2463800" algn="l"/>
                <a:tab pos="228600" algn="l"/>
                <a:tab pos="1663700" algn="l"/>
                <a:tab pos="2463800" algn="l"/>
                <a:tab pos="228600" algn="l"/>
                <a:tab pos="1663700" algn="l"/>
                <a:tab pos="2463800" algn="l"/>
                <a:tab pos="228600" algn="l"/>
                <a:tab pos="1663700" algn="l"/>
                <a:tab pos="2463800" algn="l"/>
                <a:tab pos="228600" algn="l"/>
                <a:tab pos="1663700" algn="l"/>
                <a:tab pos="2463800" algn="l"/>
                <a:tab pos="228600" algn="l"/>
                <a:tab pos="1663700" algn="l"/>
                <a:tab pos="2463800" algn="l"/>
              </a:tabLst>
            </a:pPr>
            <a:r>
              <a:rPr lang="en-US" sz="14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.L4:</a:t>
            </a:r>
          </a:p>
          <a:p>
            <a:pPr algn="l">
              <a:tabLst>
                <a:tab pos="228600" algn="l"/>
                <a:tab pos="1201738" algn="l"/>
                <a:tab pos="1768475" algn="l"/>
                <a:tab pos="2463800" algn="l"/>
                <a:tab pos="228600" algn="l"/>
                <a:tab pos="2463800" algn="l"/>
                <a:tab pos="228600" algn="l"/>
                <a:tab pos="1663700" algn="l"/>
                <a:tab pos="2463800" algn="l"/>
                <a:tab pos="228600" algn="l"/>
                <a:tab pos="1663700" algn="l"/>
                <a:tab pos="2463800" algn="l"/>
                <a:tab pos="228600" algn="l"/>
                <a:tab pos="1663700" algn="l"/>
                <a:tab pos="2463800" algn="l"/>
                <a:tab pos="228600" algn="l"/>
                <a:tab pos="1663700" algn="l"/>
                <a:tab pos="2463800" algn="l"/>
                <a:tab pos="228600" algn="l"/>
                <a:tab pos="1663700" algn="l"/>
                <a:tab pos="2463800" algn="l"/>
                <a:tab pos="228600" algn="l"/>
                <a:tab pos="1663700" algn="l"/>
                <a:tab pos="2463800" algn="l"/>
                <a:tab pos="228600" algn="l"/>
                <a:tab pos="1663700" algn="l"/>
                <a:tab pos="2463800" algn="l"/>
                <a:tab pos="228600" algn="l"/>
                <a:tab pos="1663700" algn="l"/>
                <a:tab pos="2463800" algn="l"/>
              </a:tabLst>
            </a:pPr>
            <a:r>
              <a:rPr lang="en-US" sz="14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	.quad	.L8	# x = 0</a:t>
            </a:r>
          </a:p>
          <a:p>
            <a:pPr algn="l">
              <a:tabLst>
                <a:tab pos="228600" algn="l"/>
                <a:tab pos="1201738" algn="l"/>
                <a:tab pos="1768475" algn="l"/>
                <a:tab pos="2463800" algn="l"/>
                <a:tab pos="228600" algn="l"/>
                <a:tab pos="2463800" algn="l"/>
                <a:tab pos="228600" algn="l"/>
                <a:tab pos="1663700" algn="l"/>
                <a:tab pos="2463800" algn="l"/>
                <a:tab pos="228600" algn="l"/>
                <a:tab pos="1663700" algn="l"/>
                <a:tab pos="2463800" algn="l"/>
                <a:tab pos="228600" algn="l"/>
                <a:tab pos="1663700" algn="l"/>
                <a:tab pos="2463800" algn="l"/>
                <a:tab pos="228600" algn="l"/>
                <a:tab pos="1663700" algn="l"/>
                <a:tab pos="2463800" algn="l"/>
                <a:tab pos="228600" algn="l"/>
                <a:tab pos="1663700" algn="l"/>
                <a:tab pos="2463800" algn="l"/>
                <a:tab pos="228600" algn="l"/>
                <a:tab pos="1663700" algn="l"/>
                <a:tab pos="2463800" algn="l"/>
                <a:tab pos="228600" algn="l"/>
                <a:tab pos="1663700" algn="l"/>
                <a:tab pos="2463800" algn="l"/>
                <a:tab pos="228600" algn="l"/>
                <a:tab pos="1663700" algn="l"/>
                <a:tab pos="2463800" algn="l"/>
              </a:tabLst>
            </a:pPr>
            <a:r>
              <a:rPr lang="en-US" sz="14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	.quad	.L3	# x = 1</a:t>
            </a:r>
          </a:p>
          <a:p>
            <a:pPr algn="l">
              <a:tabLst>
                <a:tab pos="228600" algn="l"/>
                <a:tab pos="1201738" algn="l"/>
                <a:tab pos="1768475" algn="l"/>
                <a:tab pos="2463800" algn="l"/>
                <a:tab pos="228600" algn="l"/>
                <a:tab pos="2463800" algn="l"/>
                <a:tab pos="228600" algn="l"/>
                <a:tab pos="1663700" algn="l"/>
                <a:tab pos="2463800" algn="l"/>
                <a:tab pos="228600" algn="l"/>
                <a:tab pos="1663700" algn="l"/>
                <a:tab pos="2463800" algn="l"/>
                <a:tab pos="228600" algn="l"/>
                <a:tab pos="1663700" algn="l"/>
                <a:tab pos="2463800" algn="l"/>
                <a:tab pos="228600" algn="l"/>
                <a:tab pos="1663700" algn="l"/>
                <a:tab pos="2463800" algn="l"/>
                <a:tab pos="228600" algn="l"/>
                <a:tab pos="1663700" algn="l"/>
                <a:tab pos="2463800" algn="l"/>
                <a:tab pos="228600" algn="l"/>
                <a:tab pos="1663700" algn="l"/>
                <a:tab pos="2463800" algn="l"/>
                <a:tab pos="228600" algn="l"/>
                <a:tab pos="1663700" algn="l"/>
                <a:tab pos="2463800" algn="l"/>
                <a:tab pos="228600" algn="l"/>
                <a:tab pos="1663700" algn="l"/>
                <a:tab pos="2463800" algn="l"/>
              </a:tabLst>
            </a:pPr>
            <a:r>
              <a:rPr lang="en-US" sz="14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	.quad	.L5	# x = 2</a:t>
            </a:r>
          </a:p>
          <a:p>
            <a:pPr algn="l">
              <a:tabLst>
                <a:tab pos="228600" algn="l"/>
                <a:tab pos="1201738" algn="l"/>
                <a:tab pos="1768475" algn="l"/>
                <a:tab pos="2463800" algn="l"/>
                <a:tab pos="228600" algn="l"/>
                <a:tab pos="2463800" algn="l"/>
                <a:tab pos="228600" algn="l"/>
                <a:tab pos="1663700" algn="l"/>
                <a:tab pos="2463800" algn="l"/>
                <a:tab pos="228600" algn="l"/>
                <a:tab pos="1663700" algn="l"/>
                <a:tab pos="2463800" algn="l"/>
                <a:tab pos="228600" algn="l"/>
                <a:tab pos="1663700" algn="l"/>
                <a:tab pos="2463800" algn="l"/>
                <a:tab pos="228600" algn="l"/>
                <a:tab pos="1663700" algn="l"/>
                <a:tab pos="2463800" algn="l"/>
                <a:tab pos="228600" algn="l"/>
                <a:tab pos="1663700" algn="l"/>
                <a:tab pos="2463800" algn="l"/>
                <a:tab pos="228600" algn="l"/>
                <a:tab pos="1663700" algn="l"/>
                <a:tab pos="2463800" algn="l"/>
                <a:tab pos="228600" algn="l"/>
                <a:tab pos="1663700" algn="l"/>
                <a:tab pos="2463800" algn="l"/>
                <a:tab pos="228600" algn="l"/>
                <a:tab pos="1663700" algn="l"/>
                <a:tab pos="2463800" algn="l"/>
              </a:tabLst>
            </a:pPr>
            <a:r>
              <a:rPr lang="en-US" sz="14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	.quad	.L9	# x = 3</a:t>
            </a:r>
          </a:p>
          <a:p>
            <a:pPr algn="l">
              <a:tabLst>
                <a:tab pos="228600" algn="l"/>
                <a:tab pos="1201738" algn="l"/>
                <a:tab pos="1768475" algn="l"/>
                <a:tab pos="2463800" algn="l"/>
                <a:tab pos="228600" algn="l"/>
                <a:tab pos="2463800" algn="l"/>
                <a:tab pos="228600" algn="l"/>
                <a:tab pos="1663700" algn="l"/>
                <a:tab pos="2463800" algn="l"/>
                <a:tab pos="228600" algn="l"/>
                <a:tab pos="1663700" algn="l"/>
                <a:tab pos="2463800" algn="l"/>
                <a:tab pos="228600" algn="l"/>
                <a:tab pos="1663700" algn="l"/>
                <a:tab pos="2463800" algn="l"/>
                <a:tab pos="228600" algn="l"/>
                <a:tab pos="1663700" algn="l"/>
                <a:tab pos="2463800" algn="l"/>
                <a:tab pos="228600" algn="l"/>
                <a:tab pos="1663700" algn="l"/>
                <a:tab pos="2463800" algn="l"/>
                <a:tab pos="228600" algn="l"/>
                <a:tab pos="1663700" algn="l"/>
                <a:tab pos="2463800" algn="l"/>
                <a:tab pos="228600" algn="l"/>
                <a:tab pos="1663700" algn="l"/>
                <a:tab pos="2463800" algn="l"/>
                <a:tab pos="228600" algn="l"/>
                <a:tab pos="1663700" algn="l"/>
                <a:tab pos="2463800" algn="l"/>
              </a:tabLst>
            </a:pPr>
            <a:r>
              <a:rPr lang="en-US" sz="14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	.quad	.L8	# x = 4</a:t>
            </a:r>
          </a:p>
          <a:p>
            <a:pPr algn="l">
              <a:tabLst>
                <a:tab pos="228600" algn="l"/>
                <a:tab pos="1201738" algn="l"/>
                <a:tab pos="1768475" algn="l"/>
                <a:tab pos="2463800" algn="l"/>
                <a:tab pos="228600" algn="l"/>
                <a:tab pos="2463800" algn="l"/>
                <a:tab pos="228600" algn="l"/>
                <a:tab pos="1663700" algn="l"/>
                <a:tab pos="2463800" algn="l"/>
                <a:tab pos="228600" algn="l"/>
                <a:tab pos="1663700" algn="l"/>
                <a:tab pos="2463800" algn="l"/>
                <a:tab pos="228600" algn="l"/>
                <a:tab pos="1663700" algn="l"/>
                <a:tab pos="2463800" algn="l"/>
                <a:tab pos="228600" algn="l"/>
                <a:tab pos="1663700" algn="l"/>
                <a:tab pos="2463800" algn="l"/>
                <a:tab pos="228600" algn="l"/>
                <a:tab pos="1663700" algn="l"/>
                <a:tab pos="2463800" algn="l"/>
                <a:tab pos="228600" algn="l"/>
                <a:tab pos="1663700" algn="l"/>
                <a:tab pos="2463800" algn="l"/>
                <a:tab pos="228600" algn="l"/>
                <a:tab pos="1663700" algn="l"/>
                <a:tab pos="2463800" algn="l"/>
                <a:tab pos="228600" algn="l"/>
                <a:tab pos="1663700" algn="l"/>
                <a:tab pos="2463800" algn="l"/>
              </a:tabLst>
            </a:pPr>
            <a:r>
              <a:rPr lang="en-US" sz="14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	.quad	.L7	# x = 5</a:t>
            </a:r>
          </a:p>
          <a:p>
            <a:pPr algn="l">
              <a:tabLst>
                <a:tab pos="228600" algn="l"/>
                <a:tab pos="1201738" algn="l"/>
                <a:tab pos="1768475" algn="l"/>
                <a:tab pos="2463800" algn="l"/>
                <a:tab pos="228600" algn="l"/>
                <a:tab pos="2463800" algn="l"/>
                <a:tab pos="228600" algn="l"/>
                <a:tab pos="1663700" algn="l"/>
                <a:tab pos="2463800" algn="l"/>
                <a:tab pos="228600" algn="l"/>
                <a:tab pos="1663700" algn="l"/>
                <a:tab pos="2463800" algn="l"/>
                <a:tab pos="228600" algn="l"/>
                <a:tab pos="1663700" algn="l"/>
                <a:tab pos="2463800" algn="l"/>
                <a:tab pos="228600" algn="l"/>
                <a:tab pos="1663700" algn="l"/>
                <a:tab pos="2463800" algn="l"/>
                <a:tab pos="228600" algn="l"/>
                <a:tab pos="1663700" algn="l"/>
                <a:tab pos="2463800" algn="l"/>
                <a:tab pos="228600" algn="l"/>
                <a:tab pos="1663700" algn="l"/>
                <a:tab pos="2463800" algn="l"/>
                <a:tab pos="228600" algn="l"/>
                <a:tab pos="1663700" algn="l"/>
                <a:tab pos="2463800" algn="l"/>
                <a:tab pos="228600" algn="l"/>
                <a:tab pos="1663700" algn="l"/>
                <a:tab pos="2463800" algn="l"/>
              </a:tabLst>
            </a:pPr>
            <a:r>
              <a:rPr lang="en-US" sz="14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	.quad	.L7	# x = 6</a:t>
            </a:r>
            <a:endParaRPr lang="en-US" sz="1400" b="1" dirty="0">
              <a:solidFill>
                <a:schemeClr val="tx1"/>
              </a:solidFill>
              <a:latin typeface="Courier New" pitchFamily="49" charset="0"/>
              <a:ea typeface="Monaco" charset="0"/>
              <a:cs typeface="Courier New" pitchFamily="49" charset="0"/>
              <a:sym typeface="Courier New Bold" charset="0"/>
            </a:endParaRPr>
          </a:p>
        </p:txBody>
      </p:sp>
      <p:sp>
        <p:nvSpPr>
          <p:cNvPr id="24586" name="Rectangle 10"/>
          <p:cNvSpPr>
            <a:spLocks/>
          </p:cNvSpPr>
          <p:nvPr/>
        </p:nvSpPr>
        <p:spPr bwMode="auto">
          <a:xfrm>
            <a:off x="393700" y="3816350"/>
            <a:ext cx="3454400" cy="381000"/>
          </a:xfrm>
          <a:prstGeom prst="rect">
            <a:avLst/>
          </a:prstGeom>
          <a:noFill/>
          <a:ln w="12700" cap="flat">
            <a:noFill/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pPr marL="223838" indent="-223838" algn="l">
              <a:spcBef>
                <a:spcPts val="638"/>
              </a:spcBef>
            </a:pPr>
            <a:r>
              <a:rPr lang="en-US" sz="2000">
                <a:solidFill>
                  <a:schemeClr val="tx1"/>
                </a:solidFill>
                <a:latin typeface="Calibri Bold" charset="0"/>
                <a:ea typeface="Calibri Bold" charset="0"/>
                <a:cs typeface="Calibri Bold" charset="0"/>
                <a:sym typeface="Calibri Bold" charset="0"/>
              </a:rPr>
              <a:t>Setup:</a:t>
            </a:r>
          </a:p>
        </p:txBody>
      </p:sp>
      <p:sp>
        <p:nvSpPr>
          <p:cNvPr id="12" name="Rectangle 1"/>
          <p:cNvSpPr>
            <a:spLocks/>
          </p:cNvSpPr>
          <p:nvPr/>
        </p:nvSpPr>
        <p:spPr bwMode="auto">
          <a:xfrm>
            <a:off x="1143000" y="4241800"/>
            <a:ext cx="5867400" cy="2082800"/>
          </a:xfrm>
          <a:prstGeom prst="rect">
            <a:avLst/>
          </a:prstGeom>
          <a:noFill/>
          <a:ln w="12700" cap="flat">
            <a:noFill/>
            <a:miter lim="800000"/>
            <a:headEnd type="none" w="med" len="med"/>
            <a:tailEnd type="none" w="med" len="med"/>
          </a:ln>
        </p:spPr>
        <p:txBody>
          <a:bodyPr lIns="38100" tIns="38100" rIns="38100" bIns="38100"/>
          <a:lstStyle/>
          <a:p>
            <a:pPr algn="l">
              <a:tabLst>
                <a:tab pos="342900" algn="l"/>
                <a:tab pos="342900" algn="l"/>
                <a:tab pos="1311275" algn="l"/>
                <a:tab pos="3251200" algn="l"/>
                <a:tab pos="342900" algn="l"/>
                <a:tab pos="3251200" algn="l"/>
                <a:tab pos="342900" algn="l"/>
                <a:tab pos="3251200" algn="l"/>
                <a:tab pos="342900" algn="l"/>
                <a:tab pos="3251200" algn="l"/>
                <a:tab pos="342900" algn="l"/>
                <a:tab pos="3251200" algn="l"/>
                <a:tab pos="342900" algn="l"/>
                <a:tab pos="3251200" algn="l"/>
                <a:tab pos="342900" algn="l"/>
                <a:tab pos="3251200" algn="l"/>
                <a:tab pos="342900" algn="l"/>
                <a:tab pos="3251200" algn="l"/>
                <a:tab pos="342900" algn="l"/>
                <a:tab pos="3251200" algn="l"/>
              </a:tabLst>
            </a:pPr>
            <a:r>
              <a:rPr lang="en-US" sz="1800" b="1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switch_eg</a:t>
            </a:r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:</a:t>
            </a:r>
          </a:p>
          <a:p>
            <a:pPr algn="l"/>
            <a:r>
              <a:rPr lang="cs-CZ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  </a:t>
            </a:r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…</a:t>
            </a:r>
            <a:endParaRPr lang="cs-CZ" sz="1800" b="1" dirty="0">
              <a:solidFill>
                <a:schemeClr val="tx1"/>
              </a:solidFill>
              <a:latin typeface="Courier New" pitchFamily="49" charset="0"/>
              <a:cs typeface="Courier New" pitchFamily="49" charset="0"/>
              <a:sym typeface="Courier New Bold" charset="0"/>
            </a:endParaRPr>
          </a:p>
          <a:p>
            <a:pPr algn="l"/>
            <a:r>
              <a:rPr lang="cs-CZ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  </a:t>
            </a:r>
            <a:r>
              <a:rPr lang="cs-CZ" sz="1800" b="1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cmpq</a:t>
            </a:r>
            <a:r>
              <a:rPr lang="cs-CZ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  $6, %rdi      # x:6</a:t>
            </a:r>
          </a:p>
          <a:p>
            <a:pPr algn="l"/>
            <a:r>
              <a:rPr lang="cs-CZ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  </a:t>
            </a:r>
            <a:r>
              <a:rPr lang="cs-CZ" sz="1800" b="1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ja</a:t>
            </a:r>
            <a:r>
              <a:rPr lang="cs-CZ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    .L8           # Use default</a:t>
            </a:r>
          </a:p>
          <a:p>
            <a:pPr algn="l"/>
            <a:r>
              <a:rPr lang="cs-CZ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  </a:t>
            </a:r>
            <a:r>
              <a:rPr lang="cs-CZ" sz="1800" b="1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jmp</a:t>
            </a:r>
            <a:r>
              <a:rPr lang="cs-CZ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   *.L4(,%rdi,8) # </a:t>
            </a:r>
            <a:r>
              <a:rPr lang="cs-CZ" sz="1800" b="1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goto</a:t>
            </a:r>
            <a:r>
              <a:rPr lang="cs-CZ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*</a:t>
            </a:r>
            <a:r>
              <a:rPr lang="cs-CZ" sz="1800" b="1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JTab</a:t>
            </a:r>
            <a:r>
              <a:rPr lang="cs-CZ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[</a:t>
            </a:r>
            <a:r>
              <a:rPr lang="cs-CZ" sz="1800" b="1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x</a:t>
            </a:r>
            <a:r>
              <a:rPr lang="cs-CZ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]</a:t>
            </a:r>
            <a:endParaRPr lang="en-US" sz="1800" b="1" dirty="0">
              <a:solidFill>
                <a:schemeClr val="tx1"/>
              </a:solidFill>
              <a:latin typeface="Courier New" pitchFamily="49" charset="0"/>
              <a:cs typeface="Courier New" pitchFamily="49" charset="0"/>
              <a:sym typeface="Courier New Bold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81483643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8"/>
          <p:cNvSpPr>
            <a:spLocks/>
          </p:cNvSpPr>
          <p:nvPr/>
        </p:nvSpPr>
        <p:spPr bwMode="auto">
          <a:xfrm>
            <a:off x="1054100" y="1981200"/>
            <a:ext cx="2832100" cy="2286000"/>
          </a:xfrm>
          <a:prstGeom prst="rect">
            <a:avLst/>
          </a:prstGeom>
          <a:solidFill>
            <a:srgbClr val="D6D6F4"/>
          </a:solidFill>
          <a:ln w="127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>
            <a:outerShdw dist="76199" dir="2700000" algn="ctr" rotWithShape="0">
              <a:schemeClr val="bg2">
                <a:alpha val="75000"/>
              </a:schemeClr>
            </a:outerShdw>
          </a:effectLst>
        </p:spPr>
        <p:txBody>
          <a:bodyPr lIns="38100" tIns="38100" rIns="38100" bIns="38100"/>
          <a:lstStyle/>
          <a:p>
            <a:pPr algn="l">
              <a:tabLst>
                <a:tab pos="228600" algn="l"/>
                <a:tab pos="1201738" algn="l"/>
                <a:tab pos="1768475" algn="l"/>
                <a:tab pos="2463800" algn="l"/>
                <a:tab pos="228600" algn="l"/>
                <a:tab pos="2463800" algn="l"/>
                <a:tab pos="228600" algn="l"/>
                <a:tab pos="1663700" algn="l"/>
                <a:tab pos="2463800" algn="l"/>
                <a:tab pos="228600" algn="l"/>
                <a:tab pos="1663700" algn="l"/>
                <a:tab pos="2463800" algn="l"/>
                <a:tab pos="228600" algn="l"/>
                <a:tab pos="1663700" algn="l"/>
                <a:tab pos="2463800" algn="l"/>
                <a:tab pos="228600" algn="l"/>
                <a:tab pos="1663700" algn="l"/>
                <a:tab pos="2463800" algn="l"/>
                <a:tab pos="228600" algn="l"/>
                <a:tab pos="1663700" algn="l"/>
                <a:tab pos="2463800" algn="l"/>
                <a:tab pos="228600" algn="l"/>
                <a:tab pos="1663700" algn="l"/>
                <a:tab pos="2463800" algn="l"/>
                <a:tab pos="228600" algn="l"/>
                <a:tab pos="1663700" algn="l"/>
                <a:tab pos="2463800" algn="l"/>
                <a:tab pos="228600" algn="l"/>
                <a:tab pos="1663700" algn="l"/>
                <a:tab pos="2463800" algn="l"/>
              </a:tabLst>
            </a:pPr>
            <a:r>
              <a:rPr lang="en-US" sz="14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.section	.</a:t>
            </a:r>
            <a:r>
              <a:rPr lang="en-US" sz="1400" b="1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rodata</a:t>
            </a:r>
            <a:endParaRPr lang="en-US" sz="1400" b="1" dirty="0">
              <a:solidFill>
                <a:schemeClr val="tx1"/>
              </a:solidFill>
              <a:latin typeface="Courier New" pitchFamily="49" charset="0"/>
              <a:cs typeface="Courier New" pitchFamily="49" charset="0"/>
              <a:sym typeface="Courier New Bold" charset="0"/>
            </a:endParaRPr>
          </a:p>
          <a:p>
            <a:pPr algn="l">
              <a:tabLst>
                <a:tab pos="228600" algn="l"/>
                <a:tab pos="1201738" algn="l"/>
                <a:tab pos="1768475" algn="l"/>
                <a:tab pos="2463800" algn="l"/>
                <a:tab pos="228600" algn="l"/>
                <a:tab pos="2463800" algn="l"/>
                <a:tab pos="228600" algn="l"/>
                <a:tab pos="1663700" algn="l"/>
                <a:tab pos="2463800" algn="l"/>
                <a:tab pos="228600" algn="l"/>
                <a:tab pos="1663700" algn="l"/>
                <a:tab pos="2463800" algn="l"/>
                <a:tab pos="228600" algn="l"/>
                <a:tab pos="1663700" algn="l"/>
                <a:tab pos="2463800" algn="l"/>
                <a:tab pos="228600" algn="l"/>
                <a:tab pos="1663700" algn="l"/>
                <a:tab pos="2463800" algn="l"/>
                <a:tab pos="228600" algn="l"/>
                <a:tab pos="1663700" algn="l"/>
                <a:tab pos="2463800" algn="l"/>
                <a:tab pos="228600" algn="l"/>
                <a:tab pos="1663700" algn="l"/>
                <a:tab pos="2463800" algn="l"/>
                <a:tab pos="228600" algn="l"/>
                <a:tab pos="1663700" algn="l"/>
                <a:tab pos="2463800" algn="l"/>
                <a:tab pos="228600" algn="l"/>
                <a:tab pos="1663700" algn="l"/>
                <a:tab pos="2463800" algn="l"/>
              </a:tabLst>
            </a:pPr>
            <a:r>
              <a:rPr lang="en-US" sz="14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	.align 8</a:t>
            </a:r>
          </a:p>
          <a:p>
            <a:pPr algn="l">
              <a:tabLst>
                <a:tab pos="228600" algn="l"/>
                <a:tab pos="1201738" algn="l"/>
                <a:tab pos="1768475" algn="l"/>
                <a:tab pos="2463800" algn="l"/>
                <a:tab pos="228600" algn="l"/>
                <a:tab pos="2463800" algn="l"/>
                <a:tab pos="228600" algn="l"/>
                <a:tab pos="1663700" algn="l"/>
                <a:tab pos="2463800" algn="l"/>
                <a:tab pos="228600" algn="l"/>
                <a:tab pos="1663700" algn="l"/>
                <a:tab pos="2463800" algn="l"/>
                <a:tab pos="228600" algn="l"/>
                <a:tab pos="1663700" algn="l"/>
                <a:tab pos="2463800" algn="l"/>
                <a:tab pos="228600" algn="l"/>
                <a:tab pos="1663700" algn="l"/>
                <a:tab pos="2463800" algn="l"/>
                <a:tab pos="228600" algn="l"/>
                <a:tab pos="1663700" algn="l"/>
                <a:tab pos="2463800" algn="l"/>
                <a:tab pos="228600" algn="l"/>
                <a:tab pos="1663700" algn="l"/>
                <a:tab pos="2463800" algn="l"/>
                <a:tab pos="228600" algn="l"/>
                <a:tab pos="1663700" algn="l"/>
                <a:tab pos="2463800" algn="l"/>
                <a:tab pos="228600" algn="l"/>
                <a:tab pos="1663700" algn="l"/>
                <a:tab pos="2463800" algn="l"/>
              </a:tabLst>
            </a:pPr>
            <a:r>
              <a:rPr lang="en-US" sz="14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.L4:</a:t>
            </a:r>
          </a:p>
          <a:p>
            <a:pPr algn="l">
              <a:tabLst>
                <a:tab pos="228600" algn="l"/>
                <a:tab pos="1201738" algn="l"/>
                <a:tab pos="1768475" algn="l"/>
                <a:tab pos="2463800" algn="l"/>
                <a:tab pos="228600" algn="l"/>
                <a:tab pos="2463800" algn="l"/>
                <a:tab pos="228600" algn="l"/>
                <a:tab pos="1663700" algn="l"/>
                <a:tab pos="2463800" algn="l"/>
                <a:tab pos="228600" algn="l"/>
                <a:tab pos="1663700" algn="l"/>
                <a:tab pos="2463800" algn="l"/>
                <a:tab pos="228600" algn="l"/>
                <a:tab pos="1663700" algn="l"/>
                <a:tab pos="2463800" algn="l"/>
                <a:tab pos="228600" algn="l"/>
                <a:tab pos="1663700" algn="l"/>
                <a:tab pos="2463800" algn="l"/>
                <a:tab pos="228600" algn="l"/>
                <a:tab pos="1663700" algn="l"/>
                <a:tab pos="2463800" algn="l"/>
                <a:tab pos="228600" algn="l"/>
                <a:tab pos="1663700" algn="l"/>
                <a:tab pos="2463800" algn="l"/>
                <a:tab pos="228600" algn="l"/>
                <a:tab pos="1663700" algn="l"/>
                <a:tab pos="2463800" algn="l"/>
                <a:tab pos="228600" algn="l"/>
                <a:tab pos="1663700" algn="l"/>
                <a:tab pos="2463800" algn="l"/>
              </a:tabLst>
            </a:pPr>
            <a:r>
              <a:rPr lang="en-US" sz="14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	.quad	.L8	# x = 0</a:t>
            </a:r>
          </a:p>
          <a:p>
            <a:pPr algn="l">
              <a:tabLst>
                <a:tab pos="228600" algn="l"/>
                <a:tab pos="1201738" algn="l"/>
                <a:tab pos="1768475" algn="l"/>
                <a:tab pos="2463800" algn="l"/>
                <a:tab pos="228600" algn="l"/>
                <a:tab pos="2463800" algn="l"/>
                <a:tab pos="228600" algn="l"/>
                <a:tab pos="1663700" algn="l"/>
                <a:tab pos="2463800" algn="l"/>
                <a:tab pos="228600" algn="l"/>
                <a:tab pos="1663700" algn="l"/>
                <a:tab pos="2463800" algn="l"/>
                <a:tab pos="228600" algn="l"/>
                <a:tab pos="1663700" algn="l"/>
                <a:tab pos="2463800" algn="l"/>
                <a:tab pos="228600" algn="l"/>
                <a:tab pos="1663700" algn="l"/>
                <a:tab pos="2463800" algn="l"/>
                <a:tab pos="228600" algn="l"/>
                <a:tab pos="1663700" algn="l"/>
                <a:tab pos="2463800" algn="l"/>
                <a:tab pos="228600" algn="l"/>
                <a:tab pos="1663700" algn="l"/>
                <a:tab pos="2463800" algn="l"/>
                <a:tab pos="228600" algn="l"/>
                <a:tab pos="1663700" algn="l"/>
                <a:tab pos="2463800" algn="l"/>
                <a:tab pos="228600" algn="l"/>
                <a:tab pos="1663700" algn="l"/>
                <a:tab pos="2463800" algn="l"/>
              </a:tabLst>
            </a:pPr>
            <a:r>
              <a:rPr lang="en-US" sz="14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	.quad	.L3	# x = 1</a:t>
            </a:r>
          </a:p>
          <a:p>
            <a:pPr algn="l">
              <a:tabLst>
                <a:tab pos="228600" algn="l"/>
                <a:tab pos="1201738" algn="l"/>
                <a:tab pos="1768475" algn="l"/>
                <a:tab pos="2463800" algn="l"/>
                <a:tab pos="228600" algn="l"/>
                <a:tab pos="2463800" algn="l"/>
                <a:tab pos="228600" algn="l"/>
                <a:tab pos="1663700" algn="l"/>
                <a:tab pos="2463800" algn="l"/>
                <a:tab pos="228600" algn="l"/>
                <a:tab pos="1663700" algn="l"/>
                <a:tab pos="2463800" algn="l"/>
                <a:tab pos="228600" algn="l"/>
                <a:tab pos="1663700" algn="l"/>
                <a:tab pos="2463800" algn="l"/>
                <a:tab pos="228600" algn="l"/>
                <a:tab pos="1663700" algn="l"/>
                <a:tab pos="2463800" algn="l"/>
                <a:tab pos="228600" algn="l"/>
                <a:tab pos="1663700" algn="l"/>
                <a:tab pos="2463800" algn="l"/>
                <a:tab pos="228600" algn="l"/>
                <a:tab pos="1663700" algn="l"/>
                <a:tab pos="2463800" algn="l"/>
                <a:tab pos="228600" algn="l"/>
                <a:tab pos="1663700" algn="l"/>
                <a:tab pos="2463800" algn="l"/>
                <a:tab pos="228600" algn="l"/>
                <a:tab pos="1663700" algn="l"/>
                <a:tab pos="2463800" algn="l"/>
              </a:tabLst>
            </a:pPr>
            <a:r>
              <a:rPr lang="en-US" sz="14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	.quad	.L5	# x = 2</a:t>
            </a:r>
          </a:p>
          <a:p>
            <a:pPr algn="l">
              <a:tabLst>
                <a:tab pos="228600" algn="l"/>
                <a:tab pos="1201738" algn="l"/>
                <a:tab pos="1768475" algn="l"/>
                <a:tab pos="2463800" algn="l"/>
                <a:tab pos="228600" algn="l"/>
                <a:tab pos="2463800" algn="l"/>
                <a:tab pos="228600" algn="l"/>
                <a:tab pos="1663700" algn="l"/>
                <a:tab pos="2463800" algn="l"/>
                <a:tab pos="228600" algn="l"/>
                <a:tab pos="1663700" algn="l"/>
                <a:tab pos="2463800" algn="l"/>
                <a:tab pos="228600" algn="l"/>
                <a:tab pos="1663700" algn="l"/>
                <a:tab pos="2463800" algn="l"/>
                <a:tab pos="228600" algn="l"/>
                <a:tab pos="1663700" algn="l"/>
                <a:tab pos="2463800" algn="l"/>
                <a:tab pos="228600" algn="l"/>
                <a:tab pos="1663700" algn="l"/>
                <a:tab pos="2463800" algn="l"/>
                <a:tab pos="228600" algn="l"/>
                <a:tab pos="1663700" algn="l"/>
                <a:tab pos="2463800" algn="l"/>
                <a:tab pos="228600" algn="l"/>
                <a:tab pos="1663700" algn="l"/>
                <a:tab pos="2463800" algn="l"/>
                <a:tab pos="228600" algn="l"/>
                <a:tab pos="1663700" algn="l"/>
                <a:tab pos="2463800" algn="l"/>
              </a:tabLst>
            </a:pPr>
            <a:r>
              <a:rPr lang="en-US" sz="14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	.quad	.L9	# x = 3</a:t>
            </a:r>
          </a:p>
          <a:p>
            <a:pPr algn="l">
              <a:tabLst>
                <a:tab pos="228600" algn="l"/>
                <a:tab pos="1201738" algn="l"/>
                <a:tab pos="1768475" algn="l"/>
                <a:tab pos="2463800" algn="l"/>
                <a:tab pos="228600" algn="l"/>
                <a:tab pos="2463800" algn="l"/>
                <a:tab pos="228600" algn="l"/>
                <a:tab pos="1663700" algn="l"/>
                <a:tab pos="2463800" algn="l"/>
                <a:tab pos="228600" algn="l"/>
                <a:tab pos="1663700" algn="l"/>
                <a:tab pos="2463800" algn="l"/>
                <a:tab pos="228600" algn="l"/>
                <a:tab pos="1663700" algn="l"/>
                <a:tab pos="2463800" algn="l"/>
                <a:tab pos="228600" algn="l"/>
                <a:tab pos="1663700" algn="l"/>
                <a:tab pos="2463800" algn="l"/>
                <a:tab pos="228600" algn="l"/>
                <a:tab pos="1663700" algn="l"/>
                <a:tab pos="2463800" algn="l"/>
                <a:tab pos="228600" algn="l"/>
                <a:tab pos="1663700" algn="l"/>
                <a:tab pos="2463800" algn="l"/>
                <a:tab pos="228600" algn="l"/>
                <a:tab pos="1663700" algn="l"/>
                <a:tab pos="2463800" algn="l"/>
                <a:tab pos="228600" algn="l"/>
                <a:tab pos="1663700" algn="l"/>
                <a:tab pos="2463800" algn="l"/>
              </a:tabLst>
            </a:pPr>
            <a:r>
              <a:rPr lang="en-US" sz="14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	.quad	.L8	# x = 4</a:t>
            </a:r>
          </a:p>
          <a:p>
            <a:pPr algn="l">
              <a:tabLst>
                <a:tab pos="228600" algn="l"/>
                <a:tab pos="1201738" algn="l"/>
                <a:tab pos="1768475" algn="l"/>
                <a:tab pos="2463800" algn="l"/>
                <a:tab pos="228600" algn="l"/>
                <a:tab pos="2463800" algn="l"/>
                <a:tab pos="228600" algn="l"/>
                <a:tab pos="1663700" algn="l"/>
                <a:tab pos="2463800" algn="l"/>
                <a:tab pos="228600" algn="l"/>
                <a:tab pos="1663700" algn="l"/>
                <a:tab pos="2463800" algn="l"/>
                <a:tab pos="228600" algn="l"/>
                <a:tab pos="1663700" algn="l"/>
                <a:tab pos="2463800" algn="l"/>
                <a:tab pos="228600" algn="l"/>
                <a:tab pos="1663700" algn="l"/>
                <a:tab pos="2463800" algn="l"/>
                <a:tab pos="228600" algn="l"/>
                <a:tab pos="1663700" algn="l"/>
                <a:tab pos="2463800" algn="l"/>
                <a:tab pos="228600" algn="l"/>
                <a:tab pos="1663700" algn="l"/>
                <a:tab pos="2463800" algn="l"/>
                <a:tab pos="228600" algn="l"/>
                <a:tab pos="1663700" algn="l"/>
                <a:tab pos="2463800" algn="l"/>
                <a:tab pos="228600" algn="l"/>
                <a:tab pos="1663700" algn="l"/>
                <a:tab pos="2463800" algn="l"/>
              </a:tabLst>
            </a:pPr>
            <a:r>
              <a:rPr lang="en-US" sz="14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	.quad	.L7	# x = 5</a:t>
            </a:r>
          </a:p>
          <a:p>
            <a:pPr algn="l">
              <a:tabLst>
                <a:tab pos="228600" algn="l"/>
                <a:tab pos="1201738" algn="l"/>
                <a:tab pos="1768475" algn="l"/>
                <a:tab pos="2463800" algn="l"/>
                <a:tab pos="228600" algn="l"/>
                <a:tab pos="2463800" algn="l"/>
                <a:tab pos="228600" algn="l"/>
                <a:tab pos="1663700" algn="l"/>
                <a:tab pos="2463800" algn="l"/>
                <a:tab pos="228600" algn="l"/>
                <a:tab pos="1663700" algn="l"/>
                <a:tab pos="2463800" algn="l"/>
                <a:tab pos="228600" algn="l"/>
                <a:tab pos="1663700" algn="l"/>
                <a:tab pos="2463800" algn="l"/>
                <a:tab pos="228600" algn="l"/>
                <a:tab pos="1663700" algn="l"/>
                <a:tab pos="2463800" algn="l"/>
                <a:tab pos="228600" algn="l"/>
                <a:tab pos="1663700" algn="l"/>
                <a:tab pos="2463800" algn="l"/>
                <a:tab pos="228600" algn="l"/>
                <a:tab pos="1663700" algn="l"/>
                <a:tab pos="2463800" algn="l"/>
                <a:tab pos="228600" algn="l"/>
                <a:tab pos="1663700" algn="l"/>
                <a:tab pos="2463800" algn="l"/>
                <a:tab pos="228600" algn="l"/>
                <a:tab pos="1663700" algn="l"/>
                <a:tab pos="2463800" algn="l"/>
              </a:tabLst>
            </a:pPr>
            <a:r>
              <a:rPr lang="en-US" sz="14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	.quad	.L7	# x = 6</a:t>
            </a:r>
            <a:endParaRPr lang="en-US" sz="1400" b="1" dirty="0">
              <a:solidFill>
                <a:schemeClr val="tx1"/>
              </a:solidFill>
              <a:latin typeface="Courier New" pitchFamily="49" charset="0"/>
              <a:ea typeface="Monaco" charset="0"/>
              <a:cs typeface="Courier New" pitchFamily="49" charset="0"/>
              <a:sym typeface="Courier New Bold" charset="0"/>
            </a:endParaRPr>
          </a:p>
        </p:txBody>
      </p:sp>
      <p:sp>
        <p:nvSpPr>
          <p:cNvPr id="26627" name="Rectangle 3"/>
          <p:cNvSpPr>
            <a:spLocks noGrp="1" noChangeArrowheads="1"/>
          </p:cNvSpPr>
          <p:nvPr>
            <p:ph type="title"/>
          </p:nvPr>
        </p:nvSpPr>
        <p:spPr>
          <a:ln/>
        </p:spPr>
        <p:txBody>
          <a:bodyPr/>
          <a:lstStyle/>
          <a:p>
            <a:pPr marL="119063" indent="-119063"/>
            <a:r>
              <a:rPr lang="en-US"/>
              <a:t>Jump Table</a:t>
            </a:r>
          </a:p>
        </p:txBody>
      </p:sp>
      <p:sp>
        <p:nvSpPr>
          <p:cNvPr id="26629" name="Rectangle 5"/>
          <p:cNvSpPr>
            <a:spLocks/>
          </p:cNvSpPr>
          <p:nvPr/>
        </p:nvSpPr>
        <p:spPr bwMode="auto">
          <a:xfrm>
            <a:off x="292100" y="1371600"/>
            <a:ext cx="3454400" cy="381000"/>
          </a:xfrm>
          <a:prstGeom prst="rect">
            <a:avLst/>
          </a:prstGeom>
          <a:noFill/>
          <a:ln w="12700" cap="flat">
            <a:noFill/>
            <a:miter lim="800000"/>
            <a:headEnd type="none" w="med" len="med"/>
            <a:tailEnd type="none" w="med" len="med"/>
          </a:ln>
        </p:spPr>
        <p:txBody>
          <a:bodyPr lIns="38100" tIns="38100" rIns="38100" bIns="38100"/>
          <a:lstStyle/>
          <a:p>
            <a:pPr marL="185738" indent="-185738" algn="l">
              <a:spcBef>
                <a:spcPts val="638"/>
              </a:spcBef>
            </a:pPr>
            <a:r>
              <a:rPr lang="en-US" sz="2000">
                <a:solidFill>
                  <a:schemeClr val="tx1"/>
                </a:solidFill>
                <a:latin typeface="Calibri Bold" charset="0"/>
                <a:ea typeface="Calibri Bold" charset="0"/>
                <a:cs typeface="Calibri Bold" charset="0"/>
                <a:sym typeface="Calibri Bold" charset="0"/>
              </a:rPr>
              <a:t>Jump table</a:t>
            </a:r>
          </a:p>
        </p:txBody>
      </p:sp>
      <p:sp>
        <p:nvSpPr>
          <p:cNvPr id="26630" name="Rectangle 6"/>
          <p:cNvSpPr>
            <a:spLocks/>
          </p:cNvSpPr>
          <p:nvPr/>
        </p:nvSpPr>
        <p:spPr bwMode="auto">
          <a:xfrm>
            <a:off x="4419600" y="1600200"/>
            <a:ext cx="4432300" cy="4770437"/>
          </a:xfrm>
          <a:prstGeom prst="rect">
            <a:avLst/>
          </a:prstGeom>
          <a:solidFill>
            <a:srgbClr val="F6F5BD"/>
          </a:solidFill>
          <a:ln w="127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>
            <a:outerShdw dist="76199" dir="2700000" algn="ctr" rotWithShape="0">
              <a:schemeClr val="bg2">
                <a:alpha val="75000"/>
              </a:schemeClr>
            </a:outerShdw>
          </a:effectLst>
        </p:spPr>
        <p:txBody>
          <a:bodyPr lIns="38100" tIns="38100" rIns="38100" bIns="38100"/>
          <a:lstStyle/>
          <a:p>
            <a:pPr algn="l"/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  switch(x) {</a:t>
            </a:r>
            <a:endParaRPr lang="en-US" sz="2400" b="1" dirty="0">
              <a:solidFill>
                <a:schemeClr val="tx1"/>
              </a:solidFill>
              <a:latin typeface="Courier New" pitchFamily="49" charset="0"/>
              <a:ea typeface="Lucida Grande" charset="0"/>
              <a:cs typeface="Courier New" pitchFamily="49" charset="0"/>
              <a:sym typeface="Arial Narrow Bold" charset="0"/>
            </a:endParaRPr>
          </a:p>
          <a:p>
            <a:pPr algn="l"/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  case 1:      // .L3</a:t>
            </a:r>
            <a:endParaRPr lang="en-US" sz="2400" b="1" dirty="0">
              <a:solidFill>
                <a:schemeClr val="tx1"/>
              </a:solidFill>
              <a:latin typeface="Courier New" pitchFamily="49" charset="0"/>
              <a:ea typeface="Lucida Grande" charset="0"/>
              <a:cs typeface="Courier New" pitchFamily="49" charset="0"/>
              <a:sym typeface="Arial Narrow Bold" charset="0"/>
            </a:endParaRPr>
          </a:p>
          <a:p>
            <a:pPr algn="l"/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      w = y*z;</a:t>
            </a:r>
            <a:endParaRPr lang="en-US" sz="2400" b="1" dirty="0">
              <a:solidFill>
                <a:schemeClr val="tx1"/>
              </a:solidFill>
              <a:latin typeface="Courier New" pitchFamily="49" charset="0"/>
              <a:ea typeface="Lucida Grande" charset="0"/>
              <a:cs typeface="Courier New" pitchFamily="49" charset="0"/>
              <a:sym typeface="Arial Narrow Bold" charset="0"/>
            </a:endParaRPr>
          </a:p>
          <a:p>
            <a:pPr algn="l"/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      break;</a:t>
            </a:r>
            <a:endParaRPr lang="en-US" sz="2400" b="1" dirty="0">
              <a:solidFill>
                <a:schemeClr val="tx1"/>
              </a:solidFill>
              <a:latin typeface="Courier New" pitchFamily="49" charset="0"/>
              <a:ea typeface="Lucida Grande" charset="0"/>
              <a:cs typeface="Courier New" pitchFamily="49" charset="0"/>
              <a:sym typeface="Arial Narrow Bold" charset="0"/>
            </a:endParaRPr>
          </a:p>
          <a:p>
            <a:pPr algn="l"/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  case 2:      // .L5</a:t>
            </a:r>
            <a:endParaRPr lang="en-US" sz="2400" b="1" dirty="0">
              <a:solidFill>
                <a:schemeClr val="tx1"/>
              </a:solidFill>
              <a:latin typeface="Courier New" pitchFamily="49" charset="0"/>
              <a:ea typeface="Lucida Grande" charset="0"/>
              <a:cs typeface="Courier New" pitchFamily="49" charset="0"/>
              <a:sym typeface="Arial Narrow Bold" charset="0"/>
            </a:endParaRPr>
          </a:p>
          <a:p>
            <a:pPr algn="l"/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      w = y/z;</a:t>
            </a:r>
            <a:endParaRPr lang="en-US" sz="2400" b="1" dirty="0">
              <a:solidFill>
                <a:schemeClr val="tx1"/>
              </a:solidFill>
              <a:latin typeface="Courier New" pitchFamily="49" charset="0"/>
              <a:ea typeface="Lucida Grande" charset="0"/>
              <a:cs typeface="Courier New" pitchFamily="49" charset="0"/>
              <a:sym typeface="Arial Narrow Bold" charset="0"/>
            </a:endParaRPr>
          </a:p>
          <a:p>
            <a:pPr algn="l"/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      /* Fall Through */</a:t>
            </a:r>
            <a:endParaRPr lang="en-US" sz="2400" b="1" dirty="0">
              <a:solidFill>
                <a:schemeClr val="tx1"/>
              </a:solidFill>
              <a:latin typeface="Courier New" pitchFamily="49" charset="0"/>
              <a:ea typeface="Lucida Grande" charset="0"/>
              <a:cs typeface="Courier New" pitchFamily="49" charset="0"/>
              <a:sym typeface="Arial Narrow Bold" charset="0"/>
            </a:endParaRPr>
          </a:p>
          <a:p>
            <a:pPr algn="l"/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  case 3:      // .L9</a:t>
            </a:r>
            <a:endParaRPr lang="en-US" sz="2400" b="1" dirty="0">
              <a:solidFill>
                <a:schemeClr val="tx1"/>
              </a:solidFill>
              <a:latin typeface="Courier New" pitchFamily="49" charset="0"/>
              <a:ea typeface="Lucida Grande" charset="0"/>
              <a:cs typeface="Courier New" pitchFamily="49" charset="0"/>
              <a:sym typeface="Arial Narrow Bold" charset="0"/>
            </a:endParaRPr>
          </a:p>
          <a:p>
            <a:pPr algn="l"/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      w += z;</a:t>
            </a:r>
            <a:endParaRPr lang="en-US" sz="2400" b="1" dirty="0">
              <a:solidFill>
                <a:schemeClr val="tx1"/>
              </a:solidFill>
              <a:latin typeface="Courier New" pitchFamily="49" charset="0"/>
              <a:ea typeface="Lucida Grande" charset="0"/>
              <a:cs typeface="Courier New" pitchFamily="49" charset="0"/>
              <a:sym typeface="Arial Narrow Bold" charset="0"/>
            </a:endParaRPr>
          </a:p>
          <a:p>
            <a:pPr algn="l"/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      break;</a:t>
            </a:r>
            <a:endParaRPr lang="en-US" sz="2400" b="1" dirty="0">
              <a:solidFill>
                <a:schemeClr val="tx1"/>
              </a:solidFill>
              <a:latin typeface="Courier New" pitchFamily="49" charset="0"/>
              <a:ea typeface="Lucida Grande" charset="0"/>
              <a:cs typeface="Courier New" pitchFamily="49" charset="0"/>
              <a:sym typeface="Arial Narrow Bold" charset="0"/>
            </a:endParaRPr>
          </a:p>
          <a:p>
            <a:pPr algn="l"/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  case 5:</a:t>
            </a:r>
            <a:endParaRPr lang="en-US" sz="2400" b="1" dirty="0">
              <a:solidFill>
                <a:schemeClr val="tx1"/>
              </a:solidFill>
              <a:latin typeface="Courier New" pitchFamily="49" charset="0"/>
              <a:ea typeface="Lucida Grande" charset="0"/>
              <a:cs typeface="Courier New" pitchFamily="49" charset="0"/>
              <a:sym typeface="Arial Narrow Bold" charset="0"/>
            </a:endParaRPr>
          </a:p>
          <a:p>
            <a:pPr algn="l"/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  case 6:      // .L7</a:t>
            </a:r>
            <a:endParaRPr lang="en-US" sz="2400" b="1" dirty="0">
              <a:solidFill>
                <a:schemeClr val="tx1"/>
              </a:solidFill>
              <a:latin typeface="Courier New" pitchFamily="49" charset="0"/>
              <a:ea typeface="Lucida Grande" charset="0"/>
              <a:cs typeface="Courier New" pitchFamily="49" charset="0"/>
              <a:sym typeface="Arial Narrow Bold" charset="0"/>
            </a:endParaRPr>
          </a:p>
          <a:p>
            <a:pPr algn="l"/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      w -= z;</a:t>
            </a:r>
            <a:endParaRPr lang="en-US" sz="2400" b="1" dirty="0">
              <a:solidFill>
                <a:schemeClr val="tx1"/>
              </a:solidFill>
              <a:latin typeface="Courier New" pitchFamily="49" charset="0"/>
              <a:ea typeface="Lucida Grande" charset="0"/>
              <a:cs typeface="Courier New" pitchFamily="49" charset="0"/>
              <a:sym typeface="Arial Narrow Bold" charset="0"/>
            </a:endParaRPr>
          </a:p>
          <a:p>
            <a:pPr algn="l"/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      break;</a:t>
            </a:r>
            <a:endParaRPr lang="en-US" sz="2400" b="1" dirty="0">
              <a:solidFill>
                <a:schemeClr val="tx1"/>
              </a:solidFill>
              <a:latin typeface="Courier New" pitchFamily="49" charset="0"/>
              <a:ea typeface="Lucida Grande" charset="0"/>
              <a:cs typeface="Courier New" pitchFamily="49" charset="0"/>
              <a:sym typeface="Arial Narrow Bold" charset="0"/>
            </a:endParaRPr>
          </a:p>
          <a:p>
            <a:pPr algn="l"/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  default:     // .L8</a:t>
            </a:r>
            <a:endParaRPr lang="en-US" sz="2400" b="1" dirty="0">
              <a:solidFill>
                <a:schemeClr val="tx1"/>
              </a:solidFill>
              <a:latin typeface="Courier New" pitchFamily="49" charset="0"/>
              <a:ea typeface="Lucida Grande" charset="0"/>
              <a:cs typeface="Courier New" pitchFamily="49" charset="0"/>
              <a:sym typeface="Arial Narrow Bold" charset="0"/>
            </a:endParaRPr>
          </a:p>
          <a:p>
            <a:pPr algn="l"/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      w = 2;</a:t>
            </a:r>
            <a:endParaRPr lang="en-US" sz="2400" b="1" dirty="0">
              <a:solidFill>
                <a:schemeClr val="tx1"/>
              </a:solidFill>
              <a:latin typeface="Courier New" pitchFamily="49" charset="0"/>
              <a:ea typeface="Lucida Grande" charset="0"/>
              <a:cs typeface="Courier New" pitchFamily="49" charset="0"/>
              <a:sym typeface="Arial Narrow Bold" charset="0"/>
            </a:endParaRPr>
          </a:p>
          <a:p>
            <a:pPr algn="l"/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  }</a:t>
            </a:r>
          </a:p>
        </p:txBody>
      </p:sp>
      <p:sp>
        <p:nvSpPr>
          <p:cNvPr id="26631" name="Line 7"/>
          <p:cNvSpPr>
            <a:spLocks noChangeShapeType="1"/>
          </p:cNvSpPr>
          <p:nvPr/>
        </p:nvSpPr>
        <p:spPr bwMode="auto">
          <a:xfrm>
            <a:off x="3581400" y="2743200"/>
            <a:ext cx="1371600" cy="2724150"/>
          </a:xfrm>
          <a:prstGeom prst="line">
            <a:avLst/>
          </a:prstGeom>
          <a:noFill/>
          <a:ln w="25400" cap="flat">
            <a:solidFill>
              <a:srgbClr val="00B05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26632" name="Line 8"/>
          <p:cNvSpPr>
            <a:spLocks noChangeShapeType="1"/>
          </p:cNvSpPr>
          <p:nvPr/>
        </p:nvSpPr>
        <p:spPr bwMode="auto">
          <a:xfrm rot="10800000" flipH="1">
            <a:off x="3568700" y="2146300"/>
            <a:ext cx="1390650" cy="736600"/>
          </a:xfrm>
          <a:prstGeom prst="line">
            <a:avLst/>
          </a:prstGeom>
          <a:noFill/>
          <a:ln w="25400" cap="flat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26633" name="Line 9"/>
          <p:cNvSpPr>
            <a:spLocks noChangeShapeType="1"/>
          </p:cNvSpPr>
          <p:nvPr/>
        </p:nvSpPr>
        <p:spPr bwMode="auto">
          <a:xfrm rot="10800000" flipH="1">
            <a:off x="3570288" y="2906713"/>
            <a:ext cx="1392237" cy="236537"/>
          </a:xfrm>
          <a:prstGeom prst="line">
            <a:avLst/>
          </a:prstGeom>
          <a:noFill/>
          <a:ln w="25400" cap="flat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26634" name="Line 10"/>
          <p:cNvSpPr>
            <a:spLocks noChangeShapeType="1"/>
          </p:cNvSpPr>
          <p:nvPr/>
        </p:nvSpPr>
        <p:spPr bwMode="auto">
          <a:xfrm>
            <a:off x="3575050" y="3403600"/>
            <a:ext cx="1390650" cy="271463"/>
          </a:xfrm>
          <a:prstGeom prst="line">
            <a:avLst/>
          </a:prstGeom>
          <a:noFill/>
          <a:ln w="25400" cap="flat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26635" name="Line 11"/>
          <p:cNvSpPr>
            <a:spLocks noChangeShapeType="1"/>
          </p:cNvSpPr>
          <p:nvPr/>
        </p:nvSpPr>
        <p:spPr bwMode="auto">
          <a:xfrm>
            <a:off x="3581400" y="3670300"/>
            <a:ext cx="1373188" cy="1797050"/>
          </a:xfrm>
          <a:prstGeom prst="line">
            <a:avLst/>
          </a:prstGeom>
          <a:noFill/>
          <a:ln w="25400" cap="flat">
            <a:solidFill>
              <a:srgbClr val="00B05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26636" name="Line 12"/>
          <p:cNvSpPr>
            <a:spLocks noChangeShapeType="1"/>
          </p:cNvSpPr>
          <p:nvPr/>
        </p:nvSpPr>
        <p:spPr bwMode="auto">
          <a:xfrm>
            <a:off x="3581400" y="3905250"/>
            <a:ext cx="1295400" cy="666750"/>
          </a:xfrm>
          <a:prstGeom prst="line">
            <a:avLst/>
          </a:prstGeom>
          <a:noFill/>
          <a:ln w="25400" cap="flat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26637" name="Line 13"/>
          <p:cNvSpPr>
            <a:spLocks noChangeShapeType="1"/>
          </p:cNvSpPr>
          <p:nvPr/>
        </p:nvSpPr>
        <p:spPr bwMode="auto">
          <a:xfrm>
            <a:off x="3581400" y="4159250"/>
            <a:ext cx="1295400" cy="641350"/>
          </a:xfrm>
          <a:prstGeom prst="line">
            <a:avLst/>
          </a:prstGeom>
          <a:noFill/>
          <a:ln w="25400" cap="flat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541759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3" name="Rectangle 3"/>
          <p:cNvSpPr>
            <a:spLocks noGrp="1" noChangeArrowheads="1"/>
          </p:cNvSpPr>
          <p:nvPr>
            <p:ph type="title"/>
          </p:nvPr>
        </p:nvSpPr>
        <p:spPr>
          <a:ln/>
        </p:spPr>
        <p:txBody>
          <a:bodyPr/>
          <a:lstStyle/>
          <a:p>
            <a:pPr marL="119063" indent="-119063"/>
            <a:r>
              <a:rPr lang="en-US" dirty="0"/>
              <a:t>Assembly Setup Explanation</a:t>
            </a:r>
          </a:p>
        </p:txBody>
      </p:sp>
      <p:sp>
        <p:nvSpPr>
          <p:cNvPr id="25604" name="Rectangle 4"/>
          <p:cNvSpPr>
            <a:spLocks noGrp="1" noChangeArrowheads="1"/>
          </p:cNvSpPr>
          <p:nvPr>
            <p:ph idx="1"/>
          </p:nvPr>
        </p:nvSpPr>
        <p:spPr>
          <a:xfrm>
            <a:off x="381000" y="1447800"/>
            <a:ext cx="8382000" cy="5156200"/>
          </a:xfrm>
          <a:ln/>
        </p:spPr>
        <p:txBody>
          <a:bodyPr/>
          <a:lstStyle/>
          <a:p>
            <a:r>
              <a:rPr lang="en-US" dirty="0"/>
              <a:t>Table Structure</a:t>
            </a:r>
          </a:p>
          <a:p>
            <a:pPr marL="552450" lvl="1"/>
            <a:r>
              <a:rPr lang="en-US" dirty="0"/>
              <a:t>Each target requires 8 bytes</a:t>
            </a:r>
          </a:p>
          <a:p>
            <a:pPr marL="552450" lvl="1"/>
            <a:r>
              <a:rPr lang="en-US" dirty="0"/>
              <a:t>Base address at </a:t>
            </a:r>
            <a:r>
              <a:rPr lang="en-US" dirty="0">
                <a:latin typeface="Courier New Bold" charset="0"/>
                <a:cs typeface="Courier New Bold" charset="0"/>
                <a:sym typeface="Courier New Bold" charset="0"/>
              </a:rPr>
              <a:t>.L4</a:t>
            </a:r>
            <a:endParaRPr lang="en-US" dirty="0"/>
          </a:p>
          <a:p>
            <a:endParaRPr lang="en-US" dirty="0"/>
          </a:p>
          <a:p>
            <a:r>
              <a:rPr lang="en-US" dirty="0"/>
              <a:t>Jumping</a:t>
            </a:r>
          </a:p>
          <a:p>
            <a:pPr marL="552450" lvl="1"/>
            <a:r>
              <a:rPr lang="en-US" dirty="0">
                <a:solidFill>
                  <a:srgbClr val="980002"/>
                </a:solidFill>
                <a:latin typeface="Calibri Bold" charset="0"/>
                <a:ea typeface="Calibri Bold" charset="0"/>
                <a:cs typeface="Calibri Bold" charset="0"/>
                <a:sym typeface="Calibri Bold" charset="0"/>
              </a:rPr>
              <a:t>Direct:</a:t>
            </a:r>
            <a:r>
              <a:rPr lang="en-US" dirty="0"/>
              <a:t> </a:t>
            </a:r>
            <a:r>
              <a:rPr lang="en-US" b="1" dirty="0" err="1">
                <a:latin typeface="Courier New" pitchFamily="49" charset="0"/>
                <a:cs typeface="Courier New" pitchFamily="49" charset="0"/>
                <a:sym typeface="Courier New Bold" charset="0"/>
              </a:rPr>
              <a:t>jmp</a:t>
            </a:r>
            <a:r>
              <a:rPr lang="en-US" b="1" dirty="0">
                <a:latin typeface="Courier New" pitchFamily="49" charset="0"/>
                <a:cs typeface="Courier New" pitchFamily="49" charset="0"/>
                <a:sym typeface="Courier New Bold" charset="0"/>
              </a:rPr>
              <a:t> .L8</a:t>
            </a:r>
            <a:endParaRPr lang="en-US" b="1" dirty="0">
              <a:latin typeface="Courier New" pitchFamily="49" charset="0"/>
              <a:cs typeface="Courier New" pitchFamily="49" charset="0"/>
            </a:endParaRPr>
          </a:p>
          <a:p>
            <a:pPr marL="552450" lvl="1"/>
            <a:r>
              <a:rPr lang="en-US" dirty="0"/>
              <a:t>Jump target is denoted by label </a:t>
            </a:r>
            <a:r>
              <a:rPr lang="en-US" dirty="0">
                <a:latin typeface="Courier New Bold" charset="0"/>
                <a:cs typeface="Courier New Bold" charset="0"/>
                <a:sym typeface="Courier New Bold" charset="0"/>
              </a:rPr>
              <a:t>.L8</a:t>
            </a:r>
            <a:endParaRPr lang="en-US" dirty="0"/>
          </a:p>
          <a:p>
            <a:pPr marL="552450" lvl="1"/>
            <a:endParaRPr lang="en-US" dirty="0"/>
          </a:p>
          <a:p>
            <a:pPr marL="552450" lvl="1"/>
            <a:r>
              <a:rPr lang="en-US" dirty="0">
                <a:solidFill>
                  <a:srgbClr val="980002"/>
                </a:solidFill>
                <a:latin typeface="Calibri Bold" charset="0"/>
                <a:ea typeface="Calibri Bold" charset="0"/>
                <a:cs typeface="Calibri Bold" charset="0"/>
                <a:sym typeface="Calibri Bold" charset="0"/>
              </a:rPr>
              <a:t>Indirect:</a:t>
            </a:r>
            <a:r>
              <a:rPr lang="en-US" dirty="0"/>
              <a:t> </a:t>
            </a:r>
            <a:r>
              <a:rPr lang="en-US" b="1" dirty="0" err="1">
                <a:latin typeface="Courier New" pitchFamily="49" charset="0"/>
                <a:cs typeface="Courier New" pitchFamily="49" charset="0"/>
                <a:sym typeface="Courier New Bold" charset="0"/>
              </a:rPr>
              <a:t>jmp</a:t>
            </a:r>
            <a:r>
              <a:rPr lang="en-US" b="1" dirty="0">
                <a:latin typeface="Courier New" pitchFamily="49" charset="0"/>
                <a:cs typeface="Courier New" pitchFamily="49" charset="0"/>
                <a:sym typeface="Courier New Bold" charset="0"/>
              </a:rPr>
              <a:t> *.L4(,%rdi,8)</a:t>
            </a:r>
            <a:endParaRPr lang="en-US" b="1" dirty="0">
              <a:latin typeface="Courier New" pitchFamily="49" charset="0"/>
              <a:cs typeface="Courier New" pitchFamily="49" charset="0"/>
            </a:endParaRPr>
          </a:p>
          <a:p>
            <a:pPr marL="552450" lvl="1"/>
            <a:r>
              <a:rPr lang="en-US" dirty="0"/>
              <a:t>Start of jump table: </a:t>
            </a:r>
            <a:r>
              <a:rPr lang="en-US" dirty="0">
                <a:latin typeface="Courier New Bold" charset="0"/>
                <a:cs typeface="Courier New Bold" charset="0"/>
                <a:sym typeface="Courier New Bold" charset="0"/>
              </a:rPr>
              <a:t>.L4</a:t>
            </a:r>
            <a:endParaRPr lang="en-US" dirty="0"/>
          </a:p>
          <a:p>
            <a:pPr marL="552450" lvl="1"/>
            <a:r>
              <a:rPr lang="en-US" dirty="0"/>
              <a:t>Must scale by factor of 8 (addresses are 8 bytes)</a:t>
            </a:r>
          </a:p>
          <a:p>
            <a:pPr marL="552450" lvl="1"/>
            <a:r>
              <a:rPr lang="en-US" dirty="0"/>
              <a:t>Fetch target from effective Address </a:t>
            </a:r>
            <a:r>
              <a:rPr lang="en-US" dirty="0">
                <a:latin typeface="Courier New Bold" charset="0"/>
                <a:cs typeface="Courier New Bold" charset="0"/>
                <a:sym typeface="Courier New Bold" charset="0"/>
              </a:rPr>
              <a:t>.L4 + x*8</a:t>
            </a:r>
            <a:endParaRPr lang="en-US" dirty="0"/>
          </a:p>
          <a:p>
            <a:pPr marL="609600" lvl="2" indent="0">
              <a:buNone/>
            </a:pPr>
            <a:endParaRPr lang="en-US" dirty="0"/>
          </a:p>
        </p:txBody>
      </p:sp>
      <p:sp>
        <p:nvSpPr>
          <p:cNvPr id="25606" name="Rectangle 6"/>
          <p:cNvSpPr>
            <a:spLocks/>
          </p:cNvSpPr>
          <p:nvPr/>
        </p:nvSpPr>
        <p:spPr bwMode="auto">
          <a:xfrm>
            <a:off x="5257800" y="1646238"/>
            <a:ext cx="1246188" cy="381000"/>
          </a:xfrm>
          <a:prstGeom prst="rect">
            <a:avLst/>
          </a:prstGeom>
          <a:noFill/>
          <a:ln w="12700" cap="rnd">
            <a:noFill/>
            <a:round/>
            <a:headEnd type="none" w="med" len="med"/>
            <a:tailEnd type="none" w="med" len="med"/>
          </a:ln>
        </p:spPr>
        <p:txBody>
          <a:bodyPr wrap="none" lIns="38100" tIns="38100" rIns="38100" bIns="38100">
            <a:spAutoFit/>
          </a:bodyPr>
          <a:lstStyle/>
          <a:p>
            <a:r>
              <a:rPr lang="en-US" sz="2000">
                <a:solidFill>
                  <a:schemeClr val="tx1"/>
                </a:solidFill>
                <a:latin typeface="Calibri Bold" charset="0"/>
                <a:ea typeface="Calibri Bold" charset="0"/>
                <a:cs typeface="Calibri Bold" charset="0"/>
                <a:sym typeface="Calibri Bold" charset="0"/>
              </a:rPr>
              <a:t>Jump table</a:t>
            </a:r>
          </a:p>
        </p:txBody>
      </p:sp>
      <p:sp>
        <p:nvSpPr>
          <p:cNvPr id="9" name="Rectangle 8"/>
          <p:cNvSpPr>
            <a:spLocks/>
          </p:cNvSpPr>
          <p:nvPr/>
        </p:nvSpPr>
        <p:spPr bwMode="auto">
          <a:xfrm>
            <a:off x="5486400" y="2133600"/>
            <a:ext cx="2832100" cy="2286000"/>
          </a:xfrm>
          <a:prstGeom prst="rect">
            <a:avLst/>
          </a:prstGeom>
          <a:solidFill>
            <a:srgbClr val="D6D6F4"/>
          </a:solidFill>
          <a:ln w="127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>
            <a:outerShdw dist="76199" dir="2700000" algn="ctr" rotWithShape="0">
              <a:schemeClr val="bg2">
                <a:alpha val="75000"/>
              </a:schemeClr>
            </a:outerShdw>
          </a:effectLst>
        </p:spPr>
        <p:txBody>
          <a:bodyPr lIns="38100" tIns="38100" rIns="38100" bIns="38100"/>
          <a:lstStyle/>
          <a:p>
            <a:pPr algn="l">
              <a:tabLst>
                <a:tab pos="228600" algn="l"/>
                <a:tab pos="1201738" algn="l"/>
                <a:tab pos="1768475" algn="l"/>
                <a:tab pos="2463800" algn="l"/>
                <a:tab pos="228600" algn="l"/>
                <a:tab pos="2463800" algn="l"/>
                <a:tab pos="228600" algn="l"/>
                <a:tab pos="1663700" algn="l"/>
                <a:tab pos="2463800" algn="l"/>
                <a:tab pos="228600" algn="l"/>
                <a:tab pos="1663700" algn="l"/>
                <a:tab pos="2463800" algn="l"/>
                <a:tab pos="228600" algn="l"/>
                <a:tab pos="1663700" algn="l"/>
                <a:tab pos="2463800" algn="l"/>
                <a:tab pos="228600" algn="l"/>
                <a:tab pos="1663700" algn="l"/>
                <a:tab pos="2463800" algn="l"/>
                <a:tab pos="228600" algn="l"/>
                <a:tab pos="1663700" algn="l"/>
                <a:tab pos="2463800" algn="l"/>
                <a:tab pos="228600" algn="l"/>
                <a:tab pos="1663700" algn="l"/>
                <a:tab pos="2463800" algn="l"/>
                <a:tab pos="228600" algn="l"/>
                <a:tab pos="1663700" algn="l"/>
                <a:tab pos="2463800" algn="l"/>
                <a:tab pos="228600" algn="l"/>
                <a:tab pos="1663700" algn="l"/>
                <a:tab pos="2463800" algn="l"/>
              </a:tabLst>
            </a:pPr>
            <a:r>
              <a:rPr lang="en-US" sz="14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.section	.</a:t>
            </a:r>
            <a:r>
              <a:rPr lang="en-US" sz="1400" b="1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rodata</a:t>
            </a:r>
            <a:endParaRPr lang="en-US" sz="1400" b="1" dirty="0">
              <a:solidFill>
                <a:schemeClr val="tx1"/>
              </a:solidFill>
              <a:latin typeface="Courier New" pitchFamily="49" charset="0"/>
              <a:cs typeface="Courier New" pitchFamily="49" charset="0"/>
              <a:sym typeface="Courier New Bold" charset="0"/>
            </a:endParaRPr>
          </a:p>
          <a:p>
            <a:pPr algn="l">
              <a:tabLst>
                <a:tab pos="228600" algn="l"/>
                <a:tab pos="1201738" algn="l"/>
                <a:tab pos="1768475" algn="l"/>
                <a:tab pos="2463800" algn="l"/>
                <a:tab pos="228600" algn="l"/>
                <a:tab pos="2463800" algn="l"/>
                <a:tab pos="228600" algn="l"/>
                <a:tab pos="1663700" algn="l"/>
                <a:tab pos="2463800" algn="l"/>
                <a:tab pos="228600" algn="l"/>
                <a:tab pos="1663700" algn="l"/>
                <a:tab pos="2463800" algn="l"/>
                <a:tab pos="228600" algn="l"/>
                <a:tab pos="1663700" algn="l"/>
                <a:tab pos="2463800" algn="l"/>
                <a:tab pos="228600" algn="l"/>
                <a:tab pos="1663700" algn="l"/>
                <a:tab pos="2463800" algn="l"/>
                <a:tab pos="228600" algn="l"/>
                <a:tab pos="1663700" algn="l"/>
                <a:tab pos="2463800" algn="l"/>
                <a:tab pos="228600" algn="l"/>
                <a:tab pos="1663700" algn="l"/>
                <a:tab pos="2463800" algn="l"/>
                <a:tab pos="228600" algn="l"/>
                <a:tab pos="1663700" algn="l"/>
                <a:tab pos="2463800" algn="l"/>
                <a:tab pos="228600" algn="l"/>
                <a:tab pos="1663700" algn="l"/>
                <a:tab pos="2463800" algn="l"/>
              </a:tabLst>
            </a:pPr>
            <a:r>
              <a:rPr lang="en-US" sz="14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	.align 8</a:t>
            </a:r>
          </a:p>
          <a:p>
            <a:pPr algn="l">
              <a:tabLst>
                <a:tab pos="228600" algn="l"/>
                <a:tab pos="1201738" algn="l"/>
                <a:tab pos="1768475" algn="l"/>
                <a:tab pos="2463800" algn="l"/>
                <a:tab pos="228600" algn="l"/>
                <a:tab pos="2463800" algn="l"/>
                <a:tab pos="228600" algn="l"/>
                <a:tab pos="1663700" algn="l"/>
                <a:tab pos="2463800" algn="l"/>
                <a:tab pos="228600" algn="l"/>
                <a:tab pos="1663700" algn="l"/>
                <a:tab pos="2463800" algn="l"/>
                <a:tab pos="228600" algn="l"/>
                <a:tab pos="1663700" algn="l"/>
                <a:tab pos="2463800" algn="l"/>
                <a:tab pos="228600" algn="l"/>
                <a:tab pos="1663700" algn="l"/>
                <a:tab pos="2463800" algn="l"/>
                <a:tab pos="228600" algn="l"/>
                <a:tab pos="1663700" algn="l"/>
                <a:tab pos="2463800" algn="l"/>
                <a:tab pos="228600" algn="l"/>
                <a:tab pos="1663700" algn="l"/>
                <a:tab pos="2463800" algn="l"/>
                <a:tab pos="228600" algn="l"/>
                <a:tab pos="1663700" algn="l"/>
                <a:tab pos="2463800" algn="l"/>
                <a:tab pos="228600" algn="l"/>
                <a:tab pos="1663700" algn="l"/>
                <a:tab pos="2463800" algn="l"/>
              </a:tabLst>
            </a:pPr>
            <a:r>
              <a:rPr lang="en-US" sz="14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.L4:</a:t>
            </a:r>
          </a:p>
          <a:p>
            <a:pPr algn="l">
              <a:tabLst>
                <a:tab pos="228600" algn="l"/>
                <a:tab pos="1201738" algn="l"/>
                <a:tab pos="1768475" algn="l"/>
                <a:tab pos="2463800" algn="l"/>
                <a:tab pos="228600" algn="l"/>
                <a:tab pos="2463800" algn="l"/>
                <a:tab pos="228600" algn="l"/>
                <a:tab pos="1663700" algn="l"/>
                <a:tab pos="2463800" algn="l"/>
                <a:tab pos="228600" algn="l"/>
                <a:tab pos="1663700" algn="l"/>
                <a:tab pos="2463800" algn="l"/>
                <a:tab pos="228600" algn="l"/>
                <a:tab pos="1663700" algn="l"/>
                <a:tab pos="2463800" algn="l"/>
                <a:tab pos="228600" algn="l"/>
                <a:tab pos="1663700" algn="l"/>
                <a:tab pos="2463800" algn="l"/>
                <a:tab pos="228600" algn="l"/>
                <a:tab pos="1663700" algn="l"/>
                <a:tab pos="2463800" algn="l"/>
                <a:tab pos="228600" algn="l"/>
                <a:tab pos="1663700" algn="l"/>
                <a:tab pos="2463800" algn="l"/>
                <a:tab pos="228600" algn="l"/>
                <a:tab pos="1663700" algn="l"/>
                <a:tab pos="2463800" algn="l"/>
                <a:tab pos="228600" algn="l"/>
                <a:tab pos="1663700" algn="l"/>
                <a:tab pos="2463800" algn="l"/>
              </a:tabLst>
            </a:pPr>
            <a:r>
              <a:rPr lang="en-US" sz="14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	.quad	.L8	# x = 0</a:t>
            </a:r>
          </a:p>
          <a:p>
            <a:pPr algn="l">
              <a:tabLst>
                <a:tab pos="228600" algn="l"/>
                <a:tab pos="1201738" algn="l"/>
                <a:tab pos="1768475" algn="l"/>
                <a:tab pos="2463800" algn="l"/>
                <a:tab pos="228600" algn="l"/>
                <a:tab pos="2463800" algn="l"/>
                <a:tab pos="228600" algn="l"/>
                <a:tab pos="1663700" algn="l"/>
                <a:tab pos="2463800" algn="l"/>
                <a:tab pos="228600" algn="l"/>
                <a:tab pos="1663700" algn="l"/>
                <a:tab pos="2463800" algn="l"/>
                <a:tab pos="228600" algn="l"/>
                <a:tab pos="1663700" algn="l"/>
                <a:tab pos="2463800" algn="l"/>
                <a:tab pos="228600" algn="l"/>
                <a:tab pos="1663700" algn="l"/>
                <a:tab pos="2463800" algn="l"/>
                <a:tab pos="228600" algn="l"/>
                <a:tab pos="1663700" algn="l"/>
                <a:tab pos="2463800" algn="l"/>
                <a:tab pos="228600" algn="l"/>
                <a:tab pos="1663700" algn="l"/>
                <a:tab pos="2463800" algn="l"/>
                <a:tab pos="228600" algn="l"/>
                <a:tab pos="1663700" algn="l"/>
                <a:tab pos="2463800" algn="l"/>
                <a:tab pos="228600" algn="l"/>
                <a:tab pos="1663700" algn="l"/>
                <a:tab pos="2463800" algn="l"/>
              </a:tabLst>
            </a:pPr>
            <a:r>
              <a:rPr lang="en-US" sz="14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	.quad	.L3	# x = 1</a:t>
            </a:r>
          </a:p>
          <a:p>
            <a:pPr algn="l">
              <a:tabLst>
                <a:tab pos="228600" algn="l"/>
                <a:tab pos="1201738" algn="l"/>
                <a:tab pos="1768475" algn="l"/>
                <a:tab pos="2463800" algn="l"/>
                <a:tab pos="228600" algn="l"/>
                <a:tab pos="2463800" algn="l"/>
                <a:tab pos="228600" algn="l"/>
                <a:tab pos="1663700" algn="l"/>
                <a:tab pos="2463800" algn="l"/>
                <a:tab pos="228600" algn="l"/>
                <a:tab pos="1663700" algn="l"/>
                <a:tab pos="2463800" algn="l"/>
                <a:tab pos="228600" algn="l"/>
                <a:tab pos="1663700" algn="l"/>
                <a:tab pos="2463800" algn="l"/>
                <a:tab pos="228600" algn="l"/>
                <a:tab pos="1663700" algn="l"/>
                <a:tab pos="2463800" algn="l"/>
                <a:tab pos="228600" algn="l"/>
                <a:tab pos="1663700" algn="l"/>
                <a:tab pos="2463800" algn="l"/>
                <a:tab pos="228600" algn="l"/>
                <a:tab pos="1663700" algn="l"/>
                <a:tab pos="2463800" algn="l"/>
                <a:tab pos="228600" algn="l"/>
                <a:tab pos="1663700" algn="l"/>
                <a:tab pos="2463800" algn="l"/>
                <a:tab pos="228600" algn="l"/>
                <a:tab pos="1663700" algn="l"/>
                <a:tab pos="2463800" algn="l"/>
              </a:tabLst>
            </a:pPr>
            <a:r>
              <a:rPr lang="en-US" sz="14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	.quad	.L5	# x = 2</a:t>
            </a:r>
          </a:p>
          <a:p>
            <a:pPr algn="l">
              <a:tabLst>
                <a:tab pos="228600" algn="l"/>
                <a:tab pos="1201738" algn="l"/>
                <a:tab pos="1768475" algn="l"/>
                <a:tab pos="2463800" algn="l"/>
                <a:tab pos="228600" algn="l"/>
                <a:tab pos="2463800" algn="l"/>
                <a:tab pos="228600" algn="l"/>
                <a:tab pos="1663700" algn="l"/>
                <a:tab pos="2463800" algn="l"/>
                <a:tab pos="228600" algn="l"/>
                <a:tab pos="1663700" algn="l"/>
                <a:tab pos="2463800" algn="l"/>
                <a:tab pos="228600" algn="l"/>
                <a:tab pos="1663700" algn="l"/>
                <a:tab pos="2463800" algn="l"/>
                <a:tab pos="228600" algn="l"/>
                <a:tab pos="1663700" algn="l"/>
                <a:tab pos="2463800" algn="l"/>
                <a:tab pos="228600" algn="l"/>
                <a:tab pos="1663700" algn="l"/>
                <a:tab pos="2463800" algn="l"/>
                <a:tab pos="228600" algn="l"/>
                <a:tab pos="1663700" algn="l"/>
                <a:tab pos="2463800" algn="l"/>
                <a:tab pos="228600" algn="l"/>
                <a:tab pos="1663700" algn="l"/>
                <a:tab pos="2463800" algn="l"/>
                <a:tab pos="228600" algn="l"/>
                <a:tab pos="1663700" algn="l"/>
                <a:tab pos="2463800" algn="l"/>
              </a:tabLst>
            </a:pPr>
            <a:r>
              <a:rPr lang="en-US" sz="14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	.quad	.L9	# x = 3</a:t>
            </a:r>
          </a:p>
          <a:p>
            <a:pPr algn="l">
              <a:tabLst>
                <a:tab pos="228600" algn="l"/>
                <a:tab pos="1201738" algn="l"/>
                <a:tab pos="1768475" algn="l"/>
                <a:tab pos="2463800" algn="l"/>
                <a:tab pos="228600" algn="l"/>
                <a:tab pos="2463800" algn="l"/>
                <a:tab pos="228600" algn="l"/>
                <a:tab pos="1663700" algn="l"/>
                <a:tab pos="2463800" algn="l"/>
                <a:tab pos="228600" algn="l"/>
                <a:tab pos="1663700" algn="l"/>
                <a:tab pos="2463800" algn="l"/>
                <a:tab pos="228600" algn="l"/>
                <a:tab pos="1663700" algn="l"/>
                <a:tab pos="2463800" algn="l"/>
                <a:tab pos="228600" algn="l"/>
                <a:tab pos="1663700" algn="l"/>
                <a:tab pos="2463800" algn="l"/>
                <a:tab pos="228600" algn="l"/>
                <a:tab pos="1663700" algn="l"/>
                <a:tab pos="2463800" algn="l"/>
                <a:tab pos="228600" algn="l"/>
                <a:tab pos="1663700" algn="l"/>
                <a:tab pos="2463800" algn="l"/>
                <a:tab pos="228600" algn="l"/>
                <a:tab pos="1663700" algn="l"/>
                <a:tab pos="2463800" algn="l"/>
                <a:tab pos="228600" algn="l"/>
                <a:tab pos="1663700" algn="l"/>
                <a:tab pos="2463800" algn="l"/>
              </a:tabLst>
            </a:pPr>
            <a:r>
              <a:rPr lang="en-US" sz="14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	.quad	.L8	# x = 4</a:t>
            </a:r>
          </a:p>
          <a:p>
            <a:pPr algn="l">
              <a:tabLst>
                <a:tab pos="228600" algn="l"/>
                <a:tab pos="1201738" algn="l"/>
                <a:tab pos="1768475" algn="l"/>
                <a:tab pos="2463800" algn="l"/>
                <a:tab pos="228600" algn="l"/>
                <a:tab pos="2463800" algn="l"/>
                <a:tab pos="228600" algn="l"/>
                <a:tab pos="1663700" algn="l"/>
                <a:tab pos="2463800" algn="l"/>
                <a:tab pos="228600" algn="l"/>
                <a:tab pos="1663700" algn="l"/>
                <a:tab pos="2463800" algn="l"/>
                <a:tab pos="228600" algn="l"/>
                <a:tab pos="1663700" algn="l"/>
                <a:tab pos="2463800" algn="l"/>
                <a:tab pos="228600" algn="l"/>
                <a:tab pos="1663700" algn="l"/>
                <a:tab pos="2463800" algn="l"/>
                <a:tab pos="228600" algn="l"/>
                <a:tab pos="1663700" algn="l"/>
                <a:tab pos="2463800" algn="l"/>
                <a:tab pos="228600" algn="l"/>
                <a:tab pos="1663700" algn="l"/>
                <a:tab pos="2463800" algn="l"/>
                <a:tab pos="228600" algn="l"/>
                <a:tab pos="1663700" algn="l"/>
                <a:tab pos="2463800" algn="l"/>
                <a:tab pos="228600" algn="l"/>
                <a:tab pos="1663700" algn="l"/>
                <a:tab pos="2463800" algn="l"/>
              </a:tabLst>
            </a:pPr>
            <a:r>
              <a:rPr lang="en-US" sz="14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	.quad	.L7	# x = 5</a:t>
            </a:r>
          </a:p>
          <a:p>
            <a:pPr algn="l">
              <a:tabLst>
                <a:tab pos="228600" algn="l"/>
                <a:tab pos="1201738" algn="l"/>
                <a:tab pos="1768475" algn="l"/>
                <a:tab pos="2463800" algn="l"/>
                <a:tab pos="228600" algn="l"/>
                <a:tab pos="2463800" algn="l"/>
                <a:tab pos="228600" algn="l"/>
                <a:tab pos="1663700" algn="l"/>
                <a:tab pos="2463800" algn="l"/>
                <a:tab pos="228600" algn="l"/>
                <a:tab pos="1663700" algn="l"/>
                <a:tab pos="2463800" algn="l"/>
                <a:tab pos="228600" algn="l"/>
                <a:tab pos="1663700" algn="l"/>
                <a:tab pos="2463800" algn="l"/>
                <a:tab pos="228600" algn="l"/>
                <a:tab pos="1663700" algn="l"/>
                <a:tab pos="2463800" algn="l"/>
                <a:tab pos="228600" algn="l"/>
                <a:tab pos="1663700" algn="l"/>
                <a:tab pos="2463800" algn="l"/>
                <a:tab pos="228600" algn="l"/>
                <a:tab pos="1663700" algn="l"/>
                <a:tab pos="2463800" algn="l"/>
                <a:tab pos="228600" algn="l"/>
                <a:tab pos="1663700" algn="l"/>
                <a:tab pos="2463800" algn="l"/>
                <a:tab pos="228600" algn="l"/>
                <a:tab pos="1663700" algn="l"/>
                <a:tab pos="2463800" algn="l"/>
              </a:tabLst>
            </a:pPr>
            <a:r>
              <a:rPr lang="en-US" sz="14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	.quad	.L7	# x = 6</a:t>
            </a:r>
            <a:endParaRPr lang="en-US" sz="1400" b="1" dirty="0">
              <a:solidFill>
                <a:schemeClr val="tx1"/>
              </a:solidFill>
              <a:latin typeface="Courier New" pitchFamily="49" charset="0"/>
              <a:ea typeface="Monaco" charset="0"/>
              <a:cs typeface="Courier New" pitchFamily="49" charset="0"/>
              <a:sym typeface="Courier New Bold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13697329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1" name="Rectangle 3"/>
          <p:cNvSpPr>
            <a:spLocks noGrp="1" noChangeArrowheads="1"/>
          </p:cNvSpPr>
          <p:nvPr>
            <p:ph type="title"/>
          </p:nvPr>
        </p:nvSpPr>
        <p:spPr>
          <a:ln/>
        </p:spPr>
        <p:txBody>
          <a:bodyPr/>
          <a:lstStyle/>
          <a:p>
            <a:pPr marL="119063" indent="-119063"/>
            <a:r>
              <a:rPr lang="en-US" dirty="0"/>
              <a:t>Code Blocks (x == 1)</a:t>
            </a:r>
          </a:p>
        </p:txBody>
      </p:sp>
      <p:sp>
        <p:nvSpPr>
          <p:cNvPr id="27652" name="Rectangle 4"/>
          <p:cNvSpPr>
            <a:spLocks/>
          </p:cNvSpPr>
          <p:nvPr/>
        </p:nvSpPr>
        <p:spPr bwMode="auto">
          <a:xfrm>
            <a:off x="4267200" y="1295400"/>
            <a:ext cx="4737100" cy="1371600"/>
          </a:xfrm>
          <a:prstGeom prst="rect">
            <a:avLst/>
          </a:prstGeom>
          <a:solidFill>
            <a:srgbClr val="F1C7C7"/>
          </a:solidFill>
          <a:ln w="127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>
            <a:outerShdw dist="76199" dir="2700000" algn="ctr" rotWithShape="0">
              <a:schemeClr val="bg2">
                <a:alpha val="75000"/>
              </a:schemeClr>
            </a:outerShdw>
          </a:effectLst>
        </p:spPr>
        <p:txBody>
          <a:bodyPr lIns="38100" tIns="38100" rIns="38100" bIns="38100"/>
          <a:lstStyle/>
          <a:p>
            <a:pPr algn="l">
              <a:tabLst>
                <a:tab pos="342900" algn="l"/>
                <a:tab pos="342900" algn="l"/>
                <a:tab pos="1082675" algn="l"/>
                <a:tab pos="342900" algn="l"/>
                <a:tab pos="2406650" algn="l"/>
                <a:tab pos="2463800" algn="l"/>
                <a:tab pos="342900" algn="l"/>
                <a:tab pos="2463800" algn="l"/>
                <a:tab pos="342900" algn="l"/>
                <a:tab pos="2463800" algn="l"/>
                <a:tab pos="342900" algn="l"/>
                <a:tab pos="2463800" algn="l"/>
                <a:tab pos="342900" algn="l"/>
                <a:tab pos="2463800" algn="l"/>
                <a:tab pos="342900" algn="l"/>
                <a:tab pos="2463800" algn="l"/>
                <a:tab pos="342900" algn="l"/>
                <a:tab pos="2463800" algn="l"/>
                <a:tab pos="342900" algn="l"/>
                <a:tab pos="2463800" algn="l"/>
                <a:tab pos="342900" algn="l"/>
                <a:tab pos="2463800" algn="l"/>
                <a:tab pos="342900" algn="l"/>
                <a:tab pos="2463800" algn="l"/>
                <a:tab pos="342900" algn="l"/>
                <a:tab pos="2463800" algn="l"/>
                <a:tab pos="342900" algn="l"/>
                <a:tab pos="2463800" algn="l"/>
                <a:tab pos="342900" algn="l"/>
                <a:tab pos="2463800" algn="l"/>
                <a:tab pos="342900" algn="l"/>
                <a:tab pos="2463800" algn="l"/>
              </a:tabLst>
            </a:pPr>
            <a:r>
              <a:rPr lang="pt-BR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.L3:</a:t>
            </a:r>
          </a:p>
          <a:p>
            <a:pPr algn="l">
              <a:tabLst>
                <a:tab pos="342900" algn="l"/>
                <a:tab pos="342900" algn="l"/>
                <a:tab pos="1082675" algn="l"/>
                <a:tab pos="342900" algn="l"/>
                <a:tab pos="2406650" algn="l"/>
                <a:tab pos="2463800" algn="l"/>
                <a:tab pos="342900" algn="l"/>
                <a:tab pos="2463800" algn="l"/>
                <a:tab pos="342900" algn="l"/>
                <a:tab pos="2463800" algn="l"/>
                <a:tab pos="342900" algn="l"/>
                <a:tab pos="2463800" algn="l"/>
                <a:tab pos="342900" algn="l"/>
                <a:tab pos="2463800" algn="l"/>
                <a:tab pos="342900" algn="l"/>
                <a:tab pos="2463800" algn="l"/>
                <a:tab pos="342900" algn="l"/>
                <a:tab pos="2463800" algn="l"/>
                <a:tab pos="342900" algn="l"/>
                <a:tab pos="2463800" algn="l"/>
                <a:tab pos="342900" algn="l"/>
                <a:tab pos="2463800" algn="l"/>
                <a:tab pos="342900" algn="l"/>
                <a:tab pos="2463800" algn="l"/>
                <a:tab pos="342900" algn="l"/>
                <a:tab pos="2463800" algn="l"/>
                <a:tab pos="342900" algn="l"/>
                <a:tab pos="2463800" algn="l"/>
                <a:tab pos="342900" algn="l"/>
                <a:tab pos="2463800" algn="l"/>
                <a:tab pos="342900" algn="l"/>
                <a:tab pos="2463800" algn="l"/>
              </a:tabLst>
            </a:pPr>
            <a:r>
              <a:rPr lang="pt-BR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 </a:t>
            </a:r>
            <a:r>
              <a:rPr lang="pt-BR" sz="1800" b="1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movq</a:t>
            </a:r>
            <a:r>
              <a:rPr lang="pt-BR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  %</a:t>
            </a:r>
            <a:r>
              <a:rPr lang="pt-BR" sz="1800" b="1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rsi</a:t>
            </a:r>
            <a:r>
              <a:rPr lang="pt-BR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, %</a:t>
            </a:r>
            <a:r>
              <a:rPr lang="pt-BR" sz="1800" b="1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rax</a:t>
            </a:r>
            <a:r>
              <a:rPr lang="pt-BR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# </a:t>
            </a:r>
            <a:r>
              <a:rPr lang="pt-BR" sz="1800" b="1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y</a:t>
            </a:r>
            <a:endParaRPr lang="pt-BR" sz="1800" b="1" dirty="0">
              <a:solidFill>
                <a:schemeClr val="tx1"/>
              </a:solidFill>
              <a:latin typeface="Courier New" pitchFamily="49" charset="0"/>
              <a:cs typeface="Courier New" pitchFamily="49" charset="0"/>
              <a:sym typeface="Courier New Bold" charset="0"/>
            </a:endParaRPr>
          </a:p>
          <a:p>
            <a:pPr algn="l">
              <a:tabLst>
                <a:tab pos="342900" algn="l"/>
                <a:tab pos="342900" algn="l"/>
                <a:tab pos="1082675" algn="l"/>
                <a:tab pos="342900" algn="l"/>
                <a:tab pos="2406650" algn="l"/>
                <a:tab pos="2463800" algn="l"/>
                <a:tab pos="342900" algn="l"/>
                <a:tab pos="2463800" algn="l"/>
                <a:tab pos="342900" algn="l"/>
                <a:tab pos="2463800" algn="l"/>
                <a:tab pos="342900" algn="l"/>
                <a:tab pos="2463800" algn="l"/>
                <a:tab pos="342900" algn="l"/>
                <a:tab pos="2463800" algn="l"/>
                <a:tab pos="342900" algn="l"/>
                <a:tab pos="2463800" algn="l"/>
                <a:tab pos="342900" algn="l"/>
                <a:tab pos="2463800" algn="l"/>
                <a:tab pos="342900" algn="l"/>
                <a:tab pos="2463800" algn="l"/>
                <a:tab pos="342900" algn="l"/>
                <a:tab pos="2463800" algn="l"/>
                <a:tab pos="342900" algn="l"/>
                <a:tab pos="2463800" algn="l"/>
                <a:tab pos="342900" algn="l"/>
                <a:tab pos="2463800" algn="l"/>
                <a:tab pos="342900" algn="l"/>
                <a:tab pos="2463800" algn="l"/>
                <a:tab pos="342900" algn="l"/>
                <a:tab pos="2463800" algn="l"/>
                <a:tab pos="342900" algn="l"/>
                <a:tab pos="2463800" algn="l"/>
              </a:tabLst>
            </a:pPr>
            <a:r>
              <a:rPr lang="pt-BR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 </a:t>
            </a:r>
            <a:r>
              <a:rPr lang="pt-BR" sz="1800" b="1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imulq</a:t>
            </a:r>
            <a:r>
              <a:rPr lang="pt-BR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 %</a:t>
            </a:r>
            <a:r>
              <a:rPr lang="pt-BR" sz="1800" b="1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rdx</a:t>
            </a:r>
            <a:r>
              <a:rPr lang="pt-BR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, %</a:t>
            </a:r>
            <a:r>
              <a:rPr lang="pt-BR" sz="1800" b="1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rax</a:t>
            </a:r>
            <a:r>
              <a:rPr lang="pt-BR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# </a:t>
            </a:r>
            <a:r>
              <a:rPr lang="pt-BR" sz="1800" b="1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y</a:t>
            </a:r>
            <a:r>
              <a:rPr lang="pt-BR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*</a:t>
            </a:r>
            <a:r>
              <a:rPr lang="pt-BR" sz="1800" b="1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z</a:t>
            </a:r>
            <a:endParaRPr lang="pt-BR" sz="1800" b="1" dirty="0">
              <a:solidFill>
                <a:schemeClr val="tx1"/>
              </a:solidFill>
              <a:latin typeface="Courier New" pitchFamily="49" charset="0"/>
              <a:cs typeface="Courier New" pitchFamily="49" charset="0"/>
              <a:sym typeface="Courier New Bold" charset="0"/>
            </a:endParaRPr>
          </a:p>
          <a:p>
            <a:pPr algn="l">
              <a:tabLst>
                <a:tab pos="342900" algn="l"/>
                <a:tab pos="342900" algn="l"/>
                <a:tab pos="1082675" algn="l"/>
                <a:tab pos="342900" algn="l"/>
                <a:tab pos="2406650" algn="l"/>
                <a:tab pos="2463800" algn="l"/>
                <a:tab pos="342900" algn="l"/>
                <a:tab pos="2463800" algn="l"/>
                <a:tab pos="342900" algn="l"/>
                <a:tab pos="2463800" algn="l"/>
                <a:tab pos="342900" algn="l"/>
                <a:tab pos="2463800" algn="l"/>
                <a:tab pos="342900" algn="l"/>
                <a:tab pos="2463800" algn="l"/>
                <a:tab pos="342900" algn="l"/>
                <a:tab pos="2463800" algn="l"/>
                <a:tab pos="342900" algn="l"/>
                <a:tab pos="2463800" algn="l"/>
                <a:tab pos="342900" algn="l"/>
                <a:tab pos="2463800" algn="l"/>
                <a:tab pos="342900" algn="l"/>
                <a:tab pos="2463800" algn="l"/>
                <a:tab pos="342900" algn="l"/>
                <a:tab pos="2463800" algn="l"/>
                <a:tab pos="342900" algn="l"/>
                <a:tab pos="2463800" algn="l"/>
                <a:tab pos="342900" algn="l"/>
                <a:tab pos="2463800" algn="l"/>
                <a:tab pos="342900" algn="l"/>
                <a:tab pos="2463800" algn="l"/>
                <a:tab pos="342900" algn="l"/>
                <a:tab pos="2463800" algn="l"/>
              </a:tabLst>
            </a:pPr>
            <a:r>
              <a:rPr lang="pt-BR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 </a:t>
            </a:r>
            <a:r>
              <a:rPr lang="pt-BR" sz="1800" b="1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ret</a:t>
            </a:r>
            <a:endParaRPr lang="en-US" sz="1800" b="1" dirty="0">
              <a:solidFill>
                <a:schemeClr val="tx1"/>
              </a:solidFill>
              <a:latin typeface="Courier New" pitchFamily="49" charset="0"/>
              <a:cs typeface="Courier New" pitchFamily="49" charset="0"/>
              <a:sym typeface="Courier New Bold" charset="0"/>
            </a:endParaRPr>
          </a:p>
        </p:txBody>
      </p:sp>
      <p:sp>
        <p:nvSpPr>
          <p:cNvPr id="27653" name="Rectangle 5"/>
          <p:cNvSpPr>
            <a:spLocks/>
          </p:cNvSpPr>
          <p:nvPr/>
        </p:nvSpPr>
        <p:spPr bwMode="auto">
          <a:xfrm>
            <a:off x="228600" y="1295400"/>
            <a:ext cx="3898900" cy="1981200"/>
          </a:xfrm>
          <a:prstGeom prst="rect">
            <a:avLst/>
          </a:prstGeom>
          <a:solidFill>
            <a:srgbClr val="F6F5BD"/>
          </a:solidFill>
          <a:ln w="127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>
            <a:outerShdw dist="76199" dir="2700000" algn="ctr" rotWithShape="0">
              <a:schemeClr val="bg2">
                <a:alpha val="75000"/>
              </a:schemeClr>
            </a:outerShdw>
          </a:effectLst>
        </p:spPr>
        <p:txBody>
          <a:bodyPr lIns="38100" tIns="38100" rIns="38100" bIns="38100"/>
          <a:lstStyle/>
          <a:p>
            <a:pPr algn="l"/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switch(x) {</a:t>
            </a:r>
            <a:endParaRPr lang="en-US" sz="2400" b="1" dirty="0">
              <a:solidFill>
                <a:schemeClr val="tx1"/>
              </a:solidFill>
              <a:latin typeface="Courier New" pitchFamily="49" charset="0"/>
              <a:ea typeface="Lucida Grande" charset="0"/>
              <a:cs typeface="Courier New" pitchFamily="49" charset="0"/>
              <a:sym typeface="Arial Narrow Bold" charset="0"/>
            </a:endParaRPr>
          </a:p>
          <a:p>
            <a:pPr algn="l"/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case 1:	  // .L3</a:t>
            </a:r>
            <a:endParaRPr lang="en-US" sz="2400" b="1" dirty="0">
              <a:solidFill>
                <a:schemeClr val="tx1"/>
              </a:solidFill>
              <a:latin typeface="Courier New" pitchFamily="49" charset="0"/>
              <a:ea typeface="Lucida Grande" charset="0"/>
              <a:cs typeface="Courier New" pitchFamily="49" charset="0"/>
              <a:sym typeface="Arial Narrow Bold" charset="0"/>
            </a:endParaRPr>
          </a:p>
          <a:p>
            <a:pPr algn="l"/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      w = y*z;</a:t>
            </a:r>
            <a:endParaRPr lang="en-US" sz="2400" b="1" dirty="0">
              <a:solidFill>
                <a:schemeClr val="tx1"/>
              </a:solidFill>
              <a:latin typeface="Courier New" pitchFamily="49" charset="0"/>
              <a:ea typeface="Lucida Grande" charset="0"/>
              <a:cs typeface="Courier New" pitchFamily="49" charset="0"/>
              <a:sym typeface="Arial Narrow Bold" charset="0"/>
            </a:endParaRPr>
          </a:p>
          <a:p>
            <a:pPr algn="l"/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      break;</a:t>
            </a:r>
          </a:p>
          <a:p>
            <a:pPr algn="l"/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 . . .</a:t>
            </a:r>
            <a:endParaRPr lang="en-US" sz="2400" b="1" dirty="0">
              <a:solidFill>
                <a:schemeClr val="tx1"/>
              </a:solidFill>
              <a:latin typeface="Courier New" pitchFamily="49" charset="0"/>
              <a:ea typeface="Lucida Grande" charset="0"/>
              <a:cs typeface="Courier New" pitchFamily="49" charset="0"/>
              <a:sym typeface="Arial Narrow Bold" charset="0"/>
            </a:endParaRPr>
          </a:p>
          <a:p>
            <a:pPr algn="l"/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}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99665888"/>
              </p:ext>
            </p:extLst>
          </p:nvPr>
        </p:nvGraphicFramePr>
        <p:xfrm>
          <a:off x="1752600" y="4114800"/>
          <a:ext cx="3352800" cy="190500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1676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76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81000">
                <a:tc>
                  <a:txBody>
                    <a:bodyPr/>
                    <a:lstStyle/>
                    <a:p>
                      <a:r>
                        <a:rPr lang="en-US" dirty="0"/>
                        <a:t>Register</a:t>
                      </a:r>
                      <a:endParaRPr lang="en-US" dirty="0">
                        <a:latin typeface="Calibri"/>
                        <a:cs typeface="Calibri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Use(s)</a:t>
                      </a:r>
                      <a:endParaRPr lang="en-US" dirty="0">
                        <a:latin typeface="Calibri"/>
                        <a:cs typeface="Calibri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r>
                        <a:rPr lang="en-US" b="1" dirty="0"/>
                        <a:t>%</a:t>
                      </a:r>
                      <a:r>
                        <a:rPr lang="en-US" b="1" dirty="0" err="1"/>
                        <a:t>rdi</a:t>
                      </a:r>
                      <a:endParaRPr lang="en-US" b="1" i="0" dirty="0">
                        <a:latin typeface="Courier New"/>
                        <a:cs typeface="Courier New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Argument </a:t>
                      </a:r>
                      <a:r>
                        <a:rPr lang="en-US" b="1" dirty="0"/>
                        <a:t>x</a:t>
                      </a:r>
                      <a:endParaRPr lang="en-US" b="1" i="0" dirty="0">
                        <a:latin typeface="Courier New"/>
                        <a:cs typeface="Courier New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r>
                        <a:rPr lang="en-US" b="1" dirty="0"/>
                        <a:t>%</a:t>
                      </a:r>
                      <a:r>
                        <a:rPr lang="en-US" b="1" dirty="0" err="1"/>
                        <a:t>rsi</a:t>
                      </a:r>
                      <a:endParaRPr lang="en-US" b="1" i="0" dirty="0">
                        <a:latin typeface="Courier New"/>
                        <a:cs typeface="Courier New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Argument </a:t>
                      </a:r>
                      <a:r>
                        <a:rPr lang="en-US" b="1" dirty="0"/>
                        <a:t>y</a:t>
                      </a:r>
                      <a:endParaRPr lang="en-US" b="1" i="0" dirty="0">
                        <a:latin typeface="Courier New"/>
                        <a:cs typeface="Courier New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r>
                        <a:rPr lang="en-US" b="1" dirty="0"/>
                        <a:t>%</a:t>
                      </a:r>
                      <a:r>
                        <a:rPr lang="en-US" b="1" dirty="0" err="1"/>
                        <a:t>rdx</a:t>
                      </a:r>
                      <a:endParaRPr lang="en-US" b="1" i="0" dirty="0">
                        <a:latin typeface="Courier New"/>
                        <a:cs typeface="Courier New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Argument </a:t>
                      </a:r>
                      <a:r>
                        <a:rPr lang="en-US" b="1" dirty="0"/>
                        <a:t>z</a:t>
                      </a:r>
                      <a:endParaRPr lang="en-US" b="1" i="0" dirty="0">
                        <a:latin typeface="Courier New"/>
                        <a:cs typeface="Courier New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r>
                        <a:rPr lang="en-US" b="1" dirty="0"/>
                        <a:t>%</a:t>
                      </a:r>
                      <a:r>
                        <a:rPr lang="en-US" b="1" dirty="0" err="1"/>
                        <a:t>rax</a:t>
                      </a:r>
                      <a:endParaRPr lang="en-US" b="1" i="0" dirty="0">
                        <a:latin typeface="Courier New"/>
                        <a:cs typeface="Courier New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Return value</a:t>
                      </a:r>
                      <a:endParaRPr lang="en-US" b="1" i="0" dirty="0">
                        <a:latin typeface="Courier New"/>
                        <a:cs typeface="Courier New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48505191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7" name="Rectangle 3"/>
          <p:cNvSpPr>
            <a:spLocks noGrp="1" noChangeArrowheads="1"/>
          </p:cNvSpPr>
          <p:nvPr>
            <p:ph type="title"/>
          </p:nvPr>
        </p:nvSpPr>
        <p:spPr>
          <a:ln/>
        </p:spPr>
        <p:txBody>
          <a:bodyPr/>
          <a:lstStyle/>
          <a:p>
            <a:pPr marL="119063" indent="-119063"/>
            <a:r>
              <a:rPr lang="en-US" dirty="0"/>
              <a:t>Handling Fall-Through</a:t>
            </a:r>
          </a:p>
        </p:txBody>
      </p:sp>
      <p:sp>
        <p:nvSpPr>
          <p:cNvPr id="26630" name="Rectangle 6"/>
          <p:cNvSpPr>
            <a:spLocks/>
          </p:cNvSpPr>
          <p:nvPr/>
        </p:nvSpPr>
        <p:spPr bwMode="auto">
          <a:xfrm>
            <a:off x="139700" y="1524000"/>
            <a:ext cx="3670300" cy="3505200"/>
          </a:xfrm>
          <a:prstGeom prst="rect">
            <a:avLst/>
          </a:prstGeom>
          <a:solidFill>
            <a:srgbClr val="F6F5BD"/>
          </a:solidFill>
          <a:ln w="127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>
            <a:outerShdw dist="76199" dir="2700000" algn="ctr" rotWithShape="0">
              <a:schemeClr val="bg2">
                <a:alpha val="75000"/>
              </a:schemeClr>
            </a:outerShdw>
          </a:effectLst>
        </p:spPr>
        <p:txBody>
          <a:bodyPr lIns="38100" tIns="38100" rIns="38100" bIns="38100"/>
          <a:lstStyle/>
          <a:p>
            <a:pPr algn="l"/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  long w = 1;</a:t>
            </a:r>
          </a:p>
          <a:p>
            <a:pPr algn="l"/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	. . .</a:t>
            </a:r>
          </a:p>
          <a:p>
            <a:pPr algn="l"/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  switch(x) {</a:t>
            </a:r>
            <a:endParaRPr lang="en-US" sz="2400" b="1" dirty="0">
              <a:solidFill>
                <a:schemeClr val="tx1"/>
              </a:solidFill>
              <a:latin typeface="Courier New" pitchFamily="49" charset="0"/>
              <a:ea typeface="Lucida Grande" charset="0"/>
              <a:cs typeface="Courier New" pitchFamily="49" charset="0"/>
              <a:sym typeface="Arial Narrow Bold" charset="0"/>
            </a:endParaRPr>
          </a:p>
          <a:p>
            <a:pPr algn="l"/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	. . .	</a:t>
            </a:r>
          </a:p>
          <a:p>
            <a:pPr algn="l"/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  case 2:</a:t>
            </a:r>
            <a:endParaRPr lang="en-US" sz="2400" b="1" dirty="0">
              <a:solidFill>
                <a:schemeClr val="tx1"/>
              </a:solidFill>
              <a:latin typeface="Courier New" pitchFamily="49" charset="0"/>
              <a:ea typeface="Lucida Grande" charset="0"/>
              <a:cs typeface="Courier New" pitchFamily="49" charset="0"/>
              <a:sym typeface="Arial Narrow Bold" charset="0"/>
            </a:endParaRPr>
          </a:p>
          <a:p>
            <a:pPr algn="l"/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      w = y/z;</a:t>
            </a:r>
            <a:endParaRPr lang="en-US" sz="2400" b="1" dirty="0">
              <a:solidFill>
                <a:schemeClr val="tx1"/>
              </a:solidFill>
              <a:latin typeface="Courier New" pitchFamily="49" charset="0"/>
              <a:ea typeface="Lucida Grande" charset="0"/>
              <a:cs typeface="Courier New" pitchFamily="49" charset="0"/>
              <a:sym typeface="Arial Narrow Bold" charset="0"/>
            </a:endParaRPr>
          </a:p>
          <a:p>
            <a:pPr algn="l"/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      /* Fall Through */</a:t>
            </a:r>
            <a:endParaRPr lang="en-US" sz="2400" b="1" dirty="0">
              <a:solidFill>
                <a:schemeClr val="tx1"/>
              </a:solidFill>
              <a:latin typeface="Courier New" pitchFamily="49" charset="0"/>
              <a:ea typeface="Lucida Grande" charset="0"/>
              <a:cs typeface="Courier New" pitchFamily="49" charset="0"/>
              <a:sym typeface="Arial Narrow Bold" charset="0"/>
            </a:endParaRPr>
          </a:p>
          <a:p>
            <a:pPr algn="l"/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  case 3:</a:t>
            </a:r>
            <a:endParaRPr lang="en-US" sz="2400" b="1" dirty="0">
              <a:solidFill>
                <a:schemeClr val="tx1"/>
              </a:solidFill>
              <a:latin typeface="Courier New" pitchFamily="49" charset="0"/>
              <a:ea typeface="Lucida Grande" charset="0"/>
              <a:cs typeface="Courier New" pitchFamily="49" charset="0"/>
              <a:sym typeface="Arial Narrow Bold" charset="0"/>
            </a:endParaRPr>
          </a:p>
          <a:p>
            <a:pPr algn="l"/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      w += z;</a:t>
            </a:r>
            <a:endParaRPr lang="en-US" sz="2400" b="1" dirty="0">
              <a:solidFill>
                <a:schemeClr val="tx1"/>
              </a:solidFill>
              <a:latin typeface="Courier New" pitchFamily="49" charset="0"/>
              <a:ea typeface="Lucida Grande" charset="0"/>
              <a:cs typeface="Courier New" pitchFamily="49" charset="0"/>
              <a:sym typeface="Arial Narrow Bold" charset="0"/>
            </a:endParaRPr>
          </a:p>
          <a:p>
            <a:pPr algn="l"/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      break;</a:t>
            </a:r>
            <a:endParaRPr lang="en-US" sz="2400" b="1" dirty="0">
              <a:solidFill>
                <a:schemeClr val="tx1"/>
              </a:solidFill>
              <a:latin typeface="Courier New" pitchFamily="49" charset="0"/>
              <a:ea typeface="Lucida Grande" charset="0"/>
              <a:cs typeface="Courier New" pitchFamily="49" charset="0"/>
              <a:sym typeface="Arial Narrow Bold" charset="0"/>
            </a:endParaRPr>
          </a:p>
          <a:p>
            <a:pPr algn="l"/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	. . .</a:t>
            </a:r>
            <a:endParaRPr lang="en-US" sz="2400" b="1" dirty="0">
              <a:solidFill>
                <a:schemeClr val="tx1"/>
              </a:solidFill>
              <a:latin typeface="Courier New" pitchFamily="49" charset="0"/>
              <a:ea typeface="Lucida Grande" charset="0"/>
              <a:cs typeface="Courier New" pitchFamily="49" charset="0"/>
              <a:sym typeface="Arial Narrow Bold" charset="0"/>
            </a:endParaRPr>
          </a:p>
          <a:p>
            <a:pPr algn="l"/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  }</a:t>
            </a:r>
          </a:p>
        </p:txBody>
      </p:sp>
      <p:sp>
        <p:nvSpPr>
          <p:cNvPr id="16" name="Rectangle 6"/>
          <p:cNvSpPr>
            <a:spLocks/>
          </p:cNvSpPr>
          <p:nvPr/>
        </p:nvSpPr>
        <p:spPr bwMode="auto">
          <a:xfrm>
            <a:off x="6172200" y="4419600"/>
            <a:ext cx="2743200" cy="762000"/>
          </a:xfrm>
          <a:prstGeom prst="rect">
            <a:avLst/>
          </a:prstGeom>
          <a:solidFill>
            <a:srgbClr val="F6F5BD"/>
          </a:solidFill>
          <a:ln w="127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>
            <a:outerShdw dist="76199" dir="2700000" algn="ctr" rotWithShape="0">
              <a:schemeClr val="bg2">
                <a:alpha val="75000"/>
              </a:schemeClr>
            </a:outerShdw>
          </a:effectLst>
        </p:spPr>
        <p:txBody>
          <a:bodyPr lIns="38100" tIns="38100" rIns="38100" bIns="38100"/>
          <a:lstStyle/>
          <a:p>
            <a:pPr algn="l"/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case 3:</a:t>
            </a:r>
          </a:p>
          <a:p>
            <a:pPr algn="l"/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ea typeface="Lucida Grande" charset="0"/>
                <a:cs typeface="Courier New" pitchFamily="49" charset="0"/>
                <a:sym typeface="Courier New Bold" charset="0"/>
              </a:rPr>
              <a:t>        w = 1;</a:t>
            </a:r>
            <a:endParaRPr lang="en-US" sz="2400" b="1" dirty="0">
              <a:solidFill>
                <a:schemeClr val="tx1"/>
              </a:solidFill>
              <a:latin typeface="Courier New" pitchFamily="49" charset="0"/>
              <a:ea typeface="Lucida Grande" charset="0"/>
              <a:cs typeface="Courier New" pitchFamily="49" charset="0"/>
              <a:sym typeface="Arial Narrow Bold" charset="0"/>
            </a:endParaRPr>
          </a:p>
          <a:p>
            <a:pPr algn="l"/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 </a:t>
            </a:r>
            <a:endParaRPr lang="en-US" sz="2400" b="1" dirty="0">
              <a:solidFill>
                <a:schemeClr val="tx1"/>
              </a:solidFill>
              <a:latin typeface="Courier New" pitchFamily="49" charset="0"/>
              <a:ea typeface="Lucida Grande" charset="0"/>
              <a:cs typeface="Courier New" pitchFamily="49" charset="0"/>
              <a:sym typeface="Arial Narrow Bold" charset="0"/>
            </a:endParaRPr>
          </a:p>
        </p:txBody>
      </p:sp>
      <p:sp>
        <p:nvSpPr>
          <p:cNvPr id="17" name="Rectangle 6"/>
          <p:cNvSpPr>
            <a:spLocks/>
          </p:cNvSpPr>
          <p:nvPr/>
        </p:nvSpPr>
        <p:spPr bwMode="auto">
          <a:xfrm>
            <a:off x="4191000" y="2133600"/>
            <a:ext cx="2743200" cy="990600"/>
          </a:xfrm>
          <a:prstGeom prst="rect">
            <a:avLst/>
          </a:prstGeom>
          <a:solidFill>
            <a:srgbClr val="F6F5BD"/>
          </a:solidFill>
          <a:ln w="127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>
            <a:outerShdw dist="76199" dir="2700000" algn="ctr" rotWithShape="0">
              <a:schemeClr val="bg2">
                <a:alpha val="75000"/>
              </a:schemeClr>
            </a:outerShdw>
          </a:effectLst>
        </p:spPr>
        <p:txBody>
          <a:bodyPr lIns="38100" tIns="38100" rIns="38100" bIns="38100"/>
          <a:lstStyle/>
          <a:p>
            <a:pPr algn="l"/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  case 2:</a:t>
            </a:r>
            <a:endParaRPr lang="en-US" sz="2400" b="1" dirty="0">
              <a:solidFill>
                <a:schemeClr val="tx1"/>
              </a:solidFill>
              <a:latin typeface="Courier New" pitchFamily="49" charset="0"/>
              <a:ea typeface="Lucida Grande" charset="0"/>
              <a:cs typeface="Courier New" pitchFamily="49" charset="0"/>
              <a:sym typeface="Arial Narrow Bold" charset="0"/>
            </a:endParaRPr>
          </a:p>
          <a:p>
            <a:pPr algn="l"/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      w = y/z;</a:t>
            </a:r>
          </a:p>
          <a:p>
            <a:pPr algn="l"/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ea typeface="Lucida Grande" charset="0"/>
                <a:cs typeface="Courier New" pitchFamily="49" charset="0"/>
                <a:sym typeface="Courier New Bold" charset="0"/>
              </a:rPr>
              <a:t>        </a:t>
            </a:r>
            <a:r>
              <a:rPr lang="en-US" sz="1800" b="1" dirty="0" err="1">
                <a:solidFill>
                  <a:schemeClr val="tx1"/>
                </a:solidFill>
                <a:latin typeface="Courier New" pitchFamily="49" charset="0"/>
                <a:ea typeface="Lucida Grande" charset="0"/>
                <a:cs typeface="Courier New" pitchFamily="49" charset="0"/>
                <a:sym typeface="Courier New Bold" charset="0"/>
              </a:rPr>
              <a:t>goto</a:t>
            </a:r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ea typeface="Lucida Grande" charset="0"/>
                <a:cs typeface="Courier New" pitchFamily="49" charset="0"/>
                <a:sym typeface="Courier New Bold" charset="0"/>
              </a:rPr>
              <a:t> merge;</a:t>
            </a:r>
            <a:endParaRPr lang="en-US" sz="2400" b="1" dirty="0">
              <a:solidFill>
                <a:schemeClr val="tx1"/>
              </a:solidFill>
              <a:latin typeface="Courier New" pitchFamily="49" charset="0"/>
              <a:ea typeface="Lucida Grande" charset="0"/>
              <a:cs typeface="Courier New" pitchFamily="49" charset="0"/>
              <a:sym typeface="Arial Narrow Bold" charset="0"/>
            </a:endParaRPr>
          </a:p>
        </p:txBody>
      </p:sp>
      <p:sp>
        <p:nvSpPr>
          <p:cNvPr id="18" name="Rectangle 6"/>
          <p:cNvSpPr>
            <a:spLocks/>
          </p:cNvSpPr>
          <p:nvPr/>
        </p:nvSpPr>
        <p:spPr bwMode="auto">
          <a:xfrm>
            <a:off x="6172200" y="5181600"/>
            <a:ext cx="2743200" cy="685800"/>
          </a:xfrm>
          <a:prstGeom prst="rect">
            <a:avLst/>
          </a:prstGeom>
          <a:solidFill>
            <a:srgbClr val="F6F5BD"/>
          </a:solidFill>
          <a:ln w="127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>
            <a:outerShdw dist="76199" dir="2700000" algn="ctr" rotWithShape="0">
              <a:schemeClr val="bg2">
                <a:alpha val="75000"/>
              </a:schemeClr>
            </a:outerShdw>
          </a:effectLst>
        </p:spPr>
        <p:txBody>
          <a:bodyPr lIns="38100" tIns="38100" rIns="38100" bIns="38100"/>
          <a:lstStyle/>
          <a:p>
            <a:pPr algn="l"/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merge:</a:t>
            </a:r>
          </a:p>
          <a:p>
            <a:pPr algn="l"/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ea typeface="Lucida Grande" charset="0"/>
                <a:cs typeface="Courier New" pitchFamily="49" charset="0"/>
                <a:sym typeface="Courier New Bold" charset="0"/>
              </a:rPr>
              <a:t>        w += z;</a:t>
            </a:r>
            <a:endParaRPr lang="en-US" sz="2400" b="1" dirty="0">
              <a:solidFill>
                <a:schemeClr val="tx1"/>
              </a:solidFill>
              <a:latin typeface="Courier New" pitchFamily="49" charset="0"/>
              <a:ea typeface="Lucida Grande" charset="0"/>
              <a:cs typeface="Courier New" pitchFamily="49" charset="0"/>
              <a:sym typeface="Arial Narrow Bold" charset="0"/>
            </a:endParaRPr>
          </a:p>
        </p:txBody>
      </p:sp>
      <p:cxnSp>
        <p:nvCxnSpPr>
          <p:cNvPr id="20" name="Straight Arrow Connector 19"/>
          <p:cNvCxnSpPr>
            <a:endCxn id="17" idx="1"/>
          </p:cNvCxnSpPr>
          <p:nvPr/>
        </p:nvCxnSpPr>
        <p:spPr bwMode="auto">
          <a:xfrm flipV="1">
            <a:off x="1752600" y="2628900"/>
            <a:ext cx="2438400" cy="190500"/>
          </a:xfrm>
          <a:prstGeom prst="straightConnector1">
            <a:avLst/>
          </a:prstGeom>
          <a:solidFill>
            <a:schemeClr val="accent1"/>
          </a:solidFill>
          <a:ln w="25400" cap="flat" cmpd="sng" algn="ctr">
            <a:solidFill>
              <a:srgbClr val="C00000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21" name="Straight Arrow Connector 20"/>
          <p:cNvCxnSpPr>
            <a:endCxn id="16" idx="1"/>
          </p:cNvCxnSpPr>
          <p:nvPr/>
        </p:nvCxnSpPr>
        <p:spPr bwMode="auto">
          <a:xfrm>
            <a:off x="1905000" y="3733800"/>
            <a:ext cx="4267200" cy="1066800"/>
          </a:xfrm>
          <a:prstGeom prst="straightConnector1">
            <a:avLst/>
          </a:prstGeom>
          <a:solidFill>
            <a:schemeClr val="accent1"/>
          </a:solidFill>
          <a:ln w="25400" cap="flat" cmpd="sng" algn="ctr">
            <a:solidFill>
              <a:srgbClr val="C00000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3" name="Straight Arrow Connector 12"/>
          <p:cNvCxnSpPr>
            <a:stCxn id="17" idx="2"/>
          </p:cNvCxnSpPr>
          <p:nvPr/>
        </p:nvCxnSpPr>
        <p:spPr bwMode="auto">
          <a:xfrm>
            <a:off x="5562600" y="3124200"/>
            <a:ext cx="609600" cy="2286000"/>
          </a:xfrm>
          <a:prstGeom prst="straightConnector1">
            <a:avLst/>
          </a:prstGeom>
          <a:solidFill>
            <a:schemeClr val="accent1"/>
          </a:solidFill>
          <a:ln w="25400" cap="flat" cmpd="sng" algn="ctr">
            <a:solidFill>
              <a:srgbClr val="7030A0"/>
            </a:solidFill>
            <a:prstDash val="solid"/>
            <a:round/>
            <a:headEnd type="none" w="med" len="med"/>
            <a:tailEnd type="arrow"/>
          </a:ln>
          <a:effectLst/>
        </p:spPr>
      </p:cxnSp>
    </p:spTree>
    <p:extLst>
      <p:ext uri="{BB962C8B-B14F-4D97-AF65-F5344CB8AC3E}">
        <p14:creationId xmlns:p14="http://schemas.microsoft.com/office/powerpoint/2010/main" val="1115016476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1" name="Rectangle 3"/>
          <p:cNvSpPr>
            <a:spLocks noGrp="1" noChangeArrowheads="1"/>
          </p:cNvSpPr>
          <p:nvPr>
            <p:ph type="title"/>
          </p:nvPr>
        </p:nvSpPr>
        <p:spPr>
          <a:ln/>
        </p:spPr>
        <p:txBody>
          <a:bodyPr/>
          <a:lstStyle/>
          <a:p>
            <a:pPr marL="119063" indent="-119063"/>
            <a:r>
              <a:rPr lang="en-US" dirty="0"/>
              <a:t>Code Blocks (x == 2, x == 3)</a:t>
            </a:r>
          </a:p>
        </p:txBody>
      </p:sp>
      <p:sp>
        <p:nvSpPr>
          <p:cNvPr id="27652" name="Rectangle 4"/>
          <p:cNvSpPr>
            <a:spLocks/>
          </p:cNvSpPr>
          <p:nvPr/>
        </p:nvSpPr>
        <p:spPr bwMode="auto">
          <a:xfrm>
            <a:off x="3962400" y="1295400"/>
            <a:ext cx="5041900" cy="3048000"/>
          </a:xfrm>
          <a:prstGeom prst="rect">
            <a:avLst/>
          </a:prstGeom>
          <a:solidFill>
            <a:srgbClr val="F1C7C7"/>
          </a:solidFill>
          <a:ln w="127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>
            <a:outerShdw dist="76199" dir="2700000" algn="ctr" rotWithShape="0">
              <a:schemeClr val="bg2">
                <a:alpha val="75000"/>
              </a:schemeClr>
            </a:outerShdw>
          </a:effectLst>
        </p:spPr>
        <p:txBody>
          <a:bodyPr lIns="38100" tIns="38100" rIns="38100" bIns="38100"/>
          <a:lstStyle/>
          <a:p>
            <a:pPr algn="l">
              <a:tabLst>
                <a:tab pos="342900" algn="l"/>
                <a:tab pos="342900" algn="l"/>
                <a:tab pos="1082675" algn="l"/>
                <a:tab pos="342900" algn="l"/>
                <a:tab pos="2406650" algn="l"/>
                <a:tab pos="2463800" algn="l"/>
                <a:tab pos="342900" algn="l"/>
                <a:tab pos="2463800" algn="l"/>
                <a:tab pos="342900" algn="l"/>
                <a:tab pos="2463800" algn="l"/>
                <a:tab pos="342900" algn="l"/>
                <a:tab pos="2463800" algn="l"/>
                <a:tab pos="342900" algn="l"/>
                <a:tab pos="2463800" algn="l"/>
                <a:tab pos="342900" algn="l"/>
                <a:tab pos="2463800" algn="l"/>
                <a:tab pos="342900" algn="l"/>
                <a:tab pos="2463800" algn="l"/>
                <a:tab pos="342900" algn="l"/>
                <a:tab pos="2463800" algn="l"/>
                <a:tab pos="342900" algn="l"/>
                <a:tab pos="2463800" algn="l"/>
                <a:tab pos="342900" algn="l"/>
                <a:tab pos="2463800" algn="l"/>
                <a:tab pos="342900" algn="l"/>
                <a:tab pos="2463800" algn="l"/>
                <a:tab pos="342900" algn="l"/>
                <a:tab pos="2463800" algn="l"/>
                <a:tab pos="342900" algn="l"/>
                <a:tab pos="2463800" algn="l"/>
                <a:tab pos="342900" algn="l"/>
                <a:tab pos="2463800" algn="l"/>
              </a:tabLst>
            </a:pPr>
            <a:r>
              <a:rPr lang="cs-CZ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.L5:                  # Case 2</a:t>
            </a:r>
          </a:p>
          <a:p>
            <a:pPr algn="l">
              <a:tabLst>
                <a:tab pos="342900" algn="l"/>
                <a:tab pos="342900" algn="l"/>
                <a:tab pos="1082675" algn="l"/>
                <a:tab pos="342900" algn="l"/>
                <a:tab pos="2406650" algn="l"/>
                <a:tab pos="2463800" algn="l"/>
                <a:tab pos="342900" algn="l"/>
                <a:tab pos="2463800" algn="l"/>
                <a:tab pos="342900" algn="l"/>
                <a:tab pos="2463800" algn="l"/>
                <a:tab pos="342900" algn="l"/>
                <a:tab pos="2463800" algn="l"/>
                <a:tab pos="342900" algn="l"/>
                <a:tab pos="2463800" algn="l"/>
                <a:tab pos="342900" algn="l"/>
                <a:tab pos="2463800" algn="l"/>
                <a:tab pos="342900" algn="l"/>
                <a:tab pos="2463800" algn="l"/>
                <a:tab pos="342900" algn="l"/>
                <a:tab pos="2463800" algn="l"/>
                <a:tab pos="342900" algn="l"/>
                <a:tab pos="2463800" algn="l"/>
                <a:tab pos="342900" algn="l"/>
                <a:tab pos="2463800" algn="l"/>
                <a:tab pos="342900" algn="l"/>
                <a:tab pos="2463800" algn="l"/>
                <a:tab pos="342900" algn="l"/>
                <a:tab pos="2463800" algn="l"/>
                <a:tab pos="342900" algn="l"/>
                <a:tab pos="2463800" algn="l"/>
                <a:tab pos="342900" algn="l"/>
                <a:tab pos="2463800" algn="l"/>
              </a:tabLst>
            </a:pPr>
            <a:r>
              <a:rPr lang="cs-CZ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 </a:t>
            </a:r>
            <a:r>
              <a:rPr lang="cs-CZ" sz="1800" b="1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movq</a:t>
            </a:r>
            <a:r>
              <a:rPr lang="cs-CZ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  %</a:t>
            </a:r>
            <a:r>
              <a:rPr lang="cs-CZ" sz="1800" b="1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rsi</a:t>
            </a:r>
            <a:r>
              <a:rPr lang="cs-CZ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, %</a:t>
            </a:r>
            <a:r>
              <a:rPr lang="cs-CZ" sz="1800" b="1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rax</a:t>
            </a:r>
            <a:endParaRPr lang="cs-CZ" sz="1800" b="1" dirty="0">
              <a:solidFill>
                <a:schemeClr val="tx1"/>
              </a:solidFill>
              <a:latin typeface="Courier New" pitchFamily="49" charset="0"/>
              <a:cs typeface="Courier New" pitchFamily="49" charset="0"/>
              <a:sym typeface="Courier New Bold" charset="0"/>
            </a:endParaRPr>
          </a:p>
          <a:p>
            <a:pPr algn="l">
              <a:tabLst>
                <a:tab pos="342900" algn="l"/>
                <a:tab pos="342900" algn="l"/>
                <a:tab pos="1082675" algn="l"/>
                <a:tab pos="342900" algn="l"/>
                <a:tab pos="2406650" algn="l"/>
                <a:tab pos="2463800" algn="l"/>
                <a:tab pos="342900" algn="l"/>
                <a:tab pos="2463800" algn="l"/>
                <a:tab pos="342900" algn="l"/>
                <a:tab pos="2463800" algn="l"/>
                <a:tab pos="342900" algn="l"/>
                <a:tab pos="2463800" algn="l"/>
                <a:tab pos="342900" algn="l"/>
                <a:tab pos="2463800" algn="l"/>
                <a:tab pos="342900" algn="l"/>
                <a:tab pos="2463800" algn="l"/>
                <a:tab pos="342900" algn="l"/>
                <a:tab pos="2463800" algn="l"/>
                <a:tab pos="342900" algn="l"/>
                <a:tab pos="2463800" algn="l"/>
                <a:tab pos="342900" algn="l"/>
                <a:tab pos="2463800" algn="l"/>
                <a:tab pos="342900" algn="l"/>
                <a:tab pos="2463800" algn="l"/>
                <a:tab pos="342900" algn="l"/>
                <a:tab pos="2463800" algn="l"/>
                <a:tab pos="342900" algn="l"/>
                <a:tab pos="2463800" algn="l"/>
                <a:tab pos="342900" algn="l"/>
                <a:tab pos="2463800" algn="l"/>
                <a:tab pos="342900" algn="l"/>
                <a:tab pos="2463800" algn="l"/>
              </a:tabLst>
            </a:pPr>
            <a:r>
              <a:rPr lang="cs-CZ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 </a:t>
            </a:r>
            <a:r>
              <a:rPr lang="cs-CZ" sz="1800" b="1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cqto</a:t>
            </a:r>
            <a:endParaRPr lang="cs-CZ" sz="1800" b="1" dirty="0">
              <a:solidFill>
                <a:schemeClr val="tx1"/>
              </a:solidFill>
              <a:latin typeface="Courier New" pitchFamily="49" charset="0"/>
              <a:cs typeface="Courier New" pitchFamily="49" charset="0"/>
              <a:sym typeface="Courier New Bold" charset="0"/>
            </a:endParaRPr>
          </a:p>
          <a:p>
            <a:pPr algn="l">
              <a:tabLst>
                <a:tab pos="342900" algn="l"/>
                <a:tab pos="342900" algn="l"/>
                <a:tab pos="1082675" algn="l"/>
                <a:tab pos="342900" algn="l"/>
                <a:tab pos="2406650" algn="l"/>
                <a:tab pos="2463800" algn="l"/>
                <a:tab pos="342900" algn="l"/>
                <a:tab pos="2463800" algn="l"/>
                <a:tab pos="342900" algn="l"/>
                <a:tab pos="2463800" algn="l"/>
                <a:tab pos="342900" algn="l"/>
                <a:tab pos="2463800" algn="l"/>
                <a:tab pos="342900" algn="l"/>
                <a:tab pos="2463800" algn="l"/>
                <a:tab pos="342900" algn="l"/>
                <a:tab pos="2463800" algn="l"/>
                <a:tab pos="342900" algn="l"/>
                <a:tab pos="2463800" algn="l"/>
                <a:tab pos="342900" algn="l"/>
                <a:tab pos="2463800" algn="l"/>
                <a:tab pos="342900" algn="l"/>
                <a:tab pos="2463800" algn="l"/>
                <a:tab pos="342900" algn="l"/>
                <a:tab pos="2463800" algn="l"/>
                <a:tab pos="342900" algn="l"/>
                <a:tab pos="2463800" algn="l"/>
                <a:tab pos="342900" algn="l"/>
                <a:tab pos="2463800" algn="l"/>
                <a:tab pos="342900" algn="l"/>
                <a:tab pos="2463800" algn="l"/>
                <a:tab pos="342900" algn="l"/>
                <a:tab pos="2463800" algn="l"/>
              </a:tabLst>
            </a:pPr>
            <a:r>
              <a:rPr lang="cs-CZ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 </a:t>
            </a:r>
            <a:r>
              <a:rPr lang="cs-CZ" sz="1800" b="1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idivq</a:t>
            </a:r>
            <a:r>
              <a:rPr lang="cs-CZ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 %</a:t>
            </a:r>
            <a:r>
              <a:rPr lang="cs-CZ" sz="1800" b="1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rcx</a:t>
            </a:r>
            <a:r>
              <a:rPr lang="cs-CZ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     #  </a:t>
            </a:r>
            <a:r>
              <a:rPr lang="cs-CZ" sz="1800" b="1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y</a:t>
            </a:r>
            <a:r>
              <a:rPr lang="cs-CZ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/z</a:t>
            </a:r>
          </a:p>
          <a:p>
            <a:pPr algn="l">
              <a:tabLst>
                <a:tab pos="342900" algn="l"/>
                <a:tab pos="342900" algn="l"/>
                <a:tab pos="1082675" algn="l"/>
                <a:tab pos="342900" algn="l"/>
                <a:tab pos="2406650" algn="l"/>
                <a:tab pos="2463800" algn="l"/>
                <a:tab pos="342900" algn="l"/>
                <a:tab pos="2463800" algn="l"/>
                <a:tab pos="342900" algn="l"/>
                <a:tab pos="2463800" algn="l"/>
                <a:tab pos="342900" algn="l"/>
                <a:tab pos="2463800" algn="l"/>
                <a:tab pos="342900" algn="l"/>
                <a:tab pos="2463800" algn="l"/>
                <a:tab pos="342900" algn="l"/>
                <a:tab pos="2463800" algn="l"/>
                <a:tab pos="342900" algn="l"/>
                <a:tab pos="2463800" algn="l"/>
                <a:tab pos="342900" algn="l"/>
                <a:tab pos="2463800" algn="l"/>
                <a:tab pos="342900" algn="l"/>
                <a:tab pos="2463800" algn="l"/>
                <a:tab pos="342900" algn="l"/>
                <a:tab pos="2463800" algn="l"/>
                <a:tab pos="342900" algn="l"/>
                <a:tab pos="2463800" algn="l"/>
                <a:tab pos="342900" algn="l"/>
                <a:tab pos="2463800" algn="l"/>
                <a:tab pos="342900" algn="l"/>
                <a:tab pos="2463800" algn="l"/>
                <a:tab pos="342900" algn="l"/>
                <a:tab pos="2463800" algn="l"/>
              </a:tabLst>
            </a:pPr>
            <a:r>
              <a:rPr lang="cs-CZ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 </a:t>
            </a:r>
            <a:r>
              <a:rPr lang="cs-CZ" sz="1800" b="1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jmp</a:t>
            </a:r>
            <a:r>
              <a:rPr lang="cs-CZ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   .L6        #  </a:t>
            </a:r>
            <a:r>
              <a:rPr lang="cs-CZ" sz="1800" b="1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goto</a:t>
            </a:r>
            <a:r>
              <a:rPr lang="cs-CZ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</a:t>
            </a:r>
            <a:r>
              <a:rPr lang="cs-CZ" sz="1800" b="1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merge</a:t>
            </a:r>
            <a:endParaRPr lang="cs-CZ" sz="1800" b="1" dirty="0">
              <a:solidFill>
                <a:schemeClr val="tx1"/>
              </a:solidFill>
              <a:latin typeface="Courier New" pitchFamily="49" charset="0"/>
              <a:cs typeface="Courier New" pitchFamily="49" charset="0"/>
              <a:sym typeface="Courier New Bold" charset="0"/>
            </a:endParaRPr>
          </a:p>
          <a:p>
            <a:pPr algn="l">
              <a:tabLst>
                <a:tab pos="342900" algn="l"/>
                <a:tab pos="342900" algn="l"/>
                <a:tab pos="1082675" algn="l"/>
                <a:tab pos="342900" algn="l"/>
                <a:tab pos="2406650" algn="l"/>
                <a:tab pos="2463800" algn="l"/>
                <a:tab pos="342900" algn="l"/>
                <a:tab pos="2463800" algn="l"/>
                <a:tab pos="342900" algn="l"/>
                <a:tab pos="2463800" algn="l"/>
                <a:tab pos="342900" algn="l"/>
                <a:tab pos="2463800" algn="l"/>
                <a:tab pos="342900" algn="l"/>
                <a:tab pos="2463800" algn="l"/>
                <a:tab pos="342900" algn="l"/>
                <a:tab pos="2463800" algn="l"/>
                <a:tab pos="342900" algn="l"/>
                <a:tab pos="2463800" algn="l"/>
                <a:tab pos="342900" algn="l"/>
                <a:tab pos="2463800" algn="l"/>
                <a:tab pos="342900" algn="l"/>
                <a:tab pos="2463800" algn="l"/>
                <a:tab pos="342900" algn="l"/>
                <a:tab pos="2463800" algn="l"/>
                <a:tab pos="342900" algn="l"/>
                <a:tab pos="2463800" algn="l"/>
                <a:tab pos="342900" algn="l"/>
                <a:tab pos="2463800" algn="l"/>
                <a:tab pos="342900" algn="l"/>
                <a:tab pos="2463800" algn="l"/>
                <a:tab pos="342900" algn="l"/>
                <a:tab pos="2463800" algn="l"/>
              </a:tabLst>
            </a:pPr>
            <a:r>
              <a:rPr lang="cs-CZ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.L9:                  # Case 3</a:t>
            </a:r>
          </a:p>
          <a:p>
            <a:pPr algn="l">
              <a:tabLst>
                <a:tab pos="342900" algn="l"/>
                <a:tab pos="342900" algn="l"/>
                <a:tab pos="1082675" algn="l"/>
                <a:tab pos="342900" algn="l"/>
                <a:tab pos="2406650" algn="l"/>
                <a:tab pos="2463800" algn="l"/>
                <a:tab pos="342900" algn="l"/>
                <a:tab pos="2463800" algn="l"/>
                <a:tab pos="342900" algn="l"/>
                <a:tab pos="2463800" algn="l"/>
                <a:tab pos="342900" algn="l"/>
                <a:tab pos="2463800" algn="l"/>
                <a:tab pos="342900" algn="l"/>
                <a:tab pos="2463800" algn="l"/>
                <a:tab pos="342900" algn="l"/>
                <a:tab pos="2463800" algn="l"/>
                <a:tab pos="342900" algn="l"/>
                <a:tab pos="2463800" algn="l"/>
                <a:tab pos="342900" algn="l"/>
                <a:tab pos="2463800" algn="l"/>
                <a:tab pos="342900" algn="l"/>
                <a:tab pos="2463800" algn="l"/>
                <a:tab pos="342900" algn="l"/>
                <a:tab pos="2463800" algn="l"/>
                <a:tab pos="342900" algn="l"/>
                <a:tab pos="2463800" algn="l"/>
                <a:tab pos="342900" algn="l"/>
                <a:tab pos="2463800" algn="l"/>
                <a:tab pos="342900" algn="l"/>
                <a:tab pos="2463800" algn="l"/>
                <a:tab pos="342900" algn="l"/>
                <a:tab pos="2463800" algn="l"/>
              </a:tabLst>
            </a:pPr>
            <a:r>
              <a:rPr lang="cs-CZ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 </a:t>
            </a:r>
            <a:r>
              <a:rPr lang="cs-CZ" sz="1800" b="1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movl</a:t>
            </a:r>
            <a:r>
              <a:rPr lang="cs-CZ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  $1, %</a:t>
            </a:r>
            <a:r>
              <a:rPr lang="cs-CZ" sz="1800" b="1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eax</a:t>
            </a:r>
            <a:r>
              <a:rPr lang="cs-CZ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 #  </a:t>
            </a:r>
            <a:r>
              <a:rPr lang="cs-CZ" sz="1800" b="1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w</a:t>
            </a:r>
            <a:r>
              <a:rPr lang="cs-CZ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= 1</a:t>
            </a:r>
          </a:p>
          <a:p>
            <a:pPr algn="l">
              <a:tabLst>
                <a:tab pos="342900" algn="l"/>
                <a:tab pos="342900" algn="l"/>
                <a:tab pos="1082675" algn="l"/>
                <a:tab pos="342900" algn="l"/>
                <a:tab pos="2406650" algn="l"/>
                <a:tab pos="2463800" algn="l"/>
                <a:tab pos="342900" algn="l"/>
                <a:tab pos="2463800" algn="l"/>
                <a:tab pos="342900" algn="l"/>
                <a:tab pos="2463800" algn="l"/>
                <a:tab pos="342900" algn="l"/>
                <a:tab pos="2463800" algn="l"/>
                <a:tab pos="342900" algn="l"/>
                <a:tab pos="2463800" algn="l"/>
                <a:tab pos="342900" algn="l"/>
                <a:tab pos="2463800" algn="l"/>
                <a:tab pos="342900" algn="l"/>
                <a:tab pos="2463800" algn="l"/>
                <a:tab pos="342900" algn="l"/>
                <a:tab pos="2463800" algn="l"/>
                <a:tab pos="342900" algn="l"/>
                <a:tab pos="2463800" algn="l"/>
                <a:tab pos="342900" algn="l"/>
                <a:tab pos="2463800" algn="l"/>
                <a:tab pos="342900" algn="l"/>
                <a:tab pos="2463800" algn="l"/>
                <a:tab pos="342900" algn="l"/>
                <a:tab pos="2463800" algn="l"/>
                <a:tab pos="342900" algn="l"/>
                <a:tab pos="2463800" algn="l"/>
                <a:tab pos="342900" algn="l"/>
                <a:tab pos="2463800" algn="l"/>
              </a:tabLst>
            </a:pPr>
            <a:r>
              <a:rPr lang="cs-CZ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.L6:                  # </a:t>
            </a:r>
            <a:r>
              <a:rPr lang="cs-CZ" sz="1800" b="1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merge</a:t>
            </a:r>
            <a:r>
              <a:rPr lang="cs-CZ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:</a:t>
            </a:r>
          </a:p>
          <a:p>
            <a:pPr algn="l">
              <a:tabLst>
                <a:tab pos="342900" algn="l"/>
                <a:tab pos="342900" algn="l"/>
                <a:tab pos="1082675" algn="l"/>
                <a:tab pos="342900" algn="l"/>
                <a:tab pos="2406650" algn="l"/>
                <a:tab pos="2463800" algn="l"/>
                <a:tab pos="342900" algn="l"/>
                <a:tab pos="2463800" algn="l"/>
                <a:tab pos="342900" algn="l"/>
                <a:tab pos="2463800" algn="l"/>
                <a:tab pos="342900" algn="l"/>
                <a:tab pos="2463800" algn="l"/>
                <a:tab pos="342900" algn="l"/>
                <a:tab pos="2463800" algn="l"/>
                <a:tab pos="342900" algn="l"/>
                <a:tab pos="2463800" algn="l"/>
                <a:tab pos="342900" algn="l"/>
                <a:tab pos="2463800" algn="l"/>
                <a:tab pos="342900" algn="l"/>
                <a:tab pos="2463800" algn="l"/>
                <a:tab pos="342900" algn="l"/>
                <a:tab pos="2463800" algn="l"/>
                <a:tab pos="342900" algn="l"/>
                <a:tab pos="2463800" algn="l"/>
                <a:tab pos="342900" algn="l"/>
                <a:tab pos="2463800" algn="l"/>
                <a:tab pos="342900" algn="l"/>
                <a:tab pos="2463800" algn="l"/>
                <a:tab pos="342900" algn="l"/>
                <a:tab pos="2463800" algn="l"/>
                <a:tab pos="342900" algn="l"/>
                <a:tab pos="2463800" algn="l"/>
              </a:tabLst>
            </a:pPr>
            <a:r>
              <a:rPr lang="cs-CZ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 </a:t>
            </a:r>
            <a:r>
              <a:rPr lang="cs-CZ" sz="1800" b="1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addq</a:t>
            </a:r>
            <a:r>
              <a:rPr lang="cs-CZ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  %</a:t>
            </a:r>
            <a:r>
              <a:rPr lang="cs-CZ" sz="1800" b="1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rcx</a:t>
            </a:r>
            <a:r>
              <a:rPr lang="cs-CZ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, %</a:t>
            </a:r>
            <a:r>
              <a:rPr lang="cs-CZ" sz="1800" b="1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rax</a:t>
            </a:r>
            <a:r>
              <a:rPr lang="cs-CZ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#  </a:t>
            </a:r>
            <a:r>
              <a:rPr lang="cs-CZ" sz="1800" b="1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w</a:t>
            </a:r>
            <a:r>
              <a:rPr lang="cs-CZ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+= z</a:t>
            </a:r>
          </a:p>
          <a:p>
            <a:pPr algn="l">
              <a:tabLst>
                <a:tab pos="342900" algn="l"/>
                <a:tab pos="342900" algn="l"/>
                <a:tab pos="1082675" algn="l"/>
                <a:tab pos="342900" algn="l"/>
                <a:tab pos="2406650" algn="l"/>
                <a:tab pos="2463800" algn="l"/>
                <a:tab pos="342900" algn="l"/>
                <a:tab pos="2463800" algn="l"/>
                <a:tab pos="342900" algn="l"/>
                <a:tab pos="2463800" algn="l"/>
                <a:tab pos="342900" algn="l"/>
                <a:tab pos="2463800" algn="l"/>
                <a:tab pos="342900" algn="l"/>
                <a:tab pos="2463800" algn="l"/>
                <a:tab pos="342900" algn="l"/>
                <a:tab pos="2463800" algn="l"/>
                <a:tab pos="342900" algn="l"/>
                <a:tab pos="2463800" algn="l"/>
                <a:tab pos="342900" algn="l"/>
                <a:tab pos="2463800" algn="l"/>
                <a:tab pos="342900" algn="l"/>
                <a:tab pos="2463800" algn="l"/>
                <a:tab pos="342900" algn="l"/>
                <a:tab pos="2463800" algn="l"/>
                <a:tab pos="342900" algn="l"/>
                <a:tab pos="2463800" algn="l"/>
                <a:tab pos="342900" algn="l"/>
                <a:tab pos="2463800" algn="l"/>
                <a:tab pos="342900" algn="l"/>
                <a:tab pos="2463800" algn="l"/>
                <a:tab pos="342900" algn="l"/>
                <a:tab pos="2463800" algn="l"/>
              </a:tabLst>
            </a:pPr>
            <a:r>
              <a:rPr lang="cs-CZ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 ret</a:t>
            </a:r>
          </a:p>
        </p:txBody>
      </p:sp>
      <p:sp>
        <p:nvSpPr>
          <p:cNvPr id="7" name="Rectangle 6"/>
          <p:cNvSpPr>
            <a:spLocks/>
          </p:cNvSpPr>
          <p:nvPr/>
        </p:nvSpPr>
        <p:spPr bwMode="auto">
          <a:xfrm>
            <a:off x="139700" y="1524000"/>
            <a:ext cx="3670300" cy="3505200"/>
          </a:xfrm>
          <a:prstGeom prst="rect">
            <a:avLst/>
          </a:prstGeom>
          <a:solidFill>
            <a:srgbClr val="F6F5BD"/>
          </a:solidFill>
          <a:ln w="127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>
            <a:outerShdw dist="76199" dir="2700000" algn="ctr" rotWithShape="0">
              <a:schemeClr val="bg2">
                <a:alpha val="75000"/>
              </a:schemeClr>
            </a:outerShdw>
          </a:effectLst>
        </p:spPr>
        <p:txBody>
          <a:bodyPr lIns="38100" tIns="38100" rIns="38100" bIns="38100"/>
          <a:lstStyle/>
          <a:p>
            <a:pPr algn="l"/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  long w = 1;</a:t>
            </a:r>
          </a:p>
          <a:p>
            <a:pPr algn="l"/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	. . .</a:t>
            </a:r>
          </a:p>
          <a:p>
            <a:pPr algn="l"/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  switch(x) {</a:t>
            </a:r>
            <a:endParaRPr lang="en-US" sz="2400" b="1" dirty="0">
              <a:solidFill>
                <a:schemeClr val="tx1"/>
              </a:solidFill>
              <a:latin typeface="Courier New" pitchFamily="49" charset="0"/>
              <a:ea typeface="Lucida Grande" charset="0"/>
              <a:cs typeface="Courier New" pitchFamily="49" charset="0"/>
              <a:sym typeface="Arial Narrow Bold" charset="0"/>
            </a:endParaRPr>
          </a:p>
          <a:p>
            <a:pPr algn="l"/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	. . .	</a:t>
            </a:r>
          </a:p>
          <a:p>
            <a:pPr algn="l"/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  case 2:</a:t>
            </a:r>
            <a:endParaRPr lang="en-US" sz="2400" b="1" dirty="0">
              <a:solidFill>
                <a:schemeClr val="tx1"/>
              </a:solidFill>
              <a:latin typeface="Courier New" pitchFamily="49" charset="0"/>
              <a:ea typeface="Lucida Grande" charset="0"/>
              <a:cs typeface="Courier New" pitchFamily="49" charset="0"/>
              <a:sym typeface="Arial Narrow Bold" charset="0"/>
            </a:endParaRPr>
          </a:p>
          <a:p>
            <a:pPr algn="l"/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      w = y/z;</a:t>
            </a:r>
            <a:endParaRPr lang="en-US" sz="2400" b="1" dirty="0">
              <a:solidFill>
                <a:schemeClr val="tx1"/>
              </a:solidFill>
              <a:latin typeface="Courier New" pitchFamily="49" charset="0"/>
              <a:ea typeface="Lucida Grande" charset="0"/>
              <a:cs typeface="Courier New" pitchFamily="49" charset="0"/>
              <a:sym typeface="Arial Narrow Bold" charset="0"/>
            </a:endParaRPr>
          </a:p>
          <a:p>
            <a:pPr algn="l"/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      /* Fall Through */</a:t>
            </a:r>
            <a:endParaRPr lang="en-US" sz="2400" b="1" dirty="0">
              <a:solidFill>
                <a:schemeClr val="tx1"/>
              </a:solidFill>
              <a:latin typeface="Courier New" pitchFamily="49" charset="0"/>
              <a:ea typeface="Lucida Grande" charset="0"/>
              <a:cs typeface="Courier New" pitchFamily="49" charset="0"/>
              <a:sym typeface="Arial Narrow Bold" charset="0"/>
            </a:endParaRPr>
          </a:p>
          <a:p>
            <a:pPr algn="l"/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  case 3:</a:t>
            </a:r>
            <a:endParaRPr lang="en-US" sz="2400" b="1" dirty="0">
              <a:solidFill>
                <a:schemeClr val="tx1"/>
              </a:solidFill>
              <a:latin typeface="Courier New" pitchFamily="49" charset="0"/>
              <a:ea typeface="Lucida Grande" charset="0"/>
              <a:cs typeface="Courier New" pitchFamily="49" charset="0"/>
              <a:sym typeface="Arial Narrow Bold" charset="0"/>
            </a:endParaRPr>
          </a:p>
          <a:p>
            <a:pPr algn="l"/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      w += z;</a:t>
            </a:r>
            <a:endParaRPr lang="en-US" sz="2400" b="1" dirty="0">
              <a:solidFill>
                <a:schemeClr val="tx1"/>
              </a:solidFill>
              <a:latin typeface="Courier New" pitchFamily="49" charset="0"/>
              <a:ea typeface="Lucida Grande" charset="0"/>
              <a:cs typeface="Courier New" pitchFamily="49" charset="0"/>
              <a:sym typeface="Arial Narrow Bold" charset="0"/>
            </a:endParaRPr>
          </a:p>
          <a:p>
            <a:pPr algn="l"/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      break;</a:t>
            </a:r>
            <a:endParaRPr lang="en-US" sz="2400" b="1" dirty="0">
              <a:solidFill>
                <a:schemeClr val="tx1"/>
              </a:solidFill>
              <a:latin typeface="Courier New" pitchFamily="49" charset="0"/>
              <a:ea typeface="Lucida Grande" charset="0"/>
              <a:cs typeface="Courier New" pitchFamily="49" charset="0"/>
              <a:sym typeface="Arial Narrow Bold" charset="0"/>
            </a:endParaRPr>
          </a:p>
          <a:p>
            <a:pPr algn="l"/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	. . .</a:t>
            </a:r>
            <a:endParaRPr lang="en-US" sz="2400" b="1" dirty="0">
              <a:solidFill>
                <a:schemeClr val="tx1"/>
              </a:solidFill>
              <a:latin typeface="Courier New" pitchFamily="49" charset="0"/>
              <a:ea typeface="Lucida Grande" charset="0"/>
              <a:cs typeface="Courier New" pitchFamily="49" charset="0"/>
              <a:sym typeface="Arial Narrow Bold" charset="0"/>
            </a:endParaRPr>
          </a:p>
          <a:p>
            <a:pPr algn="l"/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  }</a:t>
            </a:r>
          </a:p>
        </p:txBody>
      </p:sp>
      <p:graphicFrame>
        <p:nvGraphicFramePr>
          <p:cNvPr id="8" name="Table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64939599"/>
              </p:ext>
            </p:extLst>
          </p:nvPr>
        </p:nvGraphicFramePr>
        <p:xfrm>
          <a:off x="3810000" y="4572000"/>
          <a:ext cx="3352800" cy="190500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1676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76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81000">
                <a:tc>
                  <a:txBody>
                    <a:bodyPr/>
                    <a:lstStyle/>
                    <a:p>
                      <a:r>
                        <a:rPr lang="en-US" dirty="0"/>
                        <a:t>Register</a:t>
                      </a:r>
                      <a:endParaRPr lang="en-US" dirty="0">
                        <a:latin typeface="Calibri"/>
                        <a:cs typeface="Calibri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Use(s)</a:t>
                      </a:r>
                      <a:endParaRPr lang="en-US" dirty="0">
                        <a:latin typeface="Calibri"/>
                        <a:cs typeface="Calibri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r>
                        <a:rPr lang="en-US" b="1" dirty="0"/>
                        <a:t>%</a:t>
                      </a:r>
                      <a:r>
                        <a:rPr lang="en-US" b="1" dirty="0" err="1"/>
                        <a:t>rdi</a:t>
                      </a:r>
                      <a:endParaRPr lang="en-US" b="1" i="0" dirty="0">
                        <a:latin typeface="Courier New"/>
                        <a:cs typeface="Courier New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Argument </a:t>
                      </a:r>
                      <a:r>
                        <a:rPr lang="en-US" b="1" dirty="0"/>
                        <a:t>x</a:t>
                      </a:r>
                      <a:endParaRPr lang="en-US" b="1" i="0" dirty="0">
                        <a:latin typeface="Courier New"/>
                        <a:cs typeface="Courier New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r>
                        <a:rPr lang="en-US" b="1" dirty="0"/>
                        <a:t>%</a:t>
                      </a:r>
                      <a:r>
                        <a:rPr lang="en-US" b="1" dirty="0" err="1"/>
                        <a:t>rsi</a:t>
                      </a:r>
                      <a:endParaRPr lang="en-US" b="1" i="0" dirty="0">
                        <a:latin typeface="Courier New"/>
                        <a:cs typeface="Courier New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Argument </a:t>
                      </a:r>
                      <a:r>
                        <a:rPr lang="en-US" b="1" dirty="0"/>
                        <a:t>y</a:t>
                      </a:r>
                      <a:endParaRPr lang="en-US" b="1" i="0" dirty="0">
                        <a:latin typeface="Courier New"/>
                        <a:cs typeface="Courier New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r>
                        <a:rPr lang="en-US" b="1" dirty="0"/>
                        <a:t>%</a:t>
                      </a:r>
                      <a:r>
                        <a:rPr lang="en-US" b="1" dirty="0" err="1"/>
                        <a:t>rdx</a:t>
                      </a:r>
                      <a:endParaRPr lang="en-US" b="1" i="0" dirty="0">
                        <a:latin typeface="Courier New"/>
                        <a:cs typeface="Courier New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Argument </a:t>
                      </a:r>
                      <a:r>
                        <a:rPr lang="en-US" b="1" dirty="0"/>
                        <a:t>z</a:t>
                      </a:r>
                      <a:endParaRPr lang="en-US" b="1" i="0" dirty="0">
                        <a:latin typeface="Courier New"/>
                        <a:cs typeface="Courier New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r>
                        <a:rPr lang="en-US" b="1" dirty="0"/>
                        <a:t>%</a:t>
                      </a:r>
                      <a:r>
                        <a:rPr lang="en-US" b="1" dirty="0" err="1"/>
                        <a:t>rax</a:t>
                      </a:r>
                      <a:endParaRPr lang="en-US" b="1" i="0" dirty="0">
                        <a:latin typeface="Courier New"/>
                        <a:cs typeface="Courier New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Return value</a:t>
                      </a:r>
                      <a:endParaRPr lang="en-US" b="1" i="0" dirty="0">
                        <a:latin typeface="Courier New"/>
                        <a:cs typeface="Courier New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09433227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1" name="Rectangle 3"/>
          <p:cNvSpPr>
            <a:spLocks noGrp="1" noChangeArrowheads="1"/>
          </p:cNvSpPr>
          <p:nvPr>
            <p:ph type="title"/>
          </p:nvPr>
        </p:nvSpPr>
        <p:spPr>
          <a:ln/>
        </p:spPr>
        <p:txBody>
          <a:bodyPr/>
          <a:lstStyle/>
          <a:p>
            <a:pPr marL="119063" indent="-119063"/>
            <a:r>
              <a:rPr lang="en-US" dirty="0"/>
              <a:t>Code Blocks (x == 5, x == 6, default)</a:t>
            </a:r>
          </a:p>
        </p:txBody>
      </p:sp>
      <p:sp>
        <p:nvSpPr>
          <p:cNvPr id="27652" name="Rectangle 4"/>
          <p:cNvSpPr>
            <a:spLocks/>
          </p:cNvSpPr>
          <p:nvPr/>
        </p:nvSpPr>
        <p:spPr bwMode="auto">
          <a:xfrm>
            <a:off x="4267200" y="1295400"/>
            <a:ext cx="4737100" cy="2133600"/>
          </a:xfrm>
          <a:prstGeom prst="rect">
            <a:avLst/>
          </a:prstGeom>
          <a:solidFill>
            <a:srgbClr val="F1C7C7"/>
          </a:solidFill>
          <a:ln w="127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>
            <a:outerShdw dist="76199" dir="2700000" algn="ctr" rotWithShape="0">
              <a:schemeClr val="bg2">
                <a:alpha val="75000"/>
              </a:schemeClr>
            </a:outerShdw>
          </a:effectLst>
        </p:spPr>
        <p:txBody>
          <a:bodyPr lIns="38100" tIns="38100" rIns="38100" bIns="38100"/>
          <a:lstStyle/>
          <a:p>
            <a:pPr algn="l">
              <a:tabLst>
                <a:tab pos="342900" algn="l"/>
                <a:tab pos="342900" algn="l"/>
                <a:tab pos="1082675" algn="l"/>
                <a:tab pos="342900" algn="l"/>
                <a:tab pos="2406650" algn="l"/>
                <a:tab pos="2463800" algn="l"/>
                <a:tab pos="342900" algn="l"/>
                <a:tab pos="2463800" algn="l"/>
                <a:tab pos="342900" algn="l"/>
                <a:tab pos="2463800" algn="l"/>
                <a:tab pos="342900" algn="l"/>
                <a:tab pos="2463800" algn="l"/>
                <a:tab pos="342900" algn="l"/>
                <a:tab pos="2463800" algn="l"/>
                <a:tab pos="342900" algn="l"/>
                <a:tab pos="2463800" algn="l"/>
                <a:tab pos="342900" algn="l"/>
                <a:tab pos="2463800" algn="l"/>
                <a:tab pos="342900" algn="l"/>
                <a:tab pos="2463800" algn="l"/>
                <a:tab pos="342900" algn="l"/>
                <a:tab pos="2463800" algn="l"/>
                <a:tab pos="342900" algn="l"/>
                <a:tab pos="2463800" algn="l"/>
                <a:tab pos="342900" algn="l"/>
                <a:tab pos="2463800" algn="l"/>
                <a:tab pos="342900" algn="l"/>
                <a:tab pos="2463800" algn="l"/>
                <a:tab pos="342900" algn="l"/>
                <a:tab pos="2463800" algn="l"/>
                <a:tab pos="342900" algn="l"/>
                <a:tab pos="2463800" algn="l"/>
              </a:tabLst>
            </a:pPr>
            <a:r>
              <a:rPr lang="cs-CZ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.L7:               # Case 5,6</a:t>
            </a:r>
          </a:p>
          <a:p>
            <a:pPr algn="l">
              <a:tabLst>
                <a:tab pos="342900" algn="l"/>
                <a:tab pos="342900" algn="l"/>
                <a:tab pos="1082675" algn="l"/>
                <a:tab pos="342900" algn="l"/>
                <a:tab pos="2406650" algn="l"/>
                <a:tab pos="2463800" algn="l"/>
                <a:tab pos="342900" algn="l"/>
                <a:tab pos="2463800" algn="l"/>
                <a:tab pos="342900" algn="l"/>
                <a:tab pos="2463800" algn="l"/>
                <a:tab pos="342900" algn="l"/>
                <a:tab pos="2463800" algn="l"/>
                <a:tab pos="342900" algn="l"/>
                <a:tab pos="2463800" algn="l"/>
                <a:tab pos="342900" algn="l"/>
                <a:tab pos="2463800" algn="l"/>
                <a:tab pos="342900" algn="l"/>
                <a:tab pos="2463800" algn="l"/>
                <a:tab pos="342900" algn="l"/>
                <a:tab pos="2463800" algn="l"/>
                <a:tab pos="342900" algn="l"/>
                <a:tab pos="2463800" algn="l"/>
                <a:tab pos="342900" algn="l"/>
                <a:tab pos="2463800" algn="l"/>
                <a:tab pos="342900" algn="l"/>
                <a:tab pos="2463800" algn="l"/>
                <a:tab pos="342900" algn="l"/>
                <a:tab pos="2463800" algn="l"/>
                <a:tab pos="342900" algn="l"/>
                <a:tab pos="2463800" algn="l"/>
                <a:tab pos="342900" algn="l"/>
                <a:tab pos="2463800" algn="l"/>
              </a:tabLst>
            </a:pPr>
            <a:r>
              <a:rPr lang="cs-CZ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</a:t>
            </a:r>
            <a:r>
              <a:rPr lang="cs-CZ" sz="1800" b="1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movl</a:t>
            </a:r>
            <a:r>
              <a:rPr lang="cs-CZ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$1, %</a:t>
            </a:r>
            <a:r>
              <a:rPr lang="cs-CZ" sz="1800" b="1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eax</a:t>
            </a:r>
            <a:r>
              <a:rPr lang="cs-CZ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 #  </a:t>
            </a:r>
            <a:r>
              <a:rPr lang="cs-CZ" sz="1800" b="1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w</a:t>
            </a:r>
            <a:r>
              <a:rPr lang="cs-CZ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= 1</a:t>
            </a:r>
          </a:p>
          <a:p>
            <a:pPr algn="l">
              <a:tabLst>
                <a:tab pos="342900" algn="l"/>
                <a:tab pos="342900" algn="l"/>
                <a:tab pos="1082675" algn="l"/>
                <a:tab pos="342900" algn="l"/>
                <a:tab pos="2406650" algn="l"/>
                <a:tab pos="2463800" algn="l"/>
                <a:tab pos="342900" algn="l"/>
                <a:tab pos="2463800" algn="l"/>
                <a:tab pos="342900" algn="l"/>
                <a:tab pos="2463800" algn="l"/>
                <a:tab pos="342900" algn="l"/>
                <a:tab pos="2463800" algn="l"/>
                <a:tab pos="342900" algn="l"/>
                <a:tab pos="2463800" algn="l"/>
                <a:tab pos="342900" algn="l"/>
                <a:tab pos="2463800" algn="l"/>
                <a:tab pos="342900" algn="l"/>
                <a:tab pos="2463800" algn="l"/>
                <a:tab pos="342900" algn="l"/>
                <a:tab pos="2463800" algn="l"/>
                <a:tab pos="342900" algn="l"/>
                <a:tab pos="2463800" algn="l"/>
                <a:tab pos="342900" algn="l"/>
                <a:tab pos="2463800" algn="l"/>
                <a:tab pos="342900" algn="l"/>
                <a:tab pos="2463800" algn="l"/>
                <a:tab pos="342900" algn="l"/>
                <a:tab pos="2463800" algn="l"/>
                <a:tab pos="342900" algn="l"/>
                <a:tab pos="2463800" algn="l"/>
                <a:tab pos="342900" algn="l"/>
                <a:tab pos="2463800" algn="l"/>
              </a:tabLst>
            </a:pPr>
            <a:r>
              <a:rPr lang="cs-CZ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</a:t>
            </a:r>
            <a:r>
              <a:rPr lang="cs-CZ" sz="1800" b="1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subq</a:t>
            </a:r>
            <a:r>
              <a:rPr lang="cs-CZ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%</a:t>
            </a:r>
            <a:r>
              <a:rPr lang="cs-CZ" sz="1800" b="1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rdx</a:t>
            </a:r>
            <a:r>
              <a:rPr lang="cs-CZ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, %</a:t>
            </a:r>
            <a:r>
              <a:rPr lang="cs-CZ" sz="1800" b="1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rax</a:t>
            </a:r>
            <a:r>
              <a:rPr lang="cs-CZ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#  </a:t>
            </a:r>
            <a:r>
              <a:rPr lang="cs-CZ" sz="1800" b="1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w</a:t>
            </a:r>
            <a:r>
              <a:rPr lang="cs-CZ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-= z</a:t>
            </a:r>
          </a:p>
          <a:p>
            <a:pPr algn="l">
              <a:tabLst>
                <a:tab pos="342900" algn="l"/>
                <a:tab pos="342900" algn="l"/>
                <a:tab pos="1082675" algn="l"/>
                <a:tab pos="342900" algn="l"/>
                <a:tab pos="2406650" algn="l"/>
                <a:tab pos="2463800" algn="l"/>
                <a:tab pos="342900" algn="l"/>
                <a:tab pos="2463800" algn="l"/>
                <a:tab pos="342900" algn="l"/>
                <a:tab pos="2463800" algn="l"/>
                <a:tab pos="342900" algn="l"/>
                <a:tab pos="2463800" algn="l"/>
                <a:tab pos="342900" algn="l"/>
                <a:tab pos="2463800" algn="l"/>
                <a:tab pos="342900" algn="l"/>
                <a:tab pos="2463800" algn="l"/>
                <a:tab pos="342900" algn="l"/>
                <a:tab pos="2463800" algn="l"/>
                <a:tab pos="342900" algn="l"/>
                <a:tab pos="2463800" algn="l"/>
                <a:tab pos="342900" algn="l"/>
                <a:tab pos="2463800" algn="l"/>
                <a:tab pos="342900" algn="l"/>
                <a:tab pos="2463800" algn="l"/>
                <a:tab pos="342900" algn="l"/>
                <a:tab pos="2463800" algn="l"/>
                <a:tab pos="342900" algn="l"/>
                <a:tab pos="2463800" algn="l"/>
                <a:tab pos="342900" algn="l"/>
                <a:tab pos="2463800" algn="l"/>
                <a:tab pos="342900" algn="l"/>
                <a:tab pos="2463800" algn="l"/>
              </a:tabLst>
            </a:pPr>
            <a:r>
              <a:rPr lang="cs-CZ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ret</a:t>
            </a:r>
          </a:p>
          <a:p>
            <a:pPr algn="l">
              <a:tabLst>
                <a:tab pos="342900" algn="l"/>
                <a:tab pos="342900" algn="l"/>
                <a:tab pos="1082675" algn="l"/>
                <a:tab pos="342900" algn="l"/>
                <a:tab pos="2406650" algn="l"/>
                <a:tab pos="2463800" algn="l"/>
                <a:tab pos="342900" algn="l"/>
                <a:tab pos="2463800" algn="l"/>
                <a:tab pos="342900" algn="l"/>
                <a:tab pos="2463800" algn="l"/>
                <a:tab pos="342900" algn="l"/>
                <a:tab pos="2463800" algn="l"/>
                <a:tab pos="342900" algn="l"/>
                <a:tab pos="2463800" algn="l"/>
                <a:tab pos="342900" algn="l"/>
                <a:tab pos="2463800" algn="l"/>
                <a:tab pos="342900" algn="l"/>
                <a:tab pos="2463800" algn="l"/>
                <a:tab pos="342900" algn="l"/>
                <a:tab pos="2463800" algn="l"/>
                <a:tab pos="342900" algn="l"/>
                <a:tab pos="2463800" algn="l"/>
                <a:tab pos="342900" algn="l"/>
                <a:tab pos="2463800" algn="l"/>
                <a:tab pos="342900" algn="l"/>
                <a:tab pos="2463800" algn="l"/>
                <a:tab pos="342900" algn="l"/>
                <a:tab pos="2463800" algn="l"/>
                <a:tab pos="342900" algn="l"/>
                <a:tab pos="2463800" algn="l"/>
                <a:tab pos="342900" algn="l"/>
                <a:tab pos="2463800" algn="l"/>
              </a:tabLst>
            </a:pPr>
            <a:r>
              <a:rPr lang="cs-CZ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.L8:               # Default:</a:t>
            </a:r>
          </a:p>
          <a:p>
            <a:pPr algn="l">
              <a:tabLst>
                <a:tab pos="342900" algn="l"/>
                <a:tab pos="342900" algn="l"/>
                <a:tab pos="1082675" algn="l"/>
                <a:tab pos="342900" algn="l"/>
                <a:tab pos="2406650" algn="l"/>
                <a:tab pos="2463800" algn="l"/>
                <a:tab pos="342900" algn="l"/>
                <a:tab pos="2463800" algn="l"/>
                <a:tab pos="342900" algn="l"/>
                <a:tab pos="2463800" algn="l"/>
                <a:tab pos="342900" algn="l"/>
                <a:tab pos="2463800" algn="l"/>
                <a:tab pos="342900" algn="l"/>
                <a:tab pos="2463800" algn="l"/>
                <a:tab pos="342900" algn="l"/>
                <a:tab pos="2463800" algn="l"/>
                <a:tab pos="342900" algn="l"/>
                <a:tab pos="2463800" algn="l"/>
                <a:tab pos="342900" algn="l"/>
                <a:tab pos="2463800" algn="l"/>
                <a:tab pos="342900" algn="l"/>
                <a:tab pos="2463800" algn="l"/>
                <a:tab pos="342900" algn="l"/>
                <a:tab pos="2463800" algn="l"/>
                <a:tab pos="342900" algn="l"/>
                <a:tab pos="2463800" algn="l"/>
                <a:tab pos="342900" algn="l"/>
                <a:tab pos="2463800" algn="l"/>
                <a:tab pos="342900" algn="l"/>
                <a:tab pos="2463800" algn="l"/>
                <a:tab pos="342900" algn="l"/>
                <a:tab pos="2463800" algn="l"/>
              </a:tabLst>
            </a:pPr>
            <a:r>
              <a:rPr lang="cs-CZ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</a:t>
            </a:r>
            <a:r>
              <a:rPr lang="cs-CZ" sz="1800" b="1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movl</a:t>
            </a:r>
            <a:r>
              <a:rPr lang="cs-CZ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$2, %</a:t>
            </a:r>
            <a:r>
              <a:rPr lang="cs-CZ" sz="1800" b="1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eax</a:t>
            </a:r>
            <a:r>
              <a:rPr lang="cs-CZ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 #  2</a:t>
            </a:r>
          </a:p>
          <a:p>
            <a:pPr algn="l">
              <a:tabLst>
                <a:tab pos="342900" algn="l"/>
                <a:tab pos="342900" algn="l"/>
                <a:tab pos="1082675" algn="l"/>
                <a:tab pos="342900" algn="l"/>
                <a:tab pos="2406650" algn="l"/>
                <a:tab pos="2463800" algn="l"/>
                <a:tab pos="342900" algn="l"/>
                <a:tab pos="2463800" algn="l"/>
                <a:tab pos="342900" algn="l"/>
                <a:tab pos="2463800" algn="l"/>
                <a:tab pos="342900" algn="l"/>
                <a:tab pos="2463800" algn="l"/>
                <a:tab pos="342900" algn="l"/>
                <a:tab pos="2463800" algn="l"/>
                <a:tab pos="342900" algn="l"/>
                <a:tab pos="2463800" algn="l"/>
                <a:tab pos="342900" algn="l"/>
                <a:tab pos="2463800" algn="l"/>
                <a:tab pos="342900" algn="l"/>
                <a:tab pos="2463800" algn="l"/>
                <a:tab pos="342900" algn="l"/>
                <a:tab pos="2463800" algn="l"/>
                <a:tab pos="342900" algn="l"/>
                <a:tab pos="2463800" algn="l"/>
                <a:tab pos="342900" algn="l"/>
                <a:tab pos="2463800" algn="l"/>
                <a:tab pos="342900" algn="l"/>
                <a:tab pos="2463800" algn="l"/>
                <a:tab pos="342900" algn="l"/>
                <a:tab pos="2463800" algn="l"/>
                <a:tab pos="342900" algn="l"/>
                <a:tab pos="2463800" algn="l"/>
              </a:tabLst>
            </a:pPr>
            <a:r>
              <a:rPr lang="cs-CZ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ret</a:t>
            </a:r>
          </a:p>
        </p:txBody>
      </p:sp>
      <p:sp>
        <p:nvSpPr>
          <p:cNvPr id="27653" name="Rectangle 5"/>
          <p:cNvSpPr>
            <a:spLocks/>
          </p:cNvSpPr>
          <p:nvPr/>
        </p:nvSpPr>
        <p:spPr bwMode="auto">
          <a:xfrm>
            <a:off x="228600" y="1295400"/>
            <a:ext cx="3898900" cy="2819400"/>
          </a:xfrm>
          <a:prstGeom prst="rect">
            <a:avLst/>
          </a:prstGeom>
          <a:solidFill>
            <a:srgbClr val="F6F5BD"/>
          </a:solidFill>
          <a:ln w="127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>
            <a:outerShdw dist="76199" dir="2700000" algn="ctr" rotWithShape="0">
              <a:schemeClr val="bg2">
                <a:alpha val="75000"/>
              </a:schemeClr>
            </a:outerShdw>
          </a:effectLst>
        </p:spPr>
        <p:txBody>
          <a:bodyPr lIns="38100" tIns="38100" rIns="38100" bIns="38100"/>
          <a:lstStyle/>
          <a:p>
            <a:pPr algn="l"/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switch(x) {</a:t>
            </a:r>
            <a:endParaRPr lang="en-US" sz="2400" b="1" dirty="0">
              <a:solidFill>
                <a:schemeClr val="tx1"/>
              </a:solidFill>
              <a:latin typeface="Courier New" pitchFamily="49" charset="0"/>
              <a:ea typeface="Lucida Grande" charset="0"/>
              <a:cs typeface="Courier New" pitchFamily="49" charset="0"/>
              <a:sym typeface="Arial Narrow Bold" charset="0"/>
            </a:endParaRPr>
          </a:p>
          <a:p>
            <a:pPr algn="l"/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  . . .</a:t>
            </a:r>
            <a:endParaRPr lang="en-US" sz="2400" b="1" dirty="0">
              <a:solidFill>
                <a:schemeClr val="tx1"/>
              </a:solidFill>
              <a:latin typeface="Courier New" pitchFamily="49" charset="0"/>
              <a:ea typeface="Lucida Grande" charset="0"/>
              <a:cs typeface="Courier New" pitchFamily="49" charset="0"/>
              <a:sym typeface="Arial Narrow Bold" charset="0"/>
            </a:endParaRPr>
          </a:p>
          <a:p>
            <a:pPr algn="l"/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  case 5:  // .L7</a:t>
            </a:r>
          </a:p>
          <a:p>
            <a:pPr algn="l"/>
            <a:r>
              <a:rPr lang="en-US" sz="1800" b="1" dirty="0">
                <a:latin typeface="Courier New" pitchFamily="49" charset="0"/>
                <a:cs typeface="Courier New" pitchFamily="49" charset="0"/>
                <a:sym typeface="Courier New Bold" charset="0"/>
              </a:rPr>
              <a:t>    case 6:  // .L7</a:t>
            </a:r>
            <a:endParaRPr lang="en-US" sz="2400" b="1" dirty="0">
              <a:solidFill>
                <a:schemeClr val="tx1"/>
              </a:solidFill>
              <a:latin typeface="Courier New" pitchFamily="49" charset="0"/>
              <a:ea typeface="Lucida Grande" charset="0"/>
              <a:cs typeface="Courier New" pitchFamily="49" charset="0"/>
              <a:sym typeface="Arial Narrow Bold" charset="0"/>
            </a:endParaRPr>
          </a:p>
          <a:p>
            <a:pPr algn="l"/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      w -= z;</a:t>
            </a:r>
            <a:endParaRPr lang="en-US" sz="2400" b="1" dirty="0">
              <a:solidFill>
                <a:schemeClr val="tx1"/>
              </a:solidFill>
              <a:latin typeface="Courier New" pitchFamily="49" charset="0"/>
              <a:ea typeface="Lucida Grande" charset="0"/>
              <a:cs typeface="Courier New" pitchFamily="49" charset="0"/>
              <a:sym typeface="Arial Narrow Bold" charset="0"/>
            </a:endParaRPr>
          </a:p>
          <a:p>
            <a:pPr algn="l"/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      break;</a:t>
            </a:r>
          </a:p>
          <a:p>
            <a:pPr algn="l"/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  default: // .L8</a:t>
            </a:r>
            <a:endParaRPr lang="en-US" sz="2400" b="1" dirty="0">
              <a:solidFill>
                <a:schemeClr val="tx1"/>
              </a:solidFill>
              <a:latin typeface="Courier New" pitchFamily="49" charset="0"/>
              <a:ea typeface="Lucida Grande" charset="0"/>
              <a:cs typeface="Courier New" pitchFamily="49" charset="0"/>
              <a:sym typeface="Arial Narrow Bold" charset="0"/>
            </a:endParaRPr>
          </a:p>
          <a:p>
            <a:pPr algn="l"/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      w = 2; </a:t>
            </a:r>
          </a:p>
          <a:p>
            <a:pPr algn="l"/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}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66513136"/>
              </p:ext>
            </p:extLst>
          </p:nvPr>
        </p:nvGraphicFramePr>
        <p:xfrm>
          <a:off x="3810000" y="4572000"/>
          <a:ext cx="3352800" cy="190500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1676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76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81000">
                <a:tc>
                  <a:txBody>
                    <a:bodyPr/>
                    <a:lstStyle/>
                    <a:p>
                      <a:r>
                        <a:rPr lang="en-US" dirty="0"/>
                        <a:t>Register</a:t>
                      </a:r>
                      <a:endParaRPr lang="en-US" dirty="0">
                        <a:latin typeface="Calibri"/>
                        <a:cs typeface="Calibri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Use(s)</a:t>
                      </a:r>
                      <a:endParaRPr lang="en-US" dirty="0">
                        <a:latin typeface="Calibri"/>
                        <a:cs typeface="Calibri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r>
                        <a:rPr lang="en-US" b="1" dirty="0"/>
                        <a:t>%</a:t>
                      </a:r>
                      <a:r>
                        <a:rPr lang="en-US" b="1" dirty="0" err="1"/>
                        <a:t>rdi</a:t>
                      </a:r>
                      <a:endParaRPr lang="en-US" b="1" i="0" dirty="0">
                        <a:latin typeface="Courier New"/>
                        <a:cs typeface="Courier New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Argument </a:t>
                      </a:r>
                      <a:r>
                        <a:rPr lang="en-US" b="1" dirty="0"/>
                        <a:t>x</a:t>
                      </a:r>
                      <a:endParaRPr lang="en-US" b="1" i="0" dirty="0">
                        <a:latin typeface="Courier New"/>
                        <a:cs typeface="Courier New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r>
                        <a:rPr lang="en-US" b="1" dirty="0"/>
                        <a:t>%</a:t>
                      </a:r>
                      <a:r>
                        <a:rPr lang="en-US" b="1" dirty="0" err="1"/>
                        <a:t>rsi</a:t>
                      </a:r>
                      <a:endParaRPr lang="en-US" b="1" i="0" dirty="0">
                        <a:latin typeface="Courier New"/>
                        <a:cs typeface="Courier New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Argument </a:t>
                      </a:r>
                      <a:r>
                        <a:rPr lang="en-US" b="1" dirty="0"/>
                        <a:t>y</a:t>
                      </a:r>
                      <a:endParaRPr lang="en-US" b="1" i="0" dirty="0">
                        <a:latin typeface="Courier New"/>
                        <a:cs typeface="Courier New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r>
                        <a:rPr lang="en-US" b="1" dirty="0"/>
                        <a:t>%</a:t>
                      </a:r>
                      <a:r>
                        <a:rPr lang="en-US" b="1" dirty="0" err="1"/>
                        <a:t>rdx</a:t>
                      </a:r>
                      <a:endParaRPr lang="en-US" b="1" i="0" dirty="0">
                        <a:latin typeface="Courier New"/>
                        <a:cs typeface="Courier New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Argument </a:t>
                      </a:r>
                      <a:r>
                        <a:rPr lang="en-US" b="1" dirty="0"/>
                        <a:t>z</a:t>
                      </a:r>
                      <a:endParaRPr lang="en-US" b="1" i="0" dirty="0">
                        <a:latin typeface="Courier New"/>
                        <a:cs typeface="Courier New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r>
                        <a:rPr lang="en-US" b="1" dirty="0"/>
                        <a:t>%</a:t>
                      </a:r>
                      <a:r>
                        <a:rPr lang="en-US" b="1" dirty="0" err="1"/>
                        <a:t>rax</a:t>
                      </a:r>
                      <a:endParaRPr lang="en-US" b="1" i="0" dirty="0">
                        <a:latin typeface="Courier New"/>
                        <a:cs typeface="Courier New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Return value</a:t>
                      </a:r>
                      <a:endParaRPr lang="en-US" b="1" i="0" dirty="0">
                        <a:latin typeface="Courier New"/>
                        <a:cs typeface="Courier New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00266014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9" name="Rectangle 3"/>
          <p:cNvSpPr>
            <a:spLocks noGrp="1" noChangeArrowheads="1"/>
          </p:cNvSpPr>
          <p:nvPr>
            <p:ph type="title"/>
          </p:nvPr>
        </p:nvSpPr>
        <p:spPr>
          <a:xfrm>
            <a:off x="457200" y="228600"/>
            <a:ext cx="8382000" cy="1143000"/>
          </a:xfrm>
          <a:ln/>
        </p:spPr>
        <p:txBody>
          <a:bodyPr/>
          <a:lstStyle/>
          <a:p>
            <a:pPr marL="119063" indent="-119063"/>
            <a:r>
              <a:rPr lang="en-US" dirty="0"/>
              <a:t>Summarizing</a:t>
            </a:r>
          </a:p>
        </p:txBody>
      </p:sp>
      <p:sp>
        <p:nvSpPr>
          <p:cNvPr id="39940" name="Rectangle 4"/>
          <p:cNvSpPr>
            <a:spLocks noGrp="1" noChangeArrowheads="1"/>
          </p:cNvSpPr>
          <p:nvPr>
            <p:ph idx="1"/>
          </p:nvPr>
        </p:nvSpPr>
        <p:spPr>
          <a:xfrm>
            <a:off x="381000" y="1219200"/>
            <a:ext cx="8382000" cy="5435600"/>
          </a:xfrm>
          <a:ln/>
        </p:spPr>
        <p:txBody>
          <a:bodyPr/>
          <a:lstStyle/>
          <a:p>
            <a:r>
              <a:rPr lang="en-US" dirty="0"/>
              <a:t>C Control</a:t>
            </a:r>
          </a:p>
          <a:p>
            <a:pPr marL="546100" lvl="1"/>
            <a:r>
              <a:rPr lang="en-US" dirty="0"/>
              <a:t>if-then-else</a:t>
            </a:r>
          </a:p>
          <a:p>
            <a:pPr marL="546100" lvl="1"/>
            <a:r>
              <a:rPr lang="en-US" dirty="0"/>
              <a:t>do-while</a:t>
            </a:r>
          </a:p>
          <a:p>
            <a:pPr marL="546100" lvl="1"/>
            <a:r>
              <a:rPr lang="en-US" dirty="0"/>
              <a:t>while, for</a:t>
            </a:r>
          </a:p>
          <a:p>
            <a:pPr marL="546100" lvl="1"/>
            <a:r>
              <a:rPr lang="en-US" dirty="0"/>
              <a:t>switch</a:t>
            </a:r>
          </a:p>
          <a:p>
            <a:r>
              <a:rPr lang="en-US" dirty="0"/>
              <a:t>Assembler Control</a:t>
            </a:r>
          </a:p>
          <a:p>
            <a:pPr marL="546100" lvl="1"/>
            <a:r>
              <a:rPr lang="en-US" dirty="0"/>
              <a:t>Conditional jump</a:t>
            </a:r>
          </a:p>
          <a:p>
            <a:pPr marL="546100" lvl="1"/>
            <a:r>
              <a:rPr lang="en-US" dirty="0"/>
              <a:t>Conditional move</a:t>
            </a:r>
          </a:p>
          <a:p>
            <a:pPr marL="546100" lvl="1"/>
            <a:r>
              <a:rPr lang="en-US" dirty="0"/>
              <a:t>Indirect jump (via jump tables)</a:t>
            </a:r>
          </a:p>
          <a:p>
            <a:pPr marL="546100" lvl="1"/>
            <a:r>
              <a:rPr lang="en-US" dirty="0"/>
              <a:t>Compiler generates code sequence to implement more complex control</a:t>
            </a:r>
          </a:p>
          <a:p>
            <a:r>
              <a:rPr lang="en-US" dirty="0"/>
              <a:t>Standard Techniques</a:t>
            </a:r>
          </a:p>
          <a:p>
            <a:pPr marL="546100" lvl="1"/>
            <a:r>
              <a:rPr lang="en-US" dirty="0"/>
              <a:t>Loops converted to do-while or jump-to-middle form</a:t>
            </a:r>
          </a:p>
          <a:p>
            <a:pPr marL="546100" lvl="1"/>
            <a:r>
              <a:rPr lang="en-US" dirty="0"/>
              <a:t>Large switch statements use jump tables</a:t>
            </a:r>
          </a:p>
          <a:p>
            <a:pPr marL="546100" lvl="1"/>
            <a:r>
              <a:rPr lang="en-US" dirty="0"/>
              <a:t>Sparse switch statements may use decision trees (if-</a:t>
            </a:r>
            <a:r>
              <a:rPr lang="en-US" dirty="0" err="1"/>
              <a:t>elseif</a:t>
            </a:r>
            <a:r>
              <a:rPr lang="en-US" dirty="0"/>
              <a:t>-</a:t>
            </a:r>
            <a:r>
              <a:rPr lang="en-US" dirty="0" err="1"/>
              <a:t>elseif</a:t>
            </a:r>
            <a:r>
              <a:rPr lang="en-US" dirty="0"/>
              <a:t>-else)</a:t>
            </a:r>
          </a:p>
        </p:txBody>
      </p:sp>
    </p:spTree>
    <p:extLst>
      <p:ext uri="{BB962C8B-B14F-4D97-AF65-F5344CB8AC3E}">
        <p14:creationId xmlns:p14="http://schemas.microsoft.com/office/powerpoint/2010/main" val="1134517555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5" name="Rectangle 3"/>
          <p:cNvSpPr>
            <a:spLocks noGrp="1" noChangeArrowheads="1"/>
          </p:cNvSpPr>
          <p:nvPr>
            <p:ph type="title"/>
          </p:nvPr>
        </p:nvSpPr>
        <p:spPr>
          <a:ln/>
        </p:spPr>
        <p:txBody>
          <a:bodyPr/>
          <a:lstStyle/>
          <a:p>
            <a:pPr marL="119063" indent="-119063"/>
            <a:r>
              <a:rPr lang="en-US" dirty="0"/>
              <a:t>Summary</a:t>
            </a:r>
          </a:p>
        </p:txBody>
      </p:sp>
      <p:sp>
        <p:nvSpPr>
          <p:cNvPr id="64516" name="Rectangle 4"/>
          <p:cNvSpPr>
            <a:spLocks noGrp="1" noChangeArrowheads="1"/>
          </p:cNvSpPr>
          <p:nvPr>
            <p:ph idx="1"/>
          </p:nvPr>
        </p:nvSpPr>
        <p:spPr>
          <a:ln/>
        </p:spPr>
        <p:txBody>
          <a:bodyPr/>
          <a:lstStyle/>
          <a:p>
            <a:r>
              <a:rPr lang="en-US" dirty="0"/>
              <a:t>Today</a:t>
            </a:r>
          </a:p>
          <a:p>
            <a:pPr marL="552450" lvl="1"/>
            <a:r>
              <a:rPr lang="en-US" dirty="0"/>
              <a:t>Control: Condition codes</a:t>
            </a:r>
          </a:p>
          <a:p>
            <a:pPr marL="552450" lvl="1"/>
            <a:r>
              <a:rPr lang="en-US" dirty="0"/>
              <a:t>Conditional branches &amp; conditional moves</a:t>
            </a:r>
          </a:p>
          <a:p>
            <a:pPr marL="552450" lvl="1"/>
            <a:r>
              <a:rPr lang="en-US" dirty="0"/>
              <a:t>Loops</a:t>
            </a:r>
          </a:p>
          <a:p>
            <a:pPr marL="552450" lvl="1"/>
            <a:r>
              <a:rPr lang="en-US" dirty="0"/>
              <a:t>Switch statements</a:t>
            </a:r>
          </a:p>
          <a:p>
            <a:r>
              <a:rPr lang="en-US" dirty="0"/>
              <a:t>Next Time</a:t>
            </a:r>
          </a:p>
          <a:p>
            <a:pPr marL="552450" lvl="1"/>
            <a:r>
              <a:rPr lang="en-US" dirty="0"/>
              <a:t>Stack</a:t>
            </a:r>
          </a:p>
          <a:p>
            <a:pPr marL="552450" lvl="1"/>
            <a:r>
              <a:rPr lang="en-US" dirty="0"/>
              <a:t>Call / return</a:t>
            </a:r>
          </a:p>
          <a:p>
            <a:pPr marL="552450" lvl="1"/>
            <a:r>
              <a:rPr lang="en-US" dirty="0"/>
              <a:t>Procedure call discipline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2FB18566-588B-4882-A04A-E605E515A3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Additional Slides</a:t>
            </a:r>
            <a:endParaRPr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584E911B-38A4-4AF1-B750-F4EFDB55697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08055775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Finding Jump Table in Binary</a:t>
            </a:r>
          </a:p>
        </p:txBody>
      </p:sp>
      <p:sp>
        <p:nvSpPr>
          <p:cNvPr id="4" name="Rectangle 6"/>
          <p:cNvSpPr>
            <a:spLocks/>
          </p:cNvSpPr>
          <p:nvPr/>
        </p:nvSpPr>
        <p:spPr bwMode="auto">
          <a:xfrm>
            <a:off x="322385" y="1371600"/>
            <a:ext cx="8379069" cy="4431323"/>
          </a:xfrm>
          <a:prstGeom prst="rect">
            <a:avLst/>
          </a:prstGeom>
          <a:solidFill>
            <a:srgbClr val="F6F5BD"/>
          </a:solidFill>
          <a:ln w="127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>
            <a:outerShdw dist="76199" dir="2700000" algn="ctr" rotWithShape="0">
              <a:schemeClr val="bg2">
                <a:alpha val="75000"/>
              </a:schemeClr>
            </a:outerShdw>
          </a:effectLst>
        </p:spPr>
        <p:txBody>
          <a:bodyPr lIns="38100" tIns="38100" rIns="38100" bIns="38100"/>
          <a:lstStyle/>
          <a:p>
            <a:pPr algn="l"/>
            <a:r>
              <a:rPr lang="en-US" sz="14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 </a:t>
            </a:r>
            <a:r>
              <a:rPr lang="cs-CZ" sz="14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00000000004005e0 &lt;</a:t>
            </a:r>
            <a:r>
              <a:rPr lang="cs-CZ" sz="1400" b="1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switch_eg</a:t>
            </a:r>
            <a:r>
              <a:rPr lang="cs-CZ" sz="14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&gt;:</a:t>
            </a:r>
          </a:p>
          <a:p>
            <a:pPr algn="l"/>
            <a:r>
              <a:rPr lang="cs-CZ" sz="14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4005e0:       48 89 d1                </a:t>
            </a:r>
            <a:r>
              <a:rPr lang="cs-CZ" sz="1400" b="1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mov</a:t>
            </a:r>
            <a:r>
              <a:rPr lang="cs-CZ" sz="14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  %</a:t>
            </a:r>
            <a:r>
              <a:rPr lang="cs-CZ" sz="1400" b="1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rdx</a:t>
            </a:r>
            <a:r>
              <a:rPr lang="cs-CZ" sz="14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,%</a:t>
            </a:r>
            <a:r>
              <a:rPr lang="cs-CZ" sz="1400" b="1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rcx</a:t>
            </a:r>
            <a:endParaRPr lang="cs-CZ" sz="1400" b="1" dirty="0">
              <a:solidFill>
                <a:schemeClr val="tx1"/>
              </a:solidFill>
              <a:latin typeface="Courier New" pitchFamily="49" charset="0"/>
              <a:cs typeface="Courier New" pitchFamily="49" charset="0"/>
              <a:sym typeface="Courier New Bold" charset="0"/>
            </a:endParaRPr>
          </a:p>
          <a:p>
            <a:pPr algn="l"/>
            <a:r>
              <a:rPr lang="cs-CZ" sz="14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4005e3:       48 83 ff 06             </a:t>
            </a:r>
            <a:r>
              <a:rPr lang="cs-CZ" sz="1400" b="1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cmp</a:t>
            </a:r>
            <a:r>
              <a:rPr lang="cs-CZ" sz="14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  $0x6,%rdi</a:t>
            </a:r>
          </a:p>
          <a:p>
            <a:pPr algn="l"/>
            <a:r>
              <a:rPr lang="cs-CZ" sz="14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4005e7:       77 2b                   </a:t>
            </a:r>
            <a:r>
              <a:rPr lang="cs-CZ" sz="1400" b="1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ja</a:t>
            </a:r>
            <a:r>
              <a:rPr lang="cs-CZ" sz="14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   400614 &lt;switch_eg+0x34&gt;</a:t>
            </a:r>
          </a:p>
          <a:p>
            <a:pPr algn="l"/>
            <a:r>
              <a:rPr lang="cs-CZ" sz="14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4005e9:       ff 24 </a:t>
            </a:r>
            <a:r>
              <a:rPr lang="cs-CZ" sz="1400" b="1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fd</a:t>
            </a:r>
            <a:r>
              <a:rPr lang="cs-CZ" sz="14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f0 07 40 00    </a:t>
            </a:r>
            <a:r>
              <a:rPr lang="cs-CZ" sz="1400" b="1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jmpq</a:t>
            </a:r>
            <a:r>
              <a:rPr lang="cs-CZ" sz="14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 *0x4007f0(,%rdi,8)</a:t>
            </a:r>
          </a:p>
          <a:p>
            <a:pPr algn="l"/>
            <a:r>
              <a:rPr lang="cs-CZ" sz="14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4005f0:       48 89 f0                </a:t>
            </a:r>
            <a:r>
              <a:rPr lang="cs-CZ" sz="1400" b="1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mov</a:t>
            </a:r>
            <a:r>
              <a:rPr lang="cs-CZ" sz="14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  %</a:t>
            </a:r>
            <a:r>
              <a:rPr lang="cs-CZ" sz="1400" b="1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rsi</a:t>
            </a:r>
            <a:r>
              <a:rPr lang="cs-CZ" sz="14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,%</a:t>
            </a:r>
            <a:r>
              <a:rPr lang="cs-CZ" sz="1400" b="1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rax</a:t>
            </a:r>
            <a:endParaRPr lang="cs-CZ" sz="1400" b="1" dirty="0">
              <a:solidFill>
                <a:schemeClr val="tx1"/>
              </a:solidFill>
              <a:latin typeface="Courier New" pitchFamily="49" charset="0"/>
              <a:cs typeface="Courier New" pitchFamily="49" charset="0"/>
              <a:sym typeface="Courier New Bold" charset="0"/>
            </a:endParaRPr>
          </a:p>
          <a:p>
            <a:pPr algn="l"/>
            <a:r>
              <a:rPr lang="cs-CZ" sz="14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4005f3:       48 0f </a:t>
            </a:r>
            <a:r>
              <a:rPr lang="cs-CZ" sz="1400" b="1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af</a:t>
            </a:r>
            <a:r>
              <a:rPr lang="cs-CZ" sz="14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c2             </a:t>
            </a:r>
            <a:r>
              <a:rPr lang="cs-CZ" sz="1400" b="1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imul</a:t>
            </a:r>
            <a:r>
              <a:rPr lang="cs-CZ" sz="14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 %</a:t>
            </a:r>
            <a:r>
              <a:rPr lang="cs-CZ" sz="1400" b="1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rdx</a:t>
            </a:r>
            <a:r>
              <a:rPr lang="cs-CZ" sz="14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,%</a:t>
            </a:r>
            <a:r>
              <a:rPr lang="cs-CZ" sz="1400" b="1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rax</a:t>
            </a:r>
            <a:endParaRPr lang="cs-CZ" sz="1400" b="1" dirty="0">
              <a:solidFill>
                <a:schemeClr val="tx1"/>
              </a:solidFill>
              <a:latin typeface="Courier New" pitchFamily="49" charset="0"/>
              <a:cs typeface="Courier New" pitchFamily="49" charset="0"/>
              <a:sym typeface="Courier New Bold" charset="0"/>
            </a:endParaRPr>
          </a:p>
          <a:p>
            <a:pPr algn="l"/>
            <a:r>
              <a:rPr lang="cs-CZ" sz="14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4005f7:       c3                      </a:t>
            </a:r>
            <a:r>
              <a:rPr lang="cs-CZ" sz="1400" b="1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retq</a:t>
            </a:r>
            <a:endParaRPr lang="cs-CZ" sz="1400" b="1" dirty="0">
              <a:solidFill>
                <a:schemeClr val="tx1"/>
              </a:solidFill>
              <a:latin typeface="Courier New" pitchFamily="49" charset="0"/>
              <a:cs typeface="Courier New" pitchFamily="49" charset="0"/>
              <a:sym typeface="Courier New Bold" charset="0"/>
            </a:endParaRPr>
          </a:p>
          <a:p>
            <a:pPr algn="l"/>
            <a:r>
              <a:rPr lang="cs-CZ" sz="14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4005f8:       48 89 f0                </a:t>
            </a:r>
            <a:r>
              <a:rPr lang="cs-CZ" sz="1400" b="1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mov</a:t>
            </a:r>
            <a:r>
              <a:rPr lang="cs-CZ" sz="14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  %</a:t>
            </a:r>
            <a:r>
              <a:rPr lang="cs-CZ" sz="1400" b="1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rsi</a:t>
            </a:r>
            <a:r>
              <a:rPr lang="cs-CZ" sz="14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,%</a:t>
            </a:r>
            <a:r>
              <a:rPr lang="cs-CZ" sz="1400" b="1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rax</a:t>
            </a:r>
            <a:endParaRPr lang="cs-CZ" sz="1400" b="1" dirty="0">
              <a:solidFill>
                <a:schemeClr val="tx1"/>
              </a:solidFill>
              <a:latin typeface="Courier New" pitchFamily="49" charset="0"/>
              <a:cs typeface="Courier New" pitchFamily="49" charset="0"/>
              <a:sym typeface="Courier New Bold" charset="0"/>
            </a:endParaRPr>
          </a:p>
          <a:p>
            <a:pPr algn="l"/>
            <a:r>
              <a:rPr lang="cs-CZ" sz="14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4005fb:       48 99                   </a:t>
            </a:r>
            <a:r>
              <a:rPr lang="cs-CZ" sz="1400" b="1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cqto</a:t>
            </a:r>
            <a:endParaRPr lang="cs-CZ" sz="1400" b="1" dirty="0">
              <a:solidFill>
                <a:schemeClr val="tx1"/>
              </a:solidFill>
              <a:latin typeface="Courier New" pitchFamily="49" charset="0"/>
              <a:cs typeface="Courier New" pitchFamily="49" charset="0"/>
              <a:sym typeface="Courier New Bold" charset="0"/>
            </a:endParaRPr>
          </a:p>
          <a:p>
            <a:pPr algn="l"/>
            <a:r>
              <a:rPr lang="cs-CZ" sz="14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4005fd:       48 f7 f9                </a:t>
            </a:r>
            <a:r>
              <a:rPr lang="cs-CZ" sz="1400" b="1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idiv</a:t>
            </a:r>
            <a:r>
              <a:rPr lang="cs-CZ" sz="14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 %</a:t>
            </a:r>
            <a:r>
              <a:rPr lang="cs-CZ" sz="1400" b="1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rcx</a:t>
            </a:r>
            <a:endParaRPr lang="cs-CZ" sz="1400" b="1" dirty="0">
              <a:solidFill>
                <a:schemeClr val="tx1"/>
              </a:solidFill>
              <a:latin typeface="Courier New" pitchFamily="49" charset="0"/>
              <a:cs typeface="Courier New" pitchFamily="49" charset="0"/>
              <a:sym typeface="Courier New Bold" charset="0"/>
            </a:endParaRPr>
          </a:p>
          <a:p>
            <a:pPr algn="l"/>
            <a:r>
              <a:rPr lang="cs-CZ" sz="14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400600:       </a:t>
            </a:r>
            <a:r>
              <a:rPr lang="cs-CZ" sz="1400" b="1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eb</a:t>
            </a:r>
            <a:r>
              <a:rPr lang="cs-CZ" sz="14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05                   </a:t>
            </a:r>
            <a:r>
              <a:rPr lang="cs-CZ" sz="1400" b="1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jmp</a:t>
            </a:r>
            <a:r>
              <a:rPr lang="cs-CZ" sz="14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  400607 &lt;switch_eg+0x27&gt;</a:t>
            </a:r>
          </a:p>
          <a:p>
            <a:pPr algn="l"/>
            <a:r>
              <a:rPr lang="cs-CZ" sz="14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400602:       b8 01 00 00 00          </a:t>
            </a:r>
            <a:r>
              <a:rPr lang="cs-CZ" sz="1400" b="1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mov</a:t>
            </a:r>
            <a:r>
              <a:rPr lang="cs-CZ" sz="14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  $0x1,%eax</a:t>
            </a:r>
          </a:p>
          <a:p>
            <a:pPr algn="l"/>
            <a:r>
              <a:rPr lang="cs-CZ" sz="14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400607:       48 01 c8                </a:t>
            </a:r>
            <a:r>
              <a:rPr lang="cs-CZ" sz="1400" b="1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add</a:t>
            </a:r>
            <a:r>
              <a:rPr lang="cs-CZ" sz="14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  %</a:t>
            </a:r>
            <a:r>
              <a:rPr lang="cs-CZ" sz="1400" b="1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rcx</a:t>
            </a:r>
            <a:r>
              <a:rPr lang="cs-CZ" sz="14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,%</a:t>
            </a:r>
            <a:r>
              <a:rPr lang="cs-CZ" sz="1400" b="1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rax</a:t>
            </a:r>
            <a:endParaRPr lang="cs-CZ" sz="1400" b="1" dirty="0">
              <a:solidFill>
                <a:schemeClr val="tx1"/>
              </a:solidFill>
              <a:latin typeface="Courier New" pitchFamily="49" charset="0"/>
              <a:cs typeface="Courier New" pitchFamily="49" charset="0"/>
              <a:sym typeface="Courier New Bold" charset="0"/>
            </a:endParaRPr>
          </a:p>
          <a:p>
            <a:pPr algn="l"/>
            <a:r>
              <a:rPr lang="cs-CZ" sz="14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40060a:       c3                      </a:t>
            </a:r>
            <a:r>
              <a:rPr lang="cs-CZ" sz="1400" b="1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retq</a:t>
            </a:r>
            <a:endParaRPr lang="cs-CZ" sz="1400" b="1" dirty="0">
              <a:solidFill>
                <a:schemeClr val="tx1"/>
              </a:solidFill>
              <a:latin typeface="Courier New" pitchFamily="49" charset="0"/>
              <a:cs typeface="Courier New" pitchFamily="49" charset="0"/>
              <a:sym typeface="Courier New Bold" charset="0"/>
            </a:endParaRPr>
          </a:p>
          <a:p>
            <a:pPr algn="l"/>
            <a:r>
              <a:rPr lang="cs-CZ" sz="14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40060b:       b8 01 00 00 00          </a:t>
            </a:r>
            <a:r>
              <a:rPr lang="cs-CZ" sz="1400" b="1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mov</a:t>
            </a:r>
            <a:r>
              <a:rPr lang="cs-CZ" sz="14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  $0x1,%eax</a:t>
            </a:r>
          </a:p>
          <a:p>
            <a:pPr algn="l"/>
            <a:r>
              <a:rPr lang="cs-CZ" sz="14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400610:       48 29 d0                sub    %</a:t>
            </a:r>
            <a:r>
              <a:rPr lang="cs-CZ" sz="1400" b="1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rdx</a:t>
            </a:r>
            <a:r>
              <a:rPr lang="cs-CZ" sz="14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,%</a:t>
            </a:r>
            <a:r>
              <a:rPr lang="cs-CZ" sz="1400" b="1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rax</a:t>
            </a:r>
            <a:endParaRPr lang="cs-CZ" sz="1400" b="1" dirty="0">
              <a:solidFill>
                <a:schemeClr val="tx1"/>
              </a:solidFill>
              <a:latin typeface="Courier New" pitchFamily="49" charset="0"/>
              <a:cs typeface="Courier New" pitchFamily="49" charset="0"/>
              <a:sym typeface="Courier New Bold" charset="0"/>
            </a:endParaRPr>
          </a:p>
          <a:p>
            <a:pPr algn="l"/>
            <a:r>
              <a:rPr lang="cs-CZ" sz="14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400613:       c3                      </a:t>
            </a:r>
            <a:r>
              <a:rPr lang="cs-CZ" sz="1400" b="1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retq</a:t>
            </a:r>
            <a:endParaRPr lang="cs-CZ" sz="1400" b="1" dirty="0">
              <a:solidFill>
                <a:schemeClr val="tx1"/>
              </a:solidFill>
              <a:latin typeface="Courier New" pitchFamily="49" charset="0"/>
              <a:cs typeface="Courier New" pitchFamily="49" charset="0"/>
              <a:sym typeface="Courier New Bold" charset="0"/>
            </a:endParaRPr>
          </a:p>
          <a:p>
            <a:pPr algn="l"/>
            <a:r>
              <a:rPr lang="cs-CZ" sz="14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400614:       b8 02 00 00 00          </a:t>
            </a:r>
            <a:r>
              <a:rPr lang="cs-CZ" sz="1400" b="1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mov</a:t>
            </a:r>
            <a:r>
              <a:rPr lang="cs-CZ" sz="14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  $0x2,%eax</a:t>
            </a:r>
          </a:p>
          <a:p>
            <a:pPr algn="l"/>
            <a:r>
              <a:rPr lang="cs-CZ" sz="14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400619:       c3                      </a:t>
            </a:r>
            <a:r>
              <a:rPr lang="cs-CZ" sz="1400" b="1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retq</a:t>
            </a:r>
            <a:endParaRPr lang="cs-CZ" sz="1400" b="1" dirty="0">
              <a:solidFill>
                <a:schemeClr val="tx1"/>
              </a:solidFill>
              <a:latin typeface="Courier New" pitchFamily="49" charset="0"/>
              <a:cs typeface="Courier New" pitchFamily="49" charset="0"/>
              <a:sym typeface="Courier New Bold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87482479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Finding Jump Table in Binary (cont.)</a:t>
            </a:r>
          </a:p>
        </p:txBody>
      </p:sp>
      <p:sp>
        <p:nvSpPr>
          <p:cNvPr id="3" name="Rectangle 6"/>
          <p:cNvSpPr>
            <a:spLocks/>
          </p:cNvSpPr>
          <p:nvPr/>
        </p:nvSpPr>
        <p:spPr bwMode="auto">
          <a:xfrm>
            <a:off x="322385" y="1371600"/>
            <a:ext cx="8379069" cy="924169"/>
          </a:xfrm>
          <a:prstGeom prst="rect">
            <a:avLst/>
          </a:prstGeom>
          <a:solidFill>
            <a:srgbClr val="F6F5BD"/>
          </a:solidFill>
          <a:ln w="127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>
            <a:outerShdw dist="76199" dir="2700000" algn="ctr" rotWithShape="0">
              <a:schemeClr val="bg2">
                <a:alpha val="75000"/>
              </a:schemeClr>
            </a:outerShdw>
          </a:effectLst>
        </p:spPr>
        <p:txBody>
          <a:bodyPr lIns="38100" tIns="38100" rIns="38100" bIns="38100"/>
          <a:lstStyle/>
          <a:p>
            <a:pPr algn="l"/>
            <a:r>
              <a:rPr lang="en-US" sz="14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 </a:t>
            </a:r>
            <a:r>
              <a:rPr lang="cs-CZ" sz="14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00000000004005e0 &lt;</a:t>
            </a:r>
            <a:r>
              <a:rPr lang="cs-CZ" sz="1400" b="1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switch_eg</a:t>
            </a:r>
            <a:r>
              <a:rPr lang="cs-CZ" sz="14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&gt;:</a:t>
            </a:r>
          </a:p>
          <a:p>
            <a:pPr algn="l"/>
            <a:r>
              <a:rPr lang="cs-CZ" sz="14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. . .</a:t>
            </a:r>
          </a:p>
          <a:p>
            <a:pPr algn="l"/>
            <a:r>
              <a:rPr lang="cs-CZ" sz="14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4005e9:       ff 24 </a:t>
            </a:r>
            <a:r>
              <a:rPr lang="cs-CZ" sz="1400" b="1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fd</a:t>
            </a:r>
            <a:r>
              <a:rPr lang="cs-CZ" sz="14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f0 07 40 00    </a:t>
            </a:r>
            <a:r>
              <a:rPr lang="cs-CZ" sz="1400" b="1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jmpq</a:t>
            </a:r>
            <a:r>
              <a:rPr lang="cs-CZ" sz="14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 *</a:t>
            </a:r>
            <a:r>
              <a:rPr lang="cs-CZ" sz="1400" b="1" dirty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0x4007f0</a:t>
            </a:r>
            <a:r>
              <a:rPr lang="cs-CZ" sz="14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(,%rdi,8)</a:t>
            </a:r>
          </a:p>
          <a:p>
            <a:pPr algn="l"/>
            <a:r>
              <a:rPr lang="cs-CZ" sz="14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. . .</a:t>
            </a:r>
          </a:p>
        </p:txBody>
      </p:sp>
      <p:sp>
        <p:nvSpPr>
          <p:cNvPr id="5" name="Rectangle 6"/>
          <p:cNvSpPr>
            <a:spLocks/>
          </p:cNvSpPr>
          <p:nvPr/>
        </p:nvSpPr>
        <p:spPr bwMode="auto">
          <a:xfrm>
            <a:off x="328246" y="2588847"/>
            <a:ext cx="8379069" cy="1787769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127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>
            <a:outerShdw dist="76199" dir="2700000" algn="ctr" rotWithShape="0">
              <a:schemeClr val="bg2">
                <a:alpha val="75000"/>
              </a:schemeClr>
            </a:outerShdw>
          </a:effectLst>
        </p:spPr>
        <p:txBody>
          <a:bodyPr lIns="38100" tIns="38100" rIns="38100" bIns="38100"/>
          <a:lstStyle/>
          <a:p>
            <a:pPr algn="l"/>
            <a:r>
              <a:rPr lang="en-US" sz="14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% </a:t>
            </a:r>
            <a:r>
              <a:rPr lang="en-US" sz="1400" b="1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gdb</a:t>
            </a:r>
            <a:r>
              <a:rPr lang="en-US" sz="14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switch</a:t>
            </a:r>
          </a:p>
          <a:p>
            <a:pPr algn="l"/>
            <a:r>
              <a:rPr lang="fr-FR" sz="14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(gdb) x /8xg 0x4007f0</a:t>
            </a:r>
          </a:p>
          <a:p>
            <a:pPr algn="l"/>
            <a:r>
              <a:rPr lang="fr-FR" sz="14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0x4007f0:       0x0000000000400614      0x00000000004005f0</a:t>
            </a:r>
          </a:p>
          <a:p>
            <a:pPr algn="l"/>
            <a:r>
              <a:rPr lang="fr-FR" sz="14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0x400800:       0x00000000004005f8      0x0000000000400602</a:t>
            </a:r>
          </a:p>
          <a:p>
            <a:pPr algn="l"/>
            <a:r>
              <a:rPr lang="fr-FR" sz="14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0x400810:       0x0000000000400614      0x000000000040060b</a:t>
            </a:r>
          </a:p>
          <a:p>
            <a:pPr algn="l"/>
            <a:r>
              <a:rPr lang="fr-FR" sz="14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0x400820:       0x000000000040060b      0x2c646c25203d2078</a:t>
            </a:r>
          </a:p>
          <a:p>
            <a:pPr algn="l"/>
            <a:r>
              <a:rPr lang="fr-FR" sz="14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(gdb) </a:t>
            </a:r>
          </a:p>
        </p:txBody>
      </p:sp>
    </p:spTree>
    <p:extLst>
      <p:ext uri="{BB962C8B-B14F-4D97-AF65-F5344CB8AC3E}">
        <p14:creationId xmlns:p14="http://schemas.microsoft.com/office/powerpoint/2010/main" val="159096640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Finding Jump Table in Binary (cont.)</a:t>
            </a:r>
          </a:p>
        </p:txBody>
      </p:sp>
      <p:sp>
        <p:nvSpPr>
          <p:cNvPr id="5" name="Rectangle 6"/>
          <p:cNvSpPr>
            <a:spLocks/>
          </p:cNvSpPr>
          <p:nvPr/>
        </p:nvSpPr>
        <p:spPr bwMode="auto">
          <a:xfrm>
            <a:off x="298938" y="1172309"/>
            <a:ext cx="8379069" cy="1445845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127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>
            <a:outerShdw dist="76199" dir="2700000" algn="ctr" rotWithShape="0">
              <a:schemeClr val="bg2">
                <a:alpha val="75000"/>
              </a:schemeClr>
            </a:outerShdw>
          </a:effectLst>
        </p:spPr>
        <p:txBody>
          <a:bodyPr lIns="38100" tIns="38100" rIns="38100" bIns="38100"/>
          <a:lstStyle/>
          <a:p>
            <a:pPr algn="l"/>
            <a:r>
              <a:rPr lang="en-US" sz="14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% </a:t>
            </a:r>
            <a:r>
              <a:rPr lang="en-US" sz="1400" b="1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gdb</a:t>
            </a:r>
            <a:r>
              <a:rPr lang="en-US" sz="14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switch</a:t>
            </a:r>
          </a:p>
          <a:p>
            <a:pPr algn="l"/>
            <a:r>
              <a:rPr lang="fr-FR" sz="14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(gdb) x /8xg 0x4007f0</a:t>
            </a:r>
          </a:p>
          <a:p>
            <a:pPr algn="l"/>
            <a:r>
              <a:rPr lang="fr-FR" sz="14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0x4007f0:       0x0000000000400614      0x00000000004005f0</a:t>
            </a:r>
          </a:p>
          <a:p>
            <a:pPr algn="l"/>
            <a:r>
              <a:rPr lang="fr-FR" sz="14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0x400800:       0x00000000004005f8      0x0000000000400602</a:t>
            </a:r>
          </a:p>
          <a:p>
            <a:pPr algn="l"/>
            <a:r>
              <a:rPr lang="fr-FR" sz="14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0x400810:       0x0000000000400614      0x000000000040060b</a:t>
            </a:r>
          </a:p>
          <a:p>
            <a:pPr algn="l"/>
            <a:r>
              <a:rPr lang="fr-FR" sz="14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0x400820:       0x000000000040060b      0x2c646c25203d2078</a:t>
            </a:r>
          </a:p>
        </p:txBody>
      </p:sp>
      <p:sp>
        <p:nvSpPr>
          <p:cNvPr id="6" name="Rectangle 6"/>
          <p:cNvSpPr>
            <a:spLocks/>
          </p:cNvSpPr>
          <p:nvPr/>
        </p:nvSpPr>
        <p:spPr bwMode="auto">
          <a:xfrm>
            <a:off x="381001" y="2706078"/>
            <a:ext cx="8379069" cy="3565768"/>
          </a:xfrm>
          <a:prstGeom prst="rect">
            <a:avLst/>
          </a:prstGeom>
          <a:solidFill>
            <a:srgbClr val="F6F5BD"/>
          </a:solidFill>
          <a:ln w="127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>
            <a:outerShdw dist="76199" dir="2700000" algn="ctr" rotWithShape="0">
              <a:schemeClr val="bg2">
                <a:alpha val="75000"/>
              </a:schemeClr>
            </a:outerShdw>
          </a:effectLst>
        </p:spPr>
        <p:txBody>
          <a:bodyPr lIns="38100" tIns="38100" rIns="38100" bIns="38100"/>
          <a:lstStyle/>
          <a:p>
            <a:pPr algn="l"/>
            <a:r>
              <a:rPr lang="cs-CZ" sz="14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. . .</a:t>
            </a:r>
          </a:p>
          <a:p>
            <a:pPr algn="l"/>
            <a:r>
              <a:rPr lang="cs-CZ" sz="14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4005f0:       48 89 f0                </a:t>
            </a:r>
            <a:r>
              <a:rPr lang="cs-CZ" sz="1400" b="1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mov</a:t>
            </a:r>
            <a:r>
              <a:rPr lang="cs-CZ" sz="14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  %</a:t>
            </a:r>
            <a:r>
              <a:rPr lang="cs-CZ" sz="1400" b="1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rsi</a:t>
            </a:r>
            <a:r>
              <a:rPr lang="cs-CZ" sz="14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,%</a:t>
            </a:r>
            <a:r>
              <a:rPr lang="cs-CZ" sz="1400" b="1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rax</a:t>
            </a:r>
            <a:endParaRPr lang="cs-CZ" sz="1400" b="1" dirty="0">
              <a:solidFill>
                <a:schemeClr val="tx1"/>
              </a:solidFill>
              <a:latin typeface="Courier New" pitchFamily="49" charset="0"/>
              <a:cs typeface="Courier New" pitchFamily="49" charset="0"/>
              <a:sym typeface="Courier New Bold" charset="0"/>
            </a:endParaRPr>
          </a:p>
          <a:p>
            <a:pPr algn="l"/>
            <a:r>
              <a:rPr lang="cs-CZ" sz="14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4005f3:       48 0f </a:t>
            </a:r>
            <a:r>
              <a:rPr lang="cs-CZ" sz="1400" b="1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af</a:t>
            </a:r>
            <a:r>
              <a:rPr lang="cs-CZ" sz="14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c2             </a:t>
            </a:r>
            <a:r>
              <a:rPr lang="cs-CZ" sz="1400" b="1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imul</a:t>
            </a:r>
            <a:r>
              <a:rPr lang="cs-CZ" sz="14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 %</a:t>
            </a:r>
            <a:r>
              <a:rPr lang="cs-CZ" sz="1400" b="1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rdx</a:t>
            </a:r>
            <a:r>
              <a:rPr lang="cs-CZ" sz="14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,%</a:t>
            </a:r>
            <a:r>
              <a:rPr lang="cs-CZ" sz="1400" b="1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rax</a:t>
            </a:r>
            <a:endParaRPr lang="cs-CZ" sz="1400" b="1" dirty="0">
              <a:solidFill>
                <a:schemeClr val="tx1"/>
              </a:solidFill>
              <a:latin typeface="Courier New" pitchFamily="49" charset="0"/>
              <a:cs typeface="Courier New" pitchFamily="49" charset="0"/>
              <a:sym typeface="Courier New Bold" charset="0"/>
            </a:endParaRPr>
          </a:p>
          <a:p>
            <a:pPr algn="l"/>
            <a:r>
              <a:rPr lang="cs-CZ" sz="14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4005f7:       c3                      </a:t>
            </a:r>
            <a:r>
              <a:rPr lang="cs-CZ" sz="1400" b="1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retq</a:t>
            </a:r>
            <a:endParaRPr lang="cs-CZ" sz="1400" b="1" dirty="0">
              <a:solidFill>
                <a:schemeClr val="tx1"/>
              </a:solidFill>
              <a:latin typeface="Courier New" pitchFamily="49" charset="0"/>
              <a:cs typeface="Courier New" pitchFamily="49" charset="0"/>
              <a:sym typeface="Courier New Bold" charset="0"/>
            </a:endParaRPr>
          </a:p>
          <a:p>
            <a:pPr algn="l"/>
            <a:r>
              <a:rPr lang="cs-CZ" sz="14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4005f8:       48 89 f0                </a:t>
            </a:r>
            <a:r>
              <a:rPr lang="cs-CZ" sz="1400" b="1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mov</a:t>
            </a:r>
            <a:r>
              <a:rPr lang="cs-CZ" sz="14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  %</a:t>
            </a:r>
            <a:r>
              <a:rPr lang="cs-CZ" sz="1400" b="1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rsi</a:t>
            </a:r>
            <a:r>
              <a:rPr lang="cs-CZ" sz="14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,%</a:t>
            </a:r>
            <a:r>
              <a:rPr lang="cs-CZ" sz="1400" b="1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rax</a:t>
            </a:r>
            <a:endParaRPr lang="cs-CZ" sz="1400" b="1" dirty="0">
              <a:solidFill>
                <a:schemeClr val="tx1"/>
              </a:solidFill>
              <a:latin typeface="Courier New" pitchFamily="49" charset="0"/>
              <a:cs typeface="Courier New" pitchFamily="49" charset="0"/>
              <a:sym typeface="Courier New Bold" charset="0"/>
            </a:endParaRPr>
          </a:p>
          <a:p>
            <a:pPr algn="l"/>
            <a:r>
              <a:rPr lang="cs-CZ" sz="14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4005fb:       48 99                   </a:t>
            </a:r>
            <a:r>
              <a:rPr lang="cs-CZ" sz="1400" b="1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cqto</a:t>
            </a:r>
            <a:endParaRPr lang="cs-CZ" sz="1400" b="1" dirty="0">
              <a:solidFill>
                <a:schemeClr val="tx1"/>
              </a:solidFill>
              <a:latin typeface="Courier New" pitchFamily="49" charset="0"/>
              <a:cs typeface="Courier New" pitchFamily="49" charset="0"/>
              <a:sym typeface="Courier New Bold" charset="0"/>
            </a:endParaRPr>
          </a:p>
          <a:p>
            <a:pPr algn="l"/>
            <a:r>
              <a:rPr lang="cs-CZ" sz="14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4005fd:       48 f7 f9                </a:t>
            </a:r>
            <a:r>
              <a:rPr lang="cs-CZ" sz="1400" b="1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idiv</a:t>
            </a:r>
            <a:r>
              <a:rPr lang="cs-CZ" sz="14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 %</a:t>
            </a:r>
            <a:r>
              <a:rPr lang="cs-CZ" sz="1400" b="1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rcx</a:t>
            </a:r>
            <a:endParaRPr lang="cs-CZ" sz="1400" b="1" dirty="0">
              <a:solidFill>
                <a:schemeClr val="tx1"/>
              </a:solidFill>
              <a:latin typeface="Courier New" pitchFamily="49" charset="0"/>
              <a:cs typeface="Courier New" pitchFamily="49" charset="0"/>
              <a:sym typeface="Courier New Bold" charset="0"/>
            </a:endParaRPr>
          </a:p>
          <a:p>
            <a:pPr algn="l"/>
            <a:r>
              <a:rPr lang="cs-CZ" sz="14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400600:       </a:t>
            </a:r>
            <a:r>
              <a:rPr lang="cs-CZ" sz="1400" b="1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eb</a:t>
            </a:r>
            <a:r>
              <a:rPr lang="cs-CZ" sz="14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05                   </a:t>
            </a:r>
            <a:r>
              <a:rPr lang="cs-CZ" sz="1400" b="1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jmp</a:t>
            </a:r>
            <a:r>
              <a:rPr lang="cs-CZ" sz="14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  400607 &lt;switch_eg+0x27&gt;</a:t>
            </a:r>
          </a:p>
          <a:p>
            <a:pPr algn="l"/>
            <a:r>
              <a:rPr lang="cs-CZ" sz="14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400602:       b8 01 00 00 00          </a:t>
            </a:r>
            <a:r>
              <a:rPr lang="cs-CZ" sz="1400" b="1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mov</a:t>
            </a:r>
            <a:r>
              <a:rPr lang="cs-CZ" sz="14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  $0x1,%eax</a:t>
            </a:r>
          </a:p>
          <a:p>
            <a:pPr algn="l"/>
            <a:r>
              <a:rPr lang="cs-CZ" sz="14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400607:       48 01 c8                </a:t>
            </a:r>
            <a:r>
              <a:rPr lang="cs-CZ" sz="1400" b="1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add</a:t>
            </a:r>
            <a:r>
              <a:rPr lang="cs-CZ" sz="14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  %</a:t>
            </a:r>
            <a:r>
              <a:rPr lang="cs-CZ" sz="1400" b="1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rcx</a:t>
            </a:r>
            <a:r>
              <a:rPr lang="cs-CZ" sz="14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,%</a:t>
            </a:r>
            <a:r>
              <a:rPr lang="cs-CZ" sz="1400" b="1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rax</a:t>
            </a:r>
            <a:endParaRPr lang="cs-CZ" sz="1400" b="1" dirty="0">
              <a:solidFill>
                <a:schemeClr val="tx1"/>
              </a:solidFill>
              <a:latin typeface="Courier New" pitchFamily="49" charset="0"/>
              <a:cs typeface="Courier New" pitchFamily="49" charset="0"/>
              <a:sym typeface="Courier New Bold" charset="0"/>
            </a:endParaRPr>
          </a:p>
          <a:p>
            <a:pPr algn="l"/>
            <a:r>
              <a:rPr lang="cs-CZ" sz="14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40060a:       c3                      </a:t>
            </a:r>
            <a:r>
              <a:rPr lang="cs-CZ" sz="1400" b="1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retq</a:t>
            </a:r>
            <a:endParaRPr lang="cs-CZ" sz="1400" b="1" dirty="0">
              <a:solidFill>
                <a:schemeClr val="tx1"/>
              </a:solidFill>
              <a:latin typeface="Courier New" pitchFamily="49" charset="0"/>
              <a:cs typeface="Courier New" pitchFamily="49" charset="0"/>
              <a:sym typeface="Courier New Bold" charset="0"/>
            </a:endParaRPr>
          </a:p>
          <a:p>
            <a:pPr algn="l"/>
            <a:r>
              <a:rPr lang="cs-CZ" sz="14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40060b:       b8 01 00 00 00          </a:t>
            </a:r>
            <a:r>
              <a:rPr lang="cs-CZ" sz="1400" b="1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mov</a:t>
            </a:r>
            <a:r>
              <a:rPr lang="cs-CZ" sz="14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  $0x1,%eax</a:t>
            </a:r>
          </a:p>
          <a:p>
            <a:pPr algn="l"/>
            <a:r>
              <a:rPr lang="cs-CZ" sz="14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400610:       48 29 d0                sub    %</a:t>
            </a:r>
            <a:r>
              <a:rPr lang="cs-CZ" sz="1400" b="1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rdx</a:t>
            </a:r>
            <a:r>
              <a:rPr lang="cs-CZ" sz="14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,%</a:t>
            </a:r>
            <a:r>
              <a:rPr lang="cs-CZ" sz="1400" b="1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rax</a:t>
            </a:r>
            <a:endParaRPr lang="cs-CZ" sz="1400" b="1" dirty="0">
              <a:solidFill>
                <a:schemeClr val="tx1"/>
              </a:solidFill>
              <a:latin typeface="Courier New" pitchFamily="49" charset="0"/>
              <a:cs typeface="Courier New" pitchFamily="49" charset="0"/>
              <a:sym typeface="Courier New Bold" charset="0"/>
            </a:endParaRPr>
          </a:p>
          <a:p>
            <a:pPr algn="l"/>
            <a:r>
              <a:rPr lang="cs-CZ" sz="14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400613:       c3                      </a:t>
            </a:r>
            <a:r>
              <a:rPr lang="cs-CZ" sz="1400" b="1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retq</a:t>
            </a:r>
            <a:endParaRPr lang="cs-CZ" sz="1400" b="1" dirty="0">
              <a:solidFill>
                <a:schemeClr val="tx1"/>
              </a:solidFill>
              <a:latin typeface="Courier New" pitchFamily="49" charset="0"/>
              <a:cs typeface="Courier New" pitchFamily="49" charset="0"/>
              <a:sym typeface="Courier New Bold" charset="0"/>
            </a:endParaRPr>
          </a:p>
          <a:p>
            <a:pPr algn="l"/>
            <a:r>
              <a:rPr lang="cs-CZ" sz="14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400614:       b8 02 00 00 00          </a:t>
            </a:r>
            <a:r>
              <a:rPr lang="cs-CZ" sz="1400" b="1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mov</a:t>
            </a:r>
            <a:r>
              <a:rPr lang="cs-CZ" sz="14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  $0x2,%eax</a:t>
            </a:r>
          </a:p>
          <a:p>
            <a:pPr algn="l"/>
            <a:r>
              <a:rPr lang="cs-CZ" sz="1400" b="1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  400619:       c3                      </a:t>
            </a:r>
            <a:r>
              <a:rPr lang="cs-CZ" sz="1400" b="1" dirty="0" err="1">
                <a:solidFill>
                  <a:schemeClr val="tx1"/>
                </a:solidFill>
                <a:latin typeface="Courier New" pitchFamily="49" charset="0"/>
                <a:cs typeface="Courier New" pitchFamily="49" charset="0"/>
                <a:sym typeface="Courier New Bold" charset="0"/>
              </a:rPr>
              <a:t>retq</a:t>
            </a:r>
            <a:endParaRPr lang="cs-CZ" sz="1400" b="1" dirty="0">
              <a:solidFill>
                <a:schemeClr val="tx1"/>
              </a:solidFill>
              <a:latin typeface="Courier New" pitchFamily="49" charset="0"/>
              <a:cs typeface="Courier New" pitchFamily="49" charset="0"/>
              <a:sym typeface="Courier New Bold" charset="0"/>
            </a:endParaRPr>
          </a:p>
        </p:txBody>
      </p:sp>
      <p:cxnSp>
        <p:nvCxnSpPr>
          <p:cNvPr id="7" name="Straight Arrow Connector 6"/>
          <p:cNvCxnSpPr/>
          <p:nvPr/>
        </p:nvCxnSpPr>
        <p:spPr bwMode="auto">
          <a:xfrm flipH="1">
            <a:off x="1182077" y="1983154"/>
            <a:ext cx="1406769" cy="1690077"/>
          </a:xfrm>
          <a:prstGeom prst="straightConnector1">
            <a:avLst/>
          </a:prstGeom>
          <a:solidFill>
            <a:schemeClr val="accent1"/>
          </a:solidFill>
          <a:ln w="25400" cap="flat" cmpd="sng" algn="ctr">
            <a:solidFill>
              <a:srgbClr val="CC0000"/>
            </a:solidFill>
            <a:prstDash val="solid"/>
            <a:round/>
            <a:headEnd type="oval" w="med" len="med"/>
            <a:tailEnd type="arrow"/>
          </a:ln>
          <a:effectLst/>
        </p:spPr>
      </p:cxnSp>
      <p:cxnSp>
        <p:nvCxnSpPr>
          <p:cNvPr id="8" name="Straight Arrow Connector 7"/>
          <p:cNvCxnSpPr/>
          <p:nvPr/>
        </p:nvCxnSpPr>
        <p:spPr bwMode="auto">
          <a:xfrm flipH="1">
            <a:off x="1182077" y="1768231"/>
            <a:ext cx="1680309" cy="4054231"/>
          </a:xfrm>
          <a:prstGeom prst="straightConnector1">
            <a:avLst/>
          </a:prstGeom>
          <a:solidFill>
            <a:schemeClr val="accent1"/>
          </a:solidFill>
          <a:ln w="25400" cap="flat" cmpd="sng" algn="ctr">
            <a:solidFill>
              <a:srgbClr val="CC0000"/>
            </a:solidFill>
            <a:prstDash val="solid"/>
            <a:round/>
            <a:headEnd type="oval" w="med" len="med"/>
            <a:tailEnd type="arrow"/>
          </a:ln>
          <a:effectLst/>
        </p:spPr>
      </p:cxnSp>
      <p:cxnSp>
        <p:nvCxnSpPr>
          <p:cNvPr id="11" name="Straight Arrow Connector 10"/>
          <p:cNvCxnSpPr/>
          <p:nvPr/>
        </p:nvCxnSpPr>
        <p:spPr bwMode="auto">
          <a:xfrm flipH="1">
            <a:off x="1240692" y="2188308"/>
            <a:ext cx="1592386" cy="3624384"/>
          </a:xfrm>
          <a:prstGeom prst="straightConnector1">
            <a:avLst/>
          </a:prstGeom>
          <a:solidFill>
            <a:schemeClr val="accent1"/>
          </a:solidFill>
          <a:ln w="25400" cap="flat" cmpd="sng" algn="ctr">
            <a:solidFill>
              <a:srgbClr val="CC0000"/>
            </a:solidFill>
            <a:prstDash val="solid"/>
            <a:round/>
            <a:headEnd type="oval" w="med" len="med"/>
            <a:tailEnd type="arrow"/>
          </a:ln>
          <a:effectLst/>
        </p:spPr>
      </p:cxnSp>
      <p:cxnSp>
        <p:nvCxnSpPr>
          <p:cNvPr id="14" name="Straight Arrow Connector 13"/>
          <p:cNvCxnSpPr/>
          <p:nvPr/>
        </p:nvCxnSpPr>
        <p:spPr bwMode="auto">
          <a:xfrm flipH="1">
            <a:off x="1221154" y="2403231"/>
            <a:ext cx="1651001" cy="2794000"/>
          </a:xfrm>
          <a:prstGeom prst="straightConnector1">
            <a:avLst/>
          </a:prstGeom>
          <a:solidFill>
            <a:schemeClr val="accent1"/>
          </a:solidFill>
          <a:ln w="25400" cap="flat" cmpd="sng" algn="ctr">
            <a:solidFill>
              <a:srgbClr val="CC0000"/>
            </a:solidFill>
            <a:prstDash val="solid"/>
            <a:round/>
            <a:headEnd type="oval" w="med" len="med"/>
            <a:tailEnd type="arrow"/>
          </a:ln>
          <a:effectLst/>
        </p:spPr>
      </p:cxnSp>
      <p:cxnSp>
        <p:nvCxnSpPr>
          <p:cNvPr id="17" name="Straight Arrow Connector 16"/>
          <p:cNvCxnSpPr/>
          <p:nvPr/>
        </p:nvCxnSpPr>
        <p:spPr bwMode="auto">
          <a:xfrm flipH="1">
            <a:off x="1221154" y="1738923"/>
            <a:ext cx="3810001" cy="1328615"/>
          </a:xfrm>
          <a:prstGeom prst="straightConnector1">
            <a:avLst/>
          </a:prstGeom>
          <a:solidFill>
            <a:schemeClr val="accent1"/>
          </a:solidFill>
          <a:ln w="25400" cap="flat" cmpd="sng" algn="ctr">
            <a:solidFill>
              <a:srgbClr val="CC0000"/>
            </a:solidFill>
            <a:prstDash val="solid"/>
            <a:round/>
            <a:headEnd type="oval" w="med" len="med"/>
            <a:tailEnd type="arrow"/>
          </a:ln>
          <a:effectLst/>
        </p:spPr>
      </p:cxnSp>
      <p:cxnSp>
        <p:nvCxnSpPr>
          <p:cNvPr id="20" name="Straight Arrow Connector 19"/>
          <p:cNvCxnSpPr/>
          <p:nvPr/>
        </p:nvCxnSpPr>
        <p:spPr bwMode="auto">
          <a:xfrm flipH="1">
            <a:off x="1270000" y="1963615"/>
            <a:ext cx="3761155" cy="2598616"/>
          </a:xfrm>
          <a:prstGeom prst="straightConnector1">
            <a:avLst/>
          </a:prstGeom>
          <a:solidFill>
            <a:schemeClr val="accent1"/>
          </a:solidFill>
          <a:ln w="25400" cap="flat" cmpd="sng" algn="ctr">
            <a:solidFill>
              <a:srgbClr val="CC0000"/>
            </a:solidFill>
            <a:prstDash val="solid"/>
            <a:round/>
            <a:headEnd type="oval" w="med" len="med"/>
            <a:tailEnd type="arrow"/>
          </a:ln>
          <a:effectLst/>
        </p:spPr>
      </p:cxnSp>
      <p:cxnSp>
        <p:nvCxnSpPr>
          <p:cNvPr id="23" name="Straight Arrow Connector 22"/>
          <p:cNvCxnSpPr/>
          <p:nvPr/>
        </p:nvCxnSpPr>
        <p:spPr bwMode="auto">
          <a:xfrm flipH="1">
            <a:off x="1230923" y="2178538"/>
            <a:ext cx="3800232" cy="2999154"/>
          </a:xfrm>
          <a:prstGeom prst="straightConnector1">
            <a:avLst/>
          </a:prstGeom>
          <a:solidFill>
            <a:schemeClr val="accent1"/>
          </a:solidFill>
          <a:ln w="25400" cap="flat" cmpd="sng" algn="ctr">
            <a:solidFill>
              <a:srgbClr val="CC0000"/>
            </a:solidFill>
            <a:prstDash val="solid"/>
            <a:round/>
            <a:headEnd type="oval" w="med" len="med"/>
            <a:tailEnd type="arrow"/>
          </a:ln>
          <a:effectLst/>
        </p:spPr>
      </p:cxnSp>
    </p:spTree>
    <p:extLst>
      <p:ext uri="{BB962C8B-B14F-4D97-AF65-F5344CB8AC3E}">
        <p14:creationId xmlns:p14="http://schemas.microsoft.com/office/powerpoint/2010/main" val="3692478345"/>
      </p:ext>
    </p:extLst>
  </p:cSld>
  <p:clrMapOvr>
    <a:masterClrMapping/>
  </p:clrMapOvr>
</p:sld>
</file>

<file path=ppt/theme/theme1.xml><?xml version="1.0" encoding="utf-8"?>
<a:theme xmlns:a="http://schemas.openxmlformats.org/drawingml/2006/main" name="ICS">
  <a:themeElements>
    <a:clrScheme name="Office 2007-201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Custom 1">
      <a:majorFont>
        <a:latin typeface="Arial Narrow"/>
        <a:ea typeface=""/>
        <a:cs typeface=""/>
      </a:majorFont>
      <a:minorFont>
        <a:latin typeface="Arial Narrow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25400" cap="flat" cmpd="sng" algn="ctr">
          <a:solidFill>
            <a:srgbClr val="CC0000"/>
          </a:solidFill>
          <a:prstDash val="solid"/>
          <a:round/>
          <a:headEnd type="none" w="med" len="med"/>
          <a:tailEnd type="triangl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24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 Narrow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25400" cap="flat" cmpd="sng" algn="ctr">
          <a:solidFill>
            <a:srgbClr val="CC0000"/>
          </a:solidFill>
          <a:prstDash val="solid"/>
          <a:round/>
          <a:headEnd type="none" w="med" len="med"/>
          <a:tailEnd type="triangl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24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 Narrow" pitchFamily="34" charset="0"/>
          </a:defRPr>
        </a:defPPr>
      </a:lstStyle>
    </a:lnDef>
    <a:txDef>
      <a:spPr>
        <a:noFill/>
      </a:spPr>
      <a:bodyPr wrap="none" rtlCol="0">
        <a:spAutoFit/>
      </a:bodyPr>
      <a:lstStyle>
        <a:defPPr>
          <a:defRPr dirty="0" smtClean="0">
            <a:latin typeface="Calibri" pitchFamily="34" charset="0"/>
          </a:defRPr>
        </a:defPPr>
      </a:lstStyle>
    </a:txDef>
  </a:objectDefaults>
  <a:extraClrSchemeLst>
    <a:extraClrScheme>
      <a:clrScheme name="class1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lass1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lass1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lass1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lass1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lass1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lass1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ICS" id="{BFB7FEFA-8734-0B42-B755-C9D64BE0CB38}" vid="{E9469454-AAA5-594F-867D-BCE1B1026FFC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23152</TotalTime>
  <Pages>0</Pages>
  <Words>5033</Words>
  <Characters>0</Characters>
  <Application>Microsoft Office PowerPoint</Application>
  <PresentationFormat>On-screen Show (4:3)</PresentationFormat>
  <Lines>0</Lines>
  <Paragraphs>1177</Paragraphs>
  <Slides>54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15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54</vt:i4>
      </vt:variant>
    </vt:vector>
  </HeadingPairs>
  <TitlesOfParts>
    <vt:vector size="70" baseType="lpstr">
      <vt:lpstr>Gill Sans</vt:lpstr>
      <vt:lpstr>黑体</vt:lpstr>
      <vt:lpstr>Arial</vt:lpstr>
      <vt:lpstr>Arial Narrow</vt:lpstr>
      <vt:lpstr>Arial Narrow Bold</vt:lpstr>
      <vt:lpstr>Calibri</vt:lpstr>
      <vt:lpstr>Calibri Bold</vt:lpstr>
      <vt:lpstr>Calibri Bold Italic</vt:lpstr>
      <vt:lpstr>Calibri Italic</vt:lpstr>
      <vt:lpstr>Courier New</vt:lpstr>
      <vt:lpstr>Courier New Bold</vt:lpstr>
      <vt:lpstr>Courier New Bold Italic</vt:lpstr>
      <vt:lpstr>Times New Roman</vt:lpstr>
      <vt:lpstr>Wingdings</vt:lpstr>
      <vt:lpstr>Wingdings 2</vt:lpstr>
      <vt:lpstr>ICS</vt:lpstr>
      <vt:lpstr>x86-64 General-Purpose Registers</vt:lpstr>
      <vt:lpstr>Machine-Level Programming II: Control  Introduction to Computer Systems  5th Lecture, Sep. 21, 2026</vt:lpstr>
      <vt:lpstr>Today</vt:lpstr>
      <vt:lpstr>Control flow </vt:lpstr>
      <vt:lpstr>Control flow in assembly language</vt:lpstr>
      <vt:lpstr>Register State (x86-64, Partial)</vt:lpstr>
      <vt:lpstr>Condition Codes</vt:lpstr>
      <vt:lpstr>Condition Codes (Implicit Setting)</vt:lpstr>
      <vt:lpstr>ZF set when</vt:lpstr>
      <vt:lpstr>SF set when</vt:lpstr>
      <vt:lpstr>CF set when</vt:lpstr>
      <vt:lpstr>OF set when</vt:lpstr>
      <vt:lpstr>Condition Codes (Explicit Setting: Compare)</vt:lpstr>
      <vt:lpstr>Condition Codes (Explicit Setting: Test)</vt:lpstr>
      <vt:lpstr>Reading Condition Codes</vt:lpstr>
      <vt:lpstr>Example: setl (Signed &lt;)</vt:lpstr>
      <vt:lpstr>Reading Condition Codes (Cont.)</vt:lpstr>
      <vt:lpstr>Exercise</vt:lpstr>
      <vt:lpstr>Exercise</vt:lpstr>
      <vt:lpstr>Today</vt:lpstr>
      <vt:lpstr>Jumping</vt:lpstr>
      <vt:lpstr>Conditional Branch Example (Old Style)</vt:lpstr>
      <vt:lpstr>Using Conditional Moves</vt:lpstr>
      <vt:lpstr>Conditional Move Example</vt:lpstr>
      <vt:lpstr>Bad Cases for Conditional Move</vt:lpstr>
      <vt:lpstr>Today</vt:lpstr>
      <vt:lpstr>“Do-While” Loop Example</vt:lpstr>
      <vt:lpstr>General “Do-While” Translation</vt:lpstr>
      <vt:lpstr>“Do-While” Loop Compilation</vt:lpstr>
      <vt:lpstr>General “While” Translation #1</vt:lpstr>
      <vt:lpstr>While Loop Example #1</vt:lpstr>
      <vt:lpstr>General “While” Translation #2</vt:lpstr>
      <vt:lpstr>While Loop Example #2</vt:lpstr>
      <vt:lpstr>“For” Loop Form</vt:lpstr>
      <vt:lpstr>“For” Loop  While Loop</vt:lpstr>
      <vt:lpstr>For-While Conversion</vt:lpstr>
      <vt:lpstr>“For” Loop Do-While Conversion</vt:lpstr>
      <vt:lpstr>Today</vt:lpstr>
      <vt:lpstr>Switch Statement Example</vt:lpstr>
      <vt:lpstr>Jump Table Structure</vt:lpstr>
      <vt:lpstr>Switch Statement Example</vt:lpstr>
      <vt:lpstr>Switch Statement Example</vt:lpstr>
      <vt:lpstr>Jump Table</vt:lpstr>
      <vt:lpstr>Assembly Setup Explanation</vt:lpstr>
      <vt:lpstr>Code Blocks (x == 1)</vt:lpstr>
      <vt:lpstr>Handling Fall-Through</vt:lpstr>
      <vt:lpstr>Code Blocks (x == 2, x == 3)</vt:lpstr>
      <vt:lpstr>Code Blocks (x == 5, x == 6, default)</vt:lpstr>
      <vt:lpstr>Summarizing</vt:lpstr>
      <vt:lpstr>Summary</vt:lpstr>
      <vt:lpstr>Additional Slides</vt:lpstr>
      <vt:lpstr>Finding Jump Table in Binary</vt:lpstr>
      <vt:lpstr>Finding Jump Table in Binary (cont.)</vt:lpstr>
      <vt:lpstr>Finding Jump Table in Binary (cont.)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Introduction to Computer Systems 15-213/18-243, spring 2009</dc:title>
  <dc:creator>Markus Pueschel</dc:creator>
  <dc:description>Redesign of slides created by Randal E. Bryant and David R. O'Hallaron</dc:description>
  <cp:lastModifiedBy>DIYU ZHOU</cp:lastModifiedBy>
  <cp:revision>1302</cp:revision>
  <cp:lastPrinted>2013-09-12T14:46:51Z</cp:lastPrinted>
  <dcterms:created xsi:type="dcterms:W3CDTF">2012-09-13T15:33:55Z</dcterms:created>
  <dcterms:modified xsi:type="dcterms:W3CDTF">2026-09-21T04:59:11Z</dcterms:modified>
</cp:coreProperties>
</file>