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</p:sldMasterIdLst>
  <p:notesMasterIdLst>
    <p:notesMasterId r:id="rId45"/>
  </p:notesMasterIdLst>
  <p:handoutMasterIdLst>
    <p:handoutMasterId r:id="rId46"/>
  </p:handoutMasterIdLst>
  <p:sldIdLst>
    <p:sldId id="542" r:id="rId2"/>
    <p:sldId id="645" r:id="rId3"/>
    <p:sldId id="580" r:id="rId4"/>
    <p:sldId id="683" r:id="rId5"/>
    <p:sldId id="680" r:id="rId6"/>
    <p:sldId id="733" r:id="rId7"/>
    <p:sldId id="682" r:id="rId8"/>
    <p:sldId id="735" r:id="rId9"/>
    <p:sldId id="585" r:id="rId10"/>
    <p:sldId id="586" r:id="rId11"/>
    <p:sldId id="741" r:id="rId12"/>
    <p:sldId id="646" r:id="rId13"/>
    <p:sldId id="684" r:id="rId14"/>
    <p:sldId id="661" r:id="rId15"/>
    <p:sldId id="592" r:id="rId16"/>
    <p:sldId id="647" r:id="rId17"/>
    <p:sldId id="740" r:id="rId18"/>
    <p:sldId id="649" r:id="rId19"/>
    <p:sldId id="597" r:id="rId20"/>
    <p:sldId id="598" r:id="rId21"/>
    <p:sldId id="599" r:id="rId22"/>
    <p:sldId id="601" r:id="rId23"/>
    <p:sldId id="602" r:id="rId24"/>
    <p:sldId id="663" r:id="rId25"/>
    <p:sldId id="664" r:id="rId26"/>
    <p:sldId id="665" r:id="rId27"/>
    <p:sldId id="666" r:id="rId28"/>
    <p:sldId id="667" r:id="rId29"/>
    <p:sldId id="668" r:id="rId30"/>
    <p:sldId id="669" r:id="rId31"/>
    <p:sldId id="678" r:id="rId32"/>
    <p:sldId id="670" r:id="rId33"/>
    <p:sldId id="672" r:id="rId34"/>
    <p:sldId id="673" r:id="rId35"/>
    <p:sldId id="679" r:id="rId36"/>
    <p:sldId id="588" r:id="rId37"/>
    <p:sldId id="589" r:id="rId38"/>
    <p:sldId id="685" r:id="rId39"/>
    <p:sldId id="686" r:id="rId40"/>
    <p:sldId id="591" r:id="rId41"/>
    <p:sldId id="593" r:id="rId42"/>
    <p:sldId id="651" r:id="rId43"/>
    <p:sldId id="639" r:id="rId44"/>
  </p:sldIdLst>
  <p:sldSz cx="9144000" cy="6858000" type="screen4x3"/>
  <p:notesSz cx="7302500" cy="9586913"/>
  <p:custDataLst>
    <p:tags r:id="rId4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BFBF"/>
    <a:srgbClr val="F6F5BD"/>
    <a:srgbClr val="CC6600"/>
    <a:srgbClr val="FF9999"/>
    <a:srgbClr val="A8E799"/>
    <a:srgbClr val="FFFF99"/>
    <a:srgbClr val="CDF1C5"/>
    <a:srgbClr val="F1C7C7"/>
    <a:srgbClr val="C5FEB8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86764" autoAdjust="0"/>
  </p:normalViewPr>
  <p:slideViewPr>
    <p:cSldViewPr snapToObjects="1">
      <p:cViewPr varScale="1">
        <p:scale>
          <a:sx n="140" d="100"/>
          <a:sy n="140" d="100"/>
        </p:scale>
        <p:origin x="1676" y="80"/>
      </p:cViewPr>
      <p:guideLst>
        <p:guide orient="horz" pos="254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05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2" tIns="48211" rIns="96422" bIns="48211" numCol="1" anchor="t" anchorCtr="0" compatLnSpc="1">
            <a:prstTxWarp prst="textNoShape">
              <a:avLst/>
            </a:prstTxWarp>
          </a:bodyPr>
          <a:lstStyle>
            <a:lvl1pPr defTabSz="96520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1950" y="0"/>
            <a:ext cx="31305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2" tIns="48211" rIns="96422" bIns="48211" numCol="1" anchor="t" anchorCtr="0" compatLnSpc="1">
            <a:prstTxWarp prst="textNoShape">
              <a:avLst/>
            </a:prstTxWarp>
          </a:bodyPr>
          <a:lstStyle>
            <a:lvl1pPr algn="r" defTabSz="96520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29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91613"/>
            <a:ext cx="31305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2" tIns="48211" rIns="96422" bIns="48211" numCol="1" anchor="b" anchorCtr="0" compatLnSpc="1">
            <a:prstTxWarp prst="textNoShape">
              <a:avLst/>
            </a:prstTxWarp>
          </a:bodyPr>
          <a:lstStyle>
            <a:lvl1pPr defTabSz="965200">
              <a:defRPr sz="1200" smtClean="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2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1950" y="9091613"/>
            <a:ext cx="31305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422" tIns="48211" rIns="96422" bIns="48211" numCol="1" anchor="b" anchorCtr="0" compatLnSpc="1">
            <a:prstTxWarp prst="textNoShape">
              <a:avLst/>
            </a:prstTxWarp>
          </a:bodyPr>
          <a:lstStyle>
            <a:lvl1pPr algn="r" defTabSz="965200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83587096-7852-44F5-9A71-D621B1FF2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878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14800" y="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19200" y="685800"/>
            <a:ext cx="4876800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0600" y="4572000"/>
            <a:ext cx="5334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14800" y="9144000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0428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803353-72E2-470C-8E67-87750F01FAF1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07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4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226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348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0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19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4174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2022</a:t>
            </a:r>
            <a:r>
              <a:rPr lang="zh-CN" altLang="en-US" dirty="0"/>
              <a:t>年财富</a:t>
            </a:r>
            <a:r>
              <a:rPr lang="en-US" altLang="zh-CN" dirty="0"/>
              <a:t>500</a:t>
            </a:r>
            <a:r>
              <a:rPr lang="zh-CN" altLang="en-US" dirty="0"/>
              <a:t>强，</a:t>
            </a:r>
            <a:r>
              <a:rPr lang="en-US" altLang="zh-CN" dirty="0"/>
              <a:t>Intel</a:t>
            </a:r>
            <a:r>
              <a:rPr lang="zh-CN" altLang="en-US" dirty="0"/>
              <a:t>营收</a:t>
            </a:r>
            <a:r>
              <a:rPr lang="en-US" altLang="zh-CN" dirty="0"/>
              <a:t>790</a:t>
            </a:r>
            <a:r>
              <a:rPr lang="zh-CN" altLang="en-US" dirty="0"/>
              <a:t>亿美元排</a:t>
            </a:r>
            <a:r>
              <a:rPr lang="en-US" altLang="zh-CN" dirty="0"/>
              <a:t>145</a:t>
            </a:r>
            <a:r>
              <a:rPr lang="zh-CN" altLang="en-US" dirty="0"/>
              <a:t>位，利润</a:t>
            </a:r>
            <a:r>
              <a:rPr lang="en-US" altLang="zh-CN" dirty="0"/>
              <a:t>198</a:t>
            </a:r>
            <a:r>
              <a:rPr lang="zh-CN" altLang="en-US" dirty="0"/>
              <a:t>亿；三星</a:t>
            </a:r>
            <a:r>
              <a:rPr lang="en-US" altLang="zh-CN" dirty="0"/>
              <a:t>2400</a:t>
            </a:r>
            <a:r>
              <a:rPr lang="zh-CN" altLang="en-US" dirty="0"/>
              <a:t>亿美元，排</a:t>
            </a:r>
            <a:r>
              <a:rPr lang="en-US" altLang="zh-CN" dirty="0"/>
              <a:t>18</a:t>
            </a:r>
            <a:r>
              <a:rPr lang="zh-CN" altLang="en-US" dirty="0"/>
              <a:t>位，利润</a:t>
            </a:r>
            <a:r>
              <a:rPr lang="en-US" altLang="zh-CN" dirty="0"/>
              <a:t>342</a:t>
            </a:r>
            <a:r>
              <a:rPr lang="zh-CN" altLang="en-US" dirty="0"/>
              <a:t>亿；</a:t>
            </a:r>
            <a:endParaRPr lang="en-US" altLang="zh-CN" dirty="0"/>
          </a:p>
          <a:p>
            <a:r>
              <a:rPr lang="en-US" altLang="zh-CN" dirty="0"/>
              <a:t>2021</a:t>
            </a:r>
            <a:r>
              <a:rPr lang="zh-CN" altLang="en-US" dirty="0"/>
              <a:t>财年，</a:t>
            </a:r>
            <a:r>
              <a:rPr lang="en-US" altLang="zh-CN" dirty="0"/>
              <a:t>AMD</a:t>
            </a:r>
            <a:r>
              <a:rPr lang="zh-CN" altLang="en-US" dirty="0"/>
              <a:t>营收</a:t>
            </a:r>
            <a:r>
              <a:rPr lang="en-US" altLang="zh-CN" dirty="0"/>
              <a:t>164</a:t>
            </a:r>
            <a:r>
              <a:rPr lang="zh-CN" altLang="en-US" dirty="0"/>
              <a:t>亿美元（</a:t>
            </a:r>
            <a:r>
              <a:rPr lang="en-US" altLang="zh-CN" dirty="0"/>
              <a:t>2018</a:t>
            </a:r>
            <a:r>
              <a:rPr lang="zh-CN" altLang="en-US" dirty="0"/>
              <a:t>年</a:t>
            </a:r>
            <a:r>
              <a:rPr lang="en-US" altLang="zh-CN" dirty="0"/>
              <a:t>64</a:t>
            </a:r>
            <a:r>
              <a:rPr lang="zh-CN" altLang="en-US" dirty="0"/>
              <a:t>亿美元），台积电营收</a:t>
            </a:r>
            <a:r>
              <a:rPr lang="en-US" altLang="zh-CN" dirty="0"/>
              <a:t>568</a:t>
            </a:r>
            <a:r>
              <a:rPr lang="zh-CN" altLang="en-US" dirty="0"/>
              <a:t>亿美元（</a:t>
            </a:r>
            <a:r>
              <a:rPr lang="en-US" altLang="zh-CN" dirty="0"/>
              <a:t>2018</a:t>
            </a:r>
            <a:r>
              <a:rPr lang="zh-CN" altLang="en-US" dirty="0"/>
              <a:t>年</a:t>
            </a:r>
            <a:r>
              <a:rPr lang="en-US" altLang="zh-CN" dirty="0"/>
              <a:t>342</a:t>
            </a:r>
            <a:r>
              <a:rPr lang="zh-CN" altLang="en-US" dirty="0"/>
              <a:t>亿）</a:t>
            </a:r>
            <a:endParaRPr lang="en-US" altLang="zh-CN" dirty="0"/>
          </a:p>
          <a:p>
            <a:endParaRPr lang="en-US" dirty="0"/>
          </a:p>
          <a:p>
            <a:r>
              <a:rPr lang="en-US"/>
              <a:t>2022.9.19</a:t>
            </a:r>
            <a:r>
              <a:rPr lang="zh-CN" altLang="en-US"/>
              <a:t>市值</a:t>
            </a:r>
            <a:r>
              <a:rPr lang="zh-CN" altLang="en-US" dirty="0"/>
              <a:t>：</a:t>
            </a:r>
            <a:r>
              <a:rPr lang="en-US" altLang="zh-CN" dirty="0"/>
              <a:t>Intel 1200</a:t>
            </a:r>
            <a:r>
              <a:rPr lang="zh-CN" altLang="en-US" dirty="0"/>
              <a:t>亿美元；</a:t>
            </a:r>
            <a:r>
              <a:rPr lang="en-US" altLang="zh-CN" dirty="0"/>
              <a:t>AMD 1235</a:t>
            </a:r>
            <a:r>
              <a:rPr lang="zh-CN" altLang="en-US" dirty="0"/>
              <a:t>亿美元；台积电</a:t>
            </a:r>
            <a:r>
              <a:rPr lang="en-US" altLang="zh-CN" dirty="0"/>
              <a:t>4000</a:t>
            </a:r>
            <a:r>
              <a:rPr lang="zh-CN" altLang="en-US" dirty="0"/>
              <a:t>亿美元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848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7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33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095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8B12C5-B8B1-41C6-B29F-6FC9FEB127A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520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55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124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7637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054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1148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307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6653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628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90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0579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190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214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104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1882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1919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0xf000 + 0x8 =</a:t>
            </a:r>
            <a:r>
              <a:rPr lang="en-US" baseline="0" dirty="0"/>
              <a:t> 0xf008</a:t>
            </a:r>
          </a:p>
          <a:p>
            <a:r>
              <a:rPr lang="en-US" baseline="0" dirty="0"/>
              <a:t>0xf000 + 0x0100 = 0xf100</a:t>
            </a:r>
          </a:p>
          <a:p>
            <a:r>
              <a:rPr lang="en-US" baseline="0" dirty="0"/>
              <a:t>0xf000 + 4*0x0100 = 0xf400</a:t>
            </a:r>
          </a:p>
          <a:p>
            <a:r>
              <a:rPr lang="en-US" baseline="0" dirty="0"/>
              <a:t>2*0xf000 + 0x80 = 0x1d080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65B0C-B35D-4608-94F8-324A6C7A47D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891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559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-</a:t>
            </a:r>
            <a:r>
              <a:rPr lang="en-US" altLang="zh-CN" dirty="0" err="1"/>
              <a:t>Og</a:t>
            </a:r>
            <a:r>
              <a:rPr lang="en-US" altLang="zh-CN" dirty="0"/>
              <a:t>: In GCC 4.8, a new general optimization level, -</a:t>
            </a:r>
            <a:r>
              <a:rPr lang="en-US" altLang="zh-CN" dirty="0" err="1"/>
              <a:t>Og</a:t>
            </a:r>
            <a:r>
              <a:rPr lang="en-US" altLang="zh-CN" dirty="0"/>
              <a:t>, has been introduced. It addresses the need for fast compilation and a superior debugging experience while providing a reasonable level of runtime performance. Overall experience for development should be better than the default optimization level -O0. Note that -</a:t>
            </a:r>
            <a:r>
              <a:rPr lang="en-US" altLang="zh-CN" dirty="0" err="1"/>
              <a:t>Og</a:t>
            </a:r>
            <a:r>
              <a:rPr lang="en-US" altLang="zh-CN" dirty="0"/>
              <a:t> does not imply -g, it simply disables optimizations that may interfere with debugging.</a:t>
            </a:r>
          </a:p>
          <a:p>
            <a:endParaRPr lang="en-US" altLang="zh-CN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-</a:t>
            </a:r>
            <a:r>
              <a:rPr lang="en-US" altLang="zh-CN" dirty="0" err="1"/>
              <a:t>Og</a:t>
            </a:r>
            <a:r>
              <a:rPr lang="zh-CN" altLang="en-US" dirty="0"/>
              <a:t>是指进行不影响</a:t>
            </a:r>
            <a:r>
              <a:rPr lang="en-US" altLang="zh-CN" dirty="0"/>
              <a:t>-g</a:t>
            </a:r>
            <a:r>
              <a:rPr lang="zh-CN" altLang="en-US" dirty="0"/>
              <a:t>的一些简单优化，但不是打开</a:t>
            </a:r>
            <a:r>
              <a:rPr lang="en-US" altLang="zh-CN" dirty="0"/>
              <a:t>-g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136656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260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2101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918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413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77492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2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7592093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28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60646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159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0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7591425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871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157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34983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将图片拖动到占位符，或单击添加图标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69847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11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8013" y="228600"/>
            <a:ext cx="2185987" cy="6105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228600"/>
            <a:ext cx="6408738" cy="6105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97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2488" y="1362075"/>
            <a:ext cx="3871912" cy="24098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2488" y="3924300"/>
            <a:ext cx="3871912" cy="24098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99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351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7591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78962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486400" y="-26988"/>
            <a:ext cx="3721101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Introduction</a:t>
            </a:r>
            <a:r>
              <a:rPr lang="en-US" altLang="zh-CN" sz="1200" baseline="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to Computer Systems,</a:t>
            </a:r>
            <a:r>
              <a:rPr lang="en-US" altLang="zh-CN" sz="1200" baseline="0" dirty="0">
                <a:solidFill>
                  <a:schemeClr val="bg1"/>
                </a:solidFill>
                <a:latin typeface="Times New Roman" pitchFamily="18" charset="0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Peking University </a:t>
            </a:r>
          </a:p>
        </p:txBody>
      </p:sp>
      <p:sp>
        <p:nvSpPr>
          <p:cNvPr id="6" name="Rectangle 4"/>
          <p:cNvSpPr/>
          <p:nvPr/>
        </p:nvSpPr>
        <p:spPr>
          <a:xfrm>
            <a:off x="8830843" y="6611779"/>
            <a:ext cx="3131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sz="1000" dirty="0"/>
          </a:p>
        </p:txBody>
      </p:sp>
      <p:sp>
        <p:nvSpPr>
          <p:cNvPr id="8" name="TextBox 9"/>
          <p:cNvSpPr txBox="1"/>
          <p:nvPr userDrawn="1"/>
        </p:nvSpPr>
        <p:spPr>
          <a:xfrm>
            <a:off x="9035143" y="672495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9" name="Rectangle 10"/>
          <p:cNvSpPr/>
          <p:nvPr userDrawn="1"/>
        </p:nvSpPr>
        <p:spPr>
          <a:xfrm>
            <a:off x="8830843" y="6601841"/>
            <a:ext cx="3131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040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685800" y="1708150"/>
            <a:ext cx="7772400" cy="1720850"/>
          </a:xfrm>
        </p:spPr>
        <p:txBody>
          <a:bodyPr/>
          <a:lstStyle/>
          <a:p>
            <a:pPr marL="0" indent="0"/>
            <a:r>
              <a:rPr lang="en-US" dirty="0"/>
              <a:t>Machine-Level Programming I: Basics</a:t>
            </a:r>
            <a:br>
              <a:rPr lang="en-US" dirty="0"/>
            </a:br>
            <a:br>
              <a:rPr lang="en-US" dirty="0"/>
            </a:br>
            <a:r>
              <a:rPr lang="en-US" altLang="zh-CN" sz="2000" b="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Introduction to Computer Systems </a:t>
            </a:r>
            <a:br>
              <a:rPr lang="en-US" altLang="zh-CN" sz="2000" b="0" dirty="0"/>
            </a:br>
            <a:r>
              <a:rPr lang="en-US" altLang="zh-CN" sz="2000" b="0" dirty="0"/>
              <a:t>4</a:t>
            </a:r>
            <a:r>
              <a:rPr lang="en-US" altLang="zh-CN" sz="2000" b="0" baseline="30000" dirty="0"/>
              <a:t>th</a:t>
            </a:r>
            <a:r>
              <a:rPr lang="en-US" altLang="zh-CN" sz="2000" b="0" dirty="0"/>
              <a:t> Lecture, Sep. 18, 2025</a:t>
            </a:r>
            <a:endParaRPr lang="en-US" sz="2000" b="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en-US" altLang="zh-CN" b="1" dirty="0">
                <a:ea typeface="黑体" pitchFamily="49" charset="-122"/>
              </a:rPr>
              <a:t>Instructors: </a:t>
            </a:r>
          </a:p>
          <a:p>
            <a:pPr lvl="0">
              <a:defRPr/>
            </a:pPr>
            <a:r>
              <a:rPr lang="en-US" altLang="zh-CN" b="1" dirty="0">
                <a:ea typeface="黑体" pitchFamily="49" charset="-122"/>
              </a:rPr>
              <a:t>Class 1: Chen </a:t>
            </a:r>
            <a:r>
              <a:rPr lang="en-US" altLang="zh-CN" b="1" dirty="0" err="1">
                <a:ea typeface="黑体" pitchFamily="49" charset="-122"/>
              </a:rPr>
              <a:t>Xiangqun</a:t>
            </a:r>
            <a:r>
              <a:rPr lang="en-US" altLang="zh-CN" b="1">
                <a:ea typeface="黑体" pitchFamily="49" charset="-122"/>
              </a:rPr>
              <a:t>, Liu </a:t>
            </a:r>
            <a:r>
              <a:rPr lang="en-US" altLang="zh-CN" b="1" dirty="0" err="1">
                <a:ea typeface="黑体" pitchFamily="49" charset="-122"/>
              </a:rPr>
              <a:t>Xianhua</a:t>
            </a:r>
            <a:endParaRPr lang="en-US" altLang="zh-CN" b="1" dirty="0">
              <a:ea typeface="黑体" pitchFamily="49" charset="-122"/>
            </a:endParaRPr>
          </a:p>
          <a:p>
            <a:pPr lvl="0">
              <a:defRPr/>
            </a:pPr>
            <a:r>
              <a:rPr lang="en-US" altLang="zh-CN" b="1" dirty="0">
                <a:ea typeface="黑体" pitchFamily="49" charset="-122"/>
              </a:rPr>
              <a:t>Class 2: Guan </a:t>
            </a:r>
            <a:r>
              <a:rPr lang="en-US" altLang="zh-CN" b="1" dirty="0" err="1">
                <a:ea typeface="黑体" pitchFamily="49" charset="-122"/>
              </a:rPr>
              <a:t>Xuetao</a:t>
            </a:r>
            <a:endParaRPr lang="en-US" altLang="zh-CN" b="1" dirty="0">
              <a:ea typeface="黑体" pitchFamily="49" charset="-122"/>
            </a:endParaRPr>
          </a:p>
          <a:p>
            <a:pPr lvl="0">
              <a:defRPr/>
            </a:pPr>
            <a:r>
              <a:rPr lang="en-US" altLang="zh-CN" b="1" dirty="0">
                <a:ea typeface="黑体" pitchFamily="49" charset="-122"/>
              </a:rPr>
              <a:t>Class 3: Lu </a:t>
            </a:r>
            <a:r>
              <a:rPr lang="en-US" altLang="zh-CN" b="1" dirty="0" err="1">
                <a:ea typeface="黑体" pitchFamily="49" charset="-122"/>
              </a:rPr>
              <a:t>Junlin</a:t>
            </a:r>
            <a:r>
              <a:rPr lang="en-US" altLang="zh-CN" b="1" dirty="0">
                <a:ea typeface="黑体" pitchFamily="49" charset="-122"/>
              </a:rPr>
              <a:t> 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Machine Programming I: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History of Intel processors and architectures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C, assembly, machine code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Assembly Basics: Registers, operands, move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Arithmetic &amp; logical operations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ffectLst/>
        </p:spPr>
        <p:txBody>
          <a:bodyPr/>
          <a:lstStyle/>
          <a:p>
            <a:r>
              <a:rPr lang="en-US" dirty="0"/>
              <a:t>Intel x86 Processors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62075"/>
            <a:ext cx="7896225" cy="4972050"/>
          </a:xfrm>
          <a:noFill/>
          <a:ln/>
        </p:spPr>
        <p:txBody>
          <a:bodyPr lIns="90487" tIns="44450" rIns="90487" bIns="44450"/>
          <a:lstStyle/>
          <a:p>
            <a:r>
              <a:rPr lang="en-US" dirty="0"/>
              <a:t>Dominate laptop/desktop/server market</a:t>
            </a:r>
          </a:p>
          <a:p>
            <a:endParaRPr lang="en-US" dirty="0"/>
          </a:p>
          <a:p>
            <a:r>
              <a:rPr lang="en-US" dirty="0"/>
              <a:t>Evolutionary design</a:t>
            </a:r>
          </a:p>
          <a:p>
            <a:pPr lvl="1"/>
            <a:r>
              <a:rPr lang="en-US" dirty="0"/>
              <a:t>Backwards compatible up until 8086, introduced in 1978</a:t>
            </a:r>
          </a:p>
          <a:p>
            <a:pPr lvl="1"/>
            <a:r>
              <a:rPr lang="en-US" dirty="0"/>
              <a:t>Added more features as time goes on</a:t>
            </a:r>
          </a:p>
          <a:p>
            <a:pPr lvl="2"/>
            <a:r>
              <a:rPr lang="en-US" altLang="zh-CN" dirty="0"/>
              <a:t>Now 3 volumes, about 5,000 pages of documentation</a:t>
            </a:r>
          </a:p>
          <a:p>
            <a:r>
              <a:rPr lang="en-US" dirty="0"/>
              <a:t>Complex instruction set computer (CISC)</a:t>
            </a:r>
          </a:p>
          <a:p>
            <a:pPr lvl="1"/>
            <a:r>
              <a:rPr lang="en-US" dirty="0"/>
              <a:t>Many different instructions with many different formats</a:t>
            </a:r>
          </a:p>
          <a:p>
            <a:pPr lvl="2"/>
            <a:r>
              <a:rPr lang="en-US" dirty="0"/>
              <a:t>But, only small subset encountered with Linux programs</a:t>
            </a:r>
          </a:p>
          <a:p>
            <a:pPr lvl="1"/>
            <a:r>
              <a:rPr lang="en-US" dirty="0"/>
              <a:t>Hard to match performance of Reduced Instruction Set Computers (RISC)</a:t>
            </a:r>
          </a:p>
          <a:p>
            <a:pPr lvl="1"/>
            <a:r>
              <a:rPr lang="en-US" dirty="0"/>
              <a:t>But, Intel has done just that!</a:t>
            </a:r>
          </a:p>
          <a:p>
            <a:pPr lvl="2"/>
            <a:r>
              <a:rPr lang="en-US" dirty="0"/>
              <a:t>In terms of speed.  Less so for low power.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9912"/>
            <a:ext cx="8229600" cy="573088"/>
          </a:xfrm>
        </p:spPr>
        <p:txBody>
          <a:bodyPr/>
          <a:lstStyle/>
          <a:p>
            <a:r>
              <a:rPr lang="en-US" dirty="0"/>
              <a:t>Intel x86 Evolution: Milestones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7924800" cy="5105400"/>
          </a:xfrm>
        </p:spPr>
        <p:txBody>
          <a:bodyPr/>
          <a:lstStyle/>
          <a:p>
            <a:pPr marL="223838" indent="-223838" defTabSz="895350">
              <a:buNone/>
              <a:tabLst>
                <a:tab pos="2055813" algn="l"/>
                <a:tab pos="3884613" algn="l"/>
                <a:tab pos="5946775" algn="l"/>
              </a:tabLst>
            </a:pPr>
            <a:r>
              <a:rPr lang="en-US" i="1" dirty="0">
                <a:solidFill>
                  <a:srgbClr val="C00000"/>
                </a:solidFill>
              </a:rPr>
              <a:t>	Name	Date	Transistors	MHz</a:t>
            </a:r>
          </a:p>
          <a:p>
            <a:pPr marL="223838" indent="-223838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 dirty="0"/>
              <a:t>8086	1978	29K	5-10</a:t>
            </a:r>
          </a:p>
          <a:p>
            <a:pPr marL="560388" lvl="1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 dirty="0"/>
              <a:t>First 16-bit Intel processor.  Basis for IBM PC &amp; DOS</a:t>
            </a:r>
          </a:p>
          <a:p>
            <a:pPr marL="560388" lvl="1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 dirty="0"/>
              <a:t>1MB address space</a:t>
            </a:r>
          </a:p>
          <a:p>
            <a:pPr marL="223838" indent="-223838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 dirty="0"/>
              <a:t>386	1985	275K	16-33	</a:t>
            </a:r>
          </a:p>
          <a:p>
            <a:pPr marL="560388" lvl="1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 dirty="0"/>
              <a:t>First 32 bit Intel processor , referred to as IA32</a:t>
            </a:r>
          </a:p>
          <a:p>
            <a:pPr marL="560388" lvl="1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 dirty="0"/>
              <a:t>Added “flat addressing”, capable of running Unix</a:t>
            </a:r>
          </a:p>
          <a:p>
            <a:pPr marL="160338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 dirty="0"/>
              <a:t>Pentium 4E	2004	125M	2800-3800</a:t>
            </a:r>
          </a:p>
          <a:p>
            <a:pPr marL="560388" lvl="1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 dirty="0"/>
              <a:t>First 64-bit Intel x86 processor, referred to as x86-64</a:t>
            </a:r>
          </a:p>
          <a:p>
            <a:pPr marL="160338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 dirty="0"/>
              <a:t>Core 2	2006	291M	1060-3333</a:t>
            </a:r>
          </a:p>
          <a:p>
            <a:pPr marL="560388" lvl="1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 dirty="0"/>
              <a:t>First multi-core Intel processor</a:t>
            </a:r>
          </a:p>
          <a:p>
            <a:pPr marL="160338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 dirty="0"/>
              <a:t>Core i7	2008	731M	1600-4400</a:t>
            </a:r>
          </a:p>
          <a:p>
            <a:pPr marL="560388" lvl="1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 dirty="0"/>
              <a:t>Four cores</a:t>
            </a:r>
          </a:p>
        </p:txBody>
      </p:sp>
    </p:spTree>
    <p:extLst>
      <p:ext uri="{BB962C8B-B14F-4D97-AF65-F5344CB8AC3E}">
        <p14:creationId xmlns:p14="http://schemas.microsoft.com/office/powerpoint/2010/main" val="257014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573088"/>
          </a:xfrm>
        </p:spPr>
        <p:txBody>
          <a:bodyPr/>
          <a:lstStyle/>
          <a:p>
            <a:r>
              <a:rPr lang="en-US" dirty="0"/>
              <a:t>Intel x86 Processors, cont.</a:t>
            </a:r>
          </a:p>
        </p:txBody>
      </p:sp>
      <p:sp>
        <p:nvSpPr>
          <p:cNvPr id="1443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998757"/>
            <a:ext cx="7896225" cy="4972050"/>
          </a:xfrm>
        </p:spPr>
        <p:txBody>
          <a:bodyPr/>
          <a:lstStyle/>
          <a:p>
            <a:pPr marL="223838" indent="-223838" defTabSz="895350">
              <a:tabLst>
                <a:tab pos="2349500" algn="l"/>
              </a:tabLst>
            </a:pPr>
            <a:r>
              <a:rPr lang="en-US" dirty="0"/>
              <a:t>Machine Evolution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 dirty="0"/>
              <a:t>386	1985	0.3M	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 dirty="0"/>
              <a:t>Pentium	1993	3.1M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 dirty="0"/>
              <a:t>Pentium/MMX	1997	4.5M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 dirty="0"/>
              <a:t>Pentium Pro	1995	6.5M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 dirty="0"/>
              <a:t>Pentium 4	2000	42M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 dirty="0"/>
              <a:t>Core 2 Duo	2006	291M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 dirty="0"/>
              <a:t>Core i7	2008	731M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 dirty="0"/>
              <a:t>Core i7 Skylake	2015	1.9B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 altLang="zh-CN" dirty="0"/>
              <a:t>Xeon Skylake-SP  2017             8B</a:t>
            </a:r>
            <a:endParaRPr lang="en-US" dirty="0"/>
          </a:p>
          <a:p>
            <a:pPr marL="223838" indent="-223838" defTabSz="895350">
              <a:tabLst>
                <a:tab pos="2349500" algn="l"/>
              </a:tabLst>
            </a:pPr>
            <a:r>
              <a:rPr lang="en-US" dirty="0"/>
              <a:t>Added Features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 dirty="0"/>
              <a:t>Instructions to support multimedia operations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 dirty="0"/>
              <a:t>Instructions to enable more efficient conditional operations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 dirty="0"/>
              <a:t>Transition from 32 bits to 64 bits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 dirty="0"/>
              <a:t>More cores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1185" y="1305906"/>
            <a:ext cx="42481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84171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573088"/>
          </a:xfrm>
        </p:spPr>
        <p:txBody>
          <a:bodyPr/>
          <a:lstStyle/>
          <a:p>
            <a:r>
              <a:rPr lang="en-US" dirty="0"/>
              <a:t>Intel x86 Processors, cont.</a:t>
            </a:r>
          </a:p>
        </p:txBody>
      </p:sp>
      <p:sp>
        <p:nvSpPr>
          <p:cNvPr id="1443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877888"/>
            <a:ext cx="7896225" cy="4972050"/>
          </a:xfrm>
        </p:spPr>
        <p:txBody>
          <a:bodyPr/>
          <a:lstStyle/>
          <a:p>
            <a:pPr marL="223838" indent="-223838" defTabSz="895350">
              <a:tabLst>
                <a:tab pos="2349500" algn="l"/>
              </a:tabLst>
            </a:pPr>
            <a:r>
              <a:rPr lang="en-US" dirty="0"/>
              <a:t>Past Generations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Pentium Pro	1995	600 nm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Pentium III	1999	250 nm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Pentium 4	2000	180 nm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Core 2 Duo	2006	  65 nm</a:t>
            </a:r>
          </a:p>
          <a:p>
            <a:pPr marL="223838" indent="-223838" defTabSz="895350">
              <a:tabLst>
                <a:tab pos="2349500" algn="l"/>
              </a:tabLst>
            </a:pPr>
            <a:r>
              <a:rPr lang="en-US" dirty="0"/>
              <a:t>Recent &amp; Upcoming Generations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dirty="0"/>
              <a:t>Nehalem	2008	  45 nm	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dirty="0"/>
              <a:t>Sandy Bridge	2011	  32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dirty="0"/>
              <a:t>Ivy Bridge	2012	  22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dirty="0"/>
              <a:t>Haswell	2013	  22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dirty="0"/>
              <a:t>Broadwell	2014	  14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dirty="0" err="1"/>
              <a:t>Skylake</a:t>
            </a:r>
            <a:r>
              <a:rPr lang="en-US" dirty="0"/>
              <a:t>	2015	  14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dirty="0" err="1"/>
              <a:t>Kaby</a:t>
            </a:r>
            <a:r>
              <a:rPr lang="en-US" dirty="0"/>
              <a:t> Lake	2016	  14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dirty="0"/>
              <a:t>Coffee Lake	2017	  14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dirty="0"/>
              <a:t>Cannon Lake	2018	  10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dirty="0"/>
              <a:t>Ice Lake	2019	  10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dirty="0"/>
              <a:t>Tiger Lake	2020	  10 nm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64769" y="956441"/>
            <a:ext cx="2014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Process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5496" y="2438454"/>
            <a:ext cx="31205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Process technology dimension </a:t>
            </a:r>
            <a:br>
              <a:rPr lang="en-US" sz="1800" dirty="0">
                <a:latin typeface="Calibri" pitchFamily="34" charset="0"/>
              </a:rPr>
            </a:br>
            <a:r>
              <a:rPr lang="en-US" sz="1800" dirty="0">
                <a:latin typeface="Calibri" pitchFamily="34" charset="0"/>
              </a:rPr>
              <a:t>= width of narrowest wires 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(10 nm ≈ 100 atoms wide)</a:t>
            </a:r>
          </a:p>
        </p:txBody>
      </p:sp>
    </p:spTree>
    <p:extLst>
      <p:ext uri="{BB962C8B-B14F-4D97-AF65-F5344CB8AC3E}">
        <p14:creationId xmlns:p14="http://schemas.microsoft.com/office/powerpoint/2010/main" val="115660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199" y="304800"/>
            <a:ext cx="8413531" cy="573088"/>
          </a:xfrm>
        </p:spPr>
        <p:txBody>
          <a:bodyPr/>
          <a:lstStyle/>
          <a:p>
            <a:r>
              <a:rPr lang="en-US" dirty="0"/>
              <a:t>2018 State of the Art: Coffee Lake</a:t>
            </a:r>
          </a:p>
        </p:txBody>
      </p:sp>
      <p:sp>
        <p:nvSpPr>
          <p:cNvPr id="1443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05098" y="4252710"/>
            <a:ext cx="3421117" cy="1296750"/>
          </a:xfrm>
        </p:spPr>
        <p:txBody>
          <a:bodyPr/>
          <a:lstStyle/>
          <a:p>
            <a:pPr marL="223838" indent="-223838" defTabSz="895350">
              <a:tabLst>
                <a:tab pos="2349500" algn="l"/>
              </a:tabLst>
            </a:pPr>
            <a:r>
              <a:rPr lang="en-US" dirty="0"/>
              <a:t>Mobile Model: Core i7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dirty="0"/>
              <a:t>2.2-3.2 GHz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dirty="0"/>
              <a:t>45 W</a:t>
            </a:r>
          </a:p>
          <a:p>
            <a:pPr marL="623888" lvl="1" indent="-223838" defTabSz="895350">
              <a:tabLst>
                <a:tab pos="2349500" algn="l"/>
              </a:tabLst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46FDBC-2631-46BA-8F5D-E506176A0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736" y="934556"/>
            <a:ext cx="5796455" cy="3170215"/>
          </a:xfrm>
          <a:prstGeom prst="rect">
            <a:avLst/>
          </a:prstGeom>
        </p:spPr>
      </p:pic>
      <p:sp>
        <p:nvSpPr>
          <p:cNvPr id="7" name="Rectangle 1027">
            <a:extLst>
              <a:ext uri="{FF2B5EF4-FFF2-40B4-BE49-F238E27FC236}">
                <a16:creationId xmlns:a16="http://schemas.microsoft.com/office/drawing/2014/main" id="{2C482700-1189-413C-9B54-FF345A8B3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0895" y="4252710"/>
            <a:ext cx="3746938" cy="2101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defRPr sz="2400" b="1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23838" indent="-223838" defTabSz="895350">
              <a:tabLst>
                <a:tab pos="2349500" algn="l"/>
              </a:tabLst>
            </a:pPr>
            <a:r>
              <a:rPr lang="en-US" kern="0" dirty="0"/>
              <a:t>Server Model: Xeon E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b="0" kern="0" dirty="0"/>
              <a:t>Integrated graphics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b="0" kern="0" dirty="0"/>
              <a:t>Multi-socket enabled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b="0" kern="0" dirty="0"/>
              <a:t>3.3-3.8 GHz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b="0" kern="0" dirty="0"/>
              <a:t>80-95 W</a:t>
            </a:r>
          </a:p>
        </p:txBody>
      </p:sp>
      <p:sp>
        <p:nvSpPr>
          <p:cNvPr id="8" name="Rectangle 1027">
            <a:extLst>
              <a:ext uri="{FF2B5EF4-FFF2-40B4-BE49-F238E27FC236}">
                <a16:creationId xmlns:a16="http://schemas.microsoft.com/office/drawing/2014/main" id="{E09629B4-1777-4CF7-AB21-6A092591D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3862" y="5070584"/>
            <a:ext cx="3531476" cy="1334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defRPr sz="2400" b="1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23838" indent="-223838" defTabSz="895350">
              <a:tabLst>
                <a:tab pos="2349500" algn="l"/>
              </a:tabLst>
            </a:pPr>
            <a:r>
              <a:rPr lang="en-US" kern="0" dirty="0"/>
              <a:t>Desktop Model: Core i7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b="0" kern="0" dirty="0"/>
              <a:t>Integrated graphics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b="0" kern="0" dirty="0"/>
              <a:t>2.4-4.0 GHz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b="0" kern="0" dirty="0"/>
              <a:t>35-95 W</a:t>
            </a:r>
          </a:p>
        </p:txBody>
      </p:sp>
    </p:spTree>
    <p:extLst>
      <p:ext uri="{BB962C8B-B14F-4D97-AF65-F5344CB8AC3E}">
        <p14:creationId xmlns:p14="http://schemas.microsoft.com/office/powerpoint/2010/main" val="623814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018" y="292668"/>
            <a:ext cx="8597796" cy="762000"/>
          </a:xfrm>
        </p:spPr>
        <p:txBody>
          <a:bodyPr/>
          <a:lstStyle/>
          <a:p>
            <a:r>
              <a:rPr lang="en-US" dirty="0"/>
              <a:t>x86 Clones: Advanced Micro Devices (AMD)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idx="1"/>
          </p:nvPr>
        </p:nvSpPr>
        <p:spPr>
          <a:xfrm>
            <a:off x="396875" y="1006715"/>
            <a:ext cx="7896225" cy="5701903"/>
          </a:xfrm>
        </p:spPr>
        <p:txBody>
          <a:bodyPr>
            <a:normAutofit lnSpcReduction="10000"/>
          </a:bodyPr>
          <a:lstStyle/>
          <a:p>
            <a:pPr marL="160338" indent="-222250" defTabSz="895350">
              <a:tabLst>
                <a:tab pos="2349500" algn="l"/>
              </a:tabLst>
            </a:pPr>
            <a:r>
              <a:rPr lang="en-US" dirty="0"/>
              <a:t>Historically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 dirty="0"/>
              <a:t>AMD has followed just behind Intel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 dirty="0"/>
              <a:t>A little bit slower, a lot cheaper</a:t>
            </a:r>
          </a:p>
          <a:p>
            <a:pPr marL="160338" indent="-222250" defTabSz="895350">
              <a:tabLst>
                <a:tab pos="2349500" algn="l"/>
              </a:tabLst>
            </a:pPr>
            <a:r>
              <a:rPr lang="en-US" dirty="0"/>
              <a:t>Then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 dirty="0"/>
              <a:t>Recruited top circuit designers from Digital Equipment Corp. and other downward trending companies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 dirty="0"/>
              <a:t>Built </a:t>
            </a:r>
            <a:r>
              <a:rPr lang="en-US" dirty="0" err="1"/>
              <a:t>Opteron</a:t>
            </a:r>
            <a:r>
              <a:rPr lang="en-US" dirty="0"/>
              <a:t>: tough competitor to Pentium 4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 dirty="0"/>
              <a:t>Developed x86-64, their own extension to 64 bits</a:t>
            </a:r>
          </a:p>
          <a:p>
            <a:pPr marL="39688" indent="-165100" defTabSz="895350">
              <a:tabLst>
                <a:tab pos="2349500" algn="l"/>
              </a:tabLst>
            </a:pPr>
            <a:r>
              <a:rPr lang="en-US" dirty="0"/>
              <a:t> Recent Years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 dirty="0"/>
              <a:t>Intel got its act together</a:t>
            </a:r>
          </a:p>
          <a:p>
            <a:pPr marL="839788" lvl="2" indent="-165100" defTabSz="895350">
              <a:tabLst>
                <a:tab pos="2349500" algn="l"/>
              </a:tabLst>
            </a:pPr>
            <a:r>
              <a:rPr lang="en-US" dirty="0"/>
              <a:t>1995-2011: Lead semiconductor “fab” in world</a:t>
            </a:r>
          </a:p>
          <a:p>
            <a:pPr marL="839788" lvl="2" indent="-165100" defTabSz="895350">
              <a:tabLst>
                <a:tab pos="2349500" algn="l"/>
              </a:tabLst>
            </a:pPr>
            <a:r>
              <a:rPr lang="en-US" dirty="0"/>
              <a:t>2018: #2 largest by $$ (#1 is Samsung)</a:t>
            </a:r>
          </a:p>
          <a:p>
            <a:pPr marL="839788" lvl="2" indent="-165100" defTabSz="895350">
              <a:tabLst>
                <a:tab pos="2349500" algn="l"/>
              </a:tabLst>
            </a:pPr>
            <a:r>
              <a:rPr lang="en-US" dirty="0"/>
              <a:t>2019: reclaimed #1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 dirty="0"/>
              <a:t>AMD fell behind</a:t>
            </a:r>
          </a:p>
          <a:p>
            <a:pPr marL="839788" lvl="2" indent="-165100" defTabSz="895350">
              <a:tabLst>
                <a:tab pos="2349500" algn="l"/>
              </a:tabLst>
            </a:pPr>
            <a:r>
              <a:rPr lang="en-US" dirty="0"/>
              <a:t>Relies on external semiconductor manufacturer </a:t>
            </a:r>
            <a:r>
              <a:rPr lang="en-US" dirty="0" err="1"/>
              <a:t>GlobalFoundaries</a:t>
            </a:r>
            <a:endParaRPr lang="en-US" dirty="0"/>
          </a:p>
          <a:p>
            <a:pPr marL="839788" lvl="2" indent="-165100" defTabSz="895350">
              <a:tabLst>
                <a:tab pos="2349500" algn="l"/>
              </a:tabLst>
            </a:pPr>
            <a:r>
              <a:rPr lang="en-US" dirty="0"/>
              <a:t>ca. 2019 CPUs (e.g., Ryzen) are competitive again</a:t>
            </a:r>
          </a:p>
        </p:txBody>
      </p:sp>
    </p:spTree>
    <p:extLst>
      <p:ext uri="{BB962C8B-B14F-4D97-AF65-F5344CB8AC3E}">
        <p14:creationId xmlns:p14="http://schemas.microsoft.com/office/powerpoint/2010/main" val="208136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Intel’s 64-Bit History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idx="1"/>
          </p:nvPr>
        </p:nvSpPr>
        <p:spPr>
          <a:xfrm>
            <a:off x="396875" y="1200150"/>
            <a:ext cx="7896225" cy="4972050"/>
          </a:xfrm>
        </p:spPr>
        <p:txBody>
          <a:bodyPr/>
          <a:lstStyle/>
          <a:p>
            <a:r>
              <a:rPr lang="en-US" dirty="0"/>
              <a:t>2001: Intel Attempts Radical Shift from IA32 to IA64</a:t>
            </a:r>
          </a:p>
          <a:p>
            <a:pPr lvl="1"/>
            <a:r>
              <a:rPr lang="en-US" dirty="0"/>
              <a:t>Totally different architecture (Itanium)</a:t>
            </a:r>
          </a:p>
          <a:p>
            <a:pPr lvl="1"/>
            <a:r>
              <a:rPr lang="en-US" dirty="0"/>
              <a:t>Executes IA32 code only as legacy</a:t>
            </a:r>
          </a:p>
          <a:p>
            <a:pPr lvl="1"/>
            <a:r>
              <a:rPr lang="en-US" dirty="0"/>
              <a:t>Performance disappointing</a:t>
            </a:r>
          </a:p>
          <a:p>
            <a:r>
              <a:rPr lang="en-US" dirty="0"/>
              <a:t>2003: AMD Steps in with Evolutionary Solution</a:t>
            </a:r>
          </a:p>
          <a:p>
            <a:pPr lvl="1"/>
            <a:r>
              <a:rPr lang="en-US" dirty="0"/>
              <a:t>x86-64 (now called “AMD64”)</a:t>
            </a:r>
          </a:p>
          <a:p>
            <a:r>
              <a:rPr lang="en-US" dirty="0"/>
              <a:t>Intel Felt Obligated to Focus on IA64</a:t>
            </a:r>
          </a:p>
          <a:p>
            <a:pPr lvl="1"/>
            <a:r>
              <a:rPr lang="en-US" dirty="0"/>
              <a:t>Hard to admit mistake or that AMD is better</a:t>
            </a:r>
          </a:p>
          <a:p>
            <a:r>
              <a:rPr lang="en-US" dirty="0"/>
              <a:t>2004: Intel Announces EM64T extension to IA32</a:t>
            </a:r>
          </a:p>
          <a:p>
            <a:pPr lvl="1"/>
            <a:r>
              <a:rPr lang="en-US" dirty="0"/>
              <a:t>Extended Memory 64-bit Technology</a:t>
            </a:r>
          </a:p>
          <a:p>
            <a:pPr lvl="1"/>
            <a:r>
              <a:rPr lang="en-US" dirty="0"/>
              <a:t>Almost identical to x86-64!</a:t>
            </a:r>
          </a:p>
          <a:p>
            <a:r>
              <a:rPr lang="en-US" dirty="0"/>
              <a:t>All but low-end x86 processors support x86-64</a:t>
            </a:r>
          </a:p>
          <a:p>
            <a:pPr lvl="1"/>
            <a:r>
              <a:rPr lang="en-US" dirty="0"/>
              <a:t>But, lots of code still runs in 32-bit mode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Coverage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IA32</a:t>
            </a:r>
          </a:p>
          <a:p>
            <a:pPr lvl="1"/>
            <a:r>
              <a:rPr lang="en-US" dirty="0"/>
              <a:t>The traditional x86</a:t>
            </a:r>
          </a:p>
          <a:p>
            <a:pPr lvl="1"/>
            <a:r>
              <a:rPr lang="en-US" dirty="0"/>
              <a:t>For </a:t>
            </a:r>
            <a:r>
              <a:rPr lang="en-US" altLang="zh-CN" dirty="0"/>
              <a:t>this course</a:t>
            </a:r>
            <a:r>
              <a:rPr lang="en-US" dirty="0"/>
              <a:t>: RIP, Fall 2016</a:t>
            </a:r>
          </a:p>
          <a:p>
            <a:endParaRPr lang="en-US" dirty="0"/>
          </a:p>
          <a:p>
            <a:r>
              <a:rPr lang="en-US" dirty="0"/>
              <a:t>x86-64</a:t>
            </a:r>
          </a:p>
          <a:p>
            <a:pPr lvl="1"/>
            <a:r>
              <a:rPr lang="en-US" dirty="0"/>
              <a:t>The standard</a:t>
            </a:r>
          </a:p>
          <a:p>
            <a:pPr lvl="1"/>
            <a:r>
              <a:rPr lang="en-US" dirty="0">
                <a:latin typeface="Courier New"/>
                <a:cs typeface="Courier New"/>
              </a:rPr>
              <a:t>Server&gt; </a:t>
            </a:r>
            <a:r>
              <a:rPr lang="en-US" dirty="0" err="1">
                <a:latin typeface="Courier New"/>
                <a:cs typeface="Courier New"/>
              </a:rPr>
              <a:t>gcc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hello.c</a:t>
            </a:r>
            <a:endParaRPr lang="en-US" dirty="0">
              <a:latin typeface="Courier New"/>
              <a:cs typeface="Courier New"/>
            </a:endParaRPr>
          </a:p>
          <a:p>
            <a:pPr lvl="1"/>
            <a:r>
              <a:rPr lang="en-US" dirty="0">
                <a:latin typeface="Courier New"/>
                <a:cs typeface="Courier New"/>
              </a:rPr>
              <a:t>Server&gt; </a:t>
            </a:r>
            <a:r>
              <a:rPr lang="en-US" dirty="0" err="1">
                <a:latin typeface="Courier New"/>
                <a:cs typeface="Courier New"/>
              </a:rPr>
              <a:t>gcc</a:t>
            </a:r>
            <a:r>
              <a:rPr lang="en-US" dirty="0">
                <a:latin typeface="Courier New"/>
                <a:cs typeface="Courier New"/>
              </a:rPr>
              <a:t> –m64 </a:t>
            </a:r>
            <a:r>
              <a:rPr lang="en-US" dirty="0" err="1">
                <a:latin typeface="Courier New"/>
                <a:cs typeface="Courier New"/>
              </a:rPr>
              <a:t>hello.c</a:t>
            </a:r>
            <a:endParaRPr lang="en-US" dirty="0">
              <a:latin typeface="Courier New"/>
              <a:cs typeface="Courier New"/>
            </a:endParaRPr>
          </a:p>
          <a:p>
            <a:endParaRPr lang="en-US" dirty="0"/>
          </a:p>
          <a:p>
            <a:r>
              <a:rPr lang="en-US" dirty="0"/>
              <a:t>Presentation</a:t>
            </a:r>
          </a:p>
          <a:p>
            <a:pPr lvl="1"/>
            <a:r>
              <a:rPr lang="en-US" dirty="0"/>
              <a:t>Book covers x86-64</a:t>
            </a:r>
          </a:p>
          <a:p>
            <a:pPr lvl="1"/>
            <a:r>
              <a:rPr lang="en-US" dirty="0"/>
              <a:t>Web aside on IA32</a:t>
            </a:r>
          </a:p>
          <a:p>
            <a:pPr lvl="1"/>
            <a:r>
              <a:rPr lang="en-US" dirty="0"/>
              <a:t>We will only cover x86-64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History of Intel">
            <a:extLst>
              <a:ext uri="{FF2B5EF4-FFF2-40B4-BE49-F238E27FC236}">
                <a16:creationId xmlns:a16="http://schemas.microsoft.com/office/drawing/2014/main" id="{BE124358-7634-7D4A-3A8E-2BA48D1BB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09800"/>
            <a:ext cx="3048000" cy="2021681"/>
          </a:xfrm>
          <a:prstGeom prst="rect">
            <a:avLst/>
          </a:prstGeom>
        </p:spPr>
      </p:pic>
      <p:sp>
        <p:nvSpPr>
          <p:cNvPr id="3" name="Equals 2">
            <a:extLst>
              <a:ext uri="{FF2B5EF4-FFF2-40B4-BE49-F238E27FC236}">
                <a16:creationId xmlns:a16="http://schemas.microsoft.com/office/drawing/2014/main" id="{8FDE6B5D-50CD-AFA8-76A8-F40E68FBE0AA}"/>
              </a:ext>
            </a:extLst>
          </p:cNvPr>
          <p:cNvSpPr/>
          <p:nvPr/>
        </p:nvSpPr>
        <p:spPr bwMode="auto">
          <a:xfrm>
            <a:off x="3962400" y="2877740"/>
            <a:ext cx="1600200" cy="685800"/>
          </a:xfrm>
          <a:prstGeom prst="mathEqual">
            <a:avLst/>
          </a:prstGeom>
          <a:solidFill>
            <a:schemeClr val="tx1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002060"/>
              </a:solidFill>
              <a:effectLst/>
              <a:latin typeface="Arial Narrow" pitchFamily="34" charset="0"/>
            </a:endParaRPr>
          </a:p>
        </p:txBody>
      </p:sp>
      <p:pic>
        <p:nvPicPr>
          <p:cNvPr id="4" name="Picture 3" descr="孙笑川258的个人空间-孙笑川258个人主页-哔哩哔哩视频">
            <a:extLst>
              <a:ext uri="{FF2B5EF4-FFF2-40B4-BE49-F238E27FC236}">
                <a16:creationId xmlns:a16="http://schemas.microsoft.com/office/drawing/2014/main" id="{EC50EFB8-F1F6-F349-5755-487B6566D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173406"/>
            <a:ext cx="19812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64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Machine Programming I: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History of Intel processors and architectures</a:t>
            </a:r>
          </a:p>
          <a:p>
            <a:r>
              <a:rPr lang="en-US" dirty="0"/>
              <a:t>C, assembly, machine code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Assembly Basics: Registers, operands, move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Arithmetic &amp; logical operations</a:t>
            </a:r>
          </a:p>
          <a:p>
            <a:pPr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7591425" cy="762000"/>
          </a:xfrm>
        </p:spPr>
        <p:txBody>
          <a:bodyPr/>
          <a:lstStyle/>
          <a:p>
            <a:pPr eaLnBrk="1" hangingPunct="1"/>
            <a:r>
              <a:rPr lang="en-US" dirty="0"/>
              <a:t>Definitions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1386348"/>
            <a:ext cx="7896225" cy="5114925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Architecture (or </a:t>
            </a:r>
            <a:r>
              <a:rPr lang="en-US" dirty="0"/>
              <a:t>ISA: instruction set architecture)</a:t>
            </a:r>
          </a:p>
          <a:p>
            <a:pPr lvl="1"/>
            <a:r>
              <a:rPr lang="en-US" altLang="zh-CN" dirty="0"/>
              <a:t>What software views the machine</a:t>
            </a:r>
          </a:p>
          <a:p>
            <a:pPr lvl="1"/>
            <a:r>
              <a:rPr lang="en-US" altLang="zh-CN" dirty="0"/>
              <a:t>I</a:t>
            </a:r>
            <a:r>
              <a:rPr lang="en-US" dirty="0"/>
              <a:t>nstructio</a:t>
            </a:r>
            <a:r>
              <a:rPr lang="en-US" altLang="zh-CN" dirty="0"/>
              <a:t>ns</a:t>
            </a:r>
          </a:p>
          <a:p>
            <a:pPr lvl="1"/>
            <a:r>
              <a:rPr lang="en-US" dirty="0"/>
              <a:t>Registers + Memory</a:t>
            </a:r>
          </a:p>
          <a:p>
            <a:pPr lvl="1"/>
            <a:endParaRPr lang="en-US" sz="1400" dirty="0"/>
          </a:p>
          <a:p>
            <a:r>
              <a:rPr lang="en-US" dirty="0"/>
              <a:t>Example ISAs: </a:t>
            </a:r>
          </a:p>
          <a:p>
            <a:pPr lvl="1"/>
            <a:r>
              <a:rPr lang="en-US" dirty="0"/>
              <a:t>X86: Used by Intel and AMD CPUs</a:t>
            </a:r>
          </a:p>
          <a:p>
            <a:pPr lvl="1"/>
            <a:r>
              <a:rPr lang="en-US" dirty="0"/>
              <a:t>ARM: Used in almost all mobile phones</a:t>
            </a:r>
          </a:p>
          <a:p>
            <a:pPr lvl="1"/>
            <a:r>
              <a:rPr lang="en-US" dirty="0"/>
              <a:t>RISC-V: New open-source ISA</a:t>
            </a:r>
          </a:p>
          <a:p>
            <a:pPr marL="457200" lvl="1" indent="0">
              <a:buNone/>
            </a:pPr>
            <a:endParaRPr lang="en-US" sz="1100" dirty="0"/>
          </a:p>
          <a:p>
            <a:r>
              <a:rPr lang="en-US" dirty="0">
                <a:solidFill>
                  <a:srgbClr val="C00000"/>
                </a:solidFill>
              </a:rPr>
              <a:t>Microarchitecture:</a:t>
            </a:r>
            <a:r>
              <a:rPr lang="en-US" dirty="0"/>
              <a:t> Implementation of the architecture</a:t>
            </a:r>
          </a:p>
          <a:p>
            <a:pPr lvl="1"/>
            <a:r>
              <a:rPr lang="en-US" altLang="zh-CN" dirty="0"/>
              <a:t>The internals' of the hardware</a:t>
            </a:r>
            <a:endParaRPr lang="en-US" dirty="0"/>
          </a:p>
          <a:p>
            <a:pPr lvl="1"/>
            <a:r>
              <a:rPr lang="en-US" dirty="0"/>
              <a:t>Examples: cache sizes and core frequency</a:t>
            </a:r>
          </a:p>
        </p:txBody>
      </p:sp>
    </p:spTree>
    <p:extLst>
      <p:ext uri="{BB962C8B-B14F-4D97-AF65-F5344CB8AC3E}">
        <p14:creationId xmlns:p14="http://schemas.microsoft.com/office/powerpoint/2010/main" val="1799886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2" name="Rectangle 6"/>
          <p:cNvSpPr>
            <a:spLocks noChangeArrowheads="1"/>
          </p:cNvSpPr>
          <p:nvPr/>
        </p:nvSpPr>
        <p:spPr bwMode="auto">
          <a:xfrm>
            <a:off x="1066800" y="1066800"/>
            <a:ext cx="3200400" cy="2209800"/>
          </a:xfrm>
          <a:prstGeom prst="rect">
            <a:avLst/>
          </a:prstGeom>
          <a:solidFill>
            <a:srgbClr val="EFBFB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CPU</a:t>
            </a:r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226300" cy="573088"/>
          </a:xfrm>
        </p:spPr>
        <p:txBody>
          <a:bodyPr/>
          <a:lstStyle/>
          <a:p>
            <a:r>
              <a:rPr lang="en-US" dirty="0"/>
              <a:t>Assembly/Machine Code View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19113" y="3352800"/>
            <a:ext cx="4852987" cy="3092450"/>
          </a:xfrm>
        </p:spPr>
        <p:txBody>
          <a:bodyPr/>
          <a:lstStyle/>
          <a:p>
            <a:pPr marL="227013" indent="-227013" defTabSz="895350">
              <a:buNone/>
              <a:tabLst>
                <a:tab pos="1371600" algn="l"/>
                <a:tab pos="4572000" algn="l"/>
              </a:tabLst>
            </a:pPr>
            <a:r>
              <a:rPr lang="en-US" sz="2400" dirty="0"/>
              <a:t>Programmer-Visible State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b="1" dirty="0">
                <a:solidFill>
                  <a:srgbClr val="FF0000"/>
                </a:solidFill>
              </a:rPr>
              <a:t>Registers</a:t>
            </a:r>
          </a:p>
          <a:p>
            <a:pPr marL="839788" lvl="2" indent="-165100" defTabSz="895350">
              <a:tabLst>
                <a:tab pos="1371600" algn="l"/>
                <a:tab pos="4572000" algn="l"/>
              </a:tabLst>
            </a:pPr>
            <a:r>
              <a:rPr lang="en-US" sz="1800" b="1" dirty="0">
                <a:solidFill>
                  <a:srgbClr val="FF0000"/>
                </a:solidFill>
              </a:rPr>
              <a:t>Fast</a:t>
            </a:r>
          </a:p>
          <a:p>
            <a:pPr marL="839788" lvl="2" indent="-165100" defTabSz="895350">
              <a:tabLst>
                <a:tab pos="1371600" algn="l"/>
                <a:tab pos="4572000" algn="l"/>
              </a:tabLst>
            </a:pPr>
            <a:r>
              <a:rPr lang="en-US" sz="1800" dirty="0"/>
              <a:t>Heavily used program data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b="1" dirty="0"/>
              <a:t>Condition codes</a:t>
            </a:r>
          </a:p>
          <a:p>
            <a:pPr marL="839788" lvl="2" indent="-165100" defTabSz="895350">
              <a:tabLst>
                <a:tab pos="1371600" algn="l"/>
                <a:tab pos="4572000" algn="l"/>
              </a:tabLst>
            </a:pPr>
            <a:r>
              <a:rPr lang="en-US" sz="1800" dirty="0"/>
              <a:t>Used for conditional branching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b="1" dirty="0"/>
              <a:t>PC: The program counter</a:t>
            </a:r>
          </a:p>
          <a:p>
            <a:pPr marL="839788" lvl="2" indent="-165100" defTabSz="895350">
              <a:tabLst>
                <a:tab pos="1371600" algn="l"/>
                <a:tab pos="4572000" algn="l"/>
              </a:tabLst>
            </a:pPr>
            <a:r>
              <a:rPr lang="en-US" sz="1800" dirty="0"/>
              <a:t>Address of next instruction</a:t>
            </a:r>
          </a:p>
          <a:p>
            <a:pPr marL="274638" lvl="1" indent="0" defTabSz="895350">
              <a:buNone/>
              <a:tabLst>
                <a:tab pos="1371600" algn="l"/>
                <a:tab pos="4572000" algn="l"/>
              </a:tabLst>
            </a:pPr>
            <a:endParaRPr lang="en-US" sz="2200" dirty="0"/>
          </a:p>
        </p:txBody>
      </p:sp>
      <p:sp>
        <p:nvSpPr>
          <p:cNvPr id="147473" name="Rectangle 17"/>
          <p:cNvSpPr>
            <a:spLocks noGrp="1" noChangeArrowheads="1"/>
          </p:cNvSpPr>
          <p:nvPr>
            <p:ph sz="half" idx="2"/>
          </p:nvPr>
        </p:nvSpPr>
        <p:spPr>
          <a:xfrm>
            <a:off x="5372100" y="3702050"/>
            <a:ext cx="3619500" cy="1568450"/>
          </a:xfrm>
        </p:spPr>
        <p:txBody>
          <a:bodyPr/>
          <a:lstStyle/>
          <a:p>
            <a:pPr marL="292100" lvl="1" indent="-177800"/>
            <a:r>
              <a:rPr lang="en-US" sz="2000" b="1" dirty="0">
                <a:solidFill>
                  <a:srgbClr val="FF0000"/>
                </a:solidFill>
              </a:rPr>
              <a:t>Memory</a:t>
            </a:r>
          </a:p>
          <a:p>
            <a:pPr marL="571500" lvl="2" indent="-165100"/>
            <a:r>
              <a:rPr lang="en-US" sz="1800" b="1" dirty="0">
                <a:solidFill>
                  <a:srgbClr val="FF0000"/>
                </a:solidFill>
              </a:rPr>
              <a:t>low</a:t>
            </a:r>
          </a:p>
          <a:p>
            <a:pPr marL="571500" lvl="2" indent="-165100"/>
            <a:r>
              <a:rPr lang="en-US" sz="1800" dirty="0"/>
              <a:t>Byte addressable array</a:t>
            </a:r>
          </a:p>
          <a:p>
            <a:pPr marL="0" indent="0"/>
            <a:endParaRPr lang="en-US" sz="2000" dirty="0"/>
          </a:p>
        </p:txBody>
      </p:sp>
      <p:sp>
        <p:nvSpPr>
          <p:cNvPr id="147460" name="Rectangle 4"/>
          <p:cNvSpPr>
            <a:spLocks noChangeArrowheads="1"/>
          </p:cNvSpPr>
          <p:nvPr/>
        </p:nvSpPr>
        <p:spPr bwMode="auto">
          <a:xfrm>
            <a:off x="1409700" y="1981200"/>
            <a:ext cx="533400" cy="4572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PC</a:t>
            </a:r>
          </a:p>
        </p:txBody>
      </p:sp>
      <p:sp>
        <p:nvSpPr>
          <p:cNvPr id="147461" name="Rectangle 5"/>
          <p:cNvSpPr>
            <a:spLocks noChangeArrowheads="1"/>
          </p:cNvSpPr>
          <p:nvPr/>
        </p:nvSpPr>
        <p:spPr bwMode="auto">
          <a:xfrm>
            <a:off x="2362200" y="1371600"/>
            <a:ext cx="1676400" cy="762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Registers</a:t>
            </a:r>
          </a:p>
        </p:txBody>
      </p:sp>
      <p:sp>
        <p:nvSpPr>
          <p:cNvPr id="147463" name="Rectangle 7"/>
          <p:cNvSpPr>
            <a:spLocks noChangeArrowheads="1"/>
          </p:cNvSpPr>
          <p:nvPr/>
        </p:nvSpPr>
        <p:spPr bwMode="auto">
          <a:xfrm>
            <a:off x="6019800" y="1066800"/>
            <a:ext cx="1752600" cy="2209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Ctr="1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Memory</a:t>
            </a:r>
          </a:p>
        </p:txBody>
      </p:sp>
      <p:sp>
        <p:nvSpPr>
          <p:cNvPr id="147464" name="Text Box 8"/>
          <p:cNvSpPr txBox="1">
            <a:spLocks noChangeArrowheads="1"/>
          </p:cNvSpPr>
          <p:nvPr/>
        </p:nvSpPr>
        <p:spPr bwMode="auto">
          <a:xfrm>
            <a:off x="6324600" y="1730102"/>
            <a:ext cx="11430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Data</a:t>
            </a:r>
          </a:p>
        </p:txBody>
      </p:sp>
      <p:sp>
        <p:nvSpPr>
          <p:cNvPr id="147465" name="Line 9"/>
          <p:cNvSpPr>
            <a:spLocks noChangeShapeType="1"/>
          </p:cNvSpPr>
          <p:nvPr/>
        </p:nvSpPr>
        <p:spPr bwMode="auto">
          <a:xfrm>
            <a:off x="4267200" y="1701800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7466" name="Line 10"/>
          <p:cNvSpPr>
            <a:spLocks noChangeShapeType="1"/>
          </p:cNvSpPr>
          <p:nvPr/>
        </p:nvSpPr>
        <p:spPr bwMode="auto">
          <a:xfrm>
            <a:off x="4267200" y="2235200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7468" name="Text Box 12"/>
          <p:cNvSpPr txBox="1">
            <a:spLocks noChangeArrowheads="1"/>
          </p:cNvSpPr>
          <p:nvPr/>
        </p:nvSpPr>
        <p:spPr bwMode="auto">
          <a:xfrm>
            <a:off x="4267200" y="1295400"/>
            <a:ext cx="17526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Addresses</a:t>
            </a:r>
          </a:p>
        </p:txBody>
      </p:sp>
      <p:sp>
        <p:nvSpPr>
          <p:cNvPr id="147469" name="Text Box 13"/>
          <p:cNvSpPr txBox="1">
            <a:spLocks noChangeArrowheads="1"/>
          </p:cNvSpPr>
          <p:nvPr/>
        </p:nvSpPr>
        <p:spPr bwMode="auto">
          <a:xfrm>
            <a:off x="4267200" y="1854200"/>
            <a:ext cx="17526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 dirty="0">
                <a:latin typeface="Calibri" pitchFamily="34" charset="0"/>
              </a:rPr>
              <a:t>Data</a:t>
            </a:r>
          </a:p>
        </p:txBody>
      </p:sp>
      <p:sp>
        <p:nvSpPr>
          <p:cNvPr id="147472" name="Rectangle 16"/>
          <p:cNvSpPr>
            <a:spLocks noChangeArrowheads="1"/>
          </p:cNvSpPr>
          <p:nvPr/>
        </p:nvSpPr>
        <p:spPr bwMode="auto">
          <a:xfrm>
            <a:off x="2667000" y="2286000"/>
            <a:ext cx="1066800" cy="6858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Condition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Codes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264400" cy="573088"/>
          </a:xfrm>
        </p:spPr>
        <p:txBody>
          <a:bodyPr/>
          <a:lstStyle/>
          <a:p>
            <a:r>
              <a:rPr lang="en-US" dirty="0"/>
              <a:t>An overview of Assembly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0" y="838200"/>
            <a:ext cx="4572000" cy="5791200"/>
          </a:xfrm>
        </p:spPr>
        <p:txBody>
          <a:bodyPr/>
          <a:lstStyle/>
          <a:p>
            <a:pPr marL="223838" indent="-223838" defTabSz="895350">
              <a:tabLst>
                <a:tab pos="1603375" algn="l"/>
                <a:tab pos="2514600" algn="l"/>
              </a:tabLst>
            </a:pPr>
            <a:r>
              <a:rPr lang="en-US" dirty="0"/>
              <a:t>C Code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 dirty="0"/>
              <a:t>Store value </a:t>
            </a:r>
            <a:r>
              <a:rPr lang="en-US" b="1" dirty="0">
                <a:latin typeface="Courier New"/>
                <a:cs typeface="Courier New"/>
              </a:rPr>
              <a:t>t</a:t>
            </a:r>
            <a:r>
              <a:rPr lang="en-US" dirty="0"/>
              <a:t> where designated by </a:t>
            </a:r>
            <a:r>
              <a:rPr lang="en-US" b="1" dirty="0" err="1">
                <a:latin typeface="Courier New"/>
                <a:cs typeface="Courier New"/>
              </a:rPr>
              <a:t>dest</a:t>
            </a:r>
            <a:endParaRPr lang="en-US" b="1" dirty="0">
              <a:latin typeface="Courier New"/>
              <a:cs typeface="Courier New"/>
            </a:endParaRPr>
          </a:p>
          <a:p>
            <a:pPr marL="223838" indent="-223838" defTabSz="895350">
              <a:tabLst>
                <a:tab pos="1603375" algn="l"/>
                <a:tab pos="2514600" algn="l"/>
              </a:tabLst>
            </a:pPr>
            <a:r>
              <a:rPr lang="en-US" dirty="0"/>
              <a:t>Assembly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 dirty="0"/>
              <a:t>Move 8-byte value to memory</a:t>
            </a:r>
          </a:p>
          <a:p>
            <a:pPr marL="223838" indent="-223838" defTabSz="895350">
              <a:tabLst>
                <a:tab pos="1603375" algn="l"/>
                <a:tab pos="2514600" algn="l"/>
              </a:tabLst>
            </a:pPr>
            <a:endParaRPr lang="en-US" dirty="0"/>
          </a:p>
          <a:p>
            <a:pPr marL="223838" indent="-223838" defTabSz="895350">
              <a:tabLst>
                <a:tab pos="1603375" algn="l"/>
                <a:tab pos="2514600" algn="l"/>
              </a:tabLst>
            </a:pPr>
            <a:endParaRPr lang="en-US" dirty="0"/>
          </a:p>
          <a:p>
            <a:pPr marL="223838" indent="-223838" defTabSz="895350">
              <a:tabLst>
                <a:tab pos="1603375" algn="l"/>
                <a:tab pos="2514600" algn="l"/>
              </a:tabLst>
            </a:pPr>
            <a:endParaRPr lang="en-US" dirty="0"/>
          </a:p>
          <a:p>
            <a:pPr marL="223838" indent="-223838" defTabSz="895350">
              <a:tabLst>
                <a:tab pos="1603375" algn="l"/>
                <a:tab pos="2514600" algn="l"/>
              </a:tabLst>
            </a:pPr>
            <a:endParaRPr lang="en-US" dirty="0"/>
          </a:p>
          <a:p>
            <a:pPr marL="223838" indent="-223838" defTabSz="895350">
              <a:tabLst>
                <a:tab pos="1603375" algn="l"/>
                <a:tab pos="2514600" algn="l"/>
              </a:tabLst>
            </a:pPr>
            <a:endParaRPr lang="en-US" dirty="0"/>
          </a:p>
          <a:p>
            <a:pPr marL="223838" indent="-223838" defTabSz="895350">
              <a:tabLst>
                <a:tab pos="1603375" algn="l"/>
                <a:tab pos="2514600" algn="l"/>
              </a:tabLst>
            </a:pPr>
            <a:r>
              <a:rPr lang="en-US" dirty="0"/>
              <a:t>Machine Code</a:t>
            </a:r>
          </a:p>
        </p:txBody>
      </p:sp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533400" y="1143000"/>
            <a:ext cx="3883025" cy="37623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*</a:t>
            </a:r>
            <a:r>
              <a:rPr lang="en-US" sz="1800" dirty="0" err="1">
                <a:latin typeface="Courier New" pitchFamily="49" charset="0"/>
              </a:rPr>
              <a:t>dest</a:t>
            </a:r>
            <a:r>
              <a:rPr lang="en-US" sz="1800" dirty="0">
                <a:latin typeface="Courier New" pitchFamily="49" charset="0"/>
              </a:rPr>
              <a:t> = t;</a:t>
            </a:r>
          </a:p>
        </p:txBody>
      </p:sp>
      <p:sp>
        <p:nvSpPr>
          <p:cNvPr id="152581" name="Rectangle 5"/>
          <p:cNvSpPr>
            <a:spLocks noChangeArrowheads="1"/>
          </p:cNvSpPr>
          <p:nvPr/>
        </p:nvSpPr>
        <p:spPr bwMode="auto">
          <a:xfrm>
            <a:off x="533400" y="2286000"/>
            <a:ext cx="3886200" cy="37623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549400" algn="l"/>
              </a:tabLst>
            </a:pPr>
            <a:r>
              <a:rPr lang="en-US" sz="1800" dirty="0" err="1">
                <a:latin typeface="Courier New" pitchFamily="49" charset="0"/>
              </a:rPr>
              <a:t>movq</a:t>
            </a:r>
            <a:r>
              <a:rPr lang="en-US" sz="1800" dirty="0">
                <a:latin typeface="Courier New" pitchFamily="49" charset="0"/>
              </a:rPr>
              <a:t> %</a:t>
            </a:r>
            <a:r>
              <a:rPr lang="en-US" sz="1800" dirty="0" err="1">
                <a:latin typeface="Courier New" pitchFamily="49" charset="0"/>
              </a:rPr>
              <a:t>rax</a:t>
            </a:r>
            <a:r>
              <a:rPr lang="en-US" sz="1800" dirty="0">
                <a:latin typeface="Courier New" pitchFamily="49" charset="0"/>
              </a:rPr>
              <a:t>, (%</a:t>
            </a:r>
            <a:r>
              <a:rPr lang="en-US" sz="1800" dirty="0" err="1">
                <a:latin typeface="Courier New" pitchFamily="49" charset="0"/>
              </a:rPr>
              <a:t>rbx</a:t>
            </a:r>
            <a:r>
              <a:rPr lang="en-US" sz="1800" dirty="0">
                <a:latin typeface="Courier New" pitchFamily="49" charset="0"/>
              </a:rPr>
              <a:t>)</a:t>
            </a:r>
          </a:p>
        </p:txBody>
      </p:sp>
      <p:sp>
        <p:nvSpPr>
          <p:cNvPr id="152582" name="Rectangle 6"/>
          <p:cNvSpPr>
            <a:spLocks noChangeArrowheads="1"/>
          </p:cNvSpPr>
          <p:nvPr/>
        </p:nvSpPr>
        <p:spPr bwMode="auto">
          <a:xfrm>
            <a:off x="530225" y="4912519"/>
            <a:ext cx="3886200" cy="37623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292100" algn="l"/>
              </a:tabLst>
            </a:pPr>
            <a:r>
              <a:rPr lang="en-US" sz="1800" dirty="0">
                <a:latin typeface="Courier New" pitchFamily="49" charset="0"/>
              </a:rPr>
              <a:t>0x40059e:  48 89 03</a:t>
            </a:r>
          </a:p>
        </p:txBody>
      </p:sp>
    </p:spTree>
    <p:extLst>
      <p:ext uri="{BB962C8B-B14F-4D97-AF65-F5344CB8AC3E}">
        <p14:creationId xmlns:p14="http://schemas.microsoft.com/office/powerpoint/2010/main" val="1275081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Machine Programming I: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History of Intel processors and architectures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C, assembly, machine code</a:t>
            </a:r>
          </a:p>
          <a:p>
            <a:r>
              <a:rPr lang="en-US" dirty="0"/>
              <a:t>Assembly Basics: Registers, operands, move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Arithmetic &amp; logical operations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6BCCB-E907-4A55-A9D5-3EC161610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>
            <a:extLst>
              <a:ext uri="{FF2B5EF4-FFF2-40B4-BE49-F238E27FC236}">
                <a16:creationId xmlns:a16="http://schemas.microsoft.com/office/drawing/2014/main" id="{9E2051CD-F84E-8F72-9595-E7BD0BF0E821}"/>
              </a:ext>
            </a:extLst>
          </p:cNvPr>
          <p:cNvSpPr>
            <a:spLocks/>
          </p:cNvSpPr>
          <p:nvPr/>
        </p:nvSpPr>
        <p:spPr bwMode="auto">
          <a:xfrm>
            <a:off x="762000" y="4800600"/>
            <a:ext cx="3556000" cy="533400"/>
          </a:xfrm>
          <a:prstGeom prst="rect">
            <a:avLst/>
          </a:prstGeom>
          <a:solidFill>
            <a:srgbClr val="EFBFB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</a:t>
            </a:r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52EC726B-1C51-92B8-63F1-4B9E9AAEB2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x86-64 Integer Registers</a:t>
            </a:r>
          </a:p>
        </p:txBody>
      </p:sp>
      <p:sp>
        <p:nvSpPr>
          <p:cNvPr id="27670" name="Rectangle 22">
            <a:extLst>
              <a:ext uri="{FF2B5EF4-FFF2-40B4-BE49-F238E27FC236}">
                <a16:creationId xmlns:a16="http://schemas.microsoft.com/office/drawing/2014/main" id="{54FB6A06-6BCD-D607-11D3-FF80894FBC5B}"/>
              </a:ext>
            </a:extLst>
          </p:cNvPr>
          <p:cNvSpPr>
            <a:spLocks/>
          </p:cNvSpPr>
          <p:nvPr/>
        </p:nvSpPr>
        <p:spPr bwMode="auto">
          <a:xfrm>
            <a:off x="4724400" y="1143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27671" name="Rectangle 23">
            <a:extLst>
              <a:ext uri="{FF2B5EF4-FFF2-40B4-BE49-F238E27FC236}">
                <a16:creationId xmlns:a16="http://schemas.microsoft.com/office/drawing/2014/main" id="{247E3C0F-20E8-BA75-B6A0-5D3BDCBB3697}"/>
              </a:ext>
            </a:extLst>
          </p:cNvPr>
          <p:cNvSpPr>
            <a:spLocks/>
          </p:cNvSpPr>
          <p:nvPr/>
        </p:nvSpPr>
        <p:spPr bwMode="auto">
          <a:xfrm>
            <a:off x="4724400" y="1752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27672" name="Rectangle 24">
            <a:extLst>
              <a:ext uri="{FF2B5EF4-FFF2-40B4-BE49-F238E27FC236}">
                <a16:creationId xmlns:a16="http://schemas.microsoft.com/office/drawing/2014/main" id="{34D99A9B-1C81-73B5-AA41-8EE4B70F0BCB}"/>
              </a:ext>
            </a:extLst>
          </p:cNvPr>
          <p:cNvSpPr>
            <a:spLocks/>
          </p:cNvSpPr>
          <p:nvPr/>
        </p:nvSpPr>
        <p:spPr bwMode="auto">
          <a:xfrm>
            <a:off x="4724400" y="2362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</a:p>
        </p:txBody>
      </p:sp>
      <p:sp>
        <p:nvSpPr>
          <p:cNvPr id="27673" name="Rectangle 25">
            <a:extLst>
              <a:ext uri="{FF2B5EF4-FFF2-40B4-BE49-F238E27FC236}">
                <a16:creationId xmlns:a16="http://schemas.microsoft.com/office/drawing/2014/main" id="{7FAD4299-27B3-1EE9-1334-567500FE5199}"/>
              </a:ext>
            </a:extLst>
          </p:cNvPr>
          <p:cNvSpPr>
            <a:spLocks/>
          </p:cNvSpPr>
          <p:nvPr/>
        </p:nvSpPr>
        <p:spPr bwMode="auto">
          <a:xfrm>
            <a:off x="4724400" y="2971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</a:p>
        </p:txBody>
      </p:sp>
      <p:sp>
        <p:nvSpPr>
          <p:cNvPr id="27674" name="Rectangle 26">
            <a:extLst>
              <a:ext uri="{FF2B5EF4-FFF2-40B4-BE49-F238E27FC236}">
                <a16:creationId xmlns:a16="http://schemas.microsoft.com/office/drawing/2014/main" id="{ABDD73E7-C65F-BA11-6381-6CD966B87487}"/>
              </a:ext>
            </a:extLst>
          </p:cNvPr>
          <p:cNvSpPr>
            <a:spLocks/>
          </p:cNvSpPr>
          <p:nvPr/>
        </p:nvSpPr>
        <p:spPr bwMode="auto">
          <a:xfrm>
            <a:off x="4724400" y="3581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</a:p>
        </p:txBody>
      </p:sp>
      <p:sp>
        <p:nvSpPr>
          <p:cNvPr id="27675" name="Rectangle 27">
            <a:extLst>
              <a:ext uri="{FF2B5EF4-FFF2-40B4-BE49-F238E27FC236}">
                <a16:creationId xmlns:a16="http://schemas.microsoft.com/office/drawing/2014/main" id="{FF4F55E9-BA13-114F-23F8-CE55CCC46324}"/>
              </a:ext>
            </a:extLst>
          </p:cNvPr>
          <p:cNvSpPr>
            <a:spLocks/>
          </p:cNvSpPr>
          <p:nvPr/>
        </p:nvSpPr>
        <p:spPr bwMode="auto">
          <a:xfrm>
            <a:off x="4724400" y="4191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</a:p>
        </p:txBody>
      </p:sp>
      <p:sp>
        <p:nvSpPr>
          <p:cNvPr id="27676" name="Rectangle 28">
            <a:extLst>
              <a:ext uri="{FF2B5EF4-FFF2-40B4-BE49-F238E27FC236}">
                <a16:creationId xmlns:a16="http://schemas.microsoft.com/office/drawing/2014/main" id="{EB1283F9-8BA0-F874-4560-590268757C33}"/>
              </a:ext>
            </a:extLst>
          </p:cNvPr>
          <p:cNvSpPr>
            <a:spLocks/>
          </p:cNvSpPr>
          <p:nvPr/>
        </p:nvSpPr>
        <p:spPr bwMode="auto">
          <a:xfrm>
            <a:off x="4724400" y="4800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</a:p>
        </p:txBody>
      </p:sp>
      <p:sp>
        <p:nvSpPr>
          <p:cNvPr id="27677" name="Rectangle 29">
            <a:extLst>
              <a:ext uri="{FF2B5EF4-FFF2-40B4-BE49-F238E27FC236}">
                <a16:creationId xmlns:a16="http://schemas.microsoft.com/office/drawing/2014/main" id="{47B9B680-E228-2762-53E4-C7CCBF2B4DDA}"/>
              </a:ext>
            </a:extLst>
          </p:cNvPr>
          <p:cNvSpPr>
            <a:spLocks/>
          </p:cNvSpPr>
          <p:nvPr/>
        </p:nvSpPr>
        <p:spPr bwMode="auto">
          <a:xfrm>
            <a:off x="4724400" y="5410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</a:t>
            </a:r>
          </a:p>
        </p:txBody>
      </p:sp>
      <p:sp>
        <p:nvSpPr>
          <p:cNvPr id="27678" name="Rectangle 30">
            <a:extLst>
              <a:ext uri="{FF2B5EF4-FFF2-40B4-BE49-F238E27FC236}">
                <a16:creationId xmlns:a16="http://schemas.microsoft.com/office/drawing/2014/main" id="{5A1935DF-EFEE-17E7-15BD-62CD3A1F0C8F}"/>
              </a:ext>
            </a:extLst>
          </p:cNvPr>
          <p:cNvSpPr>
            <a:spLocks/>
          </p:cNvSpPr>
          <p:nvPr/>
        </p:nvSpPr>
        <p:spPr bwMode="auto">
          <a:xfrm>
            <a:off x="762000" y="1143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79" name="Rectangle 31">
            <a:extLst>
              <a:ext uri="{FF2B5EF4-FFF2-40B4-BE49-F238E27FC236}">
                <a16:creationId xmlns:a16="http://schemas.microsoft.com/office/drawing/2014/main" id="{D7976923-B99A-DF6D-4917-04B5A2761AD8}"/>
              </a:ext>
            </a:extLst>
          </p:cNvPr>
          <p:cNvSpPr>
            <a:spLocks/>
          </p:cNvSpPr>
          <p:nvPr/>
        </p:nvSpPr>
        <p:spPr bwMode="auto">
          <a:xfrm>
            <a:off x="762000" y="1752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80" name="Rectangle 32">
            <a:extLst>
              <a:ext uri="{FF2B5EF4-FFF2-40B4-BE49-F238E27FC236}">
                <a16:creationId xmlns:a16="http://schemas.microsoft.com/office/drawing/2014/main" id="{1A5785B5-08FB-B9B7-3F1A-5CCFC887A140}"/>
              </a:ext>
            </a:extLst>
          </p:cNvPr>
          <p:cNvSpPr>
            <a:spLocks/>
          </p:cNvSpPr>
          <p:nvPr/>
        </p:nvSpPr>
        <p:spPr bwMode="auto">
          <a:xfrm>
            <a:off x="762000" y="2362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%rcx</a:t>
            </a:r>
          </a:p>
        </p:txBody>
      </p:sp>
      <p:sp>
        <p:nvSpPr>
          <p:cNvPr id="27681" name="Rectangle 33">
            <a:extLst>
              <a:ext uri="{FF2B5EF4-FFF2-40B4-BE49-F238E27FC236}">
                <a16:creationId xmlns:a16="http://schemas.microsoft.com/office/drawing/2014/main" id="{4924C648-9EB3-5A09-5C99-3734A2E5FDDA}"/>
              </a:ext>
            </a:extLst>
          </p:cNvPr>
          <p:cNvSpPr>
            <a:spLocks/>
          </p:cNvSpPr>
          <p:nvPr/>
        </p:nvSpPr>
        <p:spPr bwMode="auto">
          <a:xfrm>
            <a:off x="762000" y="2971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%rdx</a:t>
            </a:r>
          </a:p>
        </p:txBody>
      </p:sp>
      <p:sp>
        <p:nvSpPr>
          <p:cNvPr id="27682" name="Rectangle 34">
            <a:extLst>
              <a:ext uri="{FF2B5EF4-FFF2-40B4-BE49-F238E27FC236}">
                <a16:creationId xmlns:a16="http://schemas.microsoft.com/office/drawing/2014/main" id="{324A5EC9-D26B-87A2-E478-22FEAEF784B7}"/>
              </a:ext>
            </a:extLst>
          </p:cNvPr>
          <p:cNvSpPr>
            <a:spLocks/>
          </p:cNvSpPr>
          <p:nvPr/>
        </p:nvSpPr>
        <p:spPr bwMode="auto">
          <a:xfrm>
            <a:off x="762000" y="3581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%rsi</a:t>
            </a:r>
          </a:p>
        </p:txBody>
      </p:sp>
      <p:sp>
        <p:nvSpPr>
          <p:cNvPr id="27683" name="Rectangle 35">
            <a:extLst>
              <a:ext uri="{FF2B5EF4-FFF2-40B4-BE49-F238E27FC236}">
                <a16:creationId xmlns:a16="http://schemas.microsoft.com/office/drawing/2014/main" id="{BE3FF298-2241-FB1A-26CA-D39E0893CE58}"/>
              </a:ext>
            </a:extLst>
          </p:cNvPr>
          <p:cNvSpPr>
            <a:spLocks/>
          </p:cNvSpPr>
          <p:nvPr/>
        </p:nvSpPr>
        <p:spPr bwMode="auto">
          <a:xfrm>
            <a:off x="762000" y="4191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%rdi</a:t>
            </a:r>
          </a:p>
        </p:txBody>
      </p:sp>
      <p:sp>
        <p:nvSpPr>
          <p:cNvPr id="27684" name="Rectangle 36">
            <a:extLst>
              <a:ext uri="{FF2B5EF4-FFF2-40B4-BE49-F238E27FC236}">
                <a16:creationId xmlns:a16="http://schemas.microsoft.com/office/drawing/2014/main" id="{593CFF24-CF8B-C9D1-7BB6-C214FE410361}"/>
              </a:ext>
            </a:extLst>
          </p:cNvPr>
          <p:cNvSpPr>
            <a:spLocks/>
          </p:cNvSpPr>
          <p:nvPr/>
        </p:nvSpPr>
        <p:spPr bwMode="auto">
          <a:xfrm>
            <a:off x="762000" y="5410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%rbp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FA2BA3-E04C-E887-3E3A-F3F40A5E11D4}"/>
              </a:ext>
            </a:extLst>
          </p:cNvPr>
          <p:cNvSpPr txBox="1"/>
          <p:nvPr/>
        </p:nvSpPr>
        <p:spPr>
          <a:xfrm>
            <a:off x="1524000" y="6027003"/>
            <a:ext cx="46225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Courier New" pitchFamily="49" charset="0"/>
              </a:rPr>
              <a:t>%</a:t>
            </a:r>
            <a:r>
              <a:rPr lang="en-US" sz="2400" b="1" dirty="0" err="1">
                <a:latin typeface="Courier New" pitchFamily="49" charset="0"/>
              </a:rPr>
              <a:t>rsp</a:t>
            </a:r>
            <a:r>
              <a:rPr lang="en-US" sz="2400" b="1" dirty="0">
                <a:latin typeface="Courier New" pitchFamily="49" charset="0"/>
              </a:rPr>
              <a:t> </a:t>
            </a:r>
            <a:r>
              <a:rPr lang="en-US" sz="2400" dirty="0"/>
              <a:t>reserved for special use</a:t>
            </a:r>
          </a:p>
          <a:p>
            <a:r>
              <a:rPr lang="en-US" dirty="0"/>
              <a:t>All 64 bits: 8-bytes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93252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5537200" cy="573088"/>
          </a:xfrm>
        </p:spPr>
        <p:txBody>
          <a:bodyPr/>
          <a:lstStyle/>
          <a:p>
            <a:r>
              <a:rPr lang="en-US" dirty="0"/>
              <a:t>Moving Data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>
          <a:xfrm>
            <a:off x="290513" y="1100138"/>
            <a:ext cx="8396287" cy="5224462"/>
          </a:xfrm>
        </p:spPr>
        <p:txBody>
          <a:bodyPr/>
          <a:lstStyle/>
          <a:p>
            <a:r>
              <a:rPr lang="en-US" dirty="0"/>
              <a:t>Moving Data</a:t>
            </a:r>
          </a:p>
          <a:p>
            <a:pPr lvl="1">
              <a:buFont typeface="Wingdings" pitchFamily="2" charset="2"/>
              <a:buNone/>
            </a:pPr>
            <a:r>
              <a:rPr lang="en-US" b="1" dirty="0" err="1">
                <a:latin typeface="Courier New" pitchFamily="49" charset="0"/>
              </a:rPr>
              <a:t>movq</a:t>
            </a:r>
            <a:r>
              <a:rPr lang="en-US" b="1" dirty="0"/>
              <a:t> </a:t>
            </a:r>
            <a:r>
              <a:rPr lang="en-US" b="1" i="1" dirty="0"/>
              <a:t>Source</a:t>
            </a:r>
            <a:r>
              <a:rPr lang="en-US" b="1" dirty="0"/>
              <a:t>, </a:t>
            </a:r>
            <a:r>
              <a:rPr lang="en-US" b="1" i="1" dirty="0" err="1"/>
              <a:t>Dest</a:t>
            </a:r>
            <a:r>
              <a:rPr lang="en-US" b="1" dirty="0"/>
              <a:t>:</a:t>
            </a:r>
            <a:endParaRPr lang="en-US" dirty="0"/>
          </a:p>
          <a:p>
            <a:pPr>
              <a:spcBef>
                <a:spcPts val="1800"/>
              </a:spcBef>
            </a:pPr>
            <a:r>
              <a:rPr lang="en-US" dirty="0"/>
              <a:t>Operand Types</a:t>
            </a:r>
          </a:p>
          <a:p>
            <a:pPr lvl="1"/>
            <a:r>
              <a:rPr lang="en-US" b="1" i="1" dirty="0">
                <a:solidFill>
                  <a:srgbClr val="C00000"/>
                </a:solidFill>
              </a:rPr>
              <a:t>Immediate:</a:t>
            </a:r>
            <a:r>
              <a:rPr lang="en-US" dirty="0"/>
              <a:t> Constant integer data</a:t>
            </a:r>
          </a:p>
          <a:p>
            <a:pPr lvl="2"/>
            <a:r>
              <a:rPr lang="en-US" dirty="0"/>
              <a:t>Example: </a:t>
            </a:r>
            <a:r>
              <a:rPr lang="en-US" b="1" dirty="0">
                <a:latin typeface="Courier New" pitchFamily="49" charset="0"/>
              </a:rPr>
              <a:t>$0x400</a:t>
            </a:r>
            <a:r>
              <a:rPr lang="en-US" b="1" dirty="0"/>
              <a:t>, </a:t>
            </a:r>
            <a:r>
              <a:rPr lang="en-US" b="1" dirty="0">
                <a:latin typeface="Courier New" pitchFamily="49" charset="0"/>
              </a:rPr>
              <a:t>$-533</a:t>
            </a:r>
            <a:endParaRPr lang="en-US" dirty="0"/>
          </a:p>
          <a:p>
            <a:pPr lvl="2"/>
            <a:r>
              <a:rPr lang="en-US" dirty="0"/>
              <a:t>Like C constant, but prefixed with </a:t>
            </a:r>
            <a:r>
              <a:rPr lang="en-US" b="1" dirty="0">
                <a:latin typeface="Courier New" pitchFamily="49" charset="0"/>
              </a:rPr>
              <a:t>‘$’</a:t>
            </a:r>
          </a:p>
          <a:p>
            <a:pPr lvl="2"/>
            <a:r>
              <a:rPr lang="en-US" dirty="0"/>
              <a:t>Can be 1, 2, or 4 bytes</a:t>
            </a:r>
          </a:p>
          <a:p>
            <a:pPr lvl="1"/>
            <a:r>
              <a:rPr lang="en-US" b="1" i="1" dirty="0">
                <a:solidFill>
                  <a:srgbClr val="C00000"/>
                </a:solidFill>
              </a:rPr>
              <a:t>Register: </a:t>
            </a:r>
            <a:r>
              <a:rPr lang="en-US" dirty="0"/>
              <a:t>One of </a:t>
            </a:r>
            <a:r>
              <a:rPr lang="en-US"/>
              <a:t>16 general-purpose </a:t>
            </a:r>
            <a:r>
              <a:rPr lang="en-US" dirty="0"/>
              <a:t>registers</a:t>
            </a:r>
          </a:p>
          <a:p>
            <a:pPr lvl="2"/>
            <a:r>
              <a:rPr lang="en-US" dirty="0"/>
              <a:t>Example: 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rax</a:t>
            </a:r>
            <a:r>
              <a:rPr lang="en-US" b="1" dirty="0">
                <a:latin typeface="Courier New" pitchFamily="49" charset="0"/>
              </a:rPr>
              <a:t>, %r13</a:t>
            </a:r>
            <a:endParaRPr lang="en-US" dirty="0"/>
          </a:p>
          <a:p>
            <a:pPr marL="914400" lvl="2" indent="0">
              <a:buNone/>
            </a:pPr>
            <a:endParaRPr lang="en-US" b="1" i="1" dirty="0">
              <a:solidFill>
                <a:srgbClr val="C00000"/>
              </a:solidFill>
            </a:endParaRPr>
          </a:p>
          <a:p>
            <a:pPr lvl="1"/>
            <a:r>
              <a:rPr lang="en-US" b="1" i="1" dirty="0">
                <a:solidFill>
                  <a:srgbClr val="C00000"/>
                </a:solidFill>
              </a:rPr>
              <a:t>Memory:</a:t>
            </a:r>
            <a:r>
              <a:rPr lang="en-US" dirty="0"/>
              <a:t> 8 bytes of memory at the given address</a:t>
            </a:r>
          </a:p>
          <a:p>
            <a:pPr lvl="2"/>
            <a:r>
              <a:rPr lang="en-US" dirty="0"/>
              <a:t>Simplest example: </a:t>
            </a:r>
            <a:r>
              <a:rPr lang="en-US" b="1" dirty="0">
                <a:latin typeface="Courier New" pitchFamily="49" charset="0"/>
              </a:rPr>
              <a:t>(%</a:t>
            </a:r>
            <a:r>
              <a:rPr lang="en-US" b="1" dirty="0" err="1">
                <a:latin typeface="Courier New" pitchFamily="49" charset="0"/>
              </a:rPr>
              <a:t>rax</a:t>
            </a:r>
            <a:r>
              <a:rPr lang="en-US" b="1" dirty="0">
                <a:latin typeface="Courier New" pitchFamily="49" charset="0"/>
              </a:rPr>
              <a:t>)</a:t>
            </a:r>
          </a:p>
          <a:p>
            <a:pPr lvl="2"/>
            <a:r>
              <a:rPr lang="en-US" dirty="0"/>
              <a:t>Various other “address modes”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167416" y="609600"/>
            <a:ext cx="2519384" cy="4267200"/>
            <a:chOff x="6167416" y="609600"/>
            <a:chExt cx="2519384" cy="4267200"/>
          </a:xfrm>
        </p:grpSpPr>
        <p:sp>
          <p:nvSpPr>
            <p:cNvPr id="156676" name="Rectangle 4"/>
            <p:cNvSpPr>
              <a:spLocks noChangeArrowheads="1"/>
            </p:cNvSpPr>
            <p:nvPr/>
          </p:nvSpPr>
          <p:spPr bwMode="auto">
            <a:xfrm>
              <a:off x="6172200" y="609600"/>
              <a:ext cx="25146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>
                  <a:latin typeface="Courier New" pitchFamily="49" charset="0"/>
                </a:rPr>
                <a:t>rax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156677" name="Rectangle 5"/>
            <p:cNvSpPr>
              <a:spLocks noChangeArrowheads="1"/>
            </p:cNvSpPr>
            <p:nvPr/>
          </p:nvSpPr>
          <p:spPr bwMode="auto">
            <a:xfrm>
              <a:off x="6172200" y="1066800"/>
              <a:ext cx="25146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>
                  <a:latin typeface="Courier New" pitchFamily="49" charset="0"/>
                </a:rPr>
                <a:t>rcx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156678" name="Rectangle 6"/>
            <p:cNvSpPr>
              <a:spLocks noChangeArrowheads="1"/>
            </p:cNvSpPr>
            <p:nvPr/>
          </p:nvSpPr>
          <p:spPr bwMode="auto">
            <a:xfrm>
              <a:off x="6172200" y="1524000"/>
              <a:ext cx="25146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>
                  <a:latin typeface="Courier New" pitchFamily="49" charset="0"/>
                </a:rPr>
                <a:t>rdx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156679" name="Rectangle 7"/>
            <p:cNvSpPr>
              <a:spLocks noChangeArrowheads="1"/>
            </p:cNvSpPr>
            <p:nvPr/>
          </p:nvSpPr>
          <p:spPr bwMode="auto">
            <a:xfrm>
              <a:off x="6172200" y="1981200"/>
              <a:ext cx="25146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>
                  <a:latin typeface="Courier New" pitchFamily="49" charset="0"/>
                </a:rPr>
                <a:t>rbx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156680" name="Rectangle 8"/>
            <p:cNvSpPr>
              <a:spLocks noChangeArrowheads="1"/>
            </p:cNvSpPr>
            <p:nvPr/>
          </p:nvSpPr>
          <p:spPr bwMode="auto">
            <a:xfrm>
              <a:off x="6172200" y="2438400"/>
              <a:ext cx="25146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>
                  <a:latin typeface="Courier New" pitchFamily="49" charset="0"/>
                </a:rPr>
                <a:t>rsi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156681" name="Rectangle 9"/>
            <p:cNvSpPr>
              <a:spLocks noChangeArrowheads="1"/>
            </p:cNvSpPr>
            <p:nvPr/>
          </p:nvSpPr>
          <p:spPr bwMode="auto">
            <a:xfrm>
              <a:off x="6172200" y="2895600"/>
              <a:ext cx="25146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>
                  <a:latin typeface="Courier New" pitchFamily="49" charset="0"/>
                </a:rPr>
                <a:t>rdi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156682" name="Rectangle 10"/>
            <p:cNvSpPr>
              <a:spLocks noChangeArrowheads="1"/>
            </p:cNvSpPr>
            <p:nvPr/>
          </p:nvSpPr>
          <p:spPr bwMode="auto">
            <a:xfrm>
              <a:off x="6172200" y="3352800"/>
              <a:ext cx="2514600" cy="38100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>
                  <a:latin typeface="Courier New" pitchFamily="49" charset="0"/>
                </a:rPr>
                <a:t>rsp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156683" name="Rectangle 11"/>
            <p:cNvSpPr>
              <a:spLocks noChangeArrowheads="1"/>
            </p:cNvSpPr>
            <p:nvPr/>
          </p:nvSpPr>
          <p:spPr bwMode="auto">
            <a:xfrm>
              <a:off x="6172200" y="3810000"/>
              <a:ext cx="25146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>
                  <a:latin typeface="Courier New" pitchFamily="49" charset="0"/>
                </a:rPr>
                <a:t>rbp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6167416" y="4495800"/>
              <a:ext cx="25146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>
                  <a:latin typeface="Courier New" pitchFamily="49" charset="0"/>
                </a:rPr>
                <a:t>rN</a:t>
              </a:r>
              <a:endParaRPr lang="en-US" dirty="0">
                <a:latin typeface="Courier New" pitchFamily="49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7165975" cy="573088"/>
          </a:xfrm>
        </p:spPr>
        <p:txBody>
          <a:bodyPr/>
          <a:lstStyle/>
          <a:p>
            <a:r>
              <a:rPr lang="en-US">
                <a:latin typeface="Courier New" pitchFamily="49" charset="0"/>
              </a:rPr>
              <a:t>movq</a:t>
            </a:r>
            <a:r>
              <a:rPr lang="en-US"/>
              <a:t> Operand Combinations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943600"/>
            <a:ext cx="8140700" cy="533400"/>
          </a:xfrm>
          <a:noFill/>
        </p:spPr>
        <p:txBody>
          <a:bodyPr lIns="0" tIns="0" rIns="0" bIns="0"/>
          <a:lstStyle/>
          <a:p>
            <a:pPr marL="0" indent="0" algn="ctr">
              <a:buNone/>
            </a:pPr>
            <a:r>
              <a:rPr lang="en-US" i="1" dirty="0">
                <a:solidFill>
                  <a:srgbClr val="C00000"/>
                </a:solidFill>
              </a:rPr>
              <a:t>Cannot do memory-memory transfer with a single instruction??</a:t>
            </a:r>
          </a:p>
        </p:txBody>
      </p:sp>
      <p:sp>
        <p:nvSpPr>
          <p:cNvPr id="157700" name="Text Box 4"/>
          <p:cNvSpPr txBox="1">
            <a:spLocks noChangeArrowheads="1"/>
          </p:cNvSpPr>
          <p:nvPr/>
        </p:nvSpPr>
        <p:spPr bwMode="auto">
          <a:xfrm>
            <a:off x="228600" y="3771900"/>
            <a:ext cx="936274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 err="1">
                <a:latin typeface="Courier New" pitchFamily="49" charset="0"/>
              </a:rPr>
              <a:t>movq</a:t>
            </a:r>
            <a:endParaRPr lang="en-US" sz="2400" dirty="0">
              <a:latin typeface="Courier New" pitchFamily="49" charset="0"/>
            </a:endParaRPr>
          </a:p>
        </p:txBody>
      </p:sp>
      <p:sp>
        <p:nvSpPr>
          <p:cNvPr id="157701" name="Text Box 5"/>
          <p:cNvSpPr txBox="1">
            <a:spLocks noChangeArrowheads="1"/>
          </p:cNvSpPr>
          <p:nvPr/>
        </p:nvSpPr>
        <p:spPr bwMode="auto">
          <a:xfrm>
            <a:off x="1600200" y="2705100"/>
            <a:ext cx="760144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Imm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2" name="Text Box 6"/>
          <p:cNvSpPr txBox="1">
            <a:spLocks noChangeArrowheads="1"/>
          </p:cNvSpPr>
          <p:nvPr/>
        </p:nvSpPr>
        <p:spPr bwMode="auto">
          <a:xfrm>
            <a:off x="1600200" y="3771900"/>
            <a:ext cx="66588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Reg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3" name="Text Box 7"/>
          <p:cNvSpPr txBox="1">
            <a:spLocks noChangeArrowheads="1"/>
          </p:cNvSpPr>
          <p:nvPr/>
        </p:nvSpPr>
        <p:spPr bwMode="auto">
          <a:xfrm>
            <a:off x="1600200" y="4914900"/>
            <a:ext cx="8763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Mem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4" name="Text Box 8"/>
          <p:cNvSpPr txBox="1">
            <a:spLocks noChangeArrowheads="1"/>
          </p:cNvSpPr>
          <p:nvPr/>
        </p:nvSpPr>
        <p:spPr bwMode="auto">
          <a:xfrm>
            <a:off x="2819400" y="2476500"/>
            <a:ext cx="66588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Reg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5" name="Text Box 9"/>
          <p:cNvSpPr txBox="1">
            <a:spLocks noChangeArrowheads="1"/>
          </p:cNvSpPr>
          <p:nvPr/>
        </p:nvSpPr>
        <p:spPr bwMode="auto">
          <a:xfrm>
            <a:off x="2819400" y="2933700"/>
            <a:ext cx="8763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Mem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6" name="Text Box 10"/>
          <p:cNvSpPr txBox="1">
            <a:spLocks noChangeArrowheads="1"/>
          </p:cNvSpPr>
          <p:nvPr/>
        </p:nvSpPr>
        <p:spPr bwMode="auto">
          <a:xfrm>
            <a:off x="2819400" y="3619500"/>
            <a:ext cx="66588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Reg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7" name="Text Box 11"/>
          <p:cNvSpPr txBox="1">
            <a:spLocks noChangeArrowheads="1"/>
          </p:cNvSpPr>
          <p:nvPr/>
        </p:nvSpPr>
        <p:spPr bwMode="auto">
          <a:xfrm>
            <a:off x="2819400" y="4065588"/>
            <a:ext cx="8763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Mem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8" name="Text Box 12"/>
          <p:cNvSpPr txBox="1">
            <a:spLocks noChangeArrowheads="1"/>
          </p:cNvSpPr>
          <p:nvPr/>
        </p:nvSpPr>
        <p:spPr bwMode="auto">
          <a:xfrm>
            <a:off x="2819400" y="4914900"/>
            <a:ext cx="66588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dirty="0" err="1">
                <a:latin typeface="Calibri" pitchFamily="34" charset="0"/>
              </a:rPr>
              <a:t>Reg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57709" name="Text Box 13"/>
          <p:cNvSpPr txBox="1">
            <a:spLocks noChangeArrowheads="1"/>
          </p:cNvSpPr>
          <p:nvPr/>
        </p:nvSpPr>
        <p:spPr bwMode="auto">
          <a:xfrm>
            <a:off x="1447800" y="1752600"/>
            <a:ext cx="1049133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Source</a:t>
            </a:r>
          </a:p>
        </p:txBody>
      </p:sp>
      <p:sp>
        <p:nvSpPr>
          <p:cNvPr id="157710" name="Text Box 14"/>
          <p:cNvSpPr txBox="1">
            <a:spLocks noChangeArrowheads="1"/>
          </p:cNvSpPr>
          <p:nvPr/>
        </p:nvSpPr>
        <p:spPr bwMode="auto">
          <a:xfrm>
            <a:off x="2819400" y="1752600"/>
            <a:ext cx="76149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 err="1">
                <a:latin typeface="Calibri" pitchFamily="34" charset="0"/>
              </a:rPr>
              <a:t>Dest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57716" name="AutoShape 20"/>
          <p:cNvSpPr>
            <a:spLocks/>
          </p:cNvSpPr>
          <p:nvPr/>
        </p:nvSpPr>
        <p:spPr bwMode="auto">
          <a:xfrm>
            <a:off x="1295400" y="2628900"/>
            <a:ext cx="304800" cy="2743200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57717" name="AutoShape 21"/>
          <p:cNvSpPr>
            <a:spLocks/>
          </p:cNvSpPr>
          <p:nvPr/>
        </p:nvSpPr>
        <p:spPr bwMode="auto">
          <a:xfrm>
            <a:off x="2514600" y="2552700"/>
            <a:ext cx="304800" cy="762000"/>
          </a:xfrm>
          <a:prstGeom prst="leftBrace">
            <a:avLst>
              <a:gd name="adj1" fmla="val 208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57718" name="AutoShape 22"/>
          <p:cNvSpPr>
            <a:spLocks/>
          </p:cNvSpPr>
          <p:nvPr/>
        </p:nvSpPr>
        <p:spPr bwMode="auto">
          <a:xfrm>
            <a:off x="2514600" y="3695700"/>
            <a:ext cx="304800" cy="762000"/>
          </a:xfrm>
          <a:prstGeom prst="leftBrace">
            <a:avLst>
              <a:gd name="adj1" fmla="val 208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57719" name="Text Box 23"/>
          <p:cNvSpPr txBox="1">
            <a:spLocks noChangeArrowheads="1"/>
          </p:cNvSpPr>
          <p:nvPr/>
        </p:nvSpPr>
        <p:spPr bwMode="auto">
          <a:xfrm>
            <a:off x="6858000" y="1752600"/>
            <a:ext cx="130676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C Analog</a:t>
            </a:r>
          </a:p>
        </p:txBody>
      </p:sp>
      <p:sp>
        <p:nvSpPr>
          <p:cNvPr id="157711" name="Text Box 15"/>
          <p:cNvSpPr txBox="1">
            <a:spLocks noChangeArrowheads="1"/>
          </p:cNvSpPr>
          <p:nvPr/>
        </p:nvSpPr>
        <p:spPr bwMode="auto">
          <a:xfrm>
            <a:off x="3733800" y="2506663"/>
            <a:ext cx="233945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movq</a:t>
            </a:r>
            <a:r>
              <a:rPr lang="en-US" sz="2000" dirty="0">
                <a:latin typeface="Courier New" pitchFamily="49" charset="0"/>
              </a:rPr>
              <a:t> $0x4,%rax</a:t>
            </a:r>
          </a:p>
        </p:txBody>
      </p:sp>
      <p:sp>
        <p:nvSpPr>
          <p:cNvPr id="157720" name="Text Box 24"/>
          <p:cNvSpPr txBox="1">
            <a:spLocks noChangeArrowheads="1"/>
          </p:cNvSpPr>
          <p:nvPr/>
        </p:nvSpPr>
        <p:spPr bwMode="auto">
          <a:xfrm>
            <a:off x="6673850" y="2506663"/>
            <a:ext cx="18605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temp = 0x4;</a:t>
            </a:r>
          </a:p>
        </p:txBody>
      </p:sp>
      <p:sp>
        <p:nvSpPr>
          <p:cNvPr id="157712" name="Text Box 16"/>
          <p:cNvSpPr txBox="1">
            <a:spLocks noChangeArrowheads="1"/>
          </p:cNvSpPr>
          <p:nvPr/>
        </p:nvSpPr>
        <p:spPr bwMode="auto">
          <a:xfrm>
            <a:off x="3733800" y="2963863"/>
            <a:ext cx="280119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movq</a:t>
            </a:r>
            <a:r>
              <a:rPr lang="en-US" sz="2000" dirty="0">
                <a:latin typeface="Courier New" pitchFamily="49" charset="0"/>
              </a:rPr>
              <a:t> $-147,(%</a:t>
            </a:r>
            <a:r>
              <a:rPr lang="en-US" sz="2000" dirty="0" err="1">
                <a:latin typeface="Courier New" pitchFamily="49" charset="0"/>
              </a:rPr>
              <a:t>rax</a:t>
            </a:r>
            <a:r>
              <a:rPr lang="en-US" sz="2000" dirty="0">
                <a:latin typeface="Courier New" pitchFamily="49" charset="0"/>
              </a:rPr>
              <a:t>)</a:t>
            </a:r>
          </a:p>
        </p:txBody>
      </p:sp>
      <p:sp>
        <p:nvSpPr>
          <p:cNvPr id="157721" name="Text Box 25"/>
          <p:cNvSpPr txBox="1">
            <a:spLocks noChangeArrowheads="1"/>
          </p:cNvSpPr>
          <p:nvPr/>
        </p:nvSpPr>
        <p:spPr bwMode="auto">
          <a:xfrm>
            <a:off x="6673850" y="2963863"/>
            <a:ext cx="17081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*p = -147;</a:t>
            </a:r>
          </a:p>
        </p:txBody>
      </p:sp>
      <p:sp>
        <p:nvSpPr>
          <p:cNvPr id="157713" name="Text Box 17"/>
          <p:cNvSpPr txBox="1">
            <a:spLocks noChangeArrowheads="1"/>
          </p:cNvSpPr>
          <p:nvPr/>
        </p:nvSpPr>
        <p:spPr bwMode="auto">
          <a:xfrm>
            <a:off x="3733800" y="3649663"/>
            <a:ext cx="233945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movq</a:t>
            </a:r>
            <a:r>
              <a:rPr lang="en-US" sz="2000" dirty="0">
                <a:latin typeface="Courier New" pitchFamily="49" charset="0"/>
              </a:rPr>
              <a:t> %</a:t>
            </a:r>
            <a:r>
              <a:rPr lang="en-US" sz="2000" dirty="0" err="1">
                <a:latin typeface="Courier New" pitchFamily="49" charset="0"/>
              </a:rPr>
              <a:t>rax</a:t>
            </a:r>
            <a:r>
              <a:rPr lang="en-US" sz="2000" dirty="0">
                <a:latin typeface="Courier New" pitchFamily="49" charset="0"/>
              </a:rPr>
              <a:t>,%</a:t>
            </a:r>
            <a:r>
              <a:rPr lang="en-US" sz="2000" dirty="0" err="1">
                <a:latin typeface="Courier New" pitchFamily="49" charset="0"/>
              </a:rPr>
              <a:t>rdx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57722" name="Text Box 26"/>
          <p:cNvSpPr txBox="1">
            <a:spLocks noChangeArrowheads="1"/>
          </p:cNvSpPr>
          <p:nvPr/>
        </p:nvSpPr>
        <p:spPr bwMode="auto">
          <a:xfrm>
            <a:off x="6673850" y="3649663"/>
            <a:ext cx="23177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temp2 = temp1;</a:t>
            </a:r>
          </a:p>
        </p:txBody>
      </p:sp>
      <p:sp>
        <p:nvSpPr>
          <p:cNvPr id="157714" name="Text Box 18"/>
          <p:cNvSpPr txBox="1">
            <a:spLocks noChangeArrowheads="1"/>
          </p:cNvSpPr>
          <p:nvPr/>
        </p:nvSpPr>
        <p:spPr bwMode="auto">
          <a:xfrm>
            <a:off x="3733800" y="4095750"/>
            <a:ext cx="2647279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movq</a:t>
            </a:r>
            <a:r>
              <a:rPr lang="en-US" sz="2000" dirty="0">
                <a:latin typeface="Courier New" pitchFamily="49" charset="0"/>
              </a:rPr>
              <a:t> %</a:t>
            </a:r>
            <a:r>
              <a:rPr lang="en-US" sz="2000" dirty="0" err="1">
                <a:latin typeface="Courier New" pitchFamily="49" charset="0"/>
              </a:rPr>
              <a:t>rax</a:t>
            </a:r>
            <a:r>
              <a:rPr lang="en-US" sz="2000" dirty="0">
                <a:latin typeface="Courier New" pitchFamily="49" charset="0"/>
              </a:rPr>
              <a:t>,(%</a:t>
            </a:r>
            <a:r>
              <a:rPr lang="en-US" sz="2000" dirty="0" err="1">
                <a:latin typeface="Courier New" pitchFamily="49" charset="0"/>
              </a:rPr>
              <a:t>rdx</a:t>
            </a:r>
            <a:r>
              <a:rPr lang="en-US" sz="2000" dirty="0">
                <a:latin typeface="Courier New" pitchFamily="49" charset="0"/>
              </a:rPr>
              <a:t>)</a:t>
            </a:r>
          </a:p>
        </p:txBody>
      </p:sp>
      <p:sp>
        <p:nvSpPr>
          <p:cNvPr id="157723" name="Text Box 27"/>
          <p:cNvSpPr txBox="1">
            <a:spLocks noChangeArrowheads="1"/>
          </p:cNvSpPr>
          <p:nvPr/>
        </p:nvSpPr>
        <p:spPr bwMode="auto">
          <a:xfrm>
            <a:off x="6673850" y="4095750"/>
            <a:ext cx="17081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*p = temp;</a:t>
            </a:r>
          </a:p>
        </p:txBody>
      </p:sp>
      <p:sp>
        <p:nvSpPr>
          <p:cNvPr id="157715" name="Text Box 19"/>
          <p:cNvSpPr txBox="1">
            <a:spLocks noChangeArrowheads="1"/>
          </p:cNvSpPr>
          <p:nvPr/>
        </p:nvSpPr>
        <p:spPr bwMode="auto">
          <a:xfrm>
            <a:off x="3733800" y="4945063"/>
            <a:ext cx="2647279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err="1">
                <a:latin typeface="Courier New" pitchFamily="49" charset="0"/>
              </a:rPr>
              <a:t>movq</a:t>
            </a:r>
            <a:r>
              <a:rPr lang="en-US" sz="2000" dirty="0">
                <a:latin typeface="Courier New" pitchFamily="49" charset="0"/>
              </a:rPr>
              <a:t> (%</a:t>
            </a:r>
            <a:r>
              <a:rPr lang="en-US" sz="2000" dirty="0" err="1">
                <a:latin typeface="Courier New" pitchFamily="49" charset="0"/>
              </a:rPr>
              <a:t>rax</a:t>
            </a:r>
            <a:r>
              <a:rPr lang="en-US" sz="2000" dirty="0">
                <a:latin typeface="Courier New" pitchFamily="49" charset="0"/>
              </a:rPr>
              <a:t>),%</a:t>
            </a:r>
            <a:r>
              <a:rPr lang="en-US" sz="2000" dirty="0" err="1">
                <a:latin typeface="Courier New" pitchFamily="49" charset="0"/>
              </a:rPr>
              <a:t>rdx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57724" name="Text Box 28"/>
          <p:cNvSpPr txBox="1">
            <a:spLocks noChangeArrowheads="1"/>
          </p:cNvSpPr>
          <p:nvPr/>
        </p:nvSpPr>
        <p:spPr bwMode="auto">
          <a:xfrm>
            <a:off x="6673850" y="4945063"/>
            <a:ext cx="17081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temp = *p;</a:t>
            </a:r>
          </a:p>
        </p:txBody>
      </p:sp>
      <p:sp>
        <p:nvSpPr>
          <p:cNvPr id="157725" name="Text Box 29"/>
          <p:cNvSpPr txBox="1">
            <a:spLocks noChangeArrowheads="1"/>
          </p:cNvSpPr>
          <p:nvPr/>
        </p:nvSpPr>
        <p:spPr bwMode="auto">
          <a:xfrm>
            <a:off x="4572000" y="1752600"/>
            <a:ext cx="1220399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 err="1">
                <a:latin typeface="Calibri" pitchFamily="34" charset="0"/>
              </a:rPr>
              <a:t>Src,Dest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11" grpId="0"/>
      <p:bldP spid="157720" grpId="0"/>
      <p:bldP spid="157712" grpId="0"/>
      <p:bldP spid="157721" grpId="0"/>
      <p:bldP spid="157713" grpId="0"/>
      <p:bldP spid="157722" grpId="0"/>
      <p:bldP spid="157714" grpId="0"/>
      <p:bldP spid="157723" grpId="0"/>
      <p:bldP spid="157715" grpId="0"/>
      <p:bldP spid="1577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69912"/>
            <a:ext cx="7035800" cy="573088"/>
          </a:xfrm>
        </p:spPr>
        <p:txBody>
          <a:bodyPr/>
          <a:lstStyle/>
          <a:p>
            <a:r>
              <a:rPr lang="en-US" dirty="0"/>
              <a:t>Simple Memory Addressing Modes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3838" indent="-223838" defTabSz="895350">
              <a:tabLst>
                <a:tab pos="2349500" algn="l"/>
                <a:tab pos="4114800" algn="l"/>
              </a:tabLst>
            </a:pPr>
            <a:r>
              <a:rPr lang="en-US" dirty="0"/>
              <a:t>Normal	(R)	</a:t>
            </a:r>
            <a:r>
              <a:rPr lang="en-US" dirty="0" err="1"/>
              <a:t>Mem[Reg[R</a:t>
            </a:r>
            <a:r>
              <a:rPr lang="en-US" dirty="0"/>
              <a:t>]]</a:t>
            </a:r>
          </a:p>
          <a:p>
            <a:pPr marL="560388" lvl="1" indent="-222250" defTabSz="895350">
              <a:tabLst>
                <a:tab pos="2349500" algn="l"/>
                <a:tab pos="4114800" algn="l"/>
              </a:tabLst>
            </a:pPr>
            <a:r>
              <a:rPr lang="en-US" sz="2400" dirty="0"/>
              <a:t>Register R specifies memory address</a:t>
            </a:r>
          </a:p>
          <a:p>
            <a:pPr marL="560388" lvl="1" indent="-222250" defTabSz="895350">
              <a:tabLst>
                <a:tab pos="2349500" algn="l"/>
                <a:tab pos="4114800" algn="l"/>
              </a:tabLst>
            </a:pPr>
            <a:r>
              <a:rPr lang="en-US" sz="2400" dirty="0"/>
              <a:t>Aha! Pointer dereferencing in C</a:t>
            </a:r>
            <a:br>
              <a:rPr lang="en-US" sz="2400" dirty="0"/>
            </a:br>
            <a:br>
              <a:rPr lang="en-US" sz="2400" dirty="0"/>
            </a:br>
            <a:r>
              <a:rPr lang="en-US" sz="2400" b="1" dirty="0" err="1">
                <a:latin typeface="Courier New" pitchFamily="49" charset="0"/>
              </a:rPr>
              <a:t>movq</a:t>
            </a:r>
            <a:r>
              <a:rPr lang="en-US" sz="2400" b="1" dirty="0">
                <a:latin typeface="Courier New" pitchFamily="49" charset="0"/>
              </a:rPr>
              <a:t> (%</a:t>
            </a:r>
            <a:r>
              <a:rPr lang="en-US" sz="2400" b="1" dirty="0" err="1">
                <a:latin typeface="Courier New" pitchFamily="49" charset="0"/>
              </a:rPr>
              <a:t>rcx</a:t>
            </a:r>
            <a:r>
              <a:rPr lang="en-US" sz="2400" b="1" dirty="0">
                <a:latin typeface="Courier New" pitchFamily="49" charset="0"/>
              </a:rPr>
              <a:t>),%</a:t>
            </a:r>
            <a:r>
              <a:rPr lang="en-US" sz="2400" b="1" dirty="0" err="1">
                <a:latin typeface="Courier New" pitchFamily="49" charset="0"/>
              </a:rPr>
              <a:t>rax</a:t>
            </a:r>
            <a:endParaRPr lang="en-US" sz="2400" b="1" dirty="0">
              <a:latin typeface="Courier New" pitchFamily="49" charset="0"/>
            </a:endParaRPr>
          </a:p>
          <a:p>
            <a:pPr marL="560388" lvl="1" indent="-222250" defTabSz="895350">
              <a:tabLst>
                <a:tab pos="2349500" algn="l"/>
                <a:tab pos="4114800" algn="l"/>
              </a:tabLst>
            </a:pPr>
            <a:endParaRPr lang="en-US" sz="2400" dirty="0"/>
          </a:p>
          <a:p>
            <a:pPr marL="223838" indent="-223838" defTabSz="895350">
              <a:tabLst>
                <a:tab pos="2349500" algn="l"/>
                <a:tab pos="4114800" algn="l"/>
              </a:tabLst>
            </a:pPr>
            <a:r>
              <a:rPr lang="en-US" dirty="0"/>
              <a:t>Displacement	D(R)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[R]+D]</a:t>
            </a:r>
          </a:p>
          <a:p>
            <a:pPr marL="560388" lvl="1" indent="-222250" defTabSz="895350">
              <a:tabLst>
                <a:tab pos="2349500" algn="l"/>
                <a:tab pos="4114800" algn="l"/>
              </a:tabLst>
            </a:pPr>
            <a:r>
              <a:rPr lang="en-US" sz="2400" dirty="0"/>
              <a:t>Register R specifies start of memory region</a:t>
            </a:r>
          </a:p>
          <a:p>
            <a:pPr marL="560388" lvl="1" indent="-222250" defTabSz="895350">
              <a:tabLst>
                <a:tab pos="2349500" algn="l"/>
                <a:tab pos="4114800" algn="l"/>
              </a:tabLst>
            </a:pPr>
            <a:r>
              <a:rPr lang="en-US" sz="2400" dirty="0"/>
              <a:t>Constant displacement D specifies offset</a:t>
            </a:r>
            <a:br>
              <a:rPr lang="en-US" sz="2400" dirty="0"/>
            </a:br>
            <a:br>
              <a:rPr lang="en-US" sz="2400" dirty="0"/>
            </a:br>
            <a:r>
              <a:rPr lang="en-US" sz="2400" b="1" dirty="0" err="1">
                <a:latin typeface="Courier New" pitchFamily="49" charset="0"/>
              </a:rPr>
              <a:t>movq</a:t>
            </a:r>
            <a:r>
              <a:rPr lang="en-US" sz="2400" b="1" dirty="0">
                <a:latin typeface="Courier New" pitchFamily="49" charset="0"/>
              </a:rPr>
              <a:t> 8(%</a:t>
            </a:r>
            <a:r>
              <a:rPr lang="en-US" sz="2400" b="1" dirty="0" err="1">
                <a:latin typeface="Courier New" pitchFamily="49" charset="0"/>
              </a:rPr>
              <a:t>rbp</a:t>
            </a:r>
            <a:r>
              <a:rPr lang="en-US" sz="2400" b="1" dirty="0">
                <a:latin typeface="Courier New" pitchFamily="49" charset="0"/>
              </a:rPr>
              <a:t>),%</a:t>
            </a:r>
            <a:r>
              <a:rPr lang="en-US" sz="2400" b="1" dirty="0" err="1">
                <a:latin typeface="Courier New" pitchFamily="49" charset="0"/>
              </a:rPr>
              <a:t>rdx</a:t>
            </a:r>
            <a:endParaRPr lang="en-US" sz="2400" b="1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58100" cy="573088"/>
          </a:xfrm>
        </p:spPr>
        <p:txBody>
          <a:bodyPr/>
          <a:lstStyle/>
          <a:p>
            <a:r>
              <a:rPr lang="en-US" dirty="0"/>
              <a:t>Example of Simple Addressing Modes</a:t>
            </a:r>
          </a:p>
        </p:txBody>
      </p:sp>
      <p:sp>
        <p:nvSpPr>
          <p:cNvPr id="159747" name="Rectangle 3"/>
          <p:cNvSpPr>
            <a:spLocks noChangeArrowheads="1"/>
          </p:cNvSpPr>
          <p:nvPr/>
        </p:nvSpPr>
        <p:spPr bwMode="auto">
          <a:xfrm>
            <a:off x="152400" y="1600200"/>
            <a:ext cx="3962400" cy="230576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swap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(long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, long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)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long t0 =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long t1 =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= 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= t0;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4495800" y="2154198"/>
            <a:ext cx="41910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312863" algn="l"/>
              </a:tabLst>
            </a:pPr>
            <a:r>
              <a:rPr lang="en-US" sz="1800" dirty="0">
                <a:latin typeface="Courier New" pitchFamily="49" charset="0"/>
              </a:rPr>
              <a:t>swap: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ro-RO" sz="1800" dirty="0">
                <a:latin typeface="Courier New" pitchFamily="49" charset="0"/>
              </a:rPr>
              <a:t> movq    (%rdi), %rax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(%rsi), %rdx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%rdx, (%rdi)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%rax, (%rsi)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ret</a:t>
            </a:r>
            <a:endParaRPr lang="en-US" sz="1800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331822" y="1780988"/>
            <a:ext cx="1752600" cy="1752600"/>
            <a:chOff x="9111129" y="1790700"/>
            <a:chExt cx="1752600" cy="1752600"/>
          </a:xfrm>
        </p:grpSpPr>
        <p:sp>
          <p:nvSpPr>
            <p:cNvPr id="56" name="Rectangle 43"/>
            <p:cNvSpPr>
              <a:spLocks noChangeArrowheads="1"/>
            </p:cNvSpPr>
            <p:nvPr/>
          </p:nvSpPr>
          <p:spPr bwMode="auto">
            <a:xfrm>
              <a:off x="9111129" y="17907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rdi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57" name="Rectangle 44"/>
            <p:cNvSpPr>
              <a:spLocks noChangeArrowheads="1"/>
            </p:cNvSpPr>
            <p:nvPr/>
          </p:nvSpPr>
          <p:spPr bwMode="auto">
            <a:xfrm>
              <a:off x="9111129" y="22479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rsi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58" name="Rectangle 45"/>
            <p:cNvSpPr>
              <a:spLocks noChangeArrowheads="1"/>
            </p:cNvSpPr>
            <p:nvPr/>
          </p:nvSpPr>
          <p:spPr bwMode="auto">
            <a:xfrm>
              <a:off x="9111129" y="27051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rax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59" name="Rectangle 46"/>
            <p:cNvSpPr>
              <a:spLocks noChangeArrowheads="1"/>
            </p:cNvSpPr>
            <p:nvPr/>
          </p:nvSpPr>
          <p:spPr bwMode="auto">
            <a:xfrm>
              <a:off x="9111129" y="31623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rdx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0" name="Rectangle 52"/>
            <p:cNvSpPr>
              <a:spLocks noChangeArrowheads="1"/>
            </p:cNvSpPr>
            <p:nvPr/>
          </p:nvSpPr>
          <p:spPr bwMode="auto">
            <a:xfrm>
              <a:off x="9796929" y="17907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61" name="Rectangle 53"/>
            <p:cNvSpPr>
              <a:spLocks noChangeArrowheads="1"/>
            </p:cNvSpPr>
            <p:nvPr/>
          </p:nvSpPr>
          <p:spPr bwMode="auto">
            <a:xfrm>
              <a:off x="9796929" y="22479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62" name="Rectangle 54"/>
            <p:cNvSpPr>
              <a:spLocks noChangeArrowheads="1"/>
            </p:cNvSpPr>
            <p:nvPr/>
          </p:nvSpPr>
          <p:spPr bwMode="auto">
            <a:xfrm>
              <a:off x="9796929" y="27051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63" name="Rectangle 55"/>
            <p:cNvSpPr>
              <a:spLocks noChangeArrowheads="1"/>
            </p:cNvSpPr>
            <p:nvPr/>
          </p:nvSpPr>
          <p:spPr bwMode="auto">
            <a:xfrm>
              <a:off x="9796929" y="31623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</p:grpSp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 dirty="0"/>
              <a:t>Understanding </a:t>
            </a:r>
            <a:r>
              <a:rPr lang="en-US" dirty="0">
                <a:latin typeface="Courier New"/>
                <a:cs typeface="Courier New"/>
              </a:rPr>
              <a:t>Swap</a:t>
            </a:r>
            <a:r>
              <a:rPr lang="en-US" dirty="0"/>
              <a:t>()</a:t>
            </a:r>
          </a:p>
        </p:txBody>
      </p:sp>
      <p:sp>
        <p:nvSpPr>
          <p:cNvPr id="160771" name="Rectangle 3"/>
          <p:cNvSpPr>
            <a:spLocks noChangeArrowheads="1"/>
          </p:cNvSpPr>
          <p:nvPr/>
        </p:nvSpPr>
        <p:spPr bwMode="auto">
          <a:xfrm>
            <a:off x="304800" y="1295400"/>
            <a:ext cx="3962400" cy="230576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swap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(long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, long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)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long t0 =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long t1 =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*</a:t>
            </a:r>
            <a:r>
              <a:rPr lang="en-US" sz="1800" dirty="0" err="1">
                <a:latin typeface="Courier New" pitchFamily="49" charset="0"/>
              </a:rPr>
              <a:t>xp</a:t>
            </a:r>
            <a:r>
              <a:rPr lang="en-US" sz="1800" dirty="0">
                <a:latin typeface="Courier New" pitchFamily="49" charset="0"/>
              </a:rPr>
              <a:t> = 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*</a:t>
            </a:r>
            <a:r>
              <a:rPr lang="en-US" sz="1800" dirty="0" err="1">
                <a:latin typeface="Courier New" pitchFamily="49" charset="0"/>
              </a:rPr>
              <a:t>yp</a:t>
            </a:r>
            <a:r>
              <a:rPr lang="en-US" sz="1800" dirty="0">
                <a:latin typeface="Courier New" pitchFamily="49" charset="0"/>
              </a:rPr>
              <a:t> = t0;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60773" name="Text Box 5"/>
          <p:cNvSpPr txBox="1">
            <a:spLocks noChangeArrowheads="1"/>
          </p:cNvSpPr>
          <p:nvPr/>
        </p:nvSpPr>
        <p:spPr bwMode="auto">
          <a:xfrm>
            <a:off x="7090370" y="833735"/>
            <a:ext cx="127961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Memory</a:t>
            </a:r>
          </a:p>
        </p:txBody>
      </p:sp>
      <p:sp>
        <p:nvSpPr>
          <p:cNvPr id="160774" name="Text Box 6"/>
          <p:cNvSpPr txBox="1">
            <a:spLocks noChangeArrowheads="1"/>
          </p:cNvSpPr>
          <p:nvPr/>
        </p:nvSpPr>
        <p:spPr bwMode="auto">
          <a:xfrm>
            <a:off x="533400" y="4114800"/>
            <a:ext cx="2438400" cy="1676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dirty="0">
                <a:latin typeface="Calibri" pitchFamily="34" charset="0"/>
              </a:rPr>
              <a:t>Register	Value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rdi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xp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rsi</a:t>
            </a:r>
            <a:r>
              <a:rPr lang="en-US" sz="1800" dirty="0">
                <a:latin typeface="Courier New" pitchFamily="49" charset="0"/>
              </a:rPr>
              <a:t>	</a:t>
            </a:r>
            <a:r>
              <a:rPr lang="en-US" sz="1800" dirty="0" err="1">
                <a:latin typeface="Courier New" pitchFamily="49" charset="0"/>
              </a:rPr>
              <a:t>yp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rax</a:t>
            </a:r>
            <a:r>
              <a:rPr lang="en-US" sz="1800" dirty="0">
                <a:latin typeface="Courier New" pitchFamily="49" charset="0"/>
              </a:rPr>
              <a:t>	t0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rdx</a:t>
            </a:r>
            <a:r>
              <a:rPr lang="en-US" sz="1800" dirty="0">
                <a:latin typeface="Courier New" pitchFamily="49" charset="0"/>
              </a:rPr>
              <a:t>	t1</a:t>
            </a:r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3048000" y="4800600"/>
            <a:ext cx="58674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312863" algn="l"/>
              </a:tabLst>
            </a:pPr>
            <a:r>
              <a:rPr lang="en-US" sz="1800" dirty="0">
                <a:latin typeface="Courier New" pitchFamily="49" charset="0"/>
              </a:rPr>
              <a:t>swap: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ro-RO" sz="1800" dirty="0">
                <a:latin typeface="Courier New" pitchFamily="49" charset="0"/>
              </a:rPr>
              <a:t> movq    (%rdi), %rax  # t0 = *xp  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(%rsi), %rdx  # t1 = *yp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%rdx, (%rdi)  # *xp = t1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%rax, (%rsi)  # *yp = t0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ret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516399" y="1219200"/>
            <a:ext cx="135100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Registers</a:t>
            </a:r>
          </a:p>
        </p:txBody>
      </p:sp>
      <p:cxnSp>
        <p:nvCxnSpPr>
          <p:cNvPr id="3" name="Straight Arrow Connector 2"/>
          <p:cNvCxnSpPr>
            <a:endCxn id="34" idx="1"/>
          </p:cNvCxnSpPr>
          <p:nvPr/>
        </p:nvCxnSpPr>
        <p:spPr bwMode="auto">
          <a:xfrm flipV="1">
            <a:off x="5715000" y="1647175"/>
            <a:ext cx="1466178" cy="334025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715000" y="2438400"/>
            <a:ext cx="1451237" cy="685800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" name="Oval 4"/>
          <p:cNvSpPr/>
          <p:nvPr/>
        </p:nvSpPr>
        <p:spPr bwMode="auto">
          <a:xfrm>
            <a:off x="5638800" y="1905000"/>
            <a:ext cx="152400" cy="152400"/>
          </a:xfrm>
          <a:prstGeom prst="ellipse">
            <a:avLst/>
          </a:prstGeom>
          <a:solidFill>
            <a:srgbClr val="FF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5638800" y="2362200"/>
            <a:ext cx="152400" cy="152400"/>
          </a:xfrm>
          <a:prstGeom prst="ellipse">
            <a:avLst/>
          </a:prstGeom>
          <a:solidFill>
            <a:srgbClr val="FF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latin typeface="Calibri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181178" y="1456675"/>
            <a:ext cx="1066800" cy="1905000"/>
            <a:chOff x="7181178" y="1456675"/>
            <a:chExt cx="1066800" cy="1905000"/>
          </a:xfrm>
        </p:grpSpPr>
        <p:sp>
          <p:nvSpPr>
            <p:cNvPr id="34" name="Rectangle 8"/>
            <p:cNvSpPr>
              <a:spLocks noChangeArrowheads="1"/>
            </p:cNvSpPr>
            <p:nvPr/>
          </p:nvSpPr>
          <p:spPr bwMode="auto">
            <a:xfrm>
              <a:off x="7181178" y="1456675"/>
              <a:ext cx="1066800" cy="381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5" name="Rectangle 9"/>
            <p:cNvSpPr>
              <a:spLocks noChangeArrowheads="1"/>
            </p:cNvSpPr>
            <p:nvPr/>
          </p:nvSpPr>
          <p:spPr bwMode="auto">
            <a:xfrm>
              <a:off x="7181178" y="1837675"/>
              <a:ext cx="1066800" cy="381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36" name="Rectangle 10"/>
            <p:cNvSpPr>
              <a:spLocks noChangeArrowheads="1"/>
            </p:cNvSpPr>
            <p:nvPr/>
          </p:nvSpPr>
          <p:spPr bwMode="auto">
            <a:xfrm>
              <a:off x="7181178" y="2218675"/>
              <a:ext cx="1066800" cy="381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7" name="Rectangle 11"/>
            <p:cNvSpPr>
              <a:spLocks noChangeArrowheads="1"/>
            </p:cNvSpPr>
            <p:nvPr/>
          </p:nvSpPr>
          <p:spPr bwMode="auto">
            <a:xfrm>
              <a:off x="7181178" y="2599675"/>
              <a:ext cx="1066800" cy="381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endParaRPr lang="en-US" sz="1800" dirty="0">
                <a:latin typeface="Calibri" pitchFamily="34" charset="0"/>
              </a:endParaRPr>
            </a:p>
          </p:txBody>
        </p:sp>
        <p:sp>
          <p:nvSpPr>
            <p:cNvPr id="38" name="Rectangle 20"/>
            <p:cNvSpPr>
              <a:spLocks noChangeArrowheads="1"/>
            </p:cNvSpPr>
            <p:nvPr/>
          </p:nvSpPr>
          <p:spPr bwMode="auto">
            <a:xfrm>
              <a:off x="7181178" y="2980675"/>
              <a:ext cx="1066800" cy="381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endParaRPr lang="en-US" sz="1800" dirty="0">
                <a:latin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 dirty="0"/>
              <a:t>Understanding </a:t>
            </a:r>
            <a:r>
              <a:rPr lang="en-US" dirty="0">
                <a:latin typeface="Courier New"/>
                <a:cs typeface="Courier New"/>
              </a:rPr>
              <a:t>Swap</a:t>
            </a:r>
            <a:r>
              <a:rPr lang="en-US" dirty="0"/>
              <a:t>()</a:t>
            </a:r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>
            <a:off x="4953000" y="1661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123</a:t>
            </a:r>
          </a:p>
        </p:txBody>
      </p:sp>
      <p:sp>
        <p:nvSpPr>
          <p:cNvPr id="55" name="Rectangle 9"/>
          <p:cNvSpPr>
            <a:spLocks noChangeArrowheads="1"/>
          </p:cNvSpPr>
          <p:nvPr/>
        </p:nvSpPr>
        <p:spPr bwMode="auto">
          <a:xfrm>
            <a:off x="4953000" y="2042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56" name="Rectangle 10"/>
          <p:cNvSpPr>
            <a:spLocks noChangeArrowheads="1"/>
          </p:cNvSpPr>
          <p:nvPr/>
        </p:nvSpPr>
        <p:spPr bwMode="auto">
          <a:xfrm>
            <a:off x="4953000" y="2423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57" name="Rectangle 11"/>
          <p:cNvSpPr>
            <a:spLocks noChangeArrowheads="1"/>
          </p:cNvSpPr>
          <p:nvPr/>
        </p:nvSpPr>
        <p:spPr bwMode="auto">
          <a:xfrm>
            <a:off x="4953000" y="2804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58" name="Rectangle 20"/>
          <p:cNvSpPr>
            <a:spLocks noChangeArrowheads="1"/>
          </p:cNvSpPr>
          <p:nvPr/>
        </p:nvSpPr>
        <p:spPr bwMode="auto">
          <a:xfrm>
            <a:off x="4953000" y="3185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456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1110823" y="1814110"/>
            <a:ext cx="1752600" cy="1752600"/>
            <a:chOff x="9111129" y="1790700"/>
            <a:chExt cx="1752600" cy="1752600"/>
          </a:xfrm>
        </p:grpSpPr>
        <p:sp>
          <p:nvSpPr>
            <p:cNvPr id="65" name="Rectangle 43"/>
            <p:cNvSpPr>
              <a:spLocks noChangeArrowheads="1"/>
            </p:cNvSpPr>
            <p:nvPr/>
          </p:nvSpPr>
          <p:spPr bwMode="auto">
            <a:xfrm>
              <a:off x="9111129" y="17907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rdi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6" name="Rectangle 44"/>
            <p:cNvSpPr>
              <a:spLocks noChangeArrowheads="1"/>
            </p:cNvSpPr>
            <p:nvPr/>
          </p:nvSpPr>
          <p:spPr bwMode="auto">
            <a:xfrm>
              <a:off x="9111129" y="22479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rsi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7" name="Rectangle 45"/>
            <p:cNvSpPr>
              <a:spLocks noChangeArrowheads="1"/>
            </p:cNvSpPr>
            <p:nvPr/>
          </p:nvSpPr>
          <p:spPr bwMode="auto">
            <a:xfrm>
              <a:off x="9111129" y="27051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rax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8" name="Rectangle 46"/>
            <p:cNvSpPr>
              <a:spLocks noChangeArrowheads="1"/>
            </p:cNvSpPr>
            <p:nvPr/>
          </p:nvSpPr>
          <p:spPr bwMode="auto">
            <a:xfrm>
              <a:off x="9111129" y="31623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rdx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9" name="Rectangle 52"/>
            <p:cNvSpPr>
              <a:spLocks noChangeArrowheads="1"/>
            </p:cNvSpPr>
            <p:nvPr/>
          </p:nvSpPr>
          <p:spPr bwMode="auto">
            <a:xfrm>
              <a:off x="9796929" y="17907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0x120</a:t>
              </a:r>
            </a:p>
          </p:txBody>
        </p:sp>
        <p:sp>
          <p:nvSpPr>
            <p:cNvPr id="70" name="Rectangle 53"/>
            <p:cNvSpPr>
              <a:spLocks noChangeArrowheads="1"/>
            </p:cNvSpPr>
            <p:nvPr/>
          </p:nvSpPr>
          <p:spPr bwMode="auto">
            <a:xfrm>
              <a:off x="9796929" y="22479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0x100</a:t>
              </a:r>
            </a:p>
          </p:txBody>
        </p:sp>
        <p:sp>
          <p:nvSpPr>
            <p:cNvPr id="71" name="Rectangle 54"/>
            <p:cNvSpPr>
              <a:spLocks noChangeArrowheads="1"/>
            </p:cNvSpPr>
            <p:nvPr/>
          </p:nvSpPr>
          <p:spPr bwMode="auto">
            <a:xfrm>
              <a:off x="9796929" y="27051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  <p:sp>
          <p:nvSpPr>
            <p:cNvPr id="72" name="Rectangle 55"/>
            <p:cNvSpPr>
              <a:spLocks noChangeArrowheads="1"/>
            </p:cNvSpPr>
            <p:nvPr/>
          </p:nvSpPr>
          <p:spPr bwMode="auto">
            <a:xfrm>
              <a:off x="9796929" y="31623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</p:grpSp>
      <p:sp>
        <p:nvSpPr>
          <p:cNvPr id="73" name="Text Box 5"/>
          <p:cNvSpPr txBox="1">
            <a:spLocks noChangeArrowheads="1"/>
          </p:cNvSpPr>
          <p:nvPr/>
        </p:nvSpPr>
        <p:spPr bwMode="auto">
          <a:xfrm>
            <a:off x="1295400" y="1252322"/>
            <a:ext cx="135100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Registers</a:t>
            </a:r>
          </a:p>
        </p:txBody>
      </p:sp>
      <p:sp>
        <p:nvSpPr>
          <p:cNvPr id="76" name="Text Box 5"/>
          <p:cNvSpPr txBox="1">
            <a:spLocks noChangeArrowheads="1"/>
          </p:cNvSpPr>
          <p:nvPr/>
        </p:nvSpPr>
        <p:spPr bwMode="auto">
          <a:xfrm>
            <a:off x="4816383" y="1032633"/>
            <a:ext cx="127961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Memory</a:t>
            </a:r>
          </a:p>
        </p:txBody>
      </p:sp>
      <p:sp>
        <p:nvSpPr>
          <p:cNvPr id="80" name="Rectangle 4"/>
          <p:cNvSpPr>
            <a:spLocks noChangeArrowheads="1"/>
          </p:cNvSpPr>
          <p:nvPr/>
        </p:nvSpPr>
        <p:spPr bwMode="auto">
          <a:xfrm>
            <a:off x="1447800" y="4114800"/>
            <a:ext cx="58674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312863" algn="l"/>
              </a:tabLst>
            </a:pPr>
            <a:r>
              <a:rPr lang="en-US" sz="1800" dirty="0">
                <a:latin typeface="Courier New" pitchFamily="49" charset="0"/>
              </a:rPr>
              <a:t>swap: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ro-RO" sz="1800" dirty="0">
                <a:latin typeface="Courier New" pitchFamily="49" charset="0"/>
              </a:rPr>
              <a:t> movq    (%rdi), %rax  # t0 = *xp  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(%rsi), %rdx  # t1 = *yp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%rdx, (%rdi)  # *xp = t1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%rax, (%rsi)  # *yp = t0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ret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096000" y="1414046"/>
            <a:ext cx="1219200" cy="2190764"/>
            <a:chOff x="6096000" y="1414046"/>
            <a:chExt cx="1219200" cy="2190764"/>
          </a:xfrm>
        </p:grpSpPr>
        <p:sp>
          <p:nvSpPr>
            <p:cNvPr id="59" name="Text Box 34"/>
            <p:cNvSpPr txBox="1">
              <a:spLocks noChangeArrowheads="1"/>
            </p:cNvSpPr>
            <p:nvPr/>
          </p:nvSpPr>
          <p:spPr bwMode="auto">
            <a:xfrm>
              <a:off x="6096000" y="165694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0x120 </a:t>
              </a:r>
            </a:p>
          </p:txBody>
        </p:sp>
        <p:sp>
          <p:nvSpPr>
            <p:cNvPr id="60" name="Text Box 35"/>
            <p:cNvSpPr txBox="1">
              <a:spLocks noChangeArrowheads="1"/>
            </p:cNvSpPr>
            <p:nvPr/>
          </p:nvSpPr>
          <p:spPr bwMode="auto">
            <a:xfrm>
              <a:off x="6096000" y="2052235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0x118</a:t>
              </a:r>
            </a:p>
          </p:txBody>
        </p:sp>
        <p:sp>
          <p:nvSpPr>
            <p:cNvPr id="61" name="Text Box 36"/>
            <p:cNvSpPr txBox="1">
              <a:spLocks noChangeArrowheads="1"/>
            </p:cNvSpPr>
            <p:nvPr/>
          </p:nvSpPr>
          <p:spPr bwMode="auto">
            <a:xfrm>
              <a:off x="6096000" y="2447523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0x110 </a:t>
              </a:r>
            </a:p>
          </p:txBody>
        </p:sp>
        <p:sp>
          <p:nvSpPr>
            <p:cNvPr id="62" name="Text Box 37"/>
            <p:cNvSpPr txBox="1">
              <a:spLocks noChangeArrowheads="1"/>
            </p:cNvSpPr>
            <p:nvPr/>
          </p:nvSpPr>
          <p:spPr bwMode="auto">
            <a:xfrm>
              <a:off x="6096000" y="2842810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0x108 </a:t>
              </a:r>
            </a:p>
          </p:txBody>
        </p:sp>
        <p:sp>
          <p:nvSpPr>
            <p:cNvPr id="63" name="Text Box 38"/>
            <p:cNvSpPr txBox="1">
              <a:spLocks noChangeArrowheads="1"/>
            </p:cNvSpPr>
            <p:nvPr/>
          </p:nvSpPr>
          <p:spPr bwMode="auto">
            <a:xfrm>
              <a:off x="6096000" y="323809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0x100 </a:t>
              </a:r>
            </a:p>
          </p:txBody>
        </p:sp>
        <p:sp>
          <p:nvSpPr>
            <p:cNvPr id="81" name="Text Box 34"/>
            <p:cNvSpPr txBox="1">
              <a:spLocks noChangeArrowheads="1"/>
            </p:cNvSpPr>
            <p:nvPr/>
          </p:nvSpPr>
          <p:spPr bwMode="auto">
            <a:xfrm>
              <a:off x="6096000" y="1414046"/>
              <a:ext cx="12192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600" dirty="0">
                  <a:latin typeface="Calibri"/>
                  <a:cs typeface="Calibri"/>
                </a:rPr>
                <a:t>Address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 dirty="0"/>
              <a:t>Understanding </a:t>
            </a:r>
            <a:r>
              <a:rPr lang="en-US" dirty="0">
                <a:latin typeface="Courier New"/>
                <a:cs typeface="Courier New"/>
              </a:rPr>
              <a:t>Swap</a:t>
            </a:r>
            <a:r>
              <a:rPr lang="en-US" dirty="0"/>
              <a:t>()</a:t>
            </a:r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>
            <a:off x="4953000" y="1661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123</a:t>
            </a:r>
          </a:p>
        </p:txBody>
      </p:sp>
      <p:sp>
        <p:nvSpPr>
          <p:cNvPr id="55" name="Rectangle 9"/>
          <p:cNvSpPr>
            <a:spLocks noChangeArrowheads="1"/>
          </p:cNvSpPr>
          <p:nvPr/>
        </p:nvSpPr>
        <p:spPr bwMode="auto">
          <a:xfrm>
            <a:off x="4953000" y="2042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56" name="Rectangle 10"/>
          <p:cNvSpPr>
            <a:spLocks noChangeArrowheads="1"/>
          </p:cNvSpPr>
          <p:nvPr/>
        </p:nvSpPr>
        <p:spPr bwMode="auto">
          <a:xfrm>
            <a:off x="4953000" y="2423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57" name="Rectangle 11"/>
          <p:cNvSpPr>
            <a:spLocks noChangeArrowheads="1"/>
          </p:cNvSpPr>
          <p:nvPr/>
        </p:nvSpPr>
        <p:spPr bwMode="auto">
          <a:xfrm>
            <a:off x="4953000" y="2804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58" name="Rectangle 20"/>
          <p:cNvSpPr>
            <a:spLocks noChangeArrowheads="1"/>
          </p:cNvSpPr>
          <p:nvPr/>
        </p:nvSpPr>
        <p:spPr bwMode="auto">
          <a:xfrm>
            <a:off x="4953000" y="3185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456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1110823" y="1814110"/>
            <a:ext cx="1752600" cy="1752600"/>
            <a:chOff x="9111129" y="1790700"/>
            <a:chExt cx="1752600" cy="1752600"/>
          </a:xfrm>
        </p:grpSpPr>
        <p:sp>
          <p:nvSpPr>
            <p:cNvPr id="65" name="Rectangle 43"/>
            <p:cNvSpPr>
              <a:spLocks noChangeArrowheads="1"/>
            </p:cNvSpPr>
            <p:nvPr/>
          </p:nvSpPr>
          <p:spPr bwMode="auto">
            <a:xfrm>
              <a:off x="9111129" y="17907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rdi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6" name="Rectangle 44"/>
            <p:cNvSpPr>
              <a:spLocks noChangeArrowheads="1"/>
            </p:cNvSpPr>
            <p:nvPr/>
          </p:nvSpPr>
          <p:spPr bwMode="auto">
            <a:xfrm>
              <a:off x="9111129" y="22479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rsi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7" name="Rectangle 45"/>
            <p:cNvSpPr>
              <a:spLocks noChangeArrowheads="1"/>
            </p:cNvSpPr>
            <p:nvPr/>
          </p:nvSpPr>
          <p:spPr bwMode="auto">
            <a:xfrm>
              <a:off x="9111129" y="27051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rax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8" name="Rectangle 46"/>
            <p:cNvSpPr>
              <a:spLocks noChangeArrowheads="1"/>
            </p:cNvSpPr>
            <p:nvPr/>
          </p:nvSpPr>
          <p:spPr bwMode="auto">
            <a:xfrm>
              <a:off x="9111129" y="31623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rdx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9" name="Rectangle 52"/>
            <p:cNvSpPr>
              <a:spLocks noChangeArrowheads="1"/>
            </p:cNvSpPr>
            <p:nvPr/>
          </p:nvSpPr>
          <p:spPr bwMode="auto">
            <a:xfrm>
              <a:off x="9796929" y="17907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0x120</a:t>
              </a:r>
            </a:p>
          </p:txBody>
        </p:sp>
        <p:sp>
          <p:nvSpPr>
            <p:cNvPr id="70" name="Rectangle 53"/>
            <p:cNvSpPr>
              <a:spLocks noChangeArrowheads="1"/>
            </p:cNvSpPr>
            <p:nvPr/>
          </p:nvSpPr>
          <p:spPr bwMode="auto">
            <a:xfrm>
              <a:off x="9796929" y="22479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0x100</a:t>
              </a:r>
            </a:p>
          </p:txBody>
        </p:sp>
        <p:sp>
          <p:nvSpPr>
            <p:cNvPr id="71" name="Rectangle 54"/>
            <p:cNvSpPr>
              <a:spLocks noChangeArrowheads="1"/>
            </p:cNvSpPr>
            <p:nvPr/>
          </p:nvSpPr>
          <p:spPr bwMode="auto">
            <a:xfrm>
              <a:off x="9796929" y="27051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solidFill>
                    <a:srgbClr val="FF0000"/>
                  </a:solidFill>
                  <a:latin typeface="Courier New" pitchFamily="49" charset="0"/>
                </a:rPr>
                <a:t>123</a:t>
              </a:r>
            </a:p>
          </p:txBody>
        </p:sp>
        <p:sp>
          <p:nvSpPr>
            <p:cNvPr id="72" name="Rectangle 55"/>
            <p:cNvSpPr>
              <a:spLocks noChangeArrowheads="1"/>
            </p:cNvSpPr>
            <p:nvPr/>
          </p:nvSpPr>
          <p:spPr bwMode="auto">
            <a:xfrm>
              <a:off x="9796929" y="31623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>
                <a:latin typeface="Courier New" pitchFamily="49" charset="0"/>
              </a:endParaRPr>
            </a:p>
          </p:txBody>
        </p:sp>
      </p:grpSp>
      <p:sp>
        <p:nvSpPr>
          <p:cNvPr id="73" name="Text Box 5"/>
          <p:cNvSpPr txBox="1">
            <a:spLocks noChangeArrowheads="1"/>
          </p:cNvSpPr>
          <p:nvPr/>
        </p:nvSpPr>
        <p:spPr bwMode="auto">
          <a:xfrm>
            <a:off x="1295400" y="1252322"/>
            <a:ext cx="135100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Registers</a:t>
            </a:r>
          </a:p>
        </p:txBody>
      </p:sp>
      <p:sp>
        <p:nvSpPr>
          <p:cNvPr id="76" name="Text Box 5"/>
          <p:cNvSpPr txBox="1">
            <a:spLocks noChangeArrowheads="1"/>
          </p:cNvSpPr>
          <p:nvPr/>
        </p:nvSpPr>
        <p:spPr bwMode="auto">
          <a:xfrm>
            <a:off x="4816383" y="1032633"/>
            <a:ext cx="127961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Memory</a:t>
            </a:r>
          </a:p>
        </p:txBody>
      </p:sp>
      <p:cxnSp>
        <p:nvCxnSpPr>
          <p:cNvPr id="78" name="Straight Arrow Connector 77"/>
          <p:cNvCxnSpPr>
            <a:stCxn id="53" idx="1"/>
            <a:endCxn id="71" idx="3"/>
          </p:cNvCxnSpPr>
          <p:nvPr/>
        </p:nvCxnSpPr>
        <p:spPr bwMode="auto">
          <a:xfrm flipH="1">
            <a:off x="2863423" y="1852210"/>
            <a:ext cx="2089577" cy="1066800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0" name="Rectangle 4"/>
          <p:cNvSpPr>
            <a:spLocks noChangeArrowheads="1"/>
          </p:cNvSpPr>
          <p:nvPr/>
        </p:nvSpPr>
        <p:spPr bwMode="auto">
          <a:xfrm>
            <a:off x="1447800" y="4114800"/>
            <a:ext cx="58674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312863" algn="l"/>
              </a:tabLst>
            </a:pPr>
            <a:r>
              <a:rPr lang="en-US" sz="1800" dirty="0">
                <a:latin typeface="Courier New" pitchFamily="49" charset="0"/>
              </a:rPr>
              <a:t>swap: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ro-RO" sz="1800" dirty="0">
                <a:latin typeface="Courier New" pitchFamily="49" charset="0"/>
              </a:rPr>
              <a:t> </a:t>
            </a:r>
            <a:r>
              <a:rPr lang="ro-RO" sz="1800" dirty="0">
                <a:solidFill>
                  <a:srgbClr val="FF0000"/>
                </a:solidFill>
                <a:latin typeface="Courier New" pitchFamily="49" charset="0"/>
              </a:rPr>
              <a:t>movq    (%rdi), %rax  # t0 = *xp  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(%rsi), %rdx  # t1 = *yp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%rdx, (%rdi)  # *xp = t1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%rax, (%rsi)  # *yp = t0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ret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096000" y="1414046"/>
            <a:ext cx="1219200" cy="2190764"/>
            <a:chOff x="6096000" y="1414046"/>
            <a:chExt cx="1219200" cy="2190764"/>
          </a:xfrm>
        </p:grpSpPr>
        <p:sp>
          <p:nvSpPr>
            <p:cNvPr id="31" name="Text Box 34"/>
            <p:cNvSpPr txBox="1">
              <a:spLocks noChangeArrowheads="1"/>
            </p:cNvSpPr>
            <p:nvPr/>
          </p:nvSpPr>
          <p:spPr bwMode="auto">
            <a:xfrm>
              <a:off x="6096000" y="165694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0x120 </a:t>
              </a:r>
            </a:p>
          </p:txBody>
        </p:sp>
        <p:sp>
          <p:nvSpPr>
            <p:cNvPr id="32" name="Text Box 35"/>
            <p:cNvSpPr txBox="1">
              <a:spLocks noChangeArrowheads="1"/>
            </p:cNvSpPr>
            <p:nvPr/>
          </p:nvSpPr>
          <p:spPr bwMode="auto">
            <a:xfrm>
              <a:off x="6096000" y="2052235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0x118</a:t>
              </a:r>
            </a:p>
          </p:txBody>
        </p:sp>
        <p:sp>
          <p:nvSpPr>
            <p:cNvPr id="33" name="Text Box 36"/>
            <p:cNvSpPr txBox="1">
              <a:spLocks noChangeArrowheads="1"/>
            </p:cNvSpPr>
            <p:nvPr/>
          </p:nvSpPr>
          <p:spPr bwMode="auto">
            <a:xfrm>
              <a:off x="6096000" y="2447523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0x110 </a:t>
              </a:r>
            </a:p>
          </p:txBody>
        </p:sp>
        <p:sp>
          <p:nvSpPr>
            <p:cNvPr id="34" name="Text Box 37"/>
            <p:cNvSpPr txBox="1">
              <a:spLocks noChangeArrowheads="1"/>
            </p:cNvSpPr>
            <p:nvPr/>
          </p:nvSpPr>
          <p:spPr bwMode="auto">
            <a:xfrm>
              <a:off x="6096000" y="2842810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0x108 </a:t>
              </a:r>
            </a:p>
          </p:txBody>
        </p:sp>
        <p:sp>
          <p:nvSpPr>
            <p:cNvPr id="35" name="Text Box 38"/>
            <p:cNvSpPr txBox="1">
              <a:spLocks noChangeArrowheads="1"/>
            </p:cNvSpPr>
            <p:nvPr/>
          </p:nvSpPr>
          <p:spPr bwMode="auto">
            <a:xfrm>
              <a:off x="6096000" y="323809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0x100 </a:t>
              </a:r>
            </a:p>
          </p:txBody>
        </p:sp>
        <p:sp>
          <p:nvSpPr>
            <p:cNvPr id="36" name="Text Box 34"/>
            <p:cNvSpPr txBox="1">
              <a:spLocks noChangeArrowheads="1"/>
            </p:cNvSpPr>
            <p:nvPr/>
          </p:nvSpPr>
          <p:spPr bwMode="auto">
            <a:xfrm>
              <a:off x="6096000" y="1414046"/>
              <a:ext cx="12192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600" dirty="0">
                  <a:latin typeface="Calibri"/>
                  <a:cs typeface="Calibri"/>
                </a:rPr>
                <a:t>Address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31165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 dirty="0"/>
              <a:t>Understanding </a:t>
            </a:r>
            <a:r>
              <a:rPr lang="en-US" dirty="0">
                <a:latin typeface="Courier New"/>
                <a:cs typeface="Courier New"/>
              </a:rPr>
              <a:t>Swap</a:t>
            </a:r>
            <a:r>
              <a:rPr lang="en-US" dirty="0"/>
              <a:t>()</a:t>
            </a:r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>
            <a:off x="4953000" y="1661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123</a:t>
            </a:r>
          </a:p>
        </p:txBody>
      </p:sp>
      <p:sp>
        <p:nvSpPr>
          <p:cNvPr id="55" name="Rectangle 9"/>
          <p:cNvSpPr>
            <a:spLocks noChangeArrowheads="1"/>
          </p:cNvSpPr>
          <p:nvPr/>
        </p:nvSpPr>
        <p:spPr bwMode="auto">
          <a:xfrm>
            <a:off x="4953000" y="2042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56" name="Rectangle 10"/>
          <p:cNvSpPr>
            <a:spLocks noChangeArrowheads="1"/>
          </p:cNvSpPr>
          <p:nvPr/>
        </p:nvSpPr>
        <p:spPr bwMode="auto">
          <a:xfrm>
            <a:off x="4953000" y="2423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57" name="Rectangle 11"/>
          <p:cNvSpPr>
            <a:spLocks noChangeArrowheads="1"/>
          </p:cNvSpPr>
          <p:nvPr/>
        </p:nvSpPr>
        <p:spPr bwMode="auto">
          <a:xfrm>
            <a:off x="4953000" y="2804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58" name="Rectangle 20"/>
          <p:cNvSpPr>
            <a:spLocks noChangeArrowheads="1"/>
          </p:cNvSpPr>
          <p:nvPr/>
        </p:nvSpPr>
        <p:spPr bwMode="auto">
          <a:xfrm>
            <a:off x="4953000" y="3185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456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1110823" y="1814110"/>
            <a:ext cx="1752600" cy="1752600"/>
            <a:chOff x="9111129" y="1790700"/>
            <a:chExt cx="1752600" cy="1752600"/>
          </a:xfrm>
        </p:grpSpPr>
        <p:sp>
          <p:nvSpPr>
            <p:cNvPr id="65" name="Rectangle 43"/>
            <p:cNvSpPr>
              <a:spLocks noChangeArrowheads="1"/>
            </p:cNvSpPr>
            <p:nvPr/>
          </p:nvSpPr>
          <p:spPr bwMode="auto">
            <a:xfrm>
              <a:off x="9111129" y="17907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rdi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6" name="Rectangle 44"/>
            <p:cNvSpPr>
              <a:spLocks noChangeArrowheads="1"/>
            </p:cNvSpPr>
            <p:nvPr/>
          </p:nvSpPr>
          <p:spPr bwMode="auto">
            <a:xfrm>
              <a:off x="9111129" y="22479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rsi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7" name="Rectangle 45"/>
            <p:cNvSpPr>
              <a:spLocks noChangeArrowheads="1"/>
            </p:cNvSpPr>
            <p:nvPr/>
          </p:nvSpPr>
          <p:spPr bwMode="auto">
            <a:xfrm>
              <a:off x="9111129" y="27051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rax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8" name="Rectangle 46"/>
            <p:cNvSpPr>
              <a:spLocks noChangeArrowheads="1"/>
            </p:cNvSpPr>
            <p:nvPr/>
          </p:nvSpPr>
          <p:spPr bwMode="auto">
            <a:xfrm>
              <a:off x="9111129" y="31623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rdx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9" name="Rectangle 52"/>
            <p:cNvSpPr>
              <a:spLocks noChangeArrowheads="1"/>
            </p:cNvSpPr>
            <p:nvPr/>
          </p:nvSpPr>
          <p:spPr bwMode="auto">
            <a:xfrm>
              <a:off x="9796929" y="17907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0x120</a:t>
              </a:r>
            </a:p>
          </p:txBody>
        </p:sp>
        <p:sp>
          <p:nvSpPr>
            <p:cNvPr id="70" name="Rectangle 53"/>
            <p:cNvSpPr>
              <a:spLocks noChangeArrowheads="1"/>
            </p:cNvSpPr>
            <p:nvPr/>
          </p:nvSpPr>
          <p:spPr bwMode="auto">
            <a:xfrm>
              <a:off x="9796929" y="22479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0x100</a:t>
              </a:r>
            </a:p>
          </p:txBody>
        </p:sp>
        <p:sp>
          <p:nvSpPr>
            <p:cNvPr id="71" name="Rectangle 54"/>
            <p:cNvSpPr>
              <a:spLocks noChangeArrowheads="1"/>
            </p:cNvSpPr>
            <p:nvPr/>
          </p:nvSpPr>
          <p:spPr bwMode="auto">
            <a:xfrm>
              <a:off x="9796929" y="27051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123</a:t>
              </a:r>
            </a:p>
          </p:txBody>
        </p:sp>
        <p:sp>
          <p:nvSpPr>
            <p:cNvPr id="72" name="Rectangle 55"/>
            <p:cNvSpPr>
              <a:spLocks noChangeArrowheads="1"/>
            </p:cNvSpPr>
            <p:nvPr/>
          </p:nvSpPr>
          <p:spPr bwMode="auto">
            <a:xfrm>
              <a:off x="9796929" y="31623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solidFill>
                    <a:srgbClr val="FF0000"/>
                  </a:solidFill>
                  <a:latin typeface="Courier New" pitchFamily="49" charset="0"/>
                </a:rPr>
                <a:t>456</a:t>
              </a:r>
            </a:p>
          </p:txBody>
        </p:sp>
      </p:grpSp>
      <p:sp>
        <p:nvSpPr>
          <p:cNvPr id="73" name="Text Box 5"/>
          <p:cNvSpPr txBox="1">
            <a:spLocks noChangeArrowheads="1"/>
          </p:cNvSpPr>
          <p:nvPr/>
        </p:nvSpPr>
        <p:spPr bwMode="auto">
          <a:xfrm>
            <a:off x="1295400" y="1252322"/>
            <a:ext cx="135100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Registers</a:t>
            </a:r>
          </a:p>
        </p:txBody>
      </p:sp>
      <p:sp>
        <p:nvSpPr>
          <p:cNvPr id="76" name="Text Box 5"/>
          <p:cNvSpPr txBox="1">
            <a:spLocks noChangeArrowheads="1"/>
          </p:cNvSpPr>
          <p:nvPr/>
        </p:nvSpPr>
        <p:spPr bwMode="auto">
          <a:xfrm>
            <a:off x="4816383" y="1032633"/>
            <a:ext cx="127961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Memory</a:t>
            </a:r>
          </a:p>
        </p:txBody>
      </p:sp>
      <p:cxnSp>
        <p:nvCxnSpPr>
          <p:cNvPr id="78" name="Straight Arrow Connector 77"/>
          <p:cNvCxnSpPr>
            <a:stCxn id="58" idx="1"/>
            <a:endCxn id="72" idx="3"/>
          </p:cNvCxnSpPr>
          <p:nvPr/>
        </p:nvCxnSpPr>
        <p:spPr bwMode="auto">
          <a:xfrm flipH="1">
            <a:off x="2863423" y="3376210"/>
            <a:ext cx="2089577" cy="0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0" name="Rectangle 4"/>
          <p:cNvSpPr>
            <a:spLocks noChangeArrowheads="1"/>
          </p:cNvSpPr>
          <p:nvPr/>
        </p:nvSpPr>
        <p:spPr bwMode="auto">
          <a:xfrm>
            <a:off x="1447800" y="4114800"/>
            <a:ext cx="58674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312863" algn="l"/>
              </a:tabLst>
            </a:pPr>
            <a:r>
              <a:rPr lang="en-US" sz="1800" dirty="0">
                <a:latin typeface="Courier New" pitchFamily="49" charset="0"/>
              </a:rPr>
              <a:t>swap: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ro-RO" sz="1800" dirty="0">
                <a:latin typeface="Courier New" pitchFamily="49" charset="0"/>
              </a:rPr>
              <a:t> movq    (%rdi), %rax  # t0 = *xp  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</a:t>
            </a:r>
            <a:r>
              <a:rPr lang="ro-RO" sz="1800" dirty="0">
                <a:solidFill>
                  <a:srgbClr val="FF0000"/>
                </a:solidFill>
                <a:latin typeface="Courier New" pitchFamily="49" charset="0"/>
              </a:rPr>
              <a:t> movq    (%rsi), %rdx  # t1 = *yp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%rdx, (%rdi)  # *xp = t1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%rax, (%rsi)  # *yp = t0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ret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6096000" y="1414046"/>
            <a:ext cx="1219200" cy="2190764"/>
            <a:chOff x="6096000" y="1414046"/>
            <a:chExt cx="1219200" cy="2190764"/>
          </a:xfrm>
        </p:grpSpPr>
        <p:sp>
          <p:nvSpPr>
            <p:cNvPr id="32" name="Text Box 34"/>
            <p:cNvSpPr txBox="1">
              <a:spLocks noChangeArrowheads="1"/>
            </p:cNvSpPr>
            <p:nvPr/>
          </p:nvSpPr>
          <p:spPr bwMode="auto">
            <a:xfrm>
              <a:off x="6096000" y="165694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0x120 </a:t>
              </a:r>
            </a:p>
          </p:txBody>
        </p:sp>
        <p:sp>
          <p:nvSpPr>
            <p:cNvPr id="33" name="Text Box 35"/>
            <p:cNvSpPr txBox="1">
              <a:spLocks noChangeArrowheads="1"/>
            </p:cNvSpPr>
            <p:nvPr/>
          </p:nvSpPr>
          <p:spPr bwMode="auto">
            <a:xfrm>
              <a:off x="6096000" y="2052235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0x118</a:t>
              </a:r>
            </a:p>
          </p:txBody>
        </p:sp>
        <p:sp>
          <p:nvSpPr>
            <p:cNvPr id="34" name="Text Box 36"/>
            <p:cNvSpPr txBox="1">
              <a:spLocks noChangeArrowheads="1"/>
            </p:cNvSpPr>
            <p:nvPr/>
          </p:nvSpPr>
          <p:spPr bwMode="auto">
            <a:xfrm>
              <a:off x="6096000" y="2447523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0x110 </a:t>
              </a:r>
            </a:p>
          </p:txBody>
        </p:sp>
        <p:sp>
          <p:nvSpPr>
            <p:cNvPr id="35" name="Text Box 37"/>
            <p:cNvSpPr txBox="1">
              <a:spLocks noChangeArrowheads="1"/>
            </p:cNvSpPr>
            <p:nvPr/>
          </p:nvSpPr>
          <p:spPr bwMode="auto">
            <a:xfrm>
              <a:off x="6096000" y="2842810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0x108 </a:t>
              </a:r>
            </a:p>
          </p:txBody>
        </p:sp>
        <p:sp>
          <p:nvSpPr>
            <p:cNvPr id="36" name="Text Box 38"/>
            <p:cNvSpPr txBox="1">
              <a:spLocks noChangeArrowheads="1"/>
            </p:cNvSpPr>
            <p:nvPr/>
          </p:nvSpPr>
          <p:spPr bwMode="auto">
            <a:xfrm>
              <a:off x="6096000" y="323809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0x100 </a:t>
              </a:r>
            </a:p>
          </p:txBody>
        </p:sp>
        <p:sp>
          <p:nvSpPr>
            <p:cNvPr id="37" name="Text Box 34"/>
            <p:cNvSpPr txBox="1">
              <a:spLocks noChangeArrowheads="1"/>
            </p:cNvSpPr>
            <p:nvPr/>
          </p:nvSpPr>
          <p:spPr bwMode="auto">
            <a:xfrm>
              <a:off x="6096000" y="1414046"/>
              <a:ext cx="12192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600" dirty="0">
                  <a:latin typeface="Calibri"/>
                  <a:cs typeface="Calibri"/>
                </a:rPr>
                <a:t>Address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6723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 dirty="0"/>
              <a:t>Understanding </a:t>
            </a:r>
            <a:r>
              <a:rPr lang="en-US" dirty="0">
                <a:latin typeface="Courier New"/>
                <a:cs typeface="Courier New"/>
              </a:rPr>
              <a:t>Swap</a:t>
            </a:r>
            <a:r>
              <a:rPr lang="en-US" dirty="0"/>
              <a:t>()</a:t>
            </a:r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>
            <a:off x="4953000" y="1661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dirty="0">
                <a:solidFill>
                  <a:srgbClr val="FF0000"/>
                </a:solidFill>
                <a:latin typeface="Courier New" pitchFamily="49" charset="0"/>
              </a:rPr>
              <a:t>456</a:t>
            </a:r>
          </a:p>
        </p:txBody>
      </p:sp>
      <p:sp>
        <p:nvSpPr>
          <p:cNvPr id="55" name="Rectangle 9"/>
          <p:cNvSpPr>
            <a:spLocks noChangeArrowheads="1"/>
          </p:cNvSpPr>
          <p:nvPr/>
        </p:nvSpPr>
        <p:spPr bwMode="auto">
          <a:xfrm>
            <a:off x="4953000" y="2042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56" name="Rectangle 10"/>
          <p:cNvSpPr>
            <a:spLocks noChangeArrowheads="1"/>
          </p:cNvSpPr>
          <p:nvPr/>
        </p:nvSpPr>
        <p:spPr bwMode="auto">
          <a:xfrm>
            <a:off x="4953000" y="2423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57" name="Rectangle 11"/>
          <p:cNvSpPr>
            <a:spLocks noChangeArrowheads="1"/>
          </p:cNvSpPr>
          <p:nvPr/>
        </p:nvSpPr>
        <p:spPr bwMode="auto">
          <a:xfrm>
            <a:off x="4953000" y="2804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58" name="Rectangle 20"/>
          <p:cNvSpPr>
            <a:spLocks noChangeArrowheads="1"/>
          </p:cNvSpPr>
          <p:nvPr/>
        </p:nvSpPr>
        <p:spPr bwMode="auto">
          <a:xfrm>
            <a:off x="4953000" y="3185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456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1110823" y="1814110"/>
            <a:ext cx="1752600" cy="1752600"/>
            <a:chOff x="9111129" y="1790700"/>
            <a:chExt cx="1752600" cy="1752600"/>
          </a:xfrm>
        </p:grpSpPr>
        <p:sp>
          <p:nvSpPr>
            <p:cNvPr id="65" name="Rectangle 43"/>
            <p:cNvSpPr>
              <a:spLocks noChangeArrowheads="1"/>
            </p:cNvSpPr>
            <p:nvPr/>
          </p:nvSpPr>
          <p:spPr bwMode="auto">
            <a:xfrm>
              <a:off x="9111129" y="17907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rdi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6" name="Rectangle 44"/>
            <p:cNvSpPr>
              <a:spLocks noChangeArrowheads="1"/>
            </p:cNvSpPr>
            <p:nvPr/>
          </p:nvSpPr>
          <p:spPr bwMode="auto">
            <a:xfrm>
              <a:off x="9111129" y="22479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rsi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7" name="Rectangle 45"/>
            <p:cNvSpPr>
              <a:spLocks noChangeArrowheads="1"/>
            </p:cNvSpPr>
            <p:nvPr/>
          </p:nvSpPr>
          <p:spPr bwMode="auto">
            <a:xfrm>
              <a:off x="9111129" y="27051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rax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8" name="Rectangle 46"/>
            <p:cNvSpPr>
              <a:spLocks noChangeArrowheads="1"/>
            </p:cNvSpPr>
            <p:nvPr/>
          </p:nvSpPr>
          <p:spPr bwMode="auto">
            <a:xfrm>
              <a:off x="9111129" y="31623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rdx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9" name="Rectangle 52"/>
            <p:cNvSpPr>
              <a:spLocks noChangeArrowheads="1"/>
            </p:cNvSpPr>
            <p:nvPr/>
          </p:nvSpPr>
          <p:spPr bwMode="auto">
            <a:xfrm>
              <a:off x="9796929" y="17907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0x120</a:t>
              </a:r>
            </a:p>
          </p:txBody>
        </p:sp>
        <p:sp>
          <p:nvSpPr>
            <p:cNvPr id="70" name="Rectangle 53"/>
            <p:cNvSpPr>
              <a:spLocks noChangeArrowheads="1"/>
            </p:cNvSpPr>
            <p:nvPr/>
          </p:nvSpPr>
          <p:spPr bwMode="auto">
            <a:xfrm>
              <a:off x="9796929" y="22479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0x100</a:t>
              </a:r>
            </a:p>
          </p:txBody>
        </p:sp>
        <p:sp>
          <p:nvSpPr>
            <p:cNvPr id="71" name="Rectangle 54"/>
            <p:cNvSpPr>
              <a:spLocks noChangeArrowheads="1"/>
            </p:cNvSpPr>
            <p:nvPr/>
          </p:nvSpPr>
          <p:spPr bwMode="auto">
            <a:xfrm>
              <a:off x="9796929" y="27051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123</a:t>
              </a:r>
            </a:p>
          </p:txBody>
        </p:sp>
        <p:sp>
          <p:nvSpPr>
            <p:cNvPr id="72" name="Rectangle 55"/>
            <p:cNvSpPr>
              <a:spLocks noChangeArrowheads="1"/>
            </p:cNvSpPr>
            <p:nvPr/>
          </p:nvSpPr>
          <p:spPr bwMode="auto">
            <a:xfrm>
              <a:off x="9796929" y="31623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456</a:t>
              </a:r>
            </a:p>
          </p:txBody>
        </p:sp>
      </p:grpSp>
      <p:sp>
        <p:nvSpPr>
          <p:cNvPr id="73" name="Text Box 5"/>
          <p:cNvSpPr txBox="1">
            <a:spLocks noChangeArrowheads="1"/>
          </p:cNvSpPr>
          <p:nvPr/>
        </p:nvSpPr>
        <p:spPr bwMode="auto">
          <a:xfrm>
            <a:off x="1295400" y="1252322"/>
            <a:ext cx="135100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Registers</a:t>
            </a:r>
          </a:p>
        </p:txBody>
      </p:sp>
      <p:sp>
        <p:nvSpPr>
          <p:cNvPr id="76" name="Text Box 5"/>
          <p:cNvSpPr txBox="1">
            <a:spLocks noChangeArrowheads="1"/>
          </p:cNvSpPr>
          <p:nvPr/>
        </p:nvSpPr>
        <p:spPr bwMode="auto">
          <a:xfrm>
            <a:off x="4816383" y="1032633"/>
            <a:ext cx="127961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Memory</a:t>
            </a:r>
          </a:p>
        </p:txBody>
      </p:sp>
      <p:cxnSp>
        <p:nvCxnSpPr>
          <p:cNvPr id="78" name="Straight Arrow Connector 77"/>
          <p:cNvCxnSpPr>
            <a:stCxn id="72" idx="3"/>
            <a:endCxn id="53" idx="1"/>
          </p:cNvCxnSpPr>
          <p:nvPr/>
        </p:nvCxnSpPr>
        <p:spPr bwMode="auto">
          <a:xfrm flipV="1">
            <a:off x="2863423" y="1852210"/>
            <a:ext cx="2089577" cy="1524000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0" name="Rectangle 4"/>
          <p:cNvSpPr>
            <a:spLocks noChangeArrowheads="1"/>
          </p:cNvSpPr>
          <p:nvPr/>
        </p:nvSpPr>
        <p:spPr bwMode="auto">
          <a:xfrm>
            <a:off x="1447800" y="4114800"/>
            <a:ext cx="58674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312863" algn="l"/>
              </a:tabLst>
            </a:pPr>
            <a:r>
              <a:rPr lang="en-US" sz="1800" dirty="0">
                <a:latin typeface="Courier New" pitchFamily="49" charset="0"/>
              </a:rPr>
              <a:t>swap: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ro-RO" sz="1800" dirty="0">
                <a:latin typeface="Courier New" pitchFamily="49" charset="0"/>
              </a:rPr>
              <a:t> movq    (%rdi), %rax  # t0 = *xp  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(%rsi), %rdx  # t1 = *yp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</a:t>
            </a:r>
            <a:r>
              <a:rPr lang="ro-RO" sz="1800" dirty="0">
                <a:solidFill>
                  <a:srgbClr val="FF0000"/>
                </a:solidFill>
                <a:latin typeface="Courier New" pitchFamily="49" charset="0"/>
              </a:rPr>
              <a:t> movq    %rdx, (%rdi)  # *xp = t1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%rax, (%rsi)  # *yp = t0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ret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096000" y="1414046"/>
            <a:ext cx="1219200" cy="2190764"/>
            <a:chOff x="6096000" y="1414046"/>
            <a:chExt cx="1219200" cy="2190764"/>
          </a:xfrm>
        </p:grpSpPr>
        <p:sp>
          <p:nvSpPr>
            <p:cNvPr id="31" name="Text Box 34"/>
            <p:cNvSpPr txBox="1">
              <a:spLocks noChangeArrowheads="1"/>
            </p:cNvSpPr>
            <p:nvPr/>
          </p:nvSpPr>
          <p:spPr bwMode="auto">
            <a:xfrm>
              <a:off x="6096000" y="165694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0x120 </a:t>
              </a:r>
            </a:p>
          </p:txBody>
        </p:sp>
        <p:sp>
          <p:nvSpPr>
            <p:cNvPr id="32" name="Text Box 35"/>
            <p:cNvSpPr txBox="1">
              <a:spLocks noChangeArrowheads="1"/>
            </p:cNvSpPr>
            <p:nvPr/>
          </p:nvSpPr>
          <p:spPr bwMode="auto">
            <a:xfrm>
              <a:off x="6096000" y="2052235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0x118</a:t>
              </a:r>
            </a:p>
          </p:txBody>
        </p:sp>
        <p:sp>
          <p:nvSpPr>
            <p:cNvPr id="33" name="Text Box 36"/>
            <p:cNvSpPr txBox="1">
              <a:spLocks noChangeArrowheads="1"/>
            </p:cNvSpPr>
            <p:nvPr/>
          </p:nvSpPr>
          <p:spPr bwMode="auto">
            <a:xfrm>
              <a:off x="6096000" y="2447523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0x110 </a:t>
              </a:r>
            </a:p>
          </p:txBody>
        </p:sp>
        <p:sp>
          <p:nvSpPr>
            <p:cNvPr id="34" name="Text Box 37"/>
            <p:cNvSpPr txBox="1">
              <a:spLocks noChangeArrowheads="1"/>
            </p:cNvSpPr>
            <p:nvPr/>
          </p:nvSpPr>
          <p:spPr bwMode="auto">
            <a:xfrm>
              <a:off x="6096000" y="2842810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0x108 </a:t>
              </a:r>
            </a:p>
          </p:txBody>
        </p:sp>
        <p:sp>
          <p:nvSpPr>
            <p:cNvPr id="35" name="Text Box 38"/>
            <p:cNvSpPr txBox="1">
              <a:spLocks noChangeArrowheads="1"/>
            </p:cNvSpPr>
            <p:nvPr/>
          </p:nvSpPr>
          <p:spPr bwMode="auto">
            <a:xfrm>
              <a:off x="6096000" y="323809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0x100 </a:t>
              </a:r>
            </a:p>
          </p:txBody>
        </p:sp>
        <p:sp>
          <p:nvSpPr>
            <p:cNvPr id="36" name="Text Box 34"/>
            <p:cNvSpPr txBox="1">
              <a:spLocks noChangeArrowheads="1"/>
            </p:cNvSpPr>
            <p:nvPr/>
          </p:nvSpPr>
          <p:spPr bwMode="auto">
            <a:xfrm>
              <a:off x="6096000" y="1414046"/>
              <a:ext cx="12192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600" dirty="0">
                  <a:latin typeface="Calibri"/>
                  <a:cs typeface="Calibri"/>
                </a:rPr>
                <a:t>Address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0001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 dirty="0"/>
              <a:t>Understanding </a:t>
            </a:r>
            <a:r>
              <a:rPr lang="en-US" dirty="0">
                <a:latin typeface="Courier New"/>
                <a:cs typeface="Courier New"/>
              </a:rPr>
              <a:t>Swap</a:t>
            </a:r>
            <a:r>
              <a:rPr lang="en-US" dirty="0"/>
              <a:t>()</a:t>
            </a:r>
          </a:p>
        </p:txBody>
      </p:sp>
      <p:sp>
        <p:nvSpPr>
          <p:cNvPr id="53" name="Rectangle 8"/>
          <p:cNvSpPr>
            <a:spLocks noChangeArrowheads="1"/>
          </p:cNvSpPr>
          <p:nvPr/>
        </p:nvSpPr>
        <p:spPr bwMode="auto">
          <a:xfrm>
            <a:off x="4953000" y="1661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456</a:t>
            </a:r>
          </a:p>
        </p:txBody>
      </p:sp>
      <p:sp>
        <p:nvSpPr>
          <p:cNvPr id="55" name="Rectangle 9"/>
          <p:cNvSpPr>
            <a:spLocks noChangeArrowheads="1"/>
          </p:cNvSpPr>
          <p:nvPr/>
        </p:nvSpPr>
        <p:spPr bwMode="auto">
          <a:xfrm>
            <a:off x="4953000" y="2042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56" name="Rectangle 10"/>
          <p:cNvSpPr>
            <a:spLocks noChangeArrowheads="1"/>
          </p:cNvSpPr>
          <p:nvPr/>
        </p:nvSpPr>
        <p:spPr bwMode="auto">
          <a:xfrm>
            <a:off x="4953000" y="2423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57" name="Rectangle 11"/>
          <p:cNvSpPr>
            <a:spLocks noChangeArrowheads="1"/>
          </p:cNvSpPr>
          <p:nvPr/>
        </p:nvSpPr>
        <p:spPr bwMode="auto">
          <a:xfrm>
            <a:off x="4953000" y="2804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58" name="Rectangle 20"/>
          <p:cNvSpPr>
            <a:spLocks noChangeArrowheads="1"/>
          </p:cNvSpPr>
          <p:nvPr/>
        </p:nvSpPr>
        <p:spPr bwMode="auto">
          <a:xfrm>
            <a:off x="4953000" y="3185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123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1110823" y="1814110"/>
            <a:ext cx="1752600" cy="1752600"/>
            <a:chOff x="9111129" y="1790700"/>
            <a:chExt cx="1752600" cy="1752600"/>
          </a:xfrm>
        </p:grpSpPr>
        <p:sp>
          <p:nvSpPr>
            <p:cNvPr id="65" name="Rectangle 43"/>
            <p:cNvSpPr>
              <a:spLocks noChangeArrowheads="1"/>
            </p:cNvSpPr>
            <p:nvPr/>
          </p:nvSpPr>
          <p:spPr bwMode="auto">
            <a:xfrm>
              <a:off x="9111129" y="17907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rdi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6" name="Rectangle 44"/>
            <p:cNvSpPr>
              <a:spLocks noChangeArrowheads="1"/>
            </p:cNvSpPr>
            <p:nvPr/>
          </p:nvSpPr>
          <p:spPr bwMode="auto">
            <a:xfrm>
              <a:off x="9111129" y="22479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rsi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7" name="Rectangle 45"/>
            <p:cNvSpPr>
              <a:spLocks noChangeArrowheads="1"/>
            </p:cNvSpPr>
            <p:nvPr/>
          </p:nvSpPr>
          <p:spPr bwMode="auto">
            <a:xfrm>
              <a:off x="9111129" y="27051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rax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8" name="Rectangle 46"/>
            <p:cNvSpPr>
              <a:spLocks noChangeArrowheads="1"/>
            </p:cNvSpPr>
            <p:nvPr/>
          </p:nvSpPr>
          <p:spPr bwMode="auto">
            <a:xfrm>
              <a:off x="9111129" y="31623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rdx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69" name="Rectangle 52"/>
            <p:cNvSpPr>
              <a:spLocks noChangeArrowheads="1"/>
            </p:cNvSpPr>
            <p:nvPr/>
          </p:nvSpPr>
          <p:spPr bwMode="auto">
            <a:xfrm>
              <a:off x="9796929" y="17907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0x120</a:t>
              </a:r>
            </a:p>
          </p:txBody>
        </p:sp>
        <p:sp>
          <p:nvSpPr>
            <p:cNvPr id="70" name="Rectangle 53"/>
            <p:cNvSpPr>
              <a:spLocks noChangeArrowheads="1"/>
            </p:cNvSpPr>
            <p:nvPr/>
          </p:nvSpPr>
          <p:spPr bwMode="auto">
            <a:xfrm>
              <a:off x="9796929" y="22479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0x100</a:t>
              </a:r>
            </a:p>
          </p:txBody>
        </p:sp>
        <p:sp>
          <p:nvSpPr>
            <p:cNvPr id="71" name="Rectangle 54"/>
            <p:cNvSpPr>
              <a:spLocks noChangeArrowheads="1"/>
            </p:cNvSpPr>
            <p:nvPr/>
          </p:nvSpPr>
          <p:spPr bwMode="auto">
            <a:xfrm>
              <a:off x="9796929" y="27051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123</a:t>
              </a:r>
            </a:p>
          </p:txBody>
        </p:sp>
        <p:sp>
          <p:nvSpPr>
            <p:cNvPr id="72" name="Rectangle 55"/>
            <p:cNvSpPr>
              <a:spLocks noChangeArrowheads="1"/>
            </p:cNvSpPr>
            <p:nvPr/>
          </p:nvSpPr>
          <p:spPr bwMode="auto">
            <a:xfrm>
              <a:off x="9796929" y="31623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456</a:t>
              </a:r>
            </a:p>
          </p:txBody>
        </p:sp>
      </p:grpSp>
      <p:sp>
        <p:nvSpPr>
          <p:cNvPr id="73" name="Text Box 5"/>
          <p:cNvSpPr txBox="1">
            <a:spLocks noChangeArrowheads="1"/>
          </p:cNvSpPr>
          <p:nvPr/>
        </p:nvSpPr>
        <p:spPr bwMode="auto">
          <a:xfrm>
            <a:off x="1295400" y="1252322"/>
            <a:ext cx="135100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Registers</a:t>
            </a:r>
          </a:p>
        </p:txBody>
      </p:sp>
      <p:sp>
        <p:nvSpPr>
          <p:cNvPr id="76" name="Text Box 5"/>
          <p:cNvSpPr txBox="1">
            <a:spLocks noChangeArrowheads="1"/>
          </p:cNvSpPr>
          <p:nvPr/>
        </p:nvSpPr>
        <p:spPr bwMode="auto">
          <a:xfrm>
            <a:off x="4816383" y="1032633"/>
            <a:ext cx="127961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Memory</a:t>
            </a:r>
          </a:p>
        </p:txBody>
      </p:sp>
      <p:cxnSp>
        <p:nvCxnSpPr>
          <p:cNvPr id="78" name="Straight Arrow Connector 77"/>
          <p:cNvCxnSpPr>
            <a:stCxn id="71" idx="3"/>
          </p:cNvCxnSpPr>
          <p:nvPr/>
        </p:nvCxnSpPr>
        <p:spPr bwMode="auto">
          <a:xfrm>
            <a:off x="2863423" y="2919010"/>
            <a:ext cx="2074636" cy="419100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0" name="Rectangle 4"/>
          <p:cNvSpPr>
            <a:spLocks noChangeArrowheads="1"/>
          </p:cNvSpPr>
          <p:nvPr/>
        </p:nvSpPr>
        <p:spPr bwMode="auto">
          <a:xfrm>
            <a:off x="1447800" y="4114800"/>
            <a:ext cx="58674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312863" algn="l"/>
              </a:tabLst>
            </a:pPr>
            <a:r>
              <a:rPr lang="en-US" sz="1800" dirty="0">
                <a:latin typeface="Courier New" pitchFamily="49" charset="0"/>
              </a:rPr>
              <a:t>swap: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ro-RO" sz="1800" dirty="0">
                <a:latin typeface="Courier New" pitchFamily="49" charset="0"/>
              </a:rPr>
              <a:t> movq    (%rdi), %rax  # t0 = *xp  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(%rsi), %rdx  # t1 = *yp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movq    %rdx, (%rdi)  # *xp = t1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</a:t>
            </a:r>
            <a:r>
              <a:rPr lang="ro-RO" sz="1800" dirty="0">
                <a:solidFill>
                  <a:srgbClr val="FF0000"/>
                </a:solidFill>
                <a:latin typeface="Courier New" pitchFamily="49" charset="0"/>
              </a:rPr>
              <a:t>movq    %rax, (%rsi)  # *yp = t0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dirty="0">
                <a:latin typeface="Courier New" pitchFamily="49" charset="0"/>
              </a:rPr>
              <a:t>   ret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6096000" y="1414046"/>
            <a:ext cx="1219200" cy="2190764"/>
            <a:chOff x="6096000" y="1414046"/>
            <a:chExt cx="1219200" cy="2190764"/>
          </a:xfrm>
        </p:grpSpPr>
        <p:sp>
          <p:nvSpPr>
            <p:cNvPr id="29" name="Text Box 34"/>
            <p:cNvSpPr txBox="1">
              <a:spLocks noChangeArrowheads="1"/>
            </p:cNvSpPr>
            <p:nvPr/>
          </p:nvSpPr>
          <p:spPr bwMode="auto">
            <a:xfrm>
              <a:off x="6096000" y="165694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0x120 </a:t>
              </a:r>
            </a:p>
          </p:txBody>
        </p:sp>
        <p:sp>
          <p:nvSpPr>
            <p:cNvPr id="30" name="Text Box 35"/>
            <p:cNvSpPr txBox="1">
              <a:spLocks noChangeArrowheads="1"/>
            </p:cNvSpPr>
            <p:nvPr/>
          </p:nvSpPr>
          <p:spPr bwMode="auto">
            <a:xfrm>
              <a:off x="6096000" y="2052235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0x118</a:t>
              </a:r>
            </a:p>
          </p:txBody>
        </p:sp>
        <p:sp>
          <p:nvSpPr>
            <p:cNvPr id="31" name="Text Box 36"/>
            <p:cNvSpPr txBox="1">
              <a:spLocks noChangeArrowheads="1"/>
            </p:cNvSpPr>
            <p:nvPr/>
          </p:nvSpPr>
          <p:spPr bwMode="auto">
            <a:xfrm>
              <a:off x="6096000" y="2447523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0x110 </a:t>
              </a:r>
            </a:p>
          </p:txBody>
        </p:sp>
        <p:sp>
          <p:nvSpPr>
            <p:cNvPr id="32" name="Text Box 37"/>
            <p:cNvSpPr txBox="1">
              <a:spLocks noChangeArrowheads="1"/>
            </p:cNvSpPr>
            <p:nvPr/>
          </p:nvSpPr>
          <p:spPr bwMode="auto">
            <a:xfrm>
              <a:off x="6096000" y="2842810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0x108 </a:t>
              </a:r>
            </a:p>
          </p:txBody>
        </p:sp>
        <p:sp>
          <p:nvSpPr>
            <p:cNvPr id="33" name="Text Box 38"/>
            <p:cNvSpPr txBox="1">
              <a:spLocks noChangeArrowheads="1"/>
            </p:cNvSpPr>
            <p:nvPr/>
          </p:nvSpPr>
          <p:spPr bwMode="auto">
            <a:xfrm>
              <a:off x="6096000" y="323809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dirty="0">
                  <a:latin typeface="Courier New" pitchFamily="49" charset="0"/>
                </a:rPr>
                <a:t>0x100 </a:t>
              </a:r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6096000" y="1414046"/>
              <a:ext cx="12192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600" dirty="0">
                  <a:latin typeface="Calibri"/>
                  <a:cs typeface="Calibri"/>
                </a:rPr>
                <a:t>Address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07046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69912"/>
            <a:ext cx="7035800" cy="573088"/>
          </a:xfrm>
        </p:spPr>
        <p:txBody>
          <a:bodyPr/>
          <a:lstStyle/>
          <a:p>
            <a:r>
              <a:rPr lang="en-US" dirty="0"/>
              <a:t>Simple Memory Addressing Modes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3838" indent="-223838" defTabSz="895350">
              <a:tabLst>
                <a:tab pos="2349500" algn="l"/>
                <a:tab pos="4114800" algn="l"/>
              </a:tabLst>
            </a:pPr>
            <a:r>
              <a:rPr lang="en-US" dirty="0"/>
              <a:t>Normal	(R)	</a:t>
            </a:r>
            <a:r>
              <a:rPr lang="en-US" dirty="0" err="1"/>
              <a:t>Mem[Reg[R</a:t>
            </a:r>
            <a:r>
              <a:rPr lang="en-US" dirty="0"/>
              <a:t>]]</a:t>
            </a:r>
          </a:p>
          <a:p>
            <a:pPr marL="560388" lvl="1" indent="-222250" defTabSz="895350">
              <a:tabLst>
                <a:tab pos="2349500" algn="l"/>
                <a:tab pos="4114800" algn="l"/>
              </a:tabLst>
            </a:pPr>
            <a:r>
              <a:rPr lang="en-US" sz="2400" dirty="0"/>
              <a:t>Register R specifies memory address</a:t>
            </a:r>
          </a:p>
          <a:p>
            <a:pPr marL="560388" lvl="1" indent="-222250" defTabSz="895350">
              <a:tabLst>
                <a:tab pos="2349500" algn="l"/>
                <a:tab pos="4114800" algn="l"/>
              </a:tabLst>
            </a:pPr>
            <a:r>
              <a:rPr lang="en-US" sz="2400" dirty="0"/>
              <a:t>Aha! Pointer dereferencing in C</a:t>
            </a:r>
            <a:br>
              <a:rPr lang="en-US" sz="2400" dirty="0"/>
            </a:br>
            <a:br>
              <a:rPr lang="en-US" sz="2400" dirty="0"/>
            </a:br>
            <a:r>
              <a:rPr lang="en-US" sz="2400" b="1" dirty="0" err="1">
                <a:latin typeface="Courier New" pitchFamily="49" charset="0"/>
              </a:rPr>
              <a:t>movq</a:t>
            </a:r>
            <a:r>
              <a:rPr lang="en-US" sz="2400" b="1" dirty="0">
                <a:latin typeface="Courier New" pitchFamily="49" charset="0"/>
              </a:rPr>
              <a:t> (%</a:t>
            </a:r>
            <a:r>
              <a:rPr lang="en-US" sz="2400" b="1" dirty="0" err="1">
                <a:latin typeface="Courier New" pitchFamily="49" charset="0"/>
              </a:rPr>
              <a:t>rcx</a:t>
            </a:r>
            <a:r>
              <a:rPr lang="en-US" sz="2400" b="1" dirty="0">
                <a:latin typeface="Courier New" pitchFamily="49" charset="0"/>
              </a:rPr>
              <a:t>),%</a:t>
            </a:r>
            <a:r>
              <a:rPr lang="en-US" sz="2400" b="1" dirty="0" err="1">
                <a:latin typeface="Courier New" pitchFamily="49" charset="0"/>
              </a:rPr>
              <a:t>rax</a:t>
            </a:r>
            <a:endParaRPr lang="en-US" sz="2400" b="1" dirty="0">
              <a:latin typeface="Courier New" pitchFamily="49" charset="0"/>
            </a:endParaRPr>
          </a:p>
          <a:p>
            <a:pPr marL="560388" lvl="1" indent="-222250" defTabSz="895350">
              <a:tabLst>
                <a:tab pos="2349500" algn="l"/>
                <a:tab pos="4114800" algn="l"/>
              </a:tabLst>
            </a:pPr>
            <a:endParaRPr lang="en-US" sz="2400" dirty="0"/>
          </a:p>
          <a:p>
            <a:pPr marL="223838" indent="-223838" defTabSz="895350">
              <a:tabLst>
                <a:tab pos="2349500" algn="l"/>
                <a:tab pos="4114800" algn="l"/>
              </a:tabLst>
            </a:pPr>
            <a:r>
              <a:rPr lang="en-US" dirty="0"/>
              <a:t>Displacement	D(R)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[R]+D]</a:t>
            </a:r>
          </a:p>
          <a:p>
            <a:pPr marL="560388" lvl="1" indent="-222250" defTabSz="895350">
              <a:tabLst>
                <a:tab pos="2349500" algn="l"/>
                <a:tab pos="4114800" algn="l"/>
              </a:tabLst>
            </a:pPr>
            <a:r>
              <a:rPr lang="en-US" sz="2400" dirty="0"/>
              <a:t>Register R specifies start of memory region</a:t>
            </a:r>
          </a:p>
          <a:p>
            <a:pPr marL="560388" lvl="1" indent="-222250" defTabSz="895350">
              <a:tabLst>
                <a:tab pos="2349500" algn="l"/>
                <a:tab pos="4114800" algn="l"/>
              </a:tabLst>
            </a:pPr>
            <a:r>
              <a:rPr lang="en-US" sz="2400" dirty="0"/>
              <a:t>Constant displacement D specifies offset</a:t>
            </a:r>
            <a:br>
              <a:rPr lang="en-US" sz="2400" dirty="0"/>
            </a:br>
            <a:br>
              <a:rPr lang="en-US" sz="2400" dirty="0"/>
            </a:br>
            <a:r>
              <a:rPr lang="en-US" sz="2400" b="1" dirty="0" err="1">
                <a:latin typeface="Courier New" pitchFamily="49" charset="0"/>
              </a:rPr>
              <a:t>movq</a:t>
            </a:r>
            <a:r>
              <a:rPr lang="en-US" sz="2400" b="1" dirty="0">
                <a:latin typeface="Courier New" pitchFamily="49" charset="0"/>
              </a:rPr>
              <a:t> 8(%</a:t>
            </a:r>
            <a:r>
              <a:rPr lang="en-US" sz="2400" b="1" dirty="0" err="1">
                <a:latin typeface="Courier New" pitchFamily="49" charset="0"/>
              </a:rPr>
              <a:t>rbp</a:t>
            </a:r>
            <a:r>
              <a:rPr lang="en-US" sz="2400" b="1" dirty="0">
                <a:latin typeface="Courier New" pitchFamily="49" charset="0"/>
              </a:rPr>
              <a:t>),%</a:t>
            </a:r>
            <a:r>
              <a:rPr lang="en-US" sz="2400" b="1" dirty="0" err="1">
                <a:latin typeface="Courier New" pitchFamily="49" charset="0"/>
              </a:rPr>
              <a:t>rdx</a:t>
            </a:r>
            <a:endParaRPr lang="en-US" sz="2400" b="1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9520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93712"/>
            <a:ext cx="8077200" cy="573088"/>
          </a:xfrm>
        </p:spPr>
        <p:txBody>
          <a:bodyPr/>
          <a:lstStyle/>
          <a:p>
            <a:r>
              <a:rPr lang="en-US" dirty="0"/>
              <a:t>Complete Memory Addressing Modes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>
          <a:xfrm>
            <a:off x="290513" y="1250950"/>
            <a:ext cx="8307387" cy="5530850"/>
          </a:xfrm>
        </p:spPr>
        <p:txBody>
          <a:bodyPr/>
          <a:lstStyle/>
          <a:p>
            <a:pPr marL="223838" indent="-223838" defTabSz="895350">
              <a:tabLst>
                <a:tab pos="1206500" algn="l"/>
                <a:tab pos="3657600" algn="l"/>
              </a:tabLst>
            </a:pPr>
            <a:r>
              <a:rPr lang="en-US" dirty="0"/>
              <a:t>Most General Form</a:t>
            </a:r>
          </a:p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dirty="0"/>
              <a:t>		D(</a:t>
            </a:r>
            <a:r>
              <a:rPr lang="en-US" dirty="0" err="1"/>
              <a:t>Rb,Ri,S</a:t>
            </a:r>
            <a:r>
              <a:rPr lang="en-US" dirty="0"/>
              <a:t>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Rb</a:t>
            </a:r>
            <a:r>
              <a:rPr lang="en-US" dirty="0"/>
              <a:t>]+S*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Ri</a:t>
            </a:r>
            <a:r>
              <a:rPr lang="en-US" dirty="0"/>
              <a:t>]+ D]</a:t>
            </a:r>
          </a:p>
          <a:p>
            <a:pPr marL="560388" lvl="1" indent="-222250" defTabSz="895350">
              <a:tabLst>
                <a:tab pos="1206500" algn="l"/>
                <a:tab pos="3657600" algn="l"/>
              </a:tabLst>
            </a:pPr>
            <a:r>
              <a:rPr lang="en-US" dirty="0"/>
              <a:t>D: 	Constant “displacement”</a:t>
            </a:r>
          </a:p>
          <a:p>
            <a:pPr marL="560388" lvl="1" indent="-222250" defTabSz="895350">
              <a:tabLst>
                <a:tab pos="1206500" algn="l"/>
                <a:tab pos="3657600" algn="l"/>
              </a:tabLst>
            </a:pPr>
            <a:r>
              <a:rPr lang="en-US" dirty="0"/>
              <a:t>Rb: 	Base register</a:t>
            </a:r>
          </a:p>
          <a:p>
            <a:pPr marL="560388" lvl="1" indent="-222250" defTabSz="895350">
              <a:tabLst>
                <a:tab pos="1206500" algn="l"/>
                <a:tab pos="3657600" algn="l"/>
              </a:tabLst>
            </a:pPr>
            <a:r>
              <a:rPr lang="en-US" dirty="0"/>
              <a:t>Ri:	Index register</a:t>
            </a:r>
            <a:endParaRPr lang="en-US" b="1" dirty="0">
              <a:latin typeface="Courier New" pitchFamily="49" charset="0"/>
            </a:endParaRPr>
          </a:p>
          <a:p>
            <a:pPr marL="560388" lvl="1" indent="-222250" defTabSz="895350">
              <a:tabLst>
                <a:tab pos="1206500" algn="l"/>
                <a:tab pos="3657600" algn="l"/>
              </a:tabLst>
            </a:pPr>
            <a:r>
              <a:rPr lang="en-US" dirty="0"/>
              <a:t>S: 	Scale: 1, 2, 4, or 8 (</a:t>
            </a:r>
            <a:r>
              <a:rPr lang="en-US" i="1" dirty="0">
                <a:solidFill>
                  <a:srgbClr val="C00000"/>
                </a:solidFill>
              </a:rPr>
              <a:t>why these numbers?</a:t>
            </a:r>
            <a:r>
              <a:rPr lang="en-US" dirty="0"/>
              <a:t>)</a:t>
            </a:r>
          </a:p>
          <a:p>
            <a:pPr marL="223838" indent="-223838" defTabSz="895350">
              <a:tabLst>
                <a:tab pos="1206500" algn="l"/>
                <a:tab pos="3657600" algn="l"/>
              </a:tabLst>
            </a:pPr>
            <a:endParaRPr lang="en-US" dirty="0"/>
          </a:p>
          <a:p>
            <a:pPr marL="223838" indent="-223838" defTabSz="895350">
              <a:tabLst>
                <a:tab pos="1206500" algn="l"/>
                <a:tab pos="3657600" algn="l"/>
              </a:tabLst>
            </a:pPr>
            <a:r>
              <a:rPr lang="en-US" dirty="0"/>
              <a:t>Special Cases</a:t>
            </a:r>
          </a:p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dirty="0"/>
              <a:t>		(</a:t>
            </a:r>
            <a:r>
              <a:rPr lang="en-US" dirty="0" err="1"/>
              <a:t>Rb,Ri</a:t>
            </a:r>
            <a:r>
              <a:rPr lang="en-US" dirty="0"/>
              <a:t>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Rb</a:t>
            </a:r>
            <a:r>
              <a:rPr lang="en-US" dirty="0"/>
              <a:t>]+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Ri</a:t>
            </a:r>
            <a:r>
              <a:rPr lang="en-US" dirty="0"/>
              <a:t>]]</a:t>
            </a:r>
          </a:p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dirty="0"/>
              <a:t>		D(</a:t>
            </a:r>
            <a:r>
              <a:rPr lang="en-US" dirty="0" err="1"/>
              <a:t>Rb,Ri</a:t>
            </a:r>
            <a:r>
              <a:rPr lang="en-US" dirty="0"/>
              <a:t>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Rb</a:t>
            </a:r>
            <a:r>
              <a:rPr lang="en-US" dirty="0"/>
              <a:t>]+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Ri</a:t>
            </a:r>
            <a:r>
              <a:rPr lang="en-US" dirty="0"/>
              <a:t>]+D]</a:t>
            </a:r>
          </a:p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 dirty="0"/>
              <a:t>		(</a:t>
            </a:r>
            <a:r>
              <a:rPr lang="en-US" dirty="0" err="1"/>
              <a:t>Rb,Ri,S</a:t>
            </a:r>
            <a:r>
              <a:rPr lang="en-US" dirty="0"/>
              <a:t>)	</a:t>
            </a:r>
            <a:r>
              <a:rPr lang="en-US" dirty="0" err="1"/>
              <a:t>Mem</a:t>
            </a:r>
            <a:r>
              <a:rPr lang="en-US" dirty="0"/>
              <a:t>[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Rb</a:t>
            </a:r>
            <a:r>
              <a:rPr lang="en-US" dirty="0"/>
              <a:t>]+S*</a:t>
            </a:r>
            <a:r>
              <a:rPr lang="en-US" dirty="0" err="1"/>
              <a:t>Reg</a:t>
            </a:r>
            <a:r>
              <a:rPr lang="en-US" dirty="0"/>
              <a:t>[</a:t>
            </a:r>
            <a:r>
              <a:rPr lang="en-US" dirty="0" err="1"/>
              <a:t>Ri</a:t>
            </a:r>
            <a:r>
              <a:rPr lang="en-US" dirty="0"/>
              <a:t>]]</a:t>
            </a:r>
          </a:p>
        </p:txBody>
      </p:sp>
    </p:spTree>
    <p:extLst>
      <p:ext uri="{BB962C8B-B14F-4D97-AF65-F5344CB8AC3E}">
        <p14:creationId xmlns:p14="http://schemas.microsoft.com/office/powerpoint/2010/main" val="47699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67" name="Group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2489084"/>
              </p:ext>
            </p:extLst>
          </p:nvPr>
        </p:nvGraphicFramePr>
        <p:xfrm>
          <a:off x="1050585" y="3886200"/>
          <a:ext cx="6934200" cy="2540000"/>
        </p:xfrm>
        <a:graphic>
          <a:graphicData uri="http://schemas.openxmlformats.org/drawingml/2006/table">
            <a:tbl>
              <a:tblPr/>
              <a:tblGrid>
                <a:gridCol w="2671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1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Expression</a:t>
                      </a:r>
                    </a:p>
                  </a:txBody>
                  <a:tcPr marL="101600" marR="101600" marT="101600" marB="1016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Address Computation</a:t>
                      </a:r>
                    </a:p>
                  </a:txBody>
                  <a:tcPr marL="101600" marR="101600" marT="101600" marB="1016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Address</a:t>
                      </a:r>
                    </a:p>
                  </a:txBody>
                  <a:tcPr marL="101600" marR="101600" marT="101600" marB="1016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0x8(%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rdx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(%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rdx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,%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rcx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(%rdx,%rcx,4)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0x80(,%rdx,2)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290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120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80963" indent="-80963"/>
            <a:r>
              <a:rPr lang="en-US" dirty="0">
                <a:latin typeface="Calibri" charset="0"/>
                <a:ea typeface="Calibri" charset="0"/>
                <a:cs typeface="Calibri" charset="0"/>
                <a:sym typeface="Calibri" charset="0"/>
              </a:rPr>
              <a:t>Address Computation Examples</a:t>
            </a:r>
            <a:endParaRPr lang="en-US" dirty="0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graphicFrame>
        <p:nvGraphicFramePr>
          <p:cNvPr id="12296" name="Group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156732"/>
              </p:ext>
            </p:extLst>
          </p:nvPr>
        </p:nvGraphicFramePr>
        <p:xfrm>
          <a:off x="1050585" y="3893820"/>
          <a:ext cx="6934200" cy="2524760"/>
        </p:xfrm>
        <a:graphic>
          <a:graphicData uri="http://schemas.openxmlformats.org/drawingml/2006/table">
            <a:tbl>
              <a:tblPr/>
              <a:tblGrid>
                <a:gridCol w="2671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1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Expression</a:t>
                      </a:r>
                    </a:p>
                  </a:txBody>
                  <a:tcPr marL="101600" marR="101600" marT="101600" marB="1016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Address Computation</a:t>
                      </a:r>
                    </a:p>
                  </a:txBody>
                  <a:tcPr marL="101600" marR="101600" marT="101600" marB="1016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Address</a:t>
                      </a:r>
                    </a:p>
                  </a:txBody>
                  <a:tcPr marL="101600" marR="101600" marT="101600" marB="1016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0x8(%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rdx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cs typeface="Courier New Bold" charset="0"/>
                        <a:sym typeface="Courier New Bold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cs typeface="Courier New Bold" charset="0"/>
                        <a:sym typeface="Courier New Bold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(%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rdx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,%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rcx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cs typeface="Courier New Bold" charset="0"/>
                        <a:sym typeface="Courier New Bold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cs typeface="Courier New Bold" charset="0"/>
                        <a:sym typeface="Courier New Bold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(%rdx,%rcx,4)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cs typeface="Courier New Bold" charset="0"/>
                        <a:sym typeface="Courier New Bold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cs typeface="Courier New Bold" charset="0"/>
                        <a:sym typeface="Courier New Bold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0x80(,%rdx,2)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cs typeface="Courier New Bold" charset="0"/>
                        <a:sym typeface="Courier New Bold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cs typeface="Courier New Bold" charset="0"/>
                        <a:sym typeface="Courier New Bold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350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874501"/>
              </p:ext>
            </p:extLst>
          </p:nvPr>
        </p:nvGraphicFramePr>
        <p:xfrm>
          <a:off x="1066800" y="1511300"/>
          <a:ext cx="2362200" cy="1016000"/>
        </p:xfrm>
        <a:graphic>
          <a:graphicData uri="http://schemas.openxmlformats.org/drawingml/2006/table">
            <a:tbl>
              <a:tblPr/>
              <a:tblGrid>
                <a:gridCol w="10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%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rdx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cs typeface="Courier New Bold" charset="0"/>
                        <a:sym typeface="Courier New Bold" charset="0"/>
                      </a:endParaRPr>
                    </a:p>
                  </a:txBody>
                  <a:tcPr marL="76200" marR="76200" marT="76200" marB="762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0xf000</a:t>
                      </a:r>
                    </a:p>
                  </a:txBody>
                  <a:tcPr marL="76200" marR="76200" marT="76200" marB="762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%</a:t>
                      </a: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rcx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cs typeface="Courier New Bold" charset="0"/>
                        <a:sym typeface="Courier New Bold" charset="0"/>
                      </a:endParaRPr>
                    </a:p>
                  </a:txBody>
                  <a:tcPr marL="76200" marR="76200" marT="76200" marB="762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0x0100</a:t>
                      </a:r>
                    </a:p>
                  </a:txBody>
                  <a:tcPr marL="76200" marR="76200" marT="76200" marB="762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3733800" y="4471076"/>
            <a:ext cx="2031325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lnSpc>
                <a:spcPct val="95000"/>
              </a:lnSpc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altLang="zh-CN" sz="2000" b="0" dirty="0">
                <a:latin typeface="Courier New Bold" charset="0"/>
                <a:cs typeface="Courier New Bold" charset="0"/>
                <a:sym typeface="Courier New Bold" charset="0"/>
              </a:rPr>
              <a:t>0xf000 + 0x8</a:t>
            </a:r>
          </a:p>
        </p:txBody>
      </p:sp>
      <p:sp>
        <p:nvSpPr>
          <p:cNvPr id="3" name="矩形 2"/>
          <p:cNvSpPr/>
          <p:nvPr/>
        </p:nvSpPr>
        <p:spPr>
          <a:xfrm>
            <a:off x="3733800" y="4986077"/>
            <a:ext cx="2339102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lnSpc>
                <a:spcPct val="95000"/>
              </a:lnSpc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altLang="zh-CN" sz="2000" b="0" dirty="0">
                <a:latin typeface="Courier New Bold" charset="0"/>
                <a:cs typeface="Courier New Bold" charset="0"/>
                <a:sym typeface="Courier New Bold" charset="0"/>
              </a:rPr>
              <a:t>0xf000 + 0x100</a:t>
            </a:r>
          </a:p>
        </p:txBody>
      </p:sp>
      <p:sp>
        <p:nvSpPr>
          <p:cNvPr id="4" name="矩形 3"/>
          <p:cNvSpPr/>
          <p:nvPr/>
        </p:nvSpPr>
        <p:spPr>
          <a:xfrm>
            <a:off x="3733800" y="5501078"/>
            <a:ext cx="2646878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lnSpc>
                <a:spcPct val="95000"/>
              </a:lnSpc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altLang="zh-CN" sz="2000" b="0" dirty="0">
                <a:latin typeface="Courier New Bold" charset="0"/>
                <a:cs typeface="Courier New Bold" charset="0"/>
                <a:sym typeface="Courier New Bold" charset="0"/>
              </a:rPr>
              <a:t>0xf000 + 4*0x100</a:t>
            </a:r>
          </a:p>
        </p:txBody>
      </p:sp>
      <p:sp>
        <p:nvSpPr>
          <p:cNvPr id="5" name="矩形 4"/>
          <p:cNvSpPr/>
          <p:nvPr/>
        </p:nvSpPr>
        <p:spPr>
          <a:xfrm>
            <a:off x="3733800" y="6016079"/>
            <a:ext cx="2492990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lnSpc>
                <a:spcPct val="95000"/>
              </a:lnSpc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altLang="zh-CN" sz="2000" b="0" dirty="0">
                <a:latin typeface="Courier New Bold" charset="0"/>
                <a:cs typeface="Courier New Bold" charset="0"/>
                <a:sym typeface="Courier New Bold" charset="0"/>
              </a:rPr>
              <a:t>2*0xf000 + 0x80</a:t>
            </a:r>
          </a:p>
        </p:txBody>
      </p:sp>
      <p:sp>
        <p:nvSpPr>
          <p:cNvPr id="6" name="矩形 5"/>
          <p:cNvSpPr/>
          <p:nvPr/>
        </p:nvSpPr>
        <p:spPr>
          <a:xfrm>
            <a:off x="6477000" y="4496811"/>
            <a:ext cx="1107996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lnSpc>
                <a:spcPct val="95000"/>
              </a:lnSpc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altLang="zh-CN" sz="2000" b="0" dirty="0">
                <a:latin typeface="Courier New Bold" charset="0"/>
                <a:cs typeface="Courier New Bold" charset="0"/>
                <a:sym typeface="Courier New Bold" charset="0"/>
              </a:rPr>
              <a:t>0xf008</a:t>
            </a:r>
          </a:p>
        </p:txBody>
      </p:sp>
      <p:sp>
        <p:nvSpPr>
          <p:cNvPr id="7" name="矩形 6"/>
          <p:cNvSpPr/>
          <p:nvPr/>
        </p:nvSpPr>
        <p:spPr>
          <a:xfrm>
            <a:off x="6453883" y="5002894"/>
            <a:ext cx="1107996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lnSpc>
                <a:spcPct val="95000"/>
              </a:lnSpc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altLang="zh-CN" sz="2000" b="0" dirty="0">
                <a:latin typeface="Courier New Bold" charset="0"/>
                <a:cs typeface="Courier New Bold" charset="0"/>
                <a:sym typeface="Courier New Bold" charset="0"/>
              </a:rPr>
              <a:t>0xf100</a:t>
            </a:r>
          </a:p>
        </p:txBody>
      </p:sp>
      <p:sp>
        <p:nvSpPr>
          <p:cNvPr id="8" name="矩形 7"/>
          <p:cNvSpPr/>
          <p:nvPr/>
        </p:nvSpPr>
        <p:spPr>
          <a:xfrm>
            <a:off x="6453883" y="5528674"/>
            <a:ext cx="1107996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lnSpc>
                <a:spcPct val="95000"/>
              </a:lnSpc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altLang="zh-CN" sz="2000" b="0" dirty="0">
                <a:latin typeface="Courier New Bold" charset="0"/>
                <a:cs typeface="Courier New Bold" charset="0"/>
                <a:sym typeface="Courier New Bold" charset="0"/>
              </a:rPr>
              <a:t>0xf400</a:t>
            </a:r>
          </a:p>
        </p:txBody>
      </p:sp>
      <p:sp>
        <p:nvSpPr>
          <p:cNvPr id="9" name="矩形 8"/>
          <p:cNvSpPr/>
          <p:nvPr/>
        </p:nvSpPr>
        <p:spPr>
          <a:xfrm>
            <a:off x="6440086" y="6012232"/>
            <a:ext cx="1261884" cy="388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1" hangingPunct="1">
              <a:lnSpc>
                <a:spcPct val="95000"/>
              </a:lnSpc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altLang="zh-CN" sz="2000" b="0" dirty="0">
                <a:latin typeface="Courier New Bold" charset="0"/>
                <a:cs typeface="Courier New Bold" charset="0"/>
                <a:sym typeface="Courier New Bold" charset="0"/>
              </a:rPr>
              <a:t>0x1e080</a:t>
            </a:r>
          </a:p>
        </p:txBody>
      </p:sp>
    </p:spTree>
    <p:extLst>
      <p:ext uri="{BB962C8B-B14F-4D97-AF65-F5344CB8AC3E}">
        <p14:creationId xmlns:p14="http://schemas.microsoft.com/office/powerpoint/2010/main" val="246570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Machine Programming I: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History of Intel processors and architectures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C, assembly, machine code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Assembly Basics: Registers, operands, move</a:t>
            </a:r>
          </a:p>
          <a:p>
            <a:r>
              <a:rPr lang="en-US" dirty="0"/>
              <a:t>Arithmetic &amp; logical operations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211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120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Address Computation Instruction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leaq</a:t>
            </a:r>
            <a:r>
              <a:rPr lang="en-US" dirty="0"/>
              <a:t> </a:t>
            </a:r>
            <a:r>
              <a:rPr lang="en-US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Src</a:t>
            </a:r>
            <a:r>
              <a:rPr lang="en-US" dirty="0"/>
              <a:t>, </a:t>
            </a:r>
            <a:r>
              <a:rPr lang="en-US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Dst</a:t>
            </a:r>
            <a:endParaRPr lang="en-US" dirty="0"/>
          </a:p>
          <a:p>
            <a:pPr marL="552450" lvl="1"/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</a:t>
            </a:r>
            <a:r>
              <a:rPr lang="en-US" dirty="0"/>
              <a:t> is address mode expression, </a:t>
            </a:r>
            <a:r>
              <a:rPr lang="en-US" dirty="0" err="1"/>
              <a:t>dst</a:t>
            </a:r>
            <a:r>
              <a:rPr lang="en-US" dirty="0"/>
              <a:t> is one of the 16 registers. </a:t>
            </a:r>
          </a:p>
          <a:p>
            <a:pPr marL="552450" lvl="1"/>
            <a:r>
              <a:rPr lang="en-US" dirty="0"/>
              <a:t>Set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Dst</a:t>
            </a:r>
            <a:r>
              <a:rPr lang="en-US" dirty="0"/>
              <a:t> to address denoted by expression</a:t>
            </a:r>
          </a:p>
          <a:p>
            <a:pPr>
              <a:spcBef>
                <a:spcPts val="2800"/>
              </a:spcBef>
            </a:pPr>
            <a:r>
              <a:rPr lang="en-US" dirty="0"/>
              <a:t>Uses</a:t>
            </a:r>
          </a:p>
          <a:p>
            <a:pPr marL="552450" lvl="1"/>
            <a:r>
              <a:rPr lang="en-US" dirty="0"/>
              <a:t>Computing memory addresses</a:t>
            </a:r>
          </a:p>
          <a:p>
            <a:pPr marL="838200" lvl="2"/>
            <a:r>
              <a:rPr lang="en-US" dirty="0"/>
              <a:t>E.g., translation of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p = &amp;x[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];</a:t>
            </a:r>
            <a:endParaRPr lang="en-US" dirty="0"/>
          </a:p>
          <a:p>
            <a:pPr marL="552450" lvl="1"/>
            <a:r>
              <a:rPr lang="en-US" dirty="0"/>
              <a:t>Computing arithmetic expressions of the form x + k*y</a:t>
            </a:r>
          </a:p>
          <a:p>
            <a:pPr marL="838200" lvl="2"/>
            <a:r>
              <a:rPr lang="en-US" dirty="0"/>
              <a:t>k = 1, 2, 4, or 8</a:t>
            </a:r>
          </a:p>
          <a:p>
            <a:r>
              <a:rPr lang="en-US" dirty="0"/>
              <a:t>Example</a:t>
            </a:r>
          </a:p>
        </p:txBody>
      </p:sp>
      <p:sp>
        <p:nvSpPr>
          <p:cNvPr id="13317" name="Rectangle 5"/>
          <p:cNvSpPr>
            <a:spLocks/>
          </p:cNvSpPr>
          <p:nvPr/>
        </p:nvSpPr>
        <p:spPr bwMode="auto">
          <a:xfrm>
            <a:off x="304800" y="5219700"/>
            <a:ext cx="2514600" cy="1346200"/>
          </a:xfrm>
          <a:prstGeom prst="rect">
            <a:avLst/>
          </a:prstGeom>
          <a:solidFill>
            <a:srgbClr val="CDF1C5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182880" tIns="0" rIns="0" bIns="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 m12(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x)</a:t>
            </a:r>
            <a:endParaRPr lang="en-US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{</a:t>
            </a:r>
            <a:endParaRPr lang="en-US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return x*12;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}</a:t>
            </a:r>
          </a:p>
        </p:txBody>
      </p:sp>
      <p:sp>
        <p:nvSpPr>
          <p:cNvPr id="13318" name="Rectangle 6"/>
          <p:cNvSpPr>
            <a:spLocks/>
          </p:cNvSpPr>
          <p:nvPr/>
        </p:nvSpPr>
        <p:spPr bwMode="auto">
          <a:xfrm>
            <a:off x="3340100" y="5740400"/>
            <a:ext cx="5524500" cy="685800"/>
          </a:xfrm>
          <a:prstGeom prst="rect">
            <a:avLst/>
          </a:prstGeom>
          <a:solidFill>
            <a:srgbClr val="FFFF99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76200" tIns="76200" rIns="76200" bIns="76200"/>
          <a:lstStyle/>
          <a:p>
            <a:pPr algn="l">
              <a:tabLst>
                <a:tab pos="228600" algn="l"/>
                <a:tab pos="228600" algn="l"/>
              </a:tabLst>
            </a:pPr>
            <a:r>
              <a:rPr lang="en-US" sz="1800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leaq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(%</a:t>
            </a:r>
            <a:r>
              <a:rPr lang="en-US" sz="1800" dirty="0">
                <a:latin typeface="Courier New" charset="0"/>
                <a:cs typeface="Courier New" charset="0"/>
                <a:sym typeface="Courier New" charset="0"/>
              </a:rPr>
              <a:t>rdi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,%</a:t>
            </a:r>
            <a:r>
              <a:rPr lang="en-US" sz="1800" dirty="0">
                <a:latin typeface="Courier New" charset="0"/>
                <a:cs typeface="Courier New" charset="0"/>
                <a:sym typeface="Courier New" charset="0"/>
              </a:rPr>
              <a:t>rdi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,2), %</a:t>
            </a:r>
            <a:r>
              <a:rPr lang="en-US" sz="1800" dirty="0" err="1">
                <a:latin typeface="Courier New" charset="0"/>
                <a:cs typeface="Courier New" charset="0"/>
                <a:sym typeface="Courier New" charset="0"/>
              </a:rPr>
              <a:t>r</a:t>
            </a:r>
            <a:r>
              <a:rPr lang="en-US" sz="1800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ax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# t &lt;- </a:t>
            </a:r>
            <a:r>
              <a:rPr lang="en-US" sz="1800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x+x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*2</a:t>
            </a:r>
            <a:endParaRPr lang="en-US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>
              <a:tabLst>
                <a:tab pos="228600" algn="l"/>
                <a:tab pos="228600" algn="l"/>
              </a:tabLst>
            </a:pPr>
            <a:r>
              <a:rPr lang="en-US" sz="1800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salq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$2, %</a:t>
            </a:r>
            <a:r>
              <a:rPr lang="en-US" sz="1800" dirty="0" err="1">
                <a:latin typeface="Courier New" charset="0"/>
                <a:cs typeface="Courier New" charset="0"/>
                <a:sym typeface="Courier New" charset="0"/>
              </a:rPr>
              <a:t>r</a:t>
            </a:r>
            <a:r>
              <a:rPr lang="en-US" sz="1800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ax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           </a:t>
            </a:r>
            <a:r>
              <a:rPr lang="en-US" sz="1800" dirty="0">
                <a:latin typeface="Courier New" charset="0"/>
                <a:cs typeface="Courier New" charset="0"/>
                <a:sym typeface="Courier New" charset="0"/>
              </a:rPr>
              <a:t># </a:t>
            </a:r>
            <a:r>
              <a:rPr lang="en-US" sz="1800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return t&lt;&lt;2</a:t>
            </a:r>
          </a:p>
        </p:txBody>
      </p:sp>
      <p:sp>
        <p:nvSpPr>
          <p:cNvPr id="13319" name="Rectangle 7"/>
          <p:cNvSpPr>
            <a:spLocks/>
          </p:cNvSpPr>
          <p:nvPr/>
        </p:nvSpPr>
        <p:spPr bwMode="auto">
          <a:xfrm>
            <a:off x="3297238" y="5295900"/>
            <a:ext cx="39497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Converted to ASM by compiler:</a:t>
            </a:r>
          </a:p>
        </p:txBody>
      </p:sp>
    </p:spTree>
    <p:extLst>
      <p:ext uri="{BB962C8B-B14F-4D97-AF65-F5344CB8AC3E}">
        <p14:creationId xmlns:p14="http://schemas.microsoft.com/office/powerpoint/2010/main" val="1890818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120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Some Arithmetic Operations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>
              <a:tabLst>
                <a:tab pos="259715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dirty="0"/>
              <a:t>Two Operand Instructions:</a:t>
            </a:r>
          </a:p>
          <a:p>
            <a:pPr marL="0" lvl="1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Format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Computation</a:t>
            </a:r>
            <a:endParaRPr lang="en-US" dirty="0">
              <a:solidFill>
                <a:srgbClr val="980002"/>
              </a:solidFill>
              <a:latin typeface="Calibri Bold Italic" charset="0"/>
              <a:ea typeface="ヒラギノ角ゴ ProN W6" charset="0"/>
              <a:cs typeface="ヒラギノ角ゴ ProN W6" charset="0"/>
              <a:sym typeface="Calibri Bold Italic" charset="0"/>
            </a:endParaRP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+ </a:t>
            </a:r>
            <a:r>
              <a:rPr lang="en-US" dirty="0" err="1"/>
              <a:t>Src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Symbol"/>
              </a:rPr>
              <a:t></a:t>
            </a:r>
            <a:r>
              <a:rPr lang="en-US" dirty="0"/>
              <a:t> </a:t>
            </a:r>
            <a:r>
              <a:rPr lang="en-US" dirty="0" err="1"/>
              <a:t>Src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imulq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* </a:t>
            </a:r>
            <a:r>
              <a:rPr lang="en-US" dirty="0" err="1"/>
              <a:t>Src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salq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&lt;&lt; </a:t>
            </a:r>
            <a:r>
              <a:rPr lang="en-US" dirty="0" err="1"/>
              <a:t>Src</a:t>
            </a:r>
            <a:r>
              <a:rPr lang="en-US" dirty="0"/>
              <a:t>	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Also called </a:t>
            </a:r>
            <a:r>
              <a:rPr lang="en-US" dirty="0" err="1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shlq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sarq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&gt;&gt; </a:t>
            </a:r>
            <a:r>
              <a:rPr lang="en-US" dirty="0" err="1"/>
              <a:t>Src</a:t>
            </a:r>
            <a:r>
              <a:rPr lang="en-US" dirty="0"/>
              <a:t>	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Arithmetic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shrq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&gt;&gt; </a:t>
            </a:r>
            <a:r>
              <a:rPr lang="en-US" dirty="0" err="1"/>
              <a:t>Src</a:t>
            </a:r>
            <a:r>
              <a:rPr lang="en-US" dirty="0"/>
              <a:t>	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Logical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xorq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^ </a:t>
            </a:r>
            <a:r>
              <a:rPr lang="en-US" dirty="0" err="1"/>
              <a:t>Src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andq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&amp; </a:t>
            </a:r>
            <a:r>
              <a:rPr lang="en-US" dirty="0" err="1"/>
              <a:t>Src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orq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Dest = Dest | </a:t>
            </a:r>
            <a:r>
              <a:rPr lang="en-US" dirty="0" err="1"/>
              <a:t>Src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6401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120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Some Arithmetic Operations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dirty="0"/>
              <a:t>One Operand Instructions</a:t>
            </a: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incq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sym typeface="Calibri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=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+ 1</a:t>
            </a:r>
            <a:endParaRPr lang="en-US" dirty="0">
              <a:latin typeface="Calibri Italic" charset="0"/>
              <a:sym typeface="Calibri Italic" charset="0"/>
            </a:endParaRP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decq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sym typeface="Calibri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=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Symbol"/>
              </a:rPr>
              <a:t>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1</a:t>
            </a:r>
            <a:endParaRPr lang="en-US" dirty="0">
              <a:latin typeface="Calibri Italic" charset="0"/>
              <a:sym typeface="Calibri Italic" charset="0"/>
            </a:endParaRP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negq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sym typeface="Calibri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=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Symbol"/>
              </a:rPr>
              <a:t>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endParaRPr lang="en-US" dirty="0">
              <a:latin typeface="Calibri Italic" charset="0"/>
              <a:sym typeface="Calibri Italic" charset="0"/>
            </a:endParaRP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notq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sym typeface="Calibri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= ~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endParaRPr lang="en-US" dirty="0">
              <a:latin typeface="Calibri Italic" charset="0"/>
              <a:sym typeface="Calibri Italic" charset="0"/>
            </a:endParaRPr>
          </a:p>
          <a:p>
            <a:pPr>
              <a:spcBef>
                <a:spcPts val="3500"/>
              </a:spcBef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dirty="0"/>
              <a:t>See book for more instructions</a:t>
            </a:r>
          </a:p>
        </p:txBody>
      </p:sp>
    </p:spTree>
    <p:extLst>
      <p:ext uri="{BB962C8B-B14F-4D97-AF65-F5344CB8AC3E}">
        <p14:creationId xmlns:p14="http://schemas.microsoft.com/office/powerpoint/2010/main" val="8470241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120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Understanding Arithmetic Expression Example</a:t>
            </a:r>
          </a:p>
        </p:txBody>
      </p:sp>
      <p:sp>
        <p:nvSpPr>
          <p:cNvPr id="17412" name="Rectangle 4"/>
          <p:cNvSpPr>
            <a:spLocks/>
          </p:cNvSpPr>
          <p:nvPr/>
        </p:nvSpPr>
        <p:spPr bwMode="auto">
          <a:xfrm>
            <a:off x="152400" y="1752600"/>
            <a:ext cx="3505200" cy="34290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 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arith</a:t>
            </a:r>
            <a:endParaRPr lang="en-US" sz="1800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(long x, long y, long z)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{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t1 = 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x+y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;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t2 = z+t1;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t3 = x+4;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t4 = y * 48;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t5 = t3 + t4;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rval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= t2 * t5;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return 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rval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;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}</a:t>
            </a:r>
          </a:p>
        </p:txBody>
      </p:sp>
      <p:sp>
        <p:nvSpPr>
          <p:cNvPr id="17413" name="Rectangle 5"/>
          <p:cNvSpPr>
            <a:spLocks/>
          </p:cNvSpPr>
          <p:nvPr/>
        </p:nvSpPr>
        <p:spPr bwMode="auto">
          <a:xfrm>
            <a:off x="3810000" y="1193800"/>
            <a:ext cx="5181600" cy="2463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arith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:</a:t>
            </a: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leaq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(%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,%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), %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# t1</a:t>
            </a: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addq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      # t2</a:t>
            </a: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leaq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(%rsi,%rsi,2), %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endParaRPr lang="en-US" sz="1800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salq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$4, %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        # t4</a:t>
            </a: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leaq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4(%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,%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), %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rcx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# t5</a:t>
            </a: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imulq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%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rcx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      # </a:t>
            </a:r>
            <a:r>
              <a:rPr lang="en-US" sz="1800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rval</a:t>
            </a:r>
            <a:endParaRPr lang="en-US" sz="1800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193376"/>
              </p:ext>
            </p:extLst>
          </p:nvPr>
        </p:nvGraphicFramePr>
        <p:xfrm>
          <a:off x="4648200" y="3733800"/>
          <a:ext cx="3733800" cy="2667000"/>
        </p:xfrm>
        <a:graphic>
          <a:graphicData uri="http://schemas.openxmlformats.org/drawingml/2006/table">
            <a:tbl>
              <a:tblPr firstRow="1" bandRow="1"/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z,t4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t1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t2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, </a:t>
                      </a:r>
                      <a:r>
                        <a:rPr lang="en-US" b="1" i="0" baseline="0" dirty="0" err="1">
                          <a:latin typeface="Courier New"/>
                          <a:cs typeface="Courier New"/>
                        </a:rPr>
                        <a:t>rval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t4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rcx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t5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08174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ChangeArrowheads="1"/>
          </p:cNvSpPr>
          <p:nvPr/>
        </p:nvSpPr>
        <p:spPr bwMode="auto">
          <a:xfrm>
            <a:off x="1101725" y="2514600"/>
            <a:ext cx="72707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i="1" dirty="0">
                <a:latin typeface="Calibri" pitchFamily="34" charset="0"/>
              </a:rPr>
              <a:t>text</a:t>
            </a:r>
          </a:p>
        </p:txBody>
      </p:sp>
      <p:sp>
        <p:nvSpPr>
          <p:cNvPr id="148483" name="Rectangle 3"/>
          <p:cNvSpPr>
            <a:spLocks noChangeArrowheads="1"/>
          </p:cNvSpPr>
          <p:nvPr/>
        </p:nvSpPr>
        <p:spPr bwMode="auto">
          <a:xfrm>
            <a:off x="1101725" y="3655700"/>
            <a:ext cx="72707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i="1" dirty="0">
                <a:latin typeface="Calibri" pitchFamily="34" charset="0"/>
              </a:rPr>
              <a:t>text</a:t>
            </a:r>
          </a:p>
        </p:txBody>
      </p:sp>
      <p:sp>
        <p:nvSpPr>
          <p:cNvPr id="148484" name="Rectangle 4"/>
          <p:cNvSpPr>
            <a:spLocks noChangeArrowheads="1"/>
          </p:cNvSpPr>
          <p:nvPr/>
        </p:nvSpPr>
        <p:spPr bwMode="auto">
          <a:xfrm>
            <a:off x="828675" y="4724400"/>
            <a:ext cx="100012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i="1" dirty="0">
                <a:latin typeface="Calibri" pitchFamily="34" charset="0"/>
              </a:rPr>
              <a:t>binary</a:t>
            </a:r>
          </a:p>
        </p:txBody>
      </p:sp>
      <p:sp>
        <p:nvSpPr>
          <p:cNvPr id="148485" name="Rectangle 5"/>
          <p:cNvSpPr>
            <a:spLocks noChangeArrowheads="1"/>
          </p:cNvSpPr>
          <p:nvPr/>
        </p:nvSpPr>
        <p:spPr bwMode="auto">
          <a:xfrm>
            <a:off x="828675" y="5867400"/>
            <a:ext cx="100012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i="1" dirty="0">
                <a:latin typeface="Calibri" pitchFamily="34" charset="0"/>
              </a:rPr>
              <a:t>binary</a:t>
            </a:r>
          </a:p>
        </p:txBody>
      </p:sp>
      <p:sp>
        <p:nvSpPr>
          <p:cNvPr id="148486" name="Line 6"/>
          <p:cNvSpPr>
            <a:spLocks noChangeShapeType="1"/>
          </p:cNvSpPr>
          <p:nvPr/>
        </p:nvSpPr>
        <p:spPr bwMode="auto">
          <a:xfrm>
            <a:off x="3989388" y="2977233"/>
            <a:ext cx="0" cy="68036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square" lIns="90487" tIns="44450" rIns="90487" bIns="44450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8487" name="Rectangle 7"/>
          <p:cNvSpPr>
            <a:spLocks noChangeArrowheads="1"/>
          </p:cNvSpPr>
          <p:nvPr/>
        </p:nvSpPr>
        <p:spPr bwMode="auto">
          <a:xfrm>
            <a:off x="4295774" y="3124200"/>
            <a:ext cx="303212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Compiler (</a:t>
            </a:r>
            <a:r>
              <a:rPr lang="en-US" sz="2000" dirty="0" err="1">
                <a:latin typeface="Courier New" pitchFamily="49" charset="0"/>
              </a:rPr>
              <a:t>gcc</a:t>
            </a:r>
            <a:r>
              <a:rPr lang="en-US" sz="2000" dirty="0">
                <a:latin typeface="Courier New" pitchFamily="49" charset="0"/>
              </a:rPr>
              <a:t> -S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88" name="Rectangle 8"/>
          <p:cNvSpPr>
            <a:spLocks noChangeArrowheads="1"/>
          </p:cNvSpPr>
          <p:nvPr/>
        </p:nvSpPr>
        <p:spPr bwMode="auto">
          <a:xfrm>
            <a:off x="4279900" y="4191000"/>
            <a:ext cx="30480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Assembler (</a:t>
            </a:r>
            <a:r>
              <a:rPr lang="en-US" sz="2000" dirty="0" err="1">
                <a:latin typeface="Courier New" pitchFamily="49" charset="0"/>
              </a:rPr>
              <a:t>gcc</a:t>
            </a:r>
            <a:r>
              <a:rPr lang="en-US" sz="2000" dirty="0">
                <a:latin typeface="Calibri" pitchFamily="34" charset="0"/>
              </a:rPr>
              <a:t> or </a:t>
            </a:r>
            <a:r>
              <a:rPr lang="en-US" sz="2000" dirty="0">
                <a:latin typeface="Courier New" pitchFamily="49" charset="0"/>
              </a:rPr>
              <a:t>as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89" name="Rectangle 9"/>
          <p:cNvSpPr>
            <a:spLocks noChangeArrowheads="1"/>
          </p:cNvSpPr>
          <p:nvPr/>
        </p:nvSpPr>
        <p:spPr bwMode="auto">
          <a:xfrm>
            <a:off x="4295775" y="5334000"/>
            <a:ext cx="263842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Linker (</a:t>
            </a:r>
            <a:r>
              <a:rPr lang="en-US" sz="2000" dirty="0" err="1">
                <a:latin typeface="Courier New" pitchFamily="49" charset="0"/>
              </a:rPr>
              <a:t>gcc</a:t>
            </a:r>
            <a:r>
              <a:rPr lang="en-US" sz="2000" dirty="0">
                <a:latin typeface="Calibri" pitchFamily="34" charset="0"/>
              </a:rPr>
              <a:t> or</a:t>
            </a:r>
            <a:r>
              <a:rPr lang="en-US" sz="2000" dirty="0">
                <a:latin typeface="Courier" pitchFamily="49" charset="0"/>
              </a:rPr>
              <a:t> </a:t>
            </a:r>
            <a:r>
              <a:rPr lang="en-US" sz="2000" dirty="0">
                <a:latin typeface="Courier New" pitchFamily="49" charset="0"/>
              </a:rPr>
              <a:t>ld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90" name="Rectangle 10"/>
          <p:cNvSpPr>
            <a:spLocks noChangeArrowheads="1"/>
          </p:cNvSpPr>
          <p:nvPr/>
        </p:nvSpPr>
        <p:spPr bwMode="auto">
          <a:xfrm>
            <a:off x="2373313" y="2579688"/>
            <a:ext cx="3263900" cy="397545"/>
          </a:xfrm>
          <a:prstGeom prst="rect">
            <a:avLst/>
          </a:prstGeom>
          <a:solidFill>
            <a:srgbClr val="F6F5B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C program (</a:t>
            </a:r>
            <a:r>
              <a:rPr lang="en-US" sz="2000" dirty="0">
                <a:latin typeface="Courier New" pitchFamily="49" charset="0"/>
              </a:rPr>
              <a:t>p1.c p2.c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91" name="Rectangle 11"/>
          <p:cNvSpPr>
            <a:spLocks noChangeArrowheads="1"/>
          </p:cNvSpPr>
          <p:nvPr/>
        </p:nvSpPr>
        <p:spPr bwMode="auto">
          <a:xfrm>
            <a:off x="2259013" y="3657600"/>
            <a:ext cx="3492500" cy="397545"/>
          </a:xfrm>
          <a:prstGeom prst="rect">
            <a:avLst/>
          </a:prstGeom>
          <a:solidFill>
            <a:srgbClr val="F6F5B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 err="1">
                <a:latin typeface="Calibri" pitchFamily="34" charset="0"/>
              </a:rPr>
              <a:t>Asm</a:t>
            </a:r>
            <a:r>
              <a:rPr lang="en-US" sz="2000" dirty="0">
                <a:latin typeface="Calibri" pitchFamily="34" charset="0"/>
              </a:rPr>
              <a:t> program (</a:t>
            </a:r>
            <a:r>
              <a:rPr lang="en-US" sz="2000" dirty="0">
                <a:latin typeface="Courier New" pitchFamily="49" charset="0"/>
              </a:rPr>
              <a:t>p1.s p2.s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92" name="Rectangle 12"/>
          <p:cNvSpPr>
            <a:spLocks noChangeArrowheads="1"/>
          </p:cNvSpPr>
          <p:nvPr/>
        </p:nvSpPr>
        <p:spPr bwMode="auto">
          <a:xfrm>
            <a:off x="2144713" y="4800600"/>
            <a:ext cx="3721100" cy="397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Object program (</a:t>
            </a:r>
            <a:r>
              <a:rPr lang="en-US" sz="2000" dirty="0">
                <a:latin typeface="Courier New" pitchFamily="49" charset="0"/>
              </a:rPr>
              <a:t>p1.o p2.o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93" name="Rectangle 13"/>
          <p:cNvSpPr>
            <a:spLocks noChangeArrowheads="1"/>
          </p:cNvSpPr>
          <p:nvPr/>
        </p:nvSpPr>
        <p:spPr bwMode="auto">
          <a:xfrm>
            <a:off x="2131219" y="5943600"/>
            <a:ext cx="3748088" cy="397545"/>
          </a:xfrm>
          <a:prstGeom prst="rect">
            <a:avLst/>
          </a:prstGeom>
          <a:solidFill>
            <a:srgbClr val="FF99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latin typeface="Calibri" pitchFamily="34" charset="0"/>
              </a:rPr>
              <a:t>Executable program (</a:t>
            </a:r>
            <a:r>
              <a:rPr lang="en-US" sz="2000" dirty="0">
                <a:latin typeface="Courier New" pitchFamily="49" charset="0"/>
              </a:rPr>
              <a:t>p</a:t>
            </a:r>
            <a:r>
              <a:rPr lang="en-US" sz="2000" dirty="0">
                <a:latin typeface="Calibri" pitchFamily="34" charset="0"/>
              </a:rPr>
              <a:t>)</a:t>
            </a:r>
          </a:p>
        </p:txBody>
      </p:sp>
      <p:sp>
        <p:nvSpPr>
          <p:cNvPr id="148494" name="Line 14"/>
          <p:cNvSpPr>
            <a:spLocks noChangeShapeType="1"/>
          </p:cNvSpPr>
          <p:nvPr/>
        </p:nvSpPr>
        <p:spPr bwMode="auto">
          <a:xfrm>
            <a:off x="3989388" y="4055145"/>
            <a:ext cx="0" cy="7264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square" lIns="90487" tIns="44450" rIns="90487" bIns="44450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8495" name="Line 15"/>
          <p:cNvSpPr>
            <a:spLocks noChangeShapeType="1"/>
          </p:cNvSpPr>
          <p:nvPr/>
        </p:nvSpPr>
        <p:spPr bwMode="auto">
          <a:xfrm>
            <a:off x="3989388" y="5198145"/>
            <a:ext cx="0" cy="7264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square" lIns="90487" tIns="44450" rIns="90487" bIns="44450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8498" name="Rectangle 18"/>
          <p:cNvSpPr>
            <a:spLocks noGrp="1" noChangeArrowheads="1"/>
          </p:cNvSpPr>
          <p:nvPr>
            <p:ph type="title"/>
          </p:nvPr>
        </p:nvSpPr>
        <p:spPr>
          <a:xfrm>
            <a:off x="381000" y="341312"/>
            <a:ext cx="6997700" cy="573088"/>
          </a:xfrm>
        </p:spPr>
        <p:txBody>
          <a:bodyPr/>
          <a:lstStyle/>
          <a:p>
            <a:r>
              <a:rPr lang="en-US"/>
              <a:t>Turning C into Object Code</a:t>
            </a:r>
          </a:p>
        </p:txBody>
      </p:sp>
      <p:sp>
        <p:nvSpPr>
          <p:cNvPr id="148499" name="Rectangle 19"/>
          <p:cNvSpPr>
            <a:spLocks noGrp="1" noChangeArrowheads="1"/>
          </p:cNvSpPr>
          <p:nvPr>
            <p:ph idx="1"/>
          </p:nvPr>
        </p:nvSpPr>
        <p:spPr>
          <a:xfrm>
            <a:off x="290513" y="990600"/>
            <a:ext cx="8307387" cy="1463675"/>
          </a:xfrm>
        </p:spPr>
        <p:txBody>
          <a:bodyPr/>
          <a:lstStyle/>
          <a:p>
            <a:pPr marL="560388" lvl="1" indent="-222250" defTabSz="895350">
              <a:tabLst>
                <a:tab pos="2286000" algn="l"/>
                <a:tab pos="3543300" algn="l"/>
              </a:tabLst>
            </a:pPr>
            <a:r>
              <a:rPr lang="en-US" dirty="0"/>
              <a:t>Code in files  </a:t>
            </a:r>
            <a:r>
              <a:rPr lang="en-US" b="1" dirty="0">
                <a:latin typeface="Courier New" pitchFamily="49" charset="0"/>
              </a:rPr>
              <a:t>p1.c p2.c</a:t>
            </a:r>
            <a:endParaRPr lang="en-US" b="1" dirty="0">
              <a:latin typeface="Courier" pitchFamily="49" charset="0"/>
            </a:endParaRPr>
          </a:p>
          <a:p>
            <a:pPr marL="560388" lvl="1" indent="-222250" defTabSz="895350">
              <a:tabLst>
                <a:tab pos="2286000" algn="l"/>
                <a:tab pos="3543300" algn="l"/>
              </a:tabLst>
            </a:pPr>
            <a:r>
              <a:rPr lang="en-US" dirty="0"/>
              <a:t>Compile with command:  </a:t>
            </a:r>
            <a:r>
              <a:rPr lang="en-US" b="1" dirty="0" err="1">
                <a:latin typeface="Courier New" pitchFamily="49" charset="0"/>
              </a:rPr>
              <a:t>gcc</a:t>
            </a:r>
            <a:r>
              <a:rPr lang="en-US" b="1" dirty="0">
                <a:latin typeface="Courier New" pitchFamily="49" charset="0"/>
              </a:rPr>
              <a:t> p1.c p2.c -o test</a:t>
            </a:r>
            <a:endParaRPr lang="en-US" b="1" dirty="0">
              <a:latin typeface="Courier" pitchFamily="49" charset="0"/>
            </a:endParaRPr>
          </a:p>
          <a:p>
            <a:pPr marL="839788" lvl="2" indent="-165100" defTabSz="895350">
              <a:tabLst>
                <a:tab pos="2286000" algn="l"/>
                <a:tab pos="3543300" algn="l"/>
              </a:tabLst>
            </a:pPr>
            <a:r>
              <a:rPr lang="en-US" dirty="0"/>
              <a:t>Put resulting binary in file 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test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59843253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34975"/>
            <a:ext cx="6845300" cy="555625"/>
          </a:xfrm>
          <a:noFill/>
          <a:ln/>
          <a:effectLst/>
        </p:spPr>
        <p:txBody>
          <a:bodyPr/>
          <a:lstStyle/>
          <a:p>
            <a:r>
              <a:rPr lang="en-US"/>
              <a:t>Compiling Into Assembly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46150"/>
            <a:ext cx="2438400" cy="363538"/>
          </a:xfrm>
          <a:noFill/>
          <a:ln/>
        </p:spPr>
        <p:txBody>
          <a:bodyPr lIns="90487" tIns="44450" rIns="90487" bIns="44450"/>
          <a:lstStyle/>
          <a:p>
            <a:pPr>
              <a:buNone/>
            </a:pPr>
            <a:r>
              <a:rPr lang="en-US" dirty="0"/>
              <a:t>C Code (</a:t>
            </a:r>
            <a:r>
              <a:rPr lang="en-US" dirty="0" err="1"/>
              <a:t>sum.c</a:t>
            </a:r>
            <a:r>
              <a:rPr lang="en-US" dirty="0"/>
              <a:t>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76200" y="1403350"/>
            <a:ext cx="4343400" cy="230576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long plus(long x, long y); </a:t>
            </a:r>
          </a:p>
          <a:p>
            <a:pPr>
              <a:tabLst>
                <a:tab pos="457200" algn="l"/>
                <a:tab pos="1485900" algn="l"/>
              </a:tabLst>
            </a:pPr>
            <a:endParaRPr lang="en-US" sz="1800" dirty="0">
              <a:latin typeface="Courier New" pitchFamily="49" charset="0"/>
            </a:endParaRP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void </a:t>
            </a:r>
            <a:r>
              <a:rPr lang="en-US" sz="1800" dirty="0" err="1">
                <a:latin typeface="Courier New" pitchFamily="49" charset="0"/>
              </a:rPr>
              <a:t>sumstore</a:t>
            </a:r>
            <a:r>
              <a:rPr lang="en-US" sz="1800" dirty="0">
                <a:latin typeface="Courier New" pitchFamily="49" charset="0"/>
              </a:rPr>
              <a:t>(long x, long y, 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           long *</a:t>
            </a:r>
            <a:r>
              <a:rPr lang="en-US" sz="1800" dirty="0" err="1">
                <a:latin typeface="Courier New" pitchFamily="49" charset="0"/>
              </a:rPr>
              <a:t>dest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{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 long t = plus(x, y);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 *</a:t>
            </a:r>
            <a:r>
              <a:rPr lang="en-US" sz="1800" dirty="0" err="1">
                <a:latin typeface="Courier New" pitchFamily="49" charset="0"/>
              </a:rPr>
              <a:t>dest</a:t>
            </a:r>
            <a:r>
              <a:rPr lang="en-US" sz="1800" dirty="0">
                <a:latin typeface="Courier New" pitchFamily="49" charset="0"/>
              </a:rPr>
              <a:t> = t;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  <p:sp>
        <p:nvSpPr>
          <p:cNvPr id="149509" name="Rectangle 5"/>
          <p:cNvSpPr>
            <a:spLocks noChangeArrowheads="1"/>
          </p:cNvSpPr>
          <p:nvPr/>
        </p:nvSpPr>
        <p:spPr bwMode="auto">
          <a:xfrm>
            <a:off x="4419600" y="914400"/>
            <a:ext cx="41148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Generated x86-64 Assembly</a:t>
            </a:r>
          </a:p>
          <a:p>
            <a:pPr marL="223838" indent="-223838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49510" name="Rectangle 6"/>
          <p:cNvSpPr>
            <a:spLocks noChangeArrowheads="1"/>
          </p:cNvSpPr>
          <p:nvPr/>
        </p:nvSpPr>
        <p:spPr bwMode="auto">
          <a:xfrm>
            <a:off x="4495800" y="1395413"/>
            <a:ext cx="4195763" cy="2028761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sumstore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pushq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rbx</a:t>
            </a:r>
            <a:endParaRPr lang="en-US" sz="1800" dirty="0">
              <a:latin typeface="Courier New" pitchFamily="49" charset="0"/>
            </a:endParaRP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movq</a:t>
            </a:r>
            <a:r>
              <a:rPr lang="en-US" sz="1800" dirty="0">
                <a:latin typeface="Courier New" pitchFamily="49" charset="0"/>
              </a:rPr>
              <a:t>    %</a:t>
            </a:r>
            <a:r>
              <a:rPr lang="en-US" sz="1800" dirty="0" err="1">
                <a:latin typeface="Courier New" pitchFamily="49" charset="0"/>
              </a:rPr>
              <a:t>rdx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rbx</a:t>
            </a:r>
            <a:endParaRPr lang="en-US" sz="1800" dirty="0">
              <a:latin typeface="Courier New" pitchFamily="49" charset="0"/>
            </a:endParaRP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call    plus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movq</a:t>
            </a:r>
            <a:r>
              <a:rPr lang="en-US" sz="1800" dirty="0">
                <a:latin typeface="Courier New" pitchFamily="49" charset="0"/>
              </a:rPr>
              <a:t>    %</a:t>
            </a:r>
            <a:r>
              <a:rPr lang="en-US" sz="1800" dirty="0" err="1">
                <a:latin typeface="Courier New" pitchFamily="49" charset="0"/>
              </a:rPr>
              <a:t>rax</a:t>
            </a:r>
            <a:r>
              <a:rPr lang="en-US" sz="1800" dirty="0">
                <a:latin typeface="Courier New" pitchFamily="49" charset="0"/>
              </a:rPr>
              <a:t>, (%</a:t>
            </a:r>
            <a:r>
              <a:rPr lang="en-US" sz="1800" dirty="0" err="1">
                <a:latin typeface="Courier New" pitchFamily="49" charset="0"/>
              </a:rPr>
              <a:t>rbx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popq</a:t>
            </a:r>
            <a:r>
              <a:rPr lang="en-US" sz="1800" dirty="0">
                <a:latin typeface="Courier New" pitchFamily="49" charset="0"/>
              </a:rPr>
              <a:t>    %</a:t>
            </a:r>
            <a:r>
              <a:rPr lang="en-US" sz="1800" dirty="0" err="1">
                <a:latin typeface="Courier New" pitchFamily="49" charset="0"/>
              </a:rPr>
              <a:t>rbx</a:t>
            </a:r>
            <a:endParaRPr lang="en-US" sz="1800" dirty="0">
              <a:latin typeface="Courier New" pitchFamily="49" charset="0"/>
            </a:endParaRP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ret</a:t>
            </a:r>
          </a:p>
        </p:txBody>
      </p:sp>
      <p:sp>
        <p:nvSpPr>
          <p:cNvPr id="149511" name="Rectangle 7"/>
          <p:cNvSpPr>
            <a:spLocks noChangeArrowheads="1"/>
          </p:cNvSpPr>
          <p:nvPr/>
        </p:nvSpPr>
        <p:spPr bwMode="auto">
          <a:xfrm>
            <a:off x="454025" y="3638098"/>
            <a:ext cx="7467600" cy="304442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Obtain (on our server machine) with command</a:t>
            </a:r>
          </a:p>
          <a:p>
            <a:pPr lvl="1" algn="l">
              <a:lnSpc>
                <a:spcPct val="100000"/>
              </a:lnSpc>
              <a:spcBef>
                <a:spcPct val="50000"/>
              </a:spcBef>
            </a:pPr>
            <a:r>
              <a:rPr lang="en-US" dirty="0" err="1">
                <a:latin typeface="Courier New" pitchFamily="49" charset="0"/>
              </a:rPr>
              <a:t>gcc</a:t>
            </a:r>
            <a:r>
              <a:rPr lang="en-US" dirty="0">
                <a:latin typeface="Courier New" pitchFamily="49" charset="0"/>
              </a:rPr>
              <a:t> –S </a:t>
            </a:r>
            <a:r>
              <a:rPr lang="en-US" dirty="0" err="1">
                <a:latin typeface="Courier New" pitchFamily="49" charset="0"/>
              </a:rPr>
              <a:t>sum.c</a:t>
            </a:r>
            <a:endParaRPr lang="en-US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Produces file </a:t>
            </a:r>
            <a:r>
              <a:rPr lang="en-US" dirty="0" err="1">
                <a:latin typeface="Courier New" pitchFamily="49" charset="0"/>
              </a:rPr>
              <a:t>sum.s</a:t>
            </a:r>
            <a:endParaRPr lang="en-US" dirty="0">
              <a:latin typeface="Courier New" pitchFamily="49" charset="0"/>
            </a:endParaRPr>
          </a:p>
          <a:p>
            <a:pPr>
              <a:spcBef>
                <a:spcPct val="50000"/>
              </a:spcBef>
            </a:pPr>
            <a:r>
              <a:rPr lang="en-US" i="1" dirty="0">
                <a:solidFill>
                  <a:srgbClr val="FF0000"/>
                </a:solidFill>
                <a:latin typeface="Calibri" pitchFamily="34" charset="0"/>
              </a:rPr>
              <a:t>Warning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</a:rPr>
              <a:t>: Likely get very different results due to different versions of </a:t>
            </a:r>
            <a:r>
              <a:rPr lang="en-US" dirty="0" err="1">
                <a:solidFill>
                  <a:srgbClr val="FF0000"/>
                </a:solidFill>
                <a:latin typeface="Calibri" pitchFamily="34" charset="0"/>
              </a:rPr>
              <a:t>gcc</a:t>
            </a:r>
            <a:r>
              <a:rPr lang="en-US" dirty="0">
                <a:solidFill>
                  <a:srgbClr val="FF0000"/>
                </a:solidFill>
                <a:latin typeface="Calibri" pitchFamily="34" charset="0"/>
              </a:rPr>
              <a:t> and different compiler settings.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</a:pP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41866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it really looks like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197678"/>
            <a:ext cx="7896225" cy="5136447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globl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.type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@function</a:t>
            </a:r>
          </a:p>
          <a:p>
            <a:pPr marL="0" indent="0"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.LFB35: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cfi_startproc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pushq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cfi_def_cfa_offset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16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cfi_offset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3, -16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call	plus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(%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popq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cfi_def_cfa_offset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8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ret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cfi_endproc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.LFE35: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.size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.-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0727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it really looks like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197678"/>
            <a:ext cx="7896225" cy="5136447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globl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.type	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@function</a:t>
            </a:r>
          </a:p>
          <a:p>
            <a:pPr marL="0" indent="0"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.LFB35: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cfi_startproc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pushq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cfi_def_cfa_offset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16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cfi_offset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3, -16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call	plus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(%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popq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cfi_def_cfa_offset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8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ret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cfi_endproc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.LFE35:</a:t>
            </a:r>
          </a:p>
          <a:p>
            <a:pPr marL="0" indent="0">
              <a:buNone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.size	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.-</a:t>
            </a:r>
            <a:r>
              <a:rPr lang="en-US" sz="1600" dirty="0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80543" y="945222"/>
            <a:ext cx="3524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itchFamily="34" charset="0"/>
              </a:rPr>
              <a:t>Things that look weird and are preceded by a ‘.’ are generally directives. 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659813" y="2864742"/>
            <a:ext cx="4195763" cy="2028761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tabLst>
                <a:tab pos="457200" algn="l"/>
                <a:tab pos="1485900" algn="l"/>
              </a:tabLst>
            </a:pPr>
            <a:r>
              <a:rPr lang="en-US" sz="1800" dirty="0" err="1">
                <a:latin typeface="Courier New" pitchFamily="49" charset="0"/>
              </a:rPr>
              <a:t>sumstore</a:t>
            </a:r>
            <a:r>
              <a:rPr lang="en-US" sz="1800" dirty="0">
                <a:latin typeface="Courier New" pitchFamily="49" charset="0"/>
              </a:rPr>
              <a:t>: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pushq</a:t>
            </a:r>
            <a:r>
              <a:rPr lang="en-US" sz="1800" dirty="0">
                <a:latin typeface="Courier New" pitchFamily="49" charset="0"/>
              </a:rPr>
              <a:t>   %</a:t>
            </a:r>
            <a:r>
              <a:rPr lang="en-US" sz="1800" dirty="0" err="1">
                <a:latin typeface="Courier New" pitchFamily="49" charset="0"/>
              </a:rPr>
              <a:t>rbx</a:t>
            </a:r>
            <a:endParaRPr lang="en-US" sz="1800" dirty="0">
              <a:latin typeface="Courier New" pitchFamily="49" charset="0"/>
            </a:endParaRP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movq</a:t>
            </a:r>
            <a:r>
              <a:rPr lang="en-US" sz="1800" dirty="0">
                <a:latin typeface="Courier New" pitchFamily="49" charset="0"/>
              </a:rPr>
              <a:t>    %</a:t>
            </a:r>
            <a:r>
              <a:rPr lang="en-US" sz="1800" dirty="0" err="1">
                <a:latin typeface="Courier New" pitchFamily="49" charset="0"/>
              </a:rPr>
              <a:t>rdx</a:t>
            </a:r>
            <a:r>
              <a:rPr lang="en-US" sz="1800" dirty="0">
                <a:latin typeface="Courier New" pitchFamily="49" charset="0"/>
              </a:rPr>
              <a:t>, %</a:t>
            </a:r>
            <a:r>
              <a:rPr lang="en-US" sz="1800" dirty="0" err="1">
                <a:latin typeface="Courier New" pitchFamily="49" charset="0"/>
              </a:rPr>
              <a:t>rbx</a:t>
            </a:r>
            <a:endParaRPr lang="en-US" sz="1800" dirty="0">
              <a:latin typeface="Courier New" pitchFamily="49" charset="0"/>
            </a:endParaRP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call    plus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movq</a:t>
            </a:r>
            <a:r>
              <a:rPr lang="en-US" sz="1800" dirty="0">
                <a:latin typeface="Courier New" pitchFamily="49" charset="0"/>
              </a:rPr>
              <a:t>    %</a:t>
            </a:r>
            <a:r>
              <a:rPr lang="en-US" sz="1800" dirty="0" err="1">
                <a:latin typeface="Courier New" pitchFamily="49" charset="0"/>
              </a:rPr>
              <a:t>rax</a:t>
            </a:r>
            <a:r>
              <a:rPr lang="en-US" sz="1800" dirty="0">
                <a:latin typeface="Courier New" pitchFamily="49" charset="0"/>
              </a:rPr>
              <a:t>, (%</a:t>
            </a:r>
            <a:r>
              <a:rPr lang="en-US" sz="1800" dirty="0" err="1">
                <a:latin typeface="Courier New" pitchFamily="49" charset="0"/>
              </a:rPr>
              <a:t>rbx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popq</a:t>
            </a:r>
            <a:r>
              <a:rPr lang="en-US" sz="1800" dirty="0">
                <a:latin typeface="Courier New" pitchFamily="49" charset="0"/>
              </a:rPr>
              <a:t>    %</a:t>
            </a:r>
            <a:r>
              <a:rPr lang="en-US" sz="1800" dirty="0" err="1">
                <a:latin typeface="Courier New" pitchFamily="49" charset="0"/>
              </a:rPr>
              <a:t>rbx</a:t>
            </a:r>
            <a:endParaRPr lang="en-US" sz="1800" dirty="0">
              <a:latin typeface="Courier New" pitchFamily="49" charset="0"/>
            </a:endParaRP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ret</a:t>
            </a:r>
          </a:p>
        </p:txBody>
      </p:sp>
    </p:spTree>
    <p:extLst>
      <p:ext uri="{BB962C8B-B14F-4D97-AF65-F5344CB8AC3E}">
        <p14:creationId xmlns:p14="http://schemas.microsoft.com/office/powerpoint/2010/main" val="26702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ChangeArrowheads="1"/>
          </p:cNvSpPr>
          <p:nvPr/>
        </p:nvSpPr>
        <p:spPr bwMode="auto">
          <a:xfrm>
            <a:off x="342900" y="914400"/>
            <a:ext cx="30099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Code for </a:t>
            </a:r>
            <a:r>
              <a:rPr lang="en-US" sz="2400" dirty="0" err="1">
                <a:latin typeface="Courier New" pitchFamily="49" charset="0"/>
              </a:rPr>
              <a:t>sumstore</a:t>
            </a: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  <a:p>
            <a:pPr marL="223838" indent="-223838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51555" name="Rectangle 3"/>
          <p:cNvSpPr>
            <a:spLocks noChangeArrowheads="1"/>
          </p:cNvSpPr>
          <p:nvPr/>
        </p:nvSpPr>
        <p:spPr bwMode="auto">
          <a:xfrm>
            <a:off x="344488" y="1447800"/>
            <a:ext cx="2511425" cy="424475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0x0400595: 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0x53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0x48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0x89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0xd3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0xe8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0xf2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0xff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0xff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0xff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0x48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0x89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0x03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0x5b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 0xc3</a:t>
            </a:r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5524500" cy="573088"/>
          </a:xfrm>
        </p:spPr>
        <p:txBody>
          <a:bodyPr/>
          <a:lstStyle/>
          <a:p>
            <a:r>
              <a:rPr lang="en-US" dirty="0"/>
              <a:t>Machine Code</a:t>
            </a:r>
          </a:p>
        </p:txBody>
      </p:sp>
      <p:sp>
        <p:nvSpPr>
          <p:cNvPr id="151557" name="Rectangle 5"/>
          <p:cNvSpPr>
            <a:spLocks noGrp="1" noChangeArrowheads="1"/>
          </p:cNvSpPr>
          <p:nvPr>
            <p:ph idx="1"/>
          </p:nvPr>
        </p:nvSpPr>
        <p:spPr>
          <a:xfrm>
            <a:off x="3505200" y="1143000"/>
            <a:ext cx="5486400" cy="5486400"/>
          </a:xfrm>
        </p:spPr>
        <p:txBody>
          <a:bodyPr/>
          <a:lstStyle/>
          <a:p>
            <a:r>
              <a:rPr lang="en-US" dirty="0"/>
              <a:t>Assembler</a:t>
            </a:r>
          </a:p>
          <a:p>
            <a:pPr lvl="1"/>
            <a:r>
              <a:rPr lang="en-US" dirty="0"/>
              <a:t>Translates </a:t>
            </a:r>
            <a:r>
              <a:rPr lang="en-US" dirty="0">
                <a:latin typeface="Courier New" pitchFamily="49" charset="0"/>
              </a:rPr>
              <a:t>.s</a:t>
            </a:r>
            <a:r>
              <a:rPr lang="en-US" dirty="0"/>
              <a:t> into </a:t>
            </a:r>
            <a:r>
              <a:rPr lang="en-US" dirty="0">
                <a:latin typeface="Courier New" pitchFamily="49" charset="0"/>
              </a:rPr>
              <a:t>.o</a:t>
            </a:r>
          </a:p>
          <a:p>
            <a:pPr lvl="1"/>
            <a:r>
              <a:rPr lang="en-US" dirty="0"/>
              <a:t>Binary encoding of each instruction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51558" name="Text Box 6"/>
          <p:cNvSpPr txBox="1">
            <a:spLocks noChangeArrowheads="1"/>
          </p:cNvSpPr>
          <p:nvPr/>
        </p:nvSpPr>
        <p:spPr bwMode="auto">
          <a:xfrm>
            <a:off x="1295400" y="4038600"/>
            <a:ext cx="2362200" cy="190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560388" lvl="1" indent="-222250" algn="l" defTabSz="895350">
              <a:spcBef>
                <a:spcPct val="30000"/>
              </a:spcBef>
              <a:buFontTx/>
              <a:buChar char="•"/>
            </a:pPr>
            <a:r>
              <a:rPr lang="en-US" sz="1800" dirty="0">
                <a:solidFill>
                  <a:srgbClr val="C00000"/>
                </a:solidFill>
                <a:latin typeface="Calibri" pitchFamily="34" charset="0"/>
              </a:rPr>
              <a:t>Total of 14 bytes</a:t>
            </a:r>
          </a:p>
          <a:p>
            <a:pPr marL="560388" lvl="1" indent="-222250" algn="l" defTabSz="895350">
              <a:spcBef>
                <a:spcPct val="30000"/>
              </a:spcBef>
              <a:buFontTx/>
              <a:buChar char="•"/>
            </a:pPr>
            <a:r>
              <a:rPr lang="en-US" sz="1800" dirty="0">
                <a:solidFill>
                  <a:srgbClr val="C00000"/>
                </a:solidFill>
                <a:latin typeface="Calibri" pitchFamily="34" charset="0"/>
              </a:rPr>
              <a:t>Each instruction 1, 3, or 5 bytes</a:t>
            </a:r>
          </a:p>
          <a:p>
            <a:pPr marL="560388" lvl="1" indent="-222250" algn="l" defTabSz="895350">
              <a:spcBef>
                <a:spcPct val="30000"/>
              </a:spcBef>
              <a:buFontTx/>
              <a:buChar char="•"/>
            </a:pPr>
            <a:r>
              <a:rPr lang="en-US" sz="1800" dirty="0">
                <a:solidFill>
                  <a:srgbClr val="C00000"/>
                </a:solidFill>
                <a:latin typeface="Calibri" pitchFamily="34" charset="0"/>
              </a:rPr>
              <a:t>Starts at address </a:t>
            </a:r>
            <a:r>
              <a:rPr lang="en-US" sz="1800" dirty="0">
                <a:solidFill>
                  <a:srgbClr val="C00000"/>
                </a:solidFill>
                <a:latin typeface="Courier New" pitchFamily="49" charset="0"/>
              </a:rPr>
              <a:t>0x0400595</a:t>
            </a:r>
          </a:p>
        </p:txBody>
      </p:sp>
    </p:spTree>
    <p:extLst>
      <p:ext uri="{BB962C8B-B14F-4D97-AF65-F5344CB8AC3E}">
        <p14:creationId xmlns:p14="http://schemas.microsoft.com/office/powerpoint/2010/main" val="189232086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901700" y="1035050"/>
            <a:ext cx="2603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Disassembled</a:t>
            </a:r>
          </a:p>
          <a:p>
            <a:pPr marL="223838" indent="-223838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53604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6819900" cy="573088"/>
          </a:xfrm>
        </p:spPr>
        <p:txBody>
          <a:bodyPr/>
          <a:lstStyle/>
          <a:p>
            <a:r>
              <a:rPr lang="en-US" dirty="0"/>
              <a:t>Disassembling Machine Code</a:t>
            </a:r>
          </a:p>
        </p:txBody>
      </p:sp>
      <p:sp>
        <p:nvSpPr>
          <p:cNvPr id="153605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4114800"/>
            <a:ext cx="8140700" cy="2249488"/>
          </a:xfrm>
        </p:spPr>
        <p:txBody>
          <a:bodyPr/>
          <a:lstStyle/>
          <a:p>
            <a:r>
              <a:rPr lang="en-US" dirty="0" err="1"/>
              <a:t>Disassembler</a:t>
            </a:r>
            <a:endParaRPr lang="en-US" dirty="0"/>
          </a:p>
          <a:p>
            <a:pPr lvl="1">
              <a:buFont typeface="Wingdings" pitchFamily="2" charset="2"/>
              <a:buNone/>
            </a:pPr>
            <a:r>
              <a:rPr lang="en-US" b="1" dirty="0" err="1">
                <a:latin typeface="Courier New" pitchFamily="49" charset="0"/>
              </a:rPr>
              <a:t>objdump</a:t>
            </a:r>
            <a:r>
              <a:rPr lang="en-US" b="1" dirty="0">
                <a:latin typeface="Courier New" pitchFamily="49" charset="0"/>
              </a:rPr>
              <a:t> –d –M suffix sum</a:t>
            </a:r>
          </a:p>
          <a:p>
            <a:pPr lvl="1"/>
            <a:r>
              <a:rPr lang="en-US" dirty="0"/>
              <a:t>Useful tool for examining machine code</a:t>
            </a:r>
          </a:p>
          <a:p>
            <a:pPr lvl="1"/>
            <a:r>
              <a:rPr lang="en-US" dirty="0"/>
              <a:t>Can be run on either </a:t>
            </a:r>
            <a:r>
              <a:rPr lang="en-US" dirty="0" err="1">
                <a:latin typeface="Courier New" pitchFamily="49" charset="0"/>
              </a:rPr>
              <a:t>a.out</a:t>
            </a:r>
            <a:r>
              <a:rPr lang="en-US" dirty="0"/>
              <a:t> (complete executable) or </a:t>
            </a:r>
            <a:r>
              <a:rPr lang="en-US" dirty="0">
                <a:latin typeface="Courier New" pitchFamily="49" charset="0"/>
              </a:rPr>
              <a:t>.o</a:t>
            </a:r>
            <a:r>
              <a:rPr lang="en-US" dirty="0"/>
              <a:t> file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04900" y="1628839"/>
            <a:ext cx="7493000" cy="2028761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0000000000400595 &lt;</a:t>
            </a:r>
            <a:r>
              <a:rPr lang="en-US" sz="1800" dirty="0" err="1">
                <a:latin typeface="Courier New" pitchFamily="49" charset="0"/>
              </a:rPr>
              <a:t>sumstore</a:t>
            </a:r>
            <a:r>
              <a:rPr lang="en-US" sz="1800" dirty="0">
                <a:latin typeface="Courier New" pitchFamily="49" charset="0"/>
              </a:rPr>
              <a:t>&gt;: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400595:  53               push   %</a:t>
            </a:r>
            <a:r>
              <a:rPr lang="en-US" sz="1800" dirty="0" err="1">
                <a:latin typeface="Courier New" pitchFamily="49" charset="0"/>
              </a:rPr>
              <a:t>rbx</a:t>
            </a:r>
            <a:endParaRPr lang="en-US" sz="1800" dirty="0">
              <a:latin typeface="Courier New" pitchFamily="49" charset="0"/>
            </a:endParaRP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400596:  48 89 d3         </a:t>
            </a:r>
            <a:r>
              <a:rPr lang="en-US" sz="1800" dirty="0" err="1">
                <a:latin typeface="Courier New" pitchFamily="49" charset="0"/>
              </a:rPr>
              <a:t>mov</a:t>
            </a:r>
            <a:r>
              <a:rPr lang="en-US" sz="1800" dirty="0">
                <a:latin typeface="Courier New" pitchFamily="49" charset="0"/>
              </a:rPr>
              <a:t>    %</a:t>
            </a:r>
            <a:r>
              <a:rPr lang="en-US" sz="1800" dirty="0" err="1">
                <a:latin typeface="Courier New" pitchFamily="49" charset="0"/>
              </a:rPr>
              <a:t>rdx</a:t>
            </a:r>
            <a:r>
              <a:rPr lang="en-US" sz="1800" dirty="0">
                <a:latin typeface="Courier New" pitchFamily="49" charset="0"/>
              </a:rPr>
              <a:t>,%</a:t>
            </a:r>
            <a:r>
              <a:rPr lang="en-US" sz="1800" dirty="0" err="1">
                <a:latin typeface="Courier New" pitchFamily="49" charset="0"/>
              </a:rPr>
              <a:t>rbx</a:t>
            </a:r>
            <a:endParaRPr lang="en-US" sz="1800" dirty="0">
              <a:latin typeface="Courier New" pitchFamily="49" charset="0"/>
            </a:endParaRP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400599:  e8 f2 </a:t>
            </a:r>
            <a:r>
              <a:rPr lang="en-US" sz="1800" dirty="0" err="1">
                <a:latin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ff</a:t>
            </a: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callq</a:t>
            </a:r>
            <a:r>
              <a:rPr lang="en-US" sz="1800" dirty="0">
                <a:latin typeface="Courier New" pitchFamily="49" charset="0"/>
              </a:rPr>
              <a:t>  400590 &lt;plus&gt;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40059e:  48 89 03         </a:t>
            </a:r>
            <a:r>
              <a:rPr lang="en-US" sz="1800" dirty="0" err="1">
                <a:latin typeface="Courier New" pitchFamily="49" charset="0"/>
              </a:rPr>
              <a:t>mov</a:t>
            </a:r>
            <a:r>
              <a:rPr lang="en-US" sz="1800" dirty="0">
                <a:latin typeface="Courier New" pitchFamily="49" charset="0"/>
              </a:rPr>
              <a:t>    %</a:t>
            </a:r>
            <a:r>
              <a:rPr lang="en-US" sz="1800" dirty="0" err="1">
                <a:latin typeface="Courier New" pitchFamily="49" charset="0"/>
              </a:rPr>
              <a:t>rax</a:t>
            </a:r>
            <a:r>
              <a:rPr lang="en-US" sz="1800" dirty="0">
                <a:latin typeface="Courier New" pitchFamily="49" charset="0"/>
              </a:rPr>
              <a:t>,(%</a:t>
            </a:r>
            <a:r>
              <a:rPr lang="en-US" sz="1800" dirty="0" err="1">
                <a:latin typeface="Courier New" pitchFamily="49" charset="0"/>
              </a:rPr>
              <a:t>rbx</a:t>
            </a:r>
            <a:r>
              <a:rPr lang="en-US" sz="1800" dirty="0">
                <a:latin typeface="Courier New" pitchFamily="49" charset="0"/>
              </a:rPr>
              <a:t>)</a:t>
            </a: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4005a1:  5b               pop    %</a:t>
            </a:r>
            <a:r>
              <a:rPr lang="en-US" sz="1800" dirty="0" err="1">
                <a:latin typeface="Courier New" pitchFamily="49" charset="0"/>
              </a:rPr>
              <a:t>rbx</a:t>
            </a:r>
            <a:endParaRPr lang="en-US" sz="1800" dirty="0">
              <a:latin typeface="Courier New" pitchFamily="49" charset="0"/>
            </a:endParaRPr>
          </a:p>
          <a:p>
            <a:pPr>
              <a:tabLst>
                <a:tab pos="457200" algn="l"/>
                <a:tab pos="1485900" algn="l"/>
              </a:tabLst>
            </a:pPr>
            <a:r>
              <a:rPr lang="en-US" sz="1800" dirty="0">
                <a:latin typeface="Courier New" pitchFamily="49" charset="0"/>
              </a:rPr>
              <a:t>  4005a2:  c3               </a:t>
            </a:r>
            <a:r>
              <a:rPr lang="en-US" sz="1800" dirty="0" err="1">
                <a:latin typeface="Courier New" pitchFamily="49" charset="0"/>
              </a:rPr>
              <a:t>retq</a:t>
            </a:r>
            <a:endParaRPr lang="en-US" sz="1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923968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/>
          </p:cNvSpPr>
          <p:nvPr/>
        </p:nvSpPr>
        <p:spPr bwMode="auto">
          <a:xfrm>
            <a:off x="762000" y="4800600"/>
            <a:ext cx="3556000" cy="533400"/>
          </a:xfrm>
          <a:prstGeom prst="rect">
            <a:avLst/>
          </a:prstGeom>
          <a:solidFill>
            <a:srgbClr val="EFBFB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x86-64 Integer Registers</a:t>
            </a:r>
          </a:p>
        </p:txBody>
      </p:sp>
      <p:sp>
        <p:nvSpPr>
          <p:cNvPr id="27654" name="Rectangle 6"/>
          <p:cNvSpPr>
            <a:spLocks/>
          </p:cNvSpPr>
          <p:nvPr/>
        </p:nvSpPr>
        <p:spPr bwMode="auto">
          <a:xfrm>
            <a:off x="2552700" y="11811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%eax</a:t>
            </a:r>
          </a:p>
        </p:txBody>
      </p:sp>
      <p:sp>
        <p:nvSpPr>
          <p:cNvPr id="27655" name="Rectangle 7"/>
          <p:cNvSpPr>
            <a:spLocks/>
          </p:cNvSpPr>
          <p:nvPr/>
        </p:nvSpPr>
        <p:spPr bwMode="auto">
          <a:xfrm>
            <a:off x="2552700" y="17907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%ebx</a:t>
            </a:r>
          </a:p>
        </p:txBody>
      </p:sp>
      <p:sp>
        <p:nvSpPr>
          <p:cNvPr id="27656" name="Rectangle 8"/>
          <p:cNvSpPr>
            <a:spLocks/>
          </p:cNvSpPr>
          <p:nvPr/>
        </p:nvSpPr>
        <p:spPr bwMode="auto">
          <a:xfrm>
            <a:off x="2552700" y="24003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%ecx</a:t>
            </a:r>
          </a:p>
        </p:txBody>
      </p:sp>
      <p:sp>
        <p:nvSpPr>
          <p:cNvPr id="27657" name="Rectangle 9"/>
          <p:cNvSpPr>
            <a:spLocks/>
          </p:cNvSpPr>
          <p:nvPr/>
        </p:nvSpPr>
        <p:spPr bwMode="auto">
          <a:xfrm>
            <a:off x="2552700" y="30099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%edx</a:t>
            </a:r>
          </a:p>
        </p:txBody>
      </p:sp>
      <p:sp>
        <p:nvSpPr>
          <p:cNvPr id="27658" name="Rectangle 10"/>
          <p:cNvSpPr>
            <a:spLocks/>
          </p:cNvSpPr>
          <p:nvPr/>
        </p:nvSpPr>
        <p:spPr bwMode="auto">
          <a:xfrm>
            <a:off x="2552700" y="36195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%esi</a:t>
            </a:r>
          </a:p>
        </p:txBody>
      </p:sp>
      <p:sp>
        <p:nvSpPr>
          <p:cNvPr id="27659" name="Rectangle 11"/>
          <p:cNvSpPr>
            <a:spLocks/>
          </p:cNvSpPr>
          <p:nvPr/>
        </p:nvSpPr>
        <p:spPr bwMode="auto">
          <a:xfrm>
            <a:off x="2552700" y="42291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%edi</a:t>
            </a:r>
          </a:p>
        </p:txBody>
      </p:sp>
      <p:sp>
        <p:nvSpPr>
          <p:cNvPr id="27660" name="Rectangle 12"/>
          <p:cNvSpPr>
            <a:spLocks/>
          </p:cNvSpPr>
          <p:nvPr/>
        </p:nvSpPr>
        <p:spPr bwMode="auto">
          <a:xfrm>
            <a:off x="2552700" y="4838700"/>
            <a:ext cx="1752600" cy="444500"/>
          </a:xfrm>
          <a:prstGeom prst="rect">
            <a:avLst/>
          </a:prstGeom>
          <a:solidFill>
            <a:srgbClr val="FF9999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%esp</a:t>
            </a:r>
          </a:p>
        </p:txBody>
      </p:sp>
      <p:sp>
        <p:nvSpPr>
          <p:cNvPr id="27661" name="Rectangle 13"/>
          <p:cNvSpPr>
            <a:spLocks/>
          </p:cNvSpPr>
          <p:nvPr/>
        </p:nvSpPr>
        <p:spPr bwMode="auto">
          <a:xfrm>
            <a:off x="2552700" y="54356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%ebp</a:t>
            </a:r>
          </a:p>
        </p:txBody>
      </p:sp>
      <p:sp>
        <p:nvSpPr>
          <p:cNvPr id="27662" name="Rectangle 14"/>
          <p:cNvSpPr>
            <a:spLocks/>
          </p:cNvSpPr>
          <p:nvPr/>
        </p:nvSpPr>
        <p:spPr bwMode="auto">
          <a:xfrm>
            <a:off x="6515100" y="11811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%r8d</a:t>
            </a:r>
          </a:p>
        </p:txBody>
      </p:sp>
      <p:sp>
        <p:nvSpPr>
          <p:cNvPr id="27663" name="Rectangle 15"/>
          <p:cNvSpPr>
            <a:spLocks/>
          </p:cNvSpPr>
          <p:nvPr/>
        </p:nvSpPr>
        <p:spPr bwMode="auto">
          <a:xfrm>
            <a:off x="6515100" y="17907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%r9d</a:t>
            </a:r>
          </a:p>
        </p:txBody>
      </p:sp>
      <p:sp>
        <p:nvSpPr>
          <p:cNvPr id="27664" name="Rectangle 16"/>
          <p:cNvSpPr>
            <a:spLocks/>
          </p:cNvSpPr>
          <p:nvPr/>
        </p:nvSpPr>
        <p:spPr bwMode="auto">
          <a:xfrm>
            <a:off x="6515100" y="24003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%r10d</a:t>
            </a:r>
          </a:p>
        </p:txBody>
      </p:sp>
      <p:sp>
        <p:nvSpPr>
          <p:cNvPr id="27665" name="Rectangle 17"/>
          <p:cNvSpPr>
            <a:spLocks/>
          </p:cNvSpPr>
          <p:nvPr/>
        </p:nvSpPr>
        <p:spPr bwMode="auto">
          <a:xfrm>
            <a:off x="6515100" y="30099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%r11d</a:t>
            </a:r>
          </a:p>
        </p:txBody>
      </p:sp>
      <p:sp>
        <p:nvSpPr>
          <p:cNvPr id="27666" name="Rectangle 18"/>
          <p:cNvSpPr>
            <a:spLocks/>
          </p:cNvSpPr>
          <p:nvPr/>
        </p:nvSpPr>
        <p:spPr bwMode="auto">
          <a:xfrm>
            <a:off x="6515100" y="36195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%r12d</a:t>
            </a:r>
          </a:p>
        </p:txBody>
      </p:sp>
      <p:sp>
        <p:nvSpPr>
          <p:cNvPr id="27667" name="Rectangle 19"/>
          <p:cNvSpPr>
            <a:spLocks/>
          </p:cNvSpPr>
          <p:nvPr/>
        </p:nvSpPr>
        <p:spPr bwMode="auto">
          <a:xfrm>
            <a:off x="6515100" y="42291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%r13d</a:t>
            </a:r>
          </a:p>
        </p:txBody>
      </p:sp>
      <p:sp>
        <p:nvSpPr>
          <p:cNvPr id="27668" name="Rectangle 20"/>
          <p:cNvSpPr>
            <a:spLocks/>
          </p:cNvSpPr>
          <p:nvPr/>
        </p:nvSpPr>
        <p:spPr bwMode="auto">
          <a:xfrm>
            <a:off x="6515100" y="48387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%r14d</a:t>
            </a:r>
          </a:p>
        </p:txBody>
      </p:sp>
      <p:sp>
        <p:nvSpPr>
          <p:cNvPr id="27669" name="Rectangle 21"/>
          <p:cNvSpPr>
            <a:spLocks/>
          </p:cNvSpPr>
          <p:nvPr/>
        </p:nvSpPr>
        <p:spPr bwMode="auto">
          <a:xfrm>
            <a:off x="6515100" y="54483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%r15d</a:t>
            </a:r>
          </a:p>
        </p:txBody>
      </p:sp>
      <p:sp>
        <p:nvSpPr>
          <p:cNvPr id="27670" name="Rectangle 22"/>
          <p:cNvSpPr>
            <a:spLocks/>
          </p:cNvSpPr>
          <p:nvPr/>
        </p:nvSpPr>
        <p:spPr bwMode="auto">
          <a:xfrm>
            <a:off x="4724400" y="1143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27671" name="Rectangle 23"/>
          <p:cNvSpPr>
            <a:spLocks/>
          </p:cNvSpPr>
          <p:nvPr/>
        </p:nvSpPr>
        <p:spPr bwMode="auto">
          <a:xfrm>
            <a:off x="4724400" y="1752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27672" name="Rectangle 24"/>
          <p:cNvSpPr>
            <a:spLocks/>
          </p:cNvSpPr>
          <p:nvPr/>
        </p:nvSpPr>
        <p:spPr bwMode="auto">
          <a:xfrm>
            <a:off x="4724400" y="2362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</a:p>
        </p:txBody>
      </p:sp>
      <p:sp>
        <p:nvSpPr>
          <p:cNvPr id="27673" name="Rectangle 25"/>
          <p:cNvSpPr>
            <a:spLocks/>
          </p:cNvSpPr>
          <p:nvPr/>
        </p:nvSpPr>
        <p:spPr bwMode="auto">
          <a:xfrm>
            <a:off x="4724400" y="2971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</a:p>
        </p:txBody>
      </p:sp>
      <p:sp>
        <p:nvSpPr>
          <p:cNvPr id="27674" name="Rectangle 26"/>
          <p:cNvSpPr>
            <a:spLocks/>
          </p:cNvSpPr>
          <p:nvPr/>
        </p:nvSpPr>
        <p:spPr bwMode="auto">
          <a:xfrm>
            <a:off x="4724400" y="3581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</a:p>
        </p:txBody>
      </p:sp>
      <p:sp>
        <p:nvSpPr>
          <p:cNvPr id="27675" name="Rectangle 27"/>
          <p:cNvSpPr>
            <a:spLocks/>
          </p:cNvSpPr>
          <p:nvPr/>
        </p:nvSpPr>
        <p:spPr bwMode="auto">
          <a:xfrm>
            <a:off x="4724400" y="4191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</a:p>
        </p:txBody>
      </p:sp>
      <p:sp>
        <p:nvSpPr>
          <p:cNvPr id="27676" name="Rectangle 28"/>
          <p:cNvSpPr>
            <a:spLocks/>
          </p:cNvSpPr>
          <p:nvPr/>
        </p:nvSpPr>
        <p:spPr bwMode="auto">
          <a:xfrm>
            <a:off x="4724400" y="4800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</a:p>
        </p:txBody>
      </p:sp>
      <p:sp>
        <p:nvSpPr>
          <p:cNvPr id="27677" name="Rectangle 29"/>
          <p:cNvSpPr>
            <a:spLocks/>
          </p:cNvSpPr>
          <p:nvPr/>
        </p:nvSpPr>
        <p:spPr bwMode="auto">
          <a:xfrm>
            <a:off x="4724400" y="5410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</a:t>
            </a:r>
          </a:p>
        </p:txBody>
      </p:sp>
      <p:sp>
        <p:nvSpPr>
          <p:cNvPr id="27678" name="Rectangle 30"/>
          <p:cNvSpPr>
            <a:spLocks/>
          </p:cNvSpPr>
          <p:nvPr/>
        </p:nvSpPr>
        <p:spPr bwMode="auto">
          <a:xfrm>
            <a:off x="762000" y="1143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79" name="Rectangle 31"/>
          <p:cNvSpPr>
            <a:spLocks/>
          </p:cNvSpPr>
          <p:nvPr/>
        </p:nvSpPr>
        <p:spPr bwMode="auto">
          <a:xfrm>
            <a:off x="762000" y="1752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80" name="Rectangle 32"/>
          <p:cNvSpPr>
            <a:spLocks/>
          </p:cNvSpPr>
          <p:nvPr/>
        </p:nvSpPr>
        <p:spPr bwMode="auto">
          <a:xfrm>
            <a:off x="762000" y="2362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%rcx</a:t>
            </a:r>
          </a:p>
        </p:txBody>
      </p:sp>
      <p:sp>
        <p:nvSpPr>
          <p:cNvPr id="27681" name="Rectangle 33"/>
          <p:cNvSpPr>
            <a:spLocks/>
          </p:cNvSpPr>
          <p:nvPr/>
        </p:nvSpPr>
        <p:spPr bwMode="auto">
          <a:xfrm>
            <a:off x="762000" y="2971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%rdx</a:t>
            </a:r>
          </a:p>
        </p:txBody>
      </p:sp>
      <p:sp>
        <p:nvSpPr>
          <p:cNvPr id="27682" name="Rectangle 34"/>
          <p:cNvSpPr>
            <a:spLocks/>
          </p:cNvSpPr>
          <p:nvPr/>
        </p:nvSpPr>
        <p:spPr bwMode="auto">
          <a:xfrm>
            <a:off x="762000" y="3581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%rsi</a:t>
            </a:r>
          </a:p>
        </p:txBody>
      </p:sp>
      <p:sp>
        <p:nvSpPr>
          <p:cNvPr id="27683" name="Rectangle 35"/>
          <p:cNvSpPr>
            <a:spLocks/>
          </p:cNvSpPr>
          <p:nvPr/>
        </p:nvSpPr>
        <p:spPr bwMode="auto">
          <a:xfrm>
            <a:off x="762000" y="4191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%rdi</a:t>
            </a:r>
          </a:p>
        </p:txBody>
      </p:sp>
      <p:sp>
        <p:nvSpPr>
          <p:cNvPr id="27684" name="Rectangle 36"/>
          <p:cNvSpPr>
            <a:spLocks/>
          </p:cNvSpPr>
          <p:nvPr/>
        </p:nvSpPr>
        <p:spPr bwMode="auto">
          <a:xfrm>
            <a:off x="762000" y="5410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%rbp</a:t>
            </a:r>
          </a:p>
        </p:txBody>
      </p:sp>
    </p:spTree>
    <p:extLst>
      <p:ext uri="{BB962C8B-B14F-4D97-AF65-F5344CB8AC3E}">
        <p14:creationId xmlns:p14="http://schemas.microsoft.com/office/powerpoint/2010/main" val="3885803037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History: IA32 Registers</a:t>
            </a: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295400" y="1333501"/>
            <a:ext cx="5715000" cy="4533902"/>
            <a:chOff x="3984" y="1008"/>
            <a:chExt cx="1584" cy="2256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>
                  <a:latin typeface="Courier New" pitchFamily="49" charset="0"/>
                </a:rPr>
                <a:t>eax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>
                  <a:latin typeface="Courier New" pitchFamily="49" charset="0"/>
                </a:rPr>
                <a:t>ecx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dirty="0">
                  <a:latin typeface="Courier New" pitchFamily="49" charset="0"/>
                </a:rPr>
                <a:t>%</a:t>
              </a:r>
              <a:r>
                <a:rPr lang="en-US" dirty="0" err="1">
                  <a:latin typeface="Courier New" pitchFamily="49" charset="0"/>
                </a:rPr>
                <a:t>edx</a:t>
              </a:r>
              <a:endParaRPr lang="en-US" dirty="0">
                <a:latin typeface="Courier New" pitchFamily="49" charset="0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%ebx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%esi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%edi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%esp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>
                  <a:latin typeface="Courier New" pitchFamily="49" charset="0"/>
                </a:rPr>
                <a:t>%ebp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184326" y="1404970"/>
            <a:ext cx="2819400" cy="343694"/>
            <a:chOff x="4495800" y="1404970"/>
            <a:chExt cx="2819400" cy="343694"/>
          </a:xfrm>
        </p:grpSpPr>
        <p:sp>
          <p:nvSpPr>
            <p:cNvPr id="13" name="Rectangle 12"/>
            <p:cNvSpPr/>
            <p:nvPr/>
          </p:nvSpPr>
          <p:spPr bwMode="auto">
            <a:xfrm>
              <a:off x="4495800" y="1404970"/>
              <a:ext cx="2819400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cxnSp>
          <p:nvCxnSpPr>
            <p:cNvPr id="19" name="Straight Connector 18"/>
            <p:cNvCxnSpPr>
              <a:stCxn id="13" idx="0"/>
              <a:endCxn id="13" idx="2"/>
            </p:cNvCxnSpPr>
            <p:nvPr/>
          </p:nvCxnSpPr>
          <p:spPr bwMode="auto">
            <a:xfrm rot="16200000" flipH="1">
              <a:off x="5734050" y="1576420"/>
              <a:ext cx="342900" cy="158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" name="Group 22"/>
          <p:cNvGrpSpPr/>
          <p:nvPr/>
        </p:nvGrpSpPr>
        <p:grpSpPr>
          <a:xfrm>
            <a:off x="4184326" y="1989024"/>
            <a:ext cx="2819400" cy="343694"/>
            <a:chOff x="4495800" y="1404970"/>
            <a:chExt cx="2819400" cy="343694"/>
          </a:xfrm>
        </p:grpSpPr>
        <p:sp>
          <p:nvSpPr>
            <p:cNvPr id="24" name="Rectangle 23"/>
            <p:cNvSpPr/>
            <p:nvPr/>
          </p:nvSpPr>
          <p:spPr bwMode="auto">
            <a:xfrm>
              <a:off x="4495800" y="1404970"/>
              <a:ext cx="2819400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cxnSp>
          <p:nvCxnSpPr>
            <p:cNvPr id="25" name="Straight Connector 24"/>
            <p:cNvCxnSpPr>
              <a:stCxn id="24" idx="0"/>
              <a:endCxn id="24" idx="2"/>
            </p:cNvCxnSpPr>
            <p:nvPr/>
          </p:nvCxnSpPr>
          <p:spPr bwMode="auto">
            <a:xfrm rot="16200000" flipH="1">
              <a:off x="5734050" y="1576420"/>
              <a:ext cx="342900" cy="158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" name="Group 25"/>
          <p:cNvGrpSpPr/>
          <p:nvPr/>
        </p:nvGrpSpPr>
        <p:grpSpPr>
          <a:xfrm>
            <a:off x="4184326" y="2558580"/>
            <a:ext cx="2819400" cy="343694"/>
            <a:chOff x="4495800" y="1404970"/>
            <a:chExt cx="2819400" cy="343694"/>
          </a:xfrm>
        </p:grpSpPr>
        <p:sp>
          <p:nvSpPr>
            <p:cNvPr id="27" name="Rectangle 26"/>
            <p:cNvSpPr/>
            <p:nvPr/>
          </p:nvSpPr>
          <p:spPr bwMode="auto">
            <a:xfrm>
              <a:off x="4495800" y="1404970"/>
              <a:ext cx="2819400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cxnSp>
          <p:nvCxnSpPr>
            <p:cNvPr id="28" name="Straight Connector 27"/>
            <p:cNvCxnSpPr>
              <a:stCxn id="27" idx="0"/>
              <a:endCxn id="27" idx="2"/>
            </p:cNvCxnSpPr>
            <p:nvPr/>
          </p:nvCxnSpPr>
          <p:spPr bwMode="auto">
            <a:xfrm rot="16200000" flipH="1">
              <a:off x="5734050" y="1576420"/>
              <a:ext cx="342900" cy="158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oup 28"/>
          <p:cNvGrpSpPr/>
          <p:nvPr/>
        </p:nvGrpSpPr>
        <p:grpSpPr>
          <a:xfrm>
            <a:off x="4184326" y="3141484"/>
            <a:ext cx="2819400" cy="343694"/>
            <a:chOff x="4495800" y="1404970"/>
            <a:chExt cx="2819400" cy="343694"/>
          </a:xfrm>
        </p:grpSpPr>
        <p:sp>
          <p:nvSpPr>
            <p:cNvPr id="30" name="Rectangle 29"/>
            <p:cNvSpPr/>
            <p:nvPr/>
          </p:nvSpPr>
          <p:spPr bwMode="auto">
            <a:xfrm>
              <a:off x="4495800" y="1404970"/>
              <a:ext cx="2819400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cxnSp>
          <p:nvCxnSpPr>
            <p:cNvPr id="31" name="Straight Connector 30"/>
            <p:cNvCxnSpPr>
              <a:stCxn id="30" idx="0"/>
              <a:endCxn id="30" idx="2"/>
            </p:cNvCxnSpPr>
            <p:nvPr/>
          </p:nvCxnSpPr>
          <p:spPr bwMode="auto">
            <a:xfrm rot="16200000" flipH="1">
              <a:off x="5734050" y="1576420"/>
              <a:ext cx="342900" cy="158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3" name="Rectangle 32"/>
          <p:cNvSpPr/>
          <p:nvPr/>
        </p:nvSpPr>
        <p:spPr bwMode="auto">
          <a:xfrm>
            <a:off x="4184326" y="3717666"/>
            <a:ext cx="28194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4184326" y="4301720"/>
            <a:ext cx="28194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4184326" y="4871276"/>
            <a:ext cx="2819400" cy="342900"/>
          </a:xfrm>
          <a:prstGeom prst="rect">
            <a:avLst/>
          </a:prstGeom>
          <a:solidFill>
            <a:srgbClr val="FF999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4184326" y="5454180"/>
            <a:ext cx="2819400" cy="342900"/>
          </a:xfrm>
          <a:prstGeom prst="rect">
            <a:avLst/>
          </a:prstGeom>
          <a:solidFill>
            <a:srgbClr val="FF999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3581400" y="1391622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%ax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581400" y="1975438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cx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581400" y="254129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dx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581400" y="313178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bx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581400" y="370801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si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581400" y="4287222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di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581400" y="485769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%sp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581400" y="544357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bp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72000" y="1391622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%ah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572000" y="1975438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ch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572000" y="254129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%dh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572000" y="313178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bh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943600" y="1391622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%al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943600" y="1975438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cl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943600" y="254129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%dl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943600" y="313178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  <a:cs typeface="Courier New" pitchFamily="49" charset="0"/>
              </a:rPr>
              <a:t>bl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3" name="AutoShape 7"/>
          <p:cNvSpPr>
            <a:spLocks/>
          </p:cNvSpPr>
          <p:nvPr/>
        </p:nvSpPr>
        <p:spPr bwMode="auto">
          <a:xfrm rot="5400000">
            <a:off x="5451983" y="4671257"/>
            <a:ext cx="279400" cy="2824085"/>
          </a:xfrm>
          <a:prstGeom prst="rightBrace">
            <a:avLst>
              <a:gd name="adj1" fmla="val 2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267200" y="6172200"/>
            <a:ext cx="2660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16-bit virtual registers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(backwards compatibility)</a:t>
            </a:r>
          </a:p>
        </p:txBody>
      </p:sp>
      <p:sp>
        <p:nvSpPr>
          <p:cNvPr id="75" name="AutoShape 7"/>
          <p:cNvSpPr>
            <a:spLocks/>
          </p:cNvSpPr>
          <p:nvPr/>
        </p:nvSpPr>
        <p:spPr bwMode="auto">
          <a:xfrm rot="10800000">
            <a:off x="914400" y="1333500"/>
            <a:ext cx="279400" cy="3376310"/>
          </a:xfrm>
          <a:prstGeom prst="rightBrace">
            <a:avLst>
              <a:gd name="adj1" fmla="val 2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 rot="16200000">
            <a:off x="-221736" y="2812536"/>
            <a:ext cx="1727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general purpose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555159" y="1391622"/>
            <a:ext cx="1258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accumulate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555159" y="1975438"/>
            <a:ext cx="936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counter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555159" y="2541296"/>
            <a:ext cx="6142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data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555159" y="3131786"/>
            <a:ext cx="6142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base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555159" y="3626836"/>
            <a:ext cx="9364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source </a:t>
            </a:r>
          </a:p>
          <a:p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index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555159" y="4204648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destination</a:t>
            </a:r>
          </a:p>
          <a:p>
            <a:r>
              <a:rPr lang="en-US" sz="1400" i="1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cs typeface="Courier New" pitchFamily="49" charset="0"/>
              </a:rPr>
              <a:t>index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555159" y="4701317"/>
            <a:ext cx="1149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latin typeface="Courier New" pitchFamily="49" charset="0"/>
                <a:cs typeface="Courier New" pitchFamily="49" charset="0"/>
              </a:rPr>
              <a:t>stack </a:t>
            </a:r>
          </a:p>
          <a:p>
            <a:r>
              <a:rPr lang="en-US" sz="1800" i="1" dirty="0">
                <a:latin typeface="Courier New" pitchFamily="49" charset="0"/>
                <a:cs typeface="Courier New" pitchFamily="49" charset="0"/>
              </a:rPr>
              <a:t>pointer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555159" y="5313528"/>
            <a:ext cx="1149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>
                <a:latin typeface="Courier New" pitchFamily="49" charset="0"/>
                <a:cs typeface="Courier New" pitchFamily="49" charset="0"/>
              </a:rPr>
              <a:t>base</a:t>
            </a:r>
          </a:p>
          <a:p>
            <a:r>
              <a:rPr lang="en-US" sz="1800" i="1" dirty="0">
                <a:latin typeface="Courier New" pitchFamily="49" charset="0"/>
                <a:cs typeface="Courier New" pitchFamily="49" charset="0"/>
              </a:rPr>
              <a:t>pointer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293942" y="649069"/>
            <a:ext cx="1850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Calibri" pitchFamily="34" charset="0"/>
              </a:rPr>
              <a:t>Origin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(mostly obsolete)</a:t>
            </a:r>
          </a:p>
        </p:txBody>
      </p:sp>
    </p:spTree>
    <p:extLst>
      <p:ext uri="{BB962C8B-B14F-4D97-AF65-F5344CB8AC3E}">
        <p14:creationId xmlns:p14="http://schemas.microsoft.com/office/powerpoint/2010/main" val="20810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" grpId="0" animBg="1"/>
      <p:bldP spid="39" grpId="0" animBg="1"/>
      <p:bldP spid="4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9" grpId="0"/>
      <p:bldP spid="70" grpId="0"/>
      <p:bldP spid="71" grpId="0"/>
      <p:bldP spid="72" grpId="0"/>
      <p:bldP spid="73" grpId="0" animBg="1"/>
      <p:bldP spid="74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</p:tagLst>
</file>

<file path=ppt/theme/theme1.xml><?xml version="1.0" encoding="utf-8"?>
<a:theme xmlns:a="http://schemas.openxmlformats.org/drawingml/2006/main" name="IC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CS" id="{BFB7FEFA-8734-0B42-B755-C9D64BE0CB38}" vid="{E9469454-AAA5-594F-867D-BCE1B1026FF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ICS</Template>
  <TotalTime>257</TotalTime>
  <Words>3639</Words>
  <Application>Microsoft Office PowerPoint</Application>
  <PresentationFormat>On-screen Show (4:3)</PresentationFormat>
  <Paragraphs>766</Paragraphs>
  <Slides>43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8" baseType="lpstr">
      <vt:lpstr>Courier</vt:lpstr>
      <vt:lpstr>Gill Sans</vt:lpstr>
      <vt:lpstr>黑体</vt:lpstr>
      <vt:lpstr>Arial</vt:lpstr>
      <vt:lpstr>Arial Narrow</vt:lpstr>
      <vt:lpstr>Calibri</vt:lpstr>
      <vt:lpstr>Calibri Bold</vt:lpstr>
      <vt:lpstr>Calibri Bold Italic</vt:lpstr>
      <vt:lpstr>Calibri Italic</vt:lpstr>
      <vt:lpstr>Courier New</vt:lpstr>
      <vt:lpstr>Courier New Bold</vt:lpstr>
      <vt:lpstr>Times New Roman</vt:lpstr>
      <vt:lpstr>Wingdings</vt:lpstr>
      <vt:lpstr>Wingdings 2</vt:lpstr>
      <vt:lpstr>ICS</vt:lpstr>
      <vt:lpstr>Machine-Level Programming I: Basics  Introduction to Computer Systems  4th Lecture, Sep. 18, 2025</vt:lpstr>
      <vt:lpstr>Today: Machine Programming I: Basics</vt:lpstr>
      <vt:lpstr>Intel x86 Processors</vt:lpstr>
      <vt:lpstr>Intel x86 Evolution: Milestones</vt:lpstr>
      <vt:lpstr>Intel x86 Processors, cont.</vt:lpstr>
      <vt:lpstr>Intel x86 Processors, cont.</vt:lpstr>
      <vt:lpstr>2018 State of the Art: Coffee Lake</vt:lpstr>
      <vt:lpstr>x86 Clones: Advanced Micro Devices (AMD)</vt:lpstr>
      <vt:lpstr>Intel’s 64-Bit History</vt:lpstr>
      <vt:lpstr>Our Coverage</vt:lpstr>
      <vt:lpstr>PowerPoint Presentation</vt:lpstr>
      <vt:lpstr>Today: Machine Programming I: Basics</vt:lpstr>
      <vt:lpstr>Definitions</vt:lpstr>
      <vt:lpstr>Assembly/Machine Code View</vt:lpstr>
      <vt:lpstr>An overview of Assembly</vt:lpstr>
      <vt:lpstr>Today: Machine Programming I: Basics</vt:lpstr>
      <vt:lpstr>x86-64 Integer Registers</vt:lpstr>
      <vt:lpstr>Moving Data</vt:lpstr>
      <vt:lpstr>movq Operand Combinations</vt:lpstr>
      <vt:lpstr>Simple Memory Addressing Modes</vt:lpstr>
      <vt:lpstr>Example of Simple Addressing Modes</vt:lpstr>
      <vt:lpstr>Understanding Swap()</vt:lpstr>
      <vt:lpstr>Understanding Swap()</vt:lpstr>
      <vt:lpstr>Understanding Swap()</vt:lpstr>
      <vt:lpstr>Understanding Swap()</vt:lpstr>
      <vt:lpstr>Understanding Swap()</vt:lpstr>
      <vt:lpstr>Understanding Swap()</vt:lpstr>
      <vt:lpstr>Simple Memory Addressing Modes</vt:lpstr>
      <vt:lpstr>Complete Memory Addressing Modes</vt:lpstr>
      <vt:lpstr>Address Computation Examples</vt:lpstr>
      <vt:lpstr>Today: Machine Programming I: Basics</vt:lpstr>
      <vt:lpstr>Address Computation Instruction</vt:lpstr>
      <vt:lpstr>Some Arithmetic Operations</vt:lpstr>
      <vt:lpstr>Some Arithmetic Operations</vt:lpstr>
      <vt:lpstr>Understanding Arithmetic Expression Example</vt:lpstr>
      <vt:lpstr>Turning C into Object Code</vt:lpstr>
      <vt:lpstr>Compiling Into Assembly</vt:lpstr>
      <vt:lpstr>What it really looks like</vt:lpstr>
      <vt:lpstr>What it really looks like</vt:lpstr>
      <vt:lpstr>Machine Code</vt:lpstr>
      <vt:lpstr>Disassembling Machine Code</vt:lpstr>
      <vt:lpstr>x86-64 Integer Registers</vt:lpstr>
      <vt:lpstr>Some History: IA32 Registers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Introduction to Computer Systems 15-213/18-213</dc:title>
  <dc:subject/>
  <dc:creator>Markus Pueschel</dc:creator>
  <cp:keywords/>
  <dc:description/>
  <cp:lastModifiedBy>DIYU ZHOU</cp:lastModifiedBy>
  <cp:revision>823</cp:revision>
  <cp:lastPrinted>2011-09-12T20:37:42Z</cp:lastPrinted>
  <dcterms:created xsi:type="dcterms:W3CDTF">2012-09-11T15:51:41Z</dcterms:created>
  <dcterms:modified xsi:type="dcterms:W3CDTF">2026-09-17T04:51:52Z</dcterms:modified>
  <cp:category/>
</cp:coreProperties>
</file>