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1" r:id="rId1"/>
    <p:sldMasterId id="2147483746" r:id="rId2"/>
  </p:sldMasterIdLst>
  <p:notesMasterIdLst>
    <p:notesMasterId r:id="rId49"/>
  </p:notesMasterIdLst>
  <p:handoutMasterIdLst>
    <p:handoutMasterId r:id="rId50"/>
  </p:handoutMasterIdLst>
  <p:sldIdLst>
    <p:sldId id="298" r:id="rId3"/>
    <p:sldId id="258" r:id="rId4"/>
    <p:sldId id="259" r:id="rId5"/>
    <p:sldId id="260" r:id="rId6"/>
    <p:sldId id="304" r:id="rId7"/>
    <p:sldId id="262" r:id="rId8"/>
    <p:sldId id="263" r:id="rId9"/>
    <p:sldId id="264" r:id="rId10"/>
    <p:sldId id="316" r:id="rId11"/>
    <p:sldId id="265" r:id="rId12"/>
    <p:sldId id="311" r:id="rId13"/>
    <p:sldId id="267" r:id="rId14"/>
    <p:sldId id="324" r:id="rId15"/>
    <p:sldId id="299" r:id="rId16"/>
    <p:sldId id="269" r:id="rId17"/>
    <p:sldId id="325" r:id="rId18"/>
    <p:sldId id="270" r:id="rId19"/>
    <p:sldId id="278" r:id="rId20"/>
    <p:sldId id="305" r:id="rId21"/>
    <p:sldId id="307" r:id="rId22"/>
    <p:sldId id="306" r:id="rId23"/>
    <p:sldId id="312" r:id="rId24"/>
    <p:sldId id="313" r:id="rId25"/>
    <p:sldId id="272" r:id="rId26"/>
    <p:sldId id="273" r:id="rId27"/>
    <p:sldId id="318" r:id="rId28"/>
    <p:sldId id="275" r:id="rId29"/>
    <p:sldId id="276" r:id="rId30"/>
    <p:sldId id="279" r:id="rId31"/>
    <p:sldId id="280" r:id="rId32"/>
    <p:sldId id="319" r:id="rId33"/>
    <p:sldId id="282" r:id="rId34"/>
    <p:sldId id="283" r:id="rId35"/>
    <p:sldId id="321" r:id="rId36"/>
    <p:sldId id="322" r:id="rId37"/>
    <p:sldId id="286" r:id="rId38"/>
    <p:sldId id="287" r:id="rId39"/>
    <p:sldId id="288" r:id="rId40"/>
    <p:sldId id="289" r:id="rId41"/>
    <p:sldId id="323" r:id="rId42"/>
    <p:sldId id="315" r:id="rId43"/>
    <p:sldId id="292" r:id="rId44"/>
    <p:sldId id="293" r:id="rId45"/>
    <p:sldId id="302" r:id="rId46"/>
    <p:sldId id="303" r:id="rId47"/>
    <p:sldId id="277" r:id="rId48"/>
  </p:sldIdLst>
  <p:sldSz cx="9144000" cy="6858000" type="screen4x3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42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1pPr>
    <a:lvl2pPr marL="457200" algn="ctr" rtl="0" fontAlgn="base">
      <a:spcBef>
        <a:spcPct val="0"/>
      </a:spcBef>
      <a:spcAft>
        <a:spcPct val="0"/>
      </a:spcAft>
      <a:defRPr sz="42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2pPr>
    <a:lvl3pPr marL="914400" algn="ctr" rtl="0" fontAlgn="base">
      <a:spcBef>
        <a:spcPct val="0"/>
      </a:spcBef>
      <a:spcAft>
        <a:spcPct val="0"/>
      </a:spcAft>
      <a:defRPr sz="42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3pPr>
    <a:lvl4pPr marL="1371600" algn="ctr" rtl="0" fontAlgn="base">
      <a:spcBef>
        <a:spcPct val="0"/>
      </a:spcBef>
      <a:spcAft>
        <a:spcPct val="0"/>
      </a:spcAft>
      <a:defRPr sz="42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4pPr>
    <a:lvl5pPr marL="1828800" algn="ctr" rtl="0" fontAlgn="base">
      <a:spcBef>
        <a:spcPct val="0"/>
      </a:spcBef>
      <a:spcAft>
        <a:spcPct val="0"/>
      </a:spcAft>
      <a:defRPr sz="42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5pPr>
    <a:lvl6pPr marL="2286000" algn="l" defTabSz="914400" rtl="0" eaLnBrk="1" latinLnBrk="0" hangingPunct="1">
      <a:defRPr sz="42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6pPr>
    <a:lvl7pPr marL="2743200" algn="l" defTabSz="914400" rtl="0" eaLnBrk="1" latinLnBrk="0" hangingPunct="1">
      <a:defRPr sz="42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7pPr>
    <a:lvl8pPr marL="3200400" algn="l" defTabSz="914400" rtl="0" eaLnBrk="1" latinLnBrk="0" hangingPunct="1">
      <a:defRPr sz="42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8pPr>
    <a:lvl9pPr marL="3657600" algn="l" defTabSz="914400" rtl="0" eaLnBrk="1" latinLnBrk="0" hangingPunct="1">
      <a:defRPr sz="42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3648">
          <p15:clr>
            <a:srgbClr val="A4A3A4"/>
          </p15:clr>
        </p15:guide>
        <p15:guide id="2" pos="278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457"/>
    <p:restoredTop sz="89719" autoAdjust="0"/>
  </p:normalViewPr>
  <p:slideViewPr>
    <p:cSldViewPr>
      <p:cViewPr varScale="1">
        <p:scale>
          <a:sx n="115" d="100"/>
          <a:sy n="115" d="100"/>
        </p:scale>
        <p:origin x="630" y="-693"/>
      </p:cViewPr>
      <p:guideLst>
        <p:guide orient="horz" pos="3648"/>
        <p:guide pos="278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handoutMaster" Target="handoutMasters/handoutMaster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8" Type="http://schemas.openxmlformats.org/officeDocument/2006/relationships/slide" Target="slides/slide6.xml"/><Relationship Id="rId51" Type="http://schemas.openxmlformats.org/officeDocument/2006/relationships/presProps" Target="presProp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9C02A0-2CB8-F64C-87A7-A5563D28AA9B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885E4B-77DA-1E4C-9EDA-713D746B907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792766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3314" name="Rectangle 2"/>
          <p:cNvSpPr>
            <a:spLocks noGrp="1" noChangeArrowheads="1"/>
          </p:cNvSpPr>
          <p:nvPr>
            <p:ph type="body" sz="quarter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4187221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Gill Sans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Gill Sans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Gill Sans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Gill Sans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Gill Sans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1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38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spcBef>
                <a:spcPts val="425"/>
              </a:spcBef>
            </a:pPr>
            <a:r>
              <a:rPr lang="en-US">
                <a:solidFill>
                  <a:srgbClr val="000000"/>
                </a:solidFill>
                <a:latin typeface="Times New Roman" charset="0"/>
                <a:cs typeface="Times New Roman" charset="0"/>
                <a:sym typeface="Times New Roman" charset="0"/>
              </a:rPr>
              <a:t>Latex source for equation: </a:t>
            </a:r>
            <a:r>
              <a:rPr lang="en-US">
                <a:latin typeface="Monaco" charset="0"/>
                <a:ea typeface="Monaco" charset="0"/>
                <a:cs typeface="Monaco" charset="0"/>
                <a:sym typeface="Monaco" charset="0"/>
              </a:rPr>
              <a:t>\sum_{k=-j}^i b_k \times 2^k</a:t>
            </a:r>
          </a:p>
        </p:txBody>
      </p:sp>
    </p:spTree>
    <p:extLst>
      <p:ext uri="{BB962C8B-B14F-4D97-AF65-F5344CB8AC3E}">
        <p14:creationId xmlns:p14="http://schemas.microsoft.com/office/powerpoint/2010/main" val="14552325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2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13289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03144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57172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err="1"/>
              <a:t>NaN</a:t>
            </a:r>
            <a:r>
              <a:rPr lang="zh-CN" altLang="en-US" dirty="0"/>
              <a:t>是无序的，所以</a:t>
            </a:r>
            <a:r>
              <a:rPr lang="en-US" altLang="zh-CN" dirty="0"/>
              <a:t>c</a:t>
            </a:r>
            <a:r>
              <a:rPr lang="zh-CN" altLang="en-US" dirty="0"/>
              <a:t>不能是</a:t>
            </a:r>
            <a:r>
              <a:rPr lang="en-US" altLang="zh-CN" dirty="0" err="1"/>
              <a:t>NaN</a:t>
            </a:r>
            <a:endParaRPr lang="en-US" altLang="zh-CN" dirty="0"/>
          </a:p>
          <a:p>
            <a:r>
              <a:rPr lang="zh-CN" altLang="en-US" dirty="0"/>
              <a:t>如果</a:t>
            </a:r>
            <a:r>
              <a:rPr lang="en-US" altLang="zh-CN" dirty="0"/>
              <a:t>a</a:t>
            </a:r>
            <a:r>
              <a:rPr lang="zh-CN" altLang="en-US" dirty="0"/>
              <a:t>是无穷，</a:t>
            </a:r>
            <a:r>
              <a:rPr lang="en-US" altLang="zh-CN" dirty="0"/>
              <a:t>c</a:t>
            </a:r>
            <a:r>
              <a:rPr lang="zh-CN" altLang="en-US" dirty="0"/>
              <a:t>是负无穷，也会产生</a:t>
            </a:r>
            <a:r>
              <a:rPr lang="en-US" altLang="zh-CN" dirty="0" err="1"/>
              <a:t>NaN</a:t>
            </a:r>
            <a:endParaRPr lang="en-US" altLang="zh-CN" dirty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838581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https://www.bilibili.com/video/av884117270/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480844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67500" y="254000"/>
            <a:ext cx="2095500" cy="58721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1000" y="254000"/>
            <a:ext cx="6134100" cy="58721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08012"/>
            <a:ext cx="7772400" cy="1470025"/>
          </a:xfrm>
        </p:spPr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886200"/>
            <a:ext cx="7677492" cy="1752600"/>
          </a:xfrm>
        </p:spPr>
        <p:txBody>
          <a:bodyPr/>
          <a:lstStyle>
            <a:lvl1pPr marL="0" indent="0" algn="l">
              <a:buNone/>
              <a:defRPr sz="2000" b="0">
                <a:latin typeface="Calibri" pitchFamily="34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26563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018" y="435678"/>
            <a:ext cx="7592093" cy="762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3674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8826520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38175" y="1362075"/>
            <a:ext cx="3871913" cy="49720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2488" y="1362075"/>
            <a:ext cx="3871912" cy="49720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96721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70003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762" y="445070"/>
            <a:ext cx="7591425" cy="762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091396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618125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27957445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zh-CN" altLang="en-US" noProof="0"/>
              <a:t>将图片拖动到占位符，或单击添加图标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90657370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80127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58013" y="228600"/>
            <a:ext cx="2185987" cy="6105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96875" y="228600"/>
            <a:ext cx="6408738" cy="6105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9389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标题，一项大型内容和两项小型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6875" y="228600"/>
            <a:ext cx="8747125" cy="762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38175" y="1362075"/>
            <a:ext cx="3871913" cy="497205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62488" y="1362075"/>
            <a:ext cx="3871912" cy="240982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62488" y="3924300"/>
            <a:ext cx="3871912" cy="240982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15923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标题，文本与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6875" y="228600"/>
            <a:ext cx="8747125" cy="762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38175" y="1362075"/>
            <a:ext cx="3871913" cy="497205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2488" y="1362075"/>
            <a:ext cx="3871912" cy="497205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65931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1"/>
          <p:cNvSpPr>
            <a:spLocks/>
          </p:cNvSpPr>
          <p:nvPr/>
        </p:nvSpPr>
        <p:spPr bwMode="auto">
          <a:xfrm>
            <a:off x="0" y="0"/>
            <a:ext cx="9156700" cy="228600"/>
          </a:xfrm>
          <a:prstGeom prst="rect">
            <a:avLst/>
          </a:prstGeom>
          <a:solidFill>
            <a:schemeClr val="accent1"/>
          </a:solidFill>
          <a:ln w="9525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0" bIns="0"/>
          <a:lstStyle/>
          <a:p>
            <a:endParaRPr lang="en-US"/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254000"/>
            <a:ext cx="8382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8100" tIns="38100" rIns="38100" bIns="381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Calibri Bold" charset="0"/>
              </a:rPr>
              <a:t>Click to edit Master title style</a:t>
            </a:r>
          </a:p>
        </p:txBody>
      </p:sp>
      <p:sp>
        <p:nvSpPr>
          <p:cNvPr id="4099" name="Rectangle 3"/>
          <p:cNvSpPr>
            <a:spLocks/>
          </p:cNvSpPr>
          <p:nvPr/>
        </p:nvSpPr>
        <p:spPr bwMode="auto">
          <a:xfrm>
            <a:off x="8062913" y="22225"/>
            <a:ext cx="1320800" cy="177800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l"/>
            <a:r>
              <a:rPr lang="en-US" sz="1200">
                <a:solidFill>
                  <a:srgbClr val="FFFFFF"/>
                </a:solidFill>
                <a:ea typeface="Gill Sans" charset="0"/>
                <a:cs typeface="Gill Sans" charset="0"/>
              </a:rPr>
              <a:t>Carnegie Mellon</a:t>
            </a:r>
          </a:p>
        </p:txBody>
      </p:sp>
      <p:sp>
        <p:nvSpPr>
          <p:cNvPr id="5" name="TextBox 4"/>
          <p:cNvSpPr txBox="1"/>
          <p:nvPr userDrawn="1"/>
        </p:nvSpPr>
        <p:spPr>
          <a:xfrm>
            <a:off x="-16031" y="6629400"/>
            <a:ext cx="464934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0" i="0" dirty="0">
                <a:latin typeface="Calibri" pitchFamily="34" charset="0"/>
              </a:rPr>
              <a:t>Bryant</a:t>
            </a:r>
            <a:r>
              <a:rPr lang="en-US" sz="1000" b="0" i="0" baseline="0" dirty="0">
                <a:latin typeface="Calibri" pitchFamily="34" charset="0"/>
              </a:rPr>
              <a:t> and </a:t>
            </a:r>
            <a:r>
              <a:rPr lang="en-US" sz="1000" b="0" i="0" baseline="0" dirty="0" err="1">
                <a:latin typeface="Calibri" pitchFamily="34" charset="0"/>
              </a:rPr>
              <a:t>O’Hallaron</a:t>
            </a:r>
            <a:r>
              <a:rPr lang="en-US" sz="1000" b="0" i="0" baseline="0" dirty="0">
                <a:latin typeface="Calibri" pitchFamily="34" charset="0"/>
              </a:rPr>
              <a:t>, Computer Systems: A Programmer’s Perspective, Third Edition</a:t>
            </a:r>
            <a:endParaRPr lang="en-US" sz="1000" b="0" i="0" dirty="0">
              <a:latin typeface="Calibri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</p:sldLayoutIdLst>
  <p:transition/>
  <p:txStyles>
    <p:titleStyle>
      <a:lvl1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+mj-ea"/>
          <a:cs typeface="+mj-cs"/>
          <a:sym typeface="Calibri Bold" charset="0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 Bold" charset="0"/>
          <a:ea typeface="ヒラギノ角ゴ ProN W6" charset="0"/>
          <a:cs typeface="ヒラギノ角ゴ ProN W6" charset="0"/>
          <a:sym typeface="Calibri Bold" charset="0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 Bold" charset="0"/>
          <a:ea typeface="ヒラギノ角ゴ ProN W6" charset="0"/>
          <a:cs typeface="ヒラギノ角ゴ ProN W6" charset="0"/>
          <a:sym typeface="Calibri Bold" charset="0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 Bold" charset="0"/>
          <a:ea typeface="ヒラギノ角ゴ ProN W6" charset="0"/>
          <a:cs typeface="ヒラギノ角ゴ ProN W6" charset="0"/>
          <a:sym typeface="Calibri Bold" charset="0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 Bold" charset="0"/>
          <a:ea typeface="ヒラギノ角ゴ ProN W6" charset="0"/>
          <a:cs typeface="ヒラギノ角ゴ ProN W6" charset="0"/>
          <a:sym typeface="Calibri Bold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 Bold" charset="0"/>
          <a:ea typeface="ヒラギノ角ゴ ProN W6" charset="0"/>
          <a:cs typeface="ヒラギノ角ゴ ProN W6" charset="0"/>
          <a:sym typeface="Calibri Bold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 Bold" charset="0"/>
          <a:ea typeface="ヒラギノ角ゴ ProN W6" charset="0"/>
          <a:cs typeface="ヒラギノ角ゴ ProN W6" charset="0"/>
          <a:sym typeface="Calibri Bold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 Bold" charset="0"/>
          <a:ea typeface="ヒラギノ角ゴ ProN W6" charset="0"/>
          <a:cs typeface="ヒラギノ角ゴ ProN W6" charset="0"/>
          <a:sym typeface="Calibri Bold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 Bold" charset="0"/>
          <a:ea typeface="ヒラギノ角ゴ ProN W6" charset="0"/>
          <a:cs typeface="ヒラギノ角ゴ ProN W6" charset="0"/>
          <a:sym typeface="Calibri Bold" charset="0"/>
        </a:defRPr>
      </a:lvl9pPr>
    </p:titleStyle>
    <p:bodyStyle>
      <a:lvl1pPr marL="342900" indent="-342900" algn="l" rtl="0" fontAlgn="base">
        <a:spcBef>
          <a:spcPts val="600"/>
        </a:spcBef>
        <a:spcAft>
          <a:spcPct val="0"/>
        </a:spcAft>
        <a:buClr>
          <a:srgbClr val="990000"/>
        </a:buClr>
        <a:buSzPct val="60000"/>
        <a:buFont typeface="Wingdings 2" charset="2"/>
        <a:buChar char="¢"/>
        <a:defRPr sz="2400">
          <a:solidFill>
            <a:schemeClr val="tx1"/>
          </a:solidFill>
          <a:latin typeface="+mn-lt"/>
          <a:ea typeface="+mn-ea"/>
          <a:cs typeface="+mn-cs"/>
          <a:sym typeface="Calibri Bold" charset="0"/>
        </a:defRPr>
      </a:lvl1pPr>
      <a:lvl2pPr marL="742950" indent="-285750" algn="l" rtl="0" fontAlgn="base">
        <a:spcBef>
          <a:spcPts val="500"/>
        </a:spcBef>
        <a:spcAft>
          <a:spcPct val="0"/>
        </a:spcAft>
        <a:buClr>
          <a:srgbClr val="990000"/>
        </a:buClr>
        <a:buSzPct val="110000"/>
        <a:buFont typeface="Wingdings" charset="2"/>
        <a:buChar char="§"/>
        <a:defRPr sz="2000">
          <a:solidFill>
            <a:schemeClr val="tx1"/>
          </a:solidFill>
          <a:latin typeface="Calibri" charset="0"/>
          <a:ea typeface="ヒラギノ角ゴ ProN W3" charset="0"/>
          <a:cs typeface="ヒラギノ角ゴ ProN W3" charset="0"/>
          <a:sym typeface="Calibri" charset="0"/>
        </a:defRPr>
      </a:lvl2pPr>
      <a:lvl3pPr marL="1143000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80000"/>
        <a:buFont typeface="Wingdings" charset="2"/>
        <a:buChar char="§"/>
        <a:defRPr sz="2000">
          <a:solidFill>
            <a:schemeClr val="tx1"/>
          </a:solidFill>
          <a:latin typeface="Calibri" charset="0"/>
          <a:ea typeface="ヒラギノ角ゴ ProN W3" charset="0"/>
          <a:cs typeface="ヒラギノ角ゴ ProN W3" charset="0"/>
          <a:sym typeface="Calibri" charset="0"/>
        </a:defRPr>
      </a:lvl3pPr>
      <a:lvl4pPr marL="1600200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Calibri" charset="0"/>
        <a:buChar char="–"/>
        <a:defRPr sz="2000">
          <a:solidFill>
            <a:schemeClr val="tx1"/>
          </a:solidFill>
          <a:latin typeface="Calibri" charset="0"/>
          <a:ea typeface="ヒラギノ角ゴ ProN W3" charset="0"/>
          <a:cs typeface="ヒラギノ角ゴ ProN W3" charset="0"/>
          <a:sym typeface="Calibri" charset="0"/>
        </a:defRPr>
      </a:lvl4pPr>
      <a:lvl5pPr marL="2057400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Calibri" charset="0"/>
        <a:buChar char="»"/>
        <a:defRPr sz="2000">
          <a:solidFill>
            <a:schemeClr val="tx1"/>
          </a:solidFill>
          <a:latin typeface="Calibri" charset="0"/>
          <a:ea typeface="ヒラギノ角ゴ ProN W3" charset="0"/>
          <a:cs typeface="ヒラギノ角ゴ ProN W3" charset="0"/>
          <a:sym typeface="Calibri" charset="0"/>
        </a:defRPr>
      </a:lvl5pPr>
      <a:lvl6pPr marL="2514600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Calibri" charset="0"/>
        <a:buChar char="»"/>
        <a:defRPr sz="2000">
          <a:solidFill>
            <a:schemeClr val="tx1"/>
          </a:solidFill>
          <a:latin typeface="Calibri" charset="0"/>
          <a:ea typeface="ヒラギノ角ゴ ProN W3" charset="0"/>
          <a:cs typeface="ヒラギノ角ゴ ProN W3" charset="0"/>
          <a:sym typeface="Calibri" charset="0"/>
        </a:defRPr>
      </a:lvl6pPr>
      <a:lvl7pPr marL="2971800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Calibri" charset="0"/>
        <a:buChar char="»"/>
        <a:defRPr sz="2000">
          <a:solidFill>
            <a:schemeClr val="tx1"/>
          </a:solidFill>
          <a:latin typeface="Calibri" charset="0"/>
          <a:ea typeface="ヒラギノ角ゴ ProN W3" charset="0"/>
          <a:cs typeface="ヒラギノ角ゴ ProN W3" charset="0"/>
          <a:sym typeface="Calibri" charset="0"/>
        </a:defRPr>
      </a:lvl7pPr>
      <a:lvl8pPr marL="3429000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Calibri" charset="0"/>
        <a:buChar char="»"/>
        <a:defRPr sz="2000">
          <a:solidFill>
            <a:schemeClr val="tx1"/>
          </a:solidFill>
          <a:latin typeface="Calibri" charset="0"/>
          <a:ea typeface="ヒラギノ角ゴ ProN W3" charset="0"/>
          <a:cs typeface="ヒラギノ角ゴ ProN W3" charset="0"/>
          <a:sym typeface="Calibri" charset="0"/>
        </a:defRPr>
      </a:lvl8pPr>
      <a:lvl9pPr marL="3886200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Calibri" charset="0"/>
        <a:buChar char="»"/>
        <a:defRPr sz="2000">
          <a:solidFill>
            <a:schemeClr val="tx1"/>
          </a:solidFill>
          <a:latin typeface="Calibri" charset="0"/>
          <a:ea typeface="ヒラギノ角ゴ ProN W3" charset="0"/>
          <a:cs typeface="ヒラギノ角ゴ ProN W3" charset="0"/>
          <a:sym typeface="Calibri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74090" y="371182"/>
            <a:ext cx="759142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96875" y="1362075"/>
            <a:ext cx="7896225" cy="4972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9144000" cy="228600"/>
          </a:xfrm>
          <a:prstGeom prst="rect">
            <a:avLst/>
          </a:prstGeom>
          <a:solidFill>
            <a:srgbClr val="9900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b="0">
              <a:latin typeface="Times New Roman" pitchFamily="18" charset="0"/>
            </a:endParaRPr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5486400" y="-26988"/>
            <a:ext cx="3721101" cy="27699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en-US" altLang="zh-CN" sz="1200" dirty="0">
                <a:solidFill>
                  <a:schemeClr val="bg1"/>
                </a:solidFill>
                <a:latin typeface="Times New Roman" pitchFamily="18" charset="0"/>
              </a:rPr>
              <a:t>Introduction</a:t>
            </a:r>
            <a:r>
              <a:rPr lang="en-US" altLang="zh-CN" sz="1200" baseline="0" dirty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n-US" altLang="zh-CN" sz="1200" dirty="0">
                <a:solidFill>
                  <a:schemeClr val="bg1"/>
                </a:solidFill>
                <a:latin typeface="Times New Roman" pitchFamily="18" charset="0"/>
              </a:rPr>
              <a:t>to Computer Systems,</a:t>
            </a:r>
            <a:r>
              <a:rPr lang="en-US" altLang="zh-CN" sz="1200" baseline="0" dirty="0">
                <a:solidFill>
                  <a:schemeClr val="bg1"/>
                </a:solidFill>
                <a:latin typeface="Times New Roman" pitchFamily="18" charset="0"/>
              </a:rPr>
              <a:t>  </a:t>
            </a:r>
            <a:r>
              <a:rPr lang="en-US" altLang="zh-CN" sz="1200" dirty="0">
                <a:solidFill>
                  <a:schemeClr val="bg1"/>
                </a:solidFill>
                <a:latin typeface="Times New Roman" pitchFamily="18" charset="0"/>
              </a:rPr>
              <a:t>Peking University </a:t>
            </a:r>
          </a:p>
        </p:txBody>
      </p:sp>
      <p:sp>
        <p:nvSpPr>
          <p:cNvPr id="6" name="Rectangle 4"/>
          <p:cNvSpPr/>
          <p:nvPr/>
        </p:nvSpPr>
        <p:spPr>
          <a:xfrm>
            <a:off x="8830843" y="6611779"/>
            <a:ext cx="31315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F5551B27-49BC-4291-80C6-707CDCF1D651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-96" charset="0"/>
                <a:ea typeface="ＭＳ Ｐゴシック" pitchFamily="-96" charset="-128"/>
                <a:cs typeface="ＭＳ Ｐゴシック" pitchFamily="-96" charset="-128"/>
              </a:rPr>
              <a:pPr/>
              <a:t>‹#›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830500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53" r:id="rId7"/>
    <p:sldLayoutId id="2147483754" r:id="rId8"/>
    <p:sldLayoutId id="2147483755" r:id="rId9"/>
    <p:sldLayoutId id="2147483756" r:id="rId10"/>
    <p:sldLayoutId id="2147483757" r:id="rId11"/>
    <p:sldLayoutId id="2147483758" r:id="rId12"/>
    <p:sldLayoutId id="2147483759" r:id="rId13"/>
  </p:sldLayoutIdLst>
  <p:txStyles>
    <p:titleStyle>
      <a:lvl1pPr marL="119063" indent="-1190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Calibri" pitchFamily="34" charset="0"/>
          <a:ea typeface="+mj-ea"/>
          <a:cs typeface="+mj-cs"/>
        </a:defRPr>
      </a:lvl1pPr>
      <a:lvl2pPr marL="119063" indent="-1190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2pPr>
      <a:lvl3pPr marL="119063" indent="-1190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3pPr>
      <a:lvl4pPr marL="119063" indent="-1190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4pPr>
      <a:lvl5pPr marL="119063" indent="-1190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5pPr>
      <a:lvl6pPr marL="5762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6pPr>
      <a:lvl7pPr marL="10334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7pPr>
      <a:lvl8pPr marL="14906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8pPr>
      <a:lvl9pPr marL="19478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990000"/>
        </a:buClr>
        <a:buSzPct val="60000"/>
        <a:buFont typeface="Wingdings 2" pitchFamily="18" charset="2"/>
        <a:buChar char="¢"/>
        <a:defRPr sz="2400" b="1">
          <a:solidFill>
            <a:schemeClr val="tx1"/>
          </a:solidFill>
          <a:latin typeface="Calibri" pitchFamily="34" charset="0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990000"/>
        </a:buClr>
        <a:buSzPct val="110000"/>
        <a:buFont typeface="Wingdings" pitchFamily="2" charset="2"/>
        <a:buChar char="§"/>
        <a:defRPr sz="2000">
          <a:solidFill>
            <a:schemeClr val="tx1"/>
          </a:solidFill>
          <a:latin typeface="Calibri" pitchFamily="34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SzPct val="80000"/>
        <a:buFont typeface="Wingdings" pitchFamily="2" charset="2"/>
        <a:buChar char="§"/>
        <a:defRPr sz="2000">
          <a:solidFill>
            <a:schemeClr val="tx1"/>
          </a:solidFill>
          <a:latin typeface="Calibri" pitchFamily="34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Calibri" pitchFamily="34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Calibri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www.google.com/url?sa=i&amp;rct=j&amp;q=&amp;esrc=s&amp;frm=1&amp;source=images&amp;cd=&amp;cad=rja&amp;uact=8&amp;ved=0ahUKEwiq_bnxubbKAhWDHh4KHe0lA-cQjRwIBw&amp;url=https://commons.wikimedia.org/wiki/File:Red_x.svg&amp;bvm=bv.112064104,d.dmo&amp;psig=AFQjCNFfdi-zR8KFDHdPCO6tKFT_z9ko5A&amp;ust=1453312679784653" TargetMode="Externa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.png"/><Relationship Id="rId4" Type="http://schemas.openxmlformats.org/officeDocument/2006/relationships/hyperlink" Target="https://upload.wikimedia.org/wikipedia/commons/archive/0/03/20080524210756!Green_check.svg" TargetMode="Externa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libili.com/video/av884117270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Rectangle 4"/>
          <p:cNvSpPr>
            <a:spLocks/>
          </p:cNvSpPr>
          <p:nvPr/>
        </p:nvSpPr>
        <p:spPr bwMode="auto">
          <a:xfrm>
            <a:off x="685800" y="4076700"/>
            <a:ext cx="3944991" cy="223138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pPr lvl="0" algn="l">
              <a:spcBef>
                <a:spcPct val="20000"/>
              </a:spcBef>
              <a:buClr>
                <a:srgbClr val="990000"/>
              </a:buClr>
              <a:buSzPct val="60000"/>
              <a:defRPr/>
            </a:pPr>
            <a:r>
              <a:rPr lang="en-US" altLang="zh-CN" sz="2000" b="1" kern="0" dirty="0">
                <a:latin typeface="Calibri" pitchFamily="34" charset="0"/>
                <a:ea typeface="黑体" pitchFamily="49" charset="-122"/>
              </a:rPr>
              <a:t>Instructors: </a:t>
            </a:r>
          </a:p>
          <a:p>
            <a:pPr lvl="0" algn="l">
              <a:spcBef>
                <a:spcPct val="20000"/>
              </a:spcBef>
              <a:buClr>
                <a:srgbClr val="990000"/>
              </a:buClr>
              <a:buSzPct val="60000"/>
              <a:defRPr/>
            </a:pPr>
            <a:r>
              <a:rPr lang="en-US" altLang="zh-CN" sz="2000" b="1" kern="0" dirty="0">
                <a:latin typeface="Calibri" pitchFamily="34" charset="0"/>
                <a:ea typeface="黑体" pitchFamily="49" charset="-122"/>
              </a:rPr>
              <a:t>Class 1: Chen </a:t>
            </a:r>
            <a:r>
              <a:rPr lang="en-US" altLang="zh-CN" sz="2000" b="1" kern="0" dirty="0" err="1">
                <a:latin typeface="Calibri" pitchFamily="34" charset="0"/>
                <a:ea typeface="黑体" pitchFamily="49" charset="-122"/>
              </a:rPr>
              <a:t>Xiangqun</a:t>
            </a:r>
            <a:r>
              <a:rPr lang="en-US" altLang="zh-CN" sz="2000" b="1" kern="0" dirty="0">
                <a:latin typeface="Calibri" pitchFamily="34" charset="0"/>
                <a:ea typeface="黑体" pitchFamily="49" charset="-122"/>
              </a:rPr>
              <a:t>,  Liu </a:t>
            </a:r>
            <a:r>
              <a:rPr lang="en-US" altLang="zh-CN" sz="2000" b="1" kern="0" dirty="0" err="1">
                <a:latin typeface="Calibri" pitchFamily="34" charset="0"/>
                <a:ea typeface="黑体" pitchFamily="49" charset="-122"/>
              </a:rPr>
              <a:t>Xianhua</a:t>
            </a:r>
            <a:endParaRPr lang="en-US" altLang="zh-CN" sz="2000" b="1" kern="0" dirty="0">
              <a:latin typeface="Calibri" pitchFamily="34" charset="0"/>
              <a:ea typeface="黑体" pitchFamily="49" charset="-122"/>
            </a:endParaRPr>
          </a:p>
          <a:p>
            <a:pPr lvl="0" algn="l">
              <a:spcBef>
                <a:spcPct val="20000"/>
              </a:spcBef>
              <a:buClr>
                <a:srgbClr val="990000"/>
              </a:buClr>
              <a:buSzPct val="60000"/>
              <a:defRPr/>
            </a:pPr>
            <a:r>
              <a:rPr lang="en-US" altLang="zh-CN" sz="2000" b="1" kern="0" dirty="0">
                <a:latin typeface="Calibri" pitchFamily="34" charset="0"/>
                <a:ea typeface="黑体" pitchFamily="49" charset="-122"/>
              </a:rPr>
              <a:t>Class 2: Guan </a:t>
            </a:r>
            <a:r>
              <a:rPr lang="en-US" altLang="zh-CN" sz="2000" b="1" kern="0" dirty="0" err="1">
                <a:latin typeface="Calibri" pitchFamily="34" charset="0"/>
                <a:ea typeface="黑体" pitchFamily="49" charset="-122"/>
              </a:rPr>
              <a:t>Xuetao</a:t>
            </a:r>
            <a:endParaRPr lang="en-US" altLang="zh-CN" sz="2000" b="1" kern="0" dirty="0">
              <a:latin typeface="Calibri" pitchFamily="34" charset="0"/>
              <a:ea typeface="黑体" pitchFamily="49" charset="-122"/>
            </a:endParaRPr>
          </a:p>
          <a:p>
            <a:pPr lvl="0" algn="l">
              <a:spcBef>
                <a:spcPct val="20000"/>
              </a:spcBef>
              <a:buClr>
                <a:srgbClr val="990000"/>
              </a:buClr>
              <a:buSzPct val="60000"/>
              <a:defRPr/>
            </a:pPr>
            <a:r>
              <a:rPr lang="en-US" altLang="zh-CN" sz="2000" b="1" kern="0" dirty="0">
                <a:latin typeface="Calibri" pitchFamily="34" charset="0"/>
                <a:ea typeface="黑体" pitchFamily="49" charset="-122"/>
              </a:rPr>
              <a:t>Class 3: Lu </a:t>
            </a:r>
            <a:r>
              <a:rPr lang="en-US" altLang="zh-CN" sz="2000" b="1" kern="0" dirty="0" err="1">
                <a:latin typeface="Calibri" pitchFamily="34" charset="0"/>
                <a:ea typeface="黑体" pitchFamily="49" charset="-122"/>
              </a:rPr>
              <a:t>Junlin</a:t>
            </a:r>
            <a:r>
              <a:rPr lang="en-US" altLang="zh-CN" sz="2000" b="1" kern="0" dirty="0">
                <a:latin typeface="Calibri" pitchFamily="34" charset="0"/>
                <a:ea typeface="黑体" pitchFamily="49" charset="-122"/>
              </a:rPr>
              <a:t> </a:t>
            </a:r>
          </a:p>
          <a:p>
            <a:pPr algn="l">
              <a:spcBef>
                <a:spcPct val="20000"/>
              </a:spcBef>
              <a:buClr>
                <a:srgbClr val="990000"/>
              </a:buClr>
              <a:buSzPct val="60000"/>
              <a:defRPr/>
            </a:pPr>
            <a:r>
              <a:rPr lang="en-US" altLang="zh-CN" sz="2000" b="1" dirty="0"/>
              <a:t>Class 4:</a:t>
            </a:r>
            <a:r>
              <a:rPr lang="zh-CN" altLang="en-US" sz="2000" b="1" dirty="0"/>
              <a:t>  </a:t>
            </a:r>
            <a:r>
              <a:rPr lang="en-US" altLang="zh-CN" sz="2000" b="1" dirty="0"/>
              <a:t>Zhou Diyu</a:t>
            </a:r>
          </a:p>
          <a:p>
            <a:pPr lvl="0" algn="l">
              <a:spcBef>
                <a:spcPct val="20000"/>
              </a:spcBef>
              <a:buClr>
                <a:srgbClr val="990000"/>
              </a:buClr>
              <a:buSzPct val="60000"/>
              <a:defRPr/>
            </a:pPr>
            <a:endParaRPr lang="en-US" altLang="zh-CN" sz="2000" b="1" kern="0" dirty="0">
              <a:latin typeface="Calibri" pitchFamily="34" charset="0"/>
              <a:ea typeface="黑体" pitchFamily="49" charset="-122"/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0" y="1752600"/>
            <a:ext cx="7772400" cy="1820862"/>
          </a:xfrm>
        </p:spPr>
        <p:txBody>
          <a:bodyPr/>
          <a:lstStyle/>
          <a:p>
            <a:pPr marL="0" indent="0"/>
            <a:r>
              <a:rPr lang="en-US" b="1" dirty="0">
                <a:latin typeface="+mn-lt"/>
              </a:rPr>
              <a:t>Floating Point</a:t>
            </a:r>
            <a:br>
              <a:rPr lang="en-US" dirty="0"/>
            </a:br>
            <a:br>
              <a:rPr lang="en-US" dirty="0"/>
            </a:br>
            <a:r>
              <a:rPr lang="en-US" sz="2000" b="0" dirty="0"/>
              <a:t>Introduction to Computer Systems</a:t>
            </a:r>
            <a:br>
              <a:rPr lang="en-US" b="0" dirty="0"/>
            </a:br>
            <a:r>
              <a:rPr lang="en-US" sz="2000" dirty="0"/>
              <a:t>3</a:t>
            </a:r>
            <a:r>
              <a:rPr lang="en-US" sz="2000" baseline="30000" dirty="0"/>
              <a:t>rd</a:t>
            </a:r>
            <a:r>
              <a:rPr lang="en-US" sz="2000" b="0" dirty="0"/>
              <a:t> Lecture, Sep. 14,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Today: Floating Point</a:t>
            </a:r>
          </a:p>
        </p:txBody>
      </p:sp>
      <p:sp>
        <p:nvSpPr>
          <p:cNvPr id="10244" name="Rectangle 4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Background: Fractional binary numbers</a:t>
            </a:r>
          </a:p>
          <a:p>
            <a:r>
              <a:rPr lang="en-US"/>
              <a:t>IEEE floating point standard: Definition</a:t>
            </a:r>
          </a:p>
          <a:p>
            <a:r>
              <a:rPr lang="en-US"/>
              <a:t>Example and properties</a:t>
            </a:r>
          </a:p>
          <a:p>
            <a:r>
              <a:rPr lang="en-US"/>
              <a:t>Rounding, addition, multiplication</a:t>
            </a:r>
          </a:p>
          <a:p>
            <a:r>
              <a:rPr lang="en-US"/>
              <a:t>Floating point in C</a:t>
            </a:r>
          </a:p>
          <a:p>
            <a:r>
              <a:rPr lang="en-US"/>
              <a:t>Summary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3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 dirty="0"/>
              <a:t>Fractional binary numbers</a:t>
            </a:r>
          </a:p>
        </p:txBody>
      </p:sp>
      <p:sp>
        <p:nvSpPr>
          <p:cNvPr id="11268" name="Rectangle 4"/>
          <p:cNvSpPr>
            <a:spLocks noGrp="1" noChangeArrowheads="1"/>
          </p:cNvSpPr>
          <p:nvPr>
            <p:ph idx="1"/>
          </p:nvPr>
        </p:nvSpPr>
        <p:spPr>
          <a:ln/>
        </p:spPr>
        <p:txBody>
          <a:bodyPr/>
          <a:lstStyle/>
          <a:p>
            <a:r>
              <a:rPr lang="en-US" dirty="0"/>
              <a:t>What is 1011.101</a:t>
            </a:r>
            <a:r>
              <a:rPr lang="en-US" baseline="-25000" dirty="0"/>
              <a:t>2</a:t>
            </a:r>
            <a:r>
              <a:rPr lang="en-US" dirty="0"/>
              <a:t>?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289" name="Group 1"/>
          <p:cNvGraphicFramePr>
            <a:graphicFrameLocks noGrp="1"/>
          </p:cNvGraphicFramePr>
          <p:nvPr/>
        </p:nvGraphicFramePr>
        <p:xfrm>
          <a:off x="4114800" y="1079500"/>
          <a:ext cx="584200" cy="2129801"/>
        </p:xfrm>
        <a:graphic>
          <a:graphicData uri="http://schemas.openxmlformats.org/drawingml/2006/table">
            <a:tbl>
              <a:tblPr/>
              <a:tblGrid>
                <a:gridCol w="584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3007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980002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  <a:sym typeface="Calibri" charset="0"/>
                        </a:rPr>
                        <a:t>2</a:t>
                      </a:r>
                      <a:r>
                        <a:rPr kumimoji="0" lang="en-US" sz="1800" b="0" i="0" u="none" strike="noStrike" cap="none" normalizeH="0" baseline="32000" dirty="0">
                          <a:ln>
                            <a:noFill/>
                          </a:ln>
                          <a:solidFill>
                            <a:srgbClr val="980002"/>
                          </a:solidFill>
                          <a:effectLst/>
                          <a:latin typeface="Calibri Italic" charset="0"/>
                          <a:ea typeface="Calibri Italic" charset="0"/>
                          <a:cs typeface="Calibri Italic" charset="0"/>
                          <a:sym typeface="Calibri Italic" charset="0"/>
                        </a:rPr>
                        <a:t>i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007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980002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  <a:sym typeface="Calibri" charset="0"/>
                        </a:rPr>
                        <a:t>2</a:t>
                      </a:r>
                      <a:r>
                        <a:rPr kumimoji="0" lang="en-US" sz="1800" b="0" i="0" u="none" strike="noStrike" cap="none" normalizeH="0" baseline="32000">
                          <a:ln>
                            <a:noFill/>
                          </a:ln>
                          <a:solidFill>
                            <a:srgbClr val="980002"/>
                          </a:solidFill>
                          <a:effectLst/>
                          <a:latin typeface="Calibri Italic" charset="0"/>
                          <a:ea typeface="Calibri Italic" charset="0"/>
                          <a:cs typeface="Calibri Italic" charset="0"/>
                          <a:sym typeface="Calibri Italic" charset="0"/>
                        </a:rPr>
                        <a:t>i-1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542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980002"/>
                        </a:solidFill>
                        <a:effectLst/>
                        <a:latin typeface="Calibri" charset="0"/>
                        <a:ea typeface="ヒラギノ角ゴ ProN W3" charset="0"/>
                        <a:cs typeface="ヒラギノ角ゴ ProN W3" charset="0"/>
                        <a:sym typeface="Calibri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17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980002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  <a:sym typeface="Calibri" charset="0"/>
                        </a:rPr>
                        <a:t>4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17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980002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  <a:sym typeface="Calibri" charset="0"/>
                        </a:rPr>
                        <a:t>2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17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980002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  <a:sym typeface="Calibri" charset="0"/>
                        </a:rPr>
                        <a:t>1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12315" name="Group 27"/>
          <p:cNvGraphicFramePr>
            <a:graphicFrameLocks noGrp="1"/>
          </p:cNvGraphicFramePr>
          <p:nvPr/>
        </p:nvGraphicFramePr>
        <p:xfrm>
          <a:off x="3581400" y="3733800"/>
          <a:ext cx="660400" cy="1727200"/>
        </p:xfrm>
        <a:graphic>
          <a:graphicData uri="http://schemas.openxmlformats.org/drawingml/2006/table">
            <a:tbl>
              <a:tblPr/>
              <a:tblGrid>
                <a:gridCol w="660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238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980002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  <a:sym typeface="Calibri" charset="0"/>
                        </a:rPr>
                        <a:t>1/2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38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980002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  <a:sym typeface="Calibri" charset="0"/>
                        </a:rPr>
                        <a:t>1/4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38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980002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  <a:sym typeface="Calibri" charset="0"/>
                        </a:rPr>
                        <a:t>1/8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980002"/>
                        </a:solidFill>
                        <a:effectLst/>
                        <a:latin typeface="Calibri" charset="0"/>
                        <a:ea typeface="ヒラギノ角ゴ ProN W3" charset="0"/>
                        <a:cs typeface="ヒラギノ角ゴ ProN W3" charset="0"/>
                        <a:sym typeface="Calibri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08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980002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  <a:sym typeface="Calibri" charset="0"/>
                        </a:rPr>
                        <a:t>2</a:t>
                      </a:r>
                      <a:r>
                        <a:rPr kumimoji="0" lang="en-US" sz="2000" b="0" i="0" u="none" strike="noStrike" cap="none" normalizeH="0" baseline="32000">
                          <a:ln>
                            <a:noFill/>
                          </a:ln>
                          <a:solidFill>
                            <a:srgbClr val="980002"/>
                          </a:solidFill>
                          <a:effectLst/>
                          <a:latin typeface="Calibri Italic" charset="0"/>
                          <a:ea typeface="Calibri Italic" charset="0"/>
                          <a:cs typeface="Calibri Italic" charset="0"/>
                          <a:sym typeface="Calibri Italic" charset="0"/>
                        </a:rPr>
                        <a:t>-j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12337" name="Group 4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8005844"/>
              </p:ext>
            </p:extLst>
          </p:nvPr>
        </p:nvGraphicFramePr>
        <p:xfrm>
          <a:off x="901700" y="3187700"/>
          <a:ext cx="6527800" cy="546100"/>
        </p:xfrm>
        <a:graphic>
          <a:graphicData uri="http://schemas.openxmlformats.org/drawingml/2006/table">
            <a:tbl>
              <a:tblPr/>
              <a:tblGrid>
                <a:gridCol w="571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715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715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715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715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715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715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7150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5461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Italic" charset="0"/>
                          <a:ea typeface="Calibri Italic" charset="0"/>
                          <a:cs typeface="Calibri Italic" charset="0"/>
                          <a:sym typeface="Calibri Italic" charset="0"/>
                        </a:rPr>
                        <a:t>b</a:t>
                      </a:r>
                      <a:r>
                        <a:rPr kumimoji="0" lang="en-US" sz="2800" b="0" i="0" u="none" strike="noStrike" cap="none" normalizeH="0" baseline="-6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Italic" charset="0"/>
                          <a:ea typeface="Calibri Italic" charset="0"/>
                          <a:cs typeface="Calibri Italic" charset="0"/>
                          <a:sym typeface="Calibri Italic" charset="0"/>
                        </a:rPr>
                        <a:t>i</a:t>
                      </a:r>
                    </a:p>
                  </a:txBody>
                  <a:tcPr marL="50800" marR="50800" marT="50800" marB="50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Italic" charset="0"/>
                          <a:ea typeface="Calibri Italic" charset="0"/>
                          <a:cs typeface="Calibri Italic" charset="0"/>
                          <a:sym typeface="Calibri Italic" charset="0"/>
                        </a:rPr>
                        <a:t>b</a:t>
                      </a:r>
                      <a:r>
                        <a:rPr kumimoji="0" lang="en-US" sz="2800" b="0" i="0" u="none" strike="noStrike" cap="none" normalizeH="0" baseline="-6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Italic" charset="0"/>
                          <a:ea typeface="Calibri Italic" charset="0"/>
                          <a:cs typeface="Calibri Italic" charset="0"/>
                          <a:sym typeface="Calibri Italic" charset="0"/>
                        </a:rPr>
                        <a:t>i-1</a:t>
                      </a:r>
                    </a:p>
                  </a:txBody>
                  <a:tcPr marL="50800" marR="50800" marT="50800" marB="50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Italic" charset="0"/>
                          <a:ea typeface="Calibri Italic" charset="0"/>
                          <a:cs typeface="Calibri Italic" charset="0"/>
                          <a:sym typeface="Calibri Italic" charset="0"/>
                        </a:rPr>
                        <a:t>•••</a:t>
                      </a:r>
                    </a:p>
                  </a:txBody>
                  <a:tcPr marL="50800" marR="50800" marT="50800" marB="50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Italic" charset="0"/>
                          <a:ea typeface="Calibri Italic" charset="0"/>
                          <a:cs typeface="Calibri Italic" charset="0"/>
                          <a:sym typeface="Calibri Italic" charset="0"/>
                        </a:rPr>
                        <a:t>b</a:t>
                      </a:r>
                      <a:r>
                        <a:rPr kumimoji="0" lang="en-US" sz="2800" b="0" i="0" u="none" strike="noStrike" cap="none" normalizeH="0" baseline="-6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Italic" charset="0"/>
                          <a:ea typeface="Calibri Italic" charset="0"/>
                          <a:cs typeface="Calibri Italic" charset="0"/>
                          <a:sym typeface="Calibri Italic" charset="0"/>
                        </a:rPr>
                        <a:t>2</a:t>
                      </a:r>
                    </a:p>
                  </a:txBody>
                  <a:tcPr marL="50800" marR="50800" marT="50800" marB="50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Italic" charset="0"/>
                          <a:ea typeface="Calibri Italic" charset="0"/>
                          <a:cs typeface="Calibri Italic" charset="0"/>
                          <a:sym typeface="Calibri Italic" charset="0"/>
                        </a:rPr>
                        <a:t>b</a:t>
                      </a:r>
                      <a:r>
                        <a:rPr kumimoji="0" lang="en-US" sz="2800" b="0" i="0" u="none" strike="noStrike" cap="none" normalizeH="0" baseline="-6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Italic" charset="0"/>
                          <a:ea typeface="Calibri Italic" charset="0"/>
                          <a:cs typeface="Calibri Italic" charset="0"/>
                          <a:sym typeface="Calibri Italic" charset="0"/>
                        </a:rPr>
                        <a:t>1</a:t>
                      </a:r>
                    </a:p>
                  </a:txBody>
                  <a:tcPr marL="50800" marR="50800" marT="50800" marB="50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Italic" charset="0"/>
                          <a:ea typeface="Calibri Italic" charset="0"/>
                          <a:cs typeface="Calibri Italic" charset="0"/>
                          <a:sym typeface="Calibri Italic" charset="0"/>
                        </a:rPr>
                        <a:t>b</a:t>
                      </a:r>
                      <a:r>
                        <a:rPr kumimoji="0" lang="en-US" sz="2800" b="0" i="0" u="none" strike="noStrike" cap="none" normalizeH="0" baseline="-6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Italic" charset="0"/>
                          <a:ea typeface="Calibri Italic" charset="0"/>
                          <a:cs typeface="Calibri Italic" charset="0"/>
                          <a:sym typeface="Calibri Italic" charset="0"/>
                        </a:rPr>
                        <a:t>0</a:t>
                      </a:r>
                    </a:p>
                  </a:txBody>
                  <a:tcPr marL="50800" marR="50800" marT="50800" marB="50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Italic" charset="0"/>
                          <a:ea typeface="Calibri Italic" charset="0"/>
                          <a:cs typeface="Calibri Italic" charset="0"/>
                          <a:sym typeface="Calibri Italic" charset="0"/>
                        </a:rPr>
                        <a:t>b</a:t>
                      </a:r>
                      <a:r>
                        <a:rPr kumimoji="0" lang="en-US" sz="2800" b="0" i="0" u="none" strike="noStrike" cap="none" normalizeH="0" baseline="-6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Italic" charset="0"/>
                          <a:ea typeface="Calibri Italic" charset="0"/>
                          <a:cs typeface="Calibri Italic" charset="0"/>
                          <a:sym typeface="Calibri Italic" charset="0"/>
                        </a:rPr>
                        <a:t>-1</a:t>
                      </a:r>
                    </a:p>
                  </a:txBody>
                  <a:tcPr marL="50800" marR="50800" marT="50800" marB="50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Italic" charset="0"/>
                          <a:ea typeface="Calibri Italic" charset="0"/>
                          <a:cs typeface="Calibri Italic" charset="0"/>
                          <a:sym typeface="Calibri Italic" charset="0"/>
                        </a:rPr>
                        <a:t>b</a:t>
                      </a:r>
                      <a:r>
                        <a:rPr kumimoji="0" lang="en-US" sz="2800" b="0" i="0" u="none" strike="noStrike" cap="none" normalizeH="0" baseline="-6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Italic" charset="0"/>
                          <a:ea typeface="Calibri Italic" charset="0"/>
                          <a:cs typeface="Calibri Italic" charset="0"/>
                          <a:sym typeface="Calibri Italic" charset="0"/>
                        </a:rPr>
                        <a:t>-2</a:t>
                      </a:r>
                    </a:p>
                  </a:txBody>
                  <a:tcPr marL="50800" marR="50800" marT="50800" marB="50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Italic" charset="0"/>
                          <a:ea typeface="Calibri Italic" charset="0"/>
                          <a:cs typeface="Calibri Italic" charset="0"/>
                          <a:sym typeface="Calibri Italic" charset="0"/>
                        </a:rPr>
                        <a:t>b</a:t>
                      </a:r>
                      <a:r>
                        <a:rPr kumimoji="0" lang="en-US" sz="2800" b="0" i="0" u="none" strike="noStrike" cap="none" normalizeH="0" baseline="-6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Italic" charset="0"/>
                          <a:ea typeface="Calibri Italic" charset="0"/>
                          <a:cs typeface="Calibri Italic" charset="0"/>
                          <a:sym typeface="Calibri Italic" charset="0"/>
                        </a:rPr>
                        <a:t>-3</a:t>
                      </a:r>
                    </a:p>
                  </a:txBody>
                  <a:tcPr marL="50800" marR="50800" marT="50800" marB="50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Italic" charset="0"/>
                          <a:ea typeface="Calibri Italic" charset="0"/>
                          <a:cs typeface="Calibri Italic" charset="0"/>
                          <a:sym typeface="Calibri Italic" charset="0"/>
                        </a:rPr>
                        <a:t>•••</a:t>
                      </a:r>
                    </a:p>
                  </a:txBody>
                  <a:tcPr marL="50800" marR="50800" marT="50800" marB="50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Italic" charset="0"/>
                          <a:ea typeface="Calibri Italic" charset="0"/>
                          <a:cs typeface="Calibri Italic" charset="0"/>
                          <a:sym typeface="Calibri Italic" charset="0"/>
                        </a:rPr>
                        <a:t>b</a:t>
                      </a:r>
                      <a:r>
                        <a:rPr kumimoji="0" lang="en-US" sz="2800" b="0" i="0" u="none" strike="noStrike" cap="none" normalizeH="0" baseline="-6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Italic" charset="0"/>
                          <a:ea typeface="Calibri Italic" charset="0"/>
                          <a:cs typeface="Calibri Italic" charset="0"/>
                          <a:sym typeface="Calibri Italic" charset="0"/>
                        </a:rPr>
                        <a:t>-j</a:t>
                      </a:r>
                    </a:p>
                  </a:txBody>
                  <a:tcPr marL="50800" marR="50800" marT="50800" marB="50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2385" name="Rectangle 97"/>
          <p:cNvSpPr>
            <a:spLocks/>
          </p:cNvSpPr>
          <p:nvPr/>
        </p:nvSpPr>
        <p:spPr bwMode="auto">
          <a:xfrm rot="10800000">
            <a:off x="6205538" y="4057650"/>
            <a:ext cx="561975" cy="533400"/>
          </a:xfrm>
          <a:prstGeom prst="rect">
            <a:avLst/>
          </a:prstGeom>
          <a:solidFill>
            <a:srgbClr val="FFFFFF"/>
          </a:solidFill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 anchor="ctr"/>
          <a:lstStyle/>
          <a:p>
            <a:pPr algn="l"/>
            <a:r>
              <a:rPr lang="en-US" sz="2400">
                <a:solidFill>
                  <a:schemeClr val="tx1"/>
                </a:solidFill>
                <a:latin typeface="Times" pitchFamily="18" charset="0"/>
                <a:ea typeface="Times" pitchFamily="18" charset="0"/>
                <a:cs typeface="Times" pitchFamily="18" charset="0"/>
                <a:sym typeface="Times" pitchFamily="18" charset="0"/>
              </a:rPr>
              <a:t>• • •</a:t>
            </a:r>
          </a:p>
        </p:txBody>
      </p:sp>
      <p:sp>
        <p:nvSpPr>
          <p:cNvPr id="12386" name="Rectangle 98"/>
          <p:cNvSpPr>
            <a:spLocks noGrp="1" noChangeArrowheads="1"/>
          </p:cNvSpPr>
          <p:nvPr>
            <p:ph type="title"/>
          </p:nvPr>
        </p:nvSpPr>
        <p:spPr>
          <a:xfrm>
            <a:off x="381000" y="0"/>
            <a:ext cx="6870700" cy="1558925"/>
          </a:xfrm>
          <a:ln/>
        </p:spPr>
        <p:txBody>
          <a:bodyPr/>
          <a:lstStyle/>
          <a:p>
            <a:pPr marL="80963" indent="-80963"/>
            <a:r>
              <a:rPr lang="en-US">
                <a:latin typeface="Calibri" charset="0"/>
                <a:ea typeface="Calibri" charset="0"/>
                <a:cs typeface="Calibri" charset="0"/>
                <a:sym typeface="Calibri" charset="0"/>
              </a:rPr>
              <a:t>Fractional Binary Numbers</a:t>
            </a:r>
            <a:endParaRPr lang="en-US">
              <a:latin typeface="Calibri" charset="0"/>
              <a:ea typeface="ヒラギノ角ゴ ProN W3" charset="0"/>
              <a:cs typeface="ヒラギノ角ゴ ProN W3" charset="0"/>
              <a:sym typeface="Calibri" charset="0"/>
            </a:endParaRPr>
          </a:p>
        </p:txBody>
      </p:sp>
      <p:sp>
        <p:nvSpPr>
          <p:cNvPr id="12387" name="Rectangle 99"/>
          <p:cNvSpPr>
            <a:spLocks noGrp="1" noChangeArrowheads="1"/>
          </p:cNvSpPr>
          <p:nvPr>
            <p:ph idx="1"/>
          </p:nvPr>
        </p:nvSpPr>
        <p:spPr>
          <a:xfrm>
            <a:off x="442913" y="5008563"/>
            <a:ext cx="8472487" cy="1849437"/>
          </a:xfrm>
          <a:ln/>
        </p:spPr>
        <p:txBody>
          <a:bodyPr/>
          <a:lstStyle/>
          <a:p>
            <a:pPr marL="215900" indent="-215900">
              <a:spcBef>
                <a:spcPct val="0"/>
              </a:spcBef>
            </a:pPr>
            <a:r>
              <a:rPr lang="en-US">
                <a:ea typeface="Calibri" charset="0"/>
                <a:cs typeface="Calibri" charset="0"/>
              </a:rPr>
              <a:t>Representation</a:t>
            </a:r>
            <a:endParaRPr lang="en-US"/>
          </a:p>
          <a:p>
            <a:pPr lvl="1"/>
            <a:r>
              <a:rPr lang="en-US"/>
              <a:t>Bits to right of “binary point” represent fractional powers of 2</a:t>
            </a:r>
          </a:p>
          <a:p>
            <a:pPr lvl="1"/>
            <a:r>
              <a:rPr lang="en-US"/>
              <a:t>Represents rational number:</a:t>
            </a:r>
          </a:p>
        </p:txBody>
      </p:sp>
      <p:sp>
        <p:nvSpPr>
          <p:cNvPr id="12388" name="Freeform 100"/>
          <p:cNvSpPr>
            <a:spLocks/>
          </p:cNvSpPr>
          <p:nvPr/>
        </p:nvSpPr>
        <p:spPr bwMode="auto">
          <a:xfrm>
            <a:off x="4040188" y="3017838"/>
            <a:ext cx="165100" cy="101600"/>
          </a:xfrm>
          <a:custGeom>
            <a:avLst/>
            <a:gdLst/>
            <a:ahLst/>
            <a:cxnLst>
              <a:cxn ang="0">
                <a:pos x="21600" y="0"/>
              </a:cxn>
              <a:cxn ang="0">
                <a:pos x="0" y="0"/>
              </a:cxn>
              <a:cxn ang="0">
                <a:pos x="0" y="21600"/>
              </a:cxn>
            </a:cxnLst>
            <a:rect l="0" t="0" r="r" b="b"/>
            <a:pathLst>
              <a:path w="21600" h="21600">
                <a:moveTo>
                  <a:pt x="21600" y="0"/>
                </a:moveTo>
                <a:lnTo>
                  <a:pt x="0" y="0"/>
                </a:lnTo>
                <a:lnTo>
                  <a:pt x="0" y="21600"/>
                </a:lnTo>
              </a:path>
            </a:pathLst>
          </a:custGeom>
          <a:noFill/>
          <a:ln w="25400" cap="flat">
            <a:solidFill>
              <a:srgbClr val="7F7F7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 sz="3600"/>
          </a:p>
        </p:txBody>
      </p:sp>
      <p:sp>
        <p:nvSpPr>
          <p:cNvPr id="12389" name="Freeform 101"/>
          <p:cNvSpPr>
            <a:spLocks/>
          </p:cNvSpPr>
          <p:nvPr/>
        </p:nvSpPr>
        <p:spPr bwMode="auto">
          <a:xfrm>
            <a:off x="3505200" y="2586038"/>
            <a:ext cx="698500" cy="533400"/>
          </a:xfrm>
          <a:custGeom>
            <a:avLst/>
            <a:gdLst/>
            <a:ahLst/>
            <a:cxnLst>
              <a:cxn ang="0">
                <a:pos x="21600" y="0"/>
              </a:cxn>
              <a:cxn ang="0">
                <a:pos x="0" y="0"/>
              </a:cxn>
              <a:cxn ang="0">
                <a:pos x="0" y="21600"/>
              </a:cxn>
            </a:cxnLst>
            <a:rect l="0" t="0" r="r" b="b"/>
            <a:pathLst>
              <a:path w="21600" h="21600">
                <a:moveTo>
                  <a:pt x="21600" y="0"/>
                </a:moveTo>
                <a:lnTo>
                  <a:pt x="0" y="0"/>
                </a:lnTo>
                <a:lnTo>
                  <a:pt x="0" y="21600"/>
                </a:lnTo>
              </a:path>
            </a:pathLst>
          </a:custGeom>
          <a:noFill/>
          <a:ln w="25400" cap="flat">
            <a:solidFill>
              <a:srgbClr val="7F7F7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2390" name="Freeform 102"/>
          <p:cNvSpPr>
            <a:spLocks/>
          </p:cNvSpPr>
          <p:nvPr/>
        </p:nvSpPr>
        <p:spPr bwMode="auto">
          <a:xfrm>
            <a:off x="2955925" y="2344738"/>
            <a:ext cx="1244600" cy="774700"/>
          </a:xfrm>
          <a:custGeom>
            <a:avLst/>
            <a:gdLst/>
            <a:ahLst/>
            <a:cxnLst>
              <a:cxn ang="0">
                <a:pos x="21600" y="0"/>
              </a:cxn>
              <a:cxn ang="0">
                <a:pos x="0" y="0"/>
              </a:cxn>
              <a:cxn ang="0">
                <a:pos x="0" y="21600"/>
              </a:cxn>
            </a:cxnLst>
            <a:rect l="0" t="0" r="r" b="b"/>
            <a:pathLst>
              <a:path w="21600" h="21600">
                <a:moveTo>
                  <a:pt x="21600" y="0"/>
                </a:moveTo>
                <a:lnTo>
                  <a:pt x="0" y="0"/>
                </a:lnTo>
                <a:lnTo>
                  <a:pt x="0" y="21600"/>
                </a:lnTo>
              </a:path>
            </a:pathLst>
          </a:custGeom>
          <a:noFill/>
          <a:ln w="25400" cap="flat">
            <a:solidFill>
              <a:srgbClr val="7F7F7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2391" name="Freeform 103"/>
          <p:cNvSpPr>
            <a:spLocks/>
          </p:cNvSpPr>
          <p:nvPr/>
        </p:nvSpPr>
        <p:spPr bwMode="auto">
          <a:xfrm>
            <a:off x="1778000" y="1671638"/>
            <a:ext cx="2425700" cy="1447800"/>
          </a:xfrm>
          <a:custGeom>
            <a:avLst/>
            <a:gdLst/>
            <a:ahLst/>
            <a:cxnLst>
              <a:cxn ang="0">
                <a:pos x="21600" y="0"/>
              </a:cxn>
              <a:cxn ang="0">
                <a:pos x="0" y="0"/>
              </a:cxn>
              <a:cxn ang="0">
                <a:pos x="0" y="21600"/>
              </a:cxn>
            </a:cxnLst>
            <a:rect l="0" t="0" r="r" b="b"/>
            <a:pathLst>
              <a:path w="21600" h="21600">
                <a:moveTo>
                  <a:pt x="21600" y="0"/>
                </a:moveTo>
                <a:lnTo>
                  <a:pt x="0" y="0"/>
                </a:lnTo>
                <a:lnTo>
                  <a:pt x="0" y="21600"/>
                </a:lnTo>
              </a:path>
            </a:pathLst>
          </a:custGeom>
          <a:noFill/>
          <a:ln w="25400" cap="flat">
            <a:solidFill>
              <a:srgbClr val="7F7F7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2392" name="Freeform 104"/>
          <p:cNvSpPr>
            <a:spLocks/>
          </p:cNvSpPr>
          <p:nvPr/>
        </p:nvSpPr>
        <p:spPr bwMode="auto">
          <a:xfrm>
            <a:off x="1028700" y="1316038"/>
            <a:ext cx="3175000" cy="1803400"/>
          </a:xfrm>
          <a:custGeom>
            <a:avLst/>
            <a:gdLst/>
            <a:ahLst/>
            <a:cxnLst>
              <a:cxn ang="0">
                <a:pos x="21600" y="0"/>
              </a:cxn>
              <a:cxn ang="0">
                <a:pos x="0" y="0"/>
              </a:cxn>
              <a:cxn ang="0">
                <a:pos x="0" y="21600"/>
              </a:cxn>
            </a:cxnLst>
            <a:rect l="0" t="0" r="r" b="b"/>
            <a:pathLst>
              <a:path w="21600" h="21600">
                <a:moveTo>
                  <a:pt x="21600" y="0"/>
                </a:moveTo>
                <a:lnTo>
                  <a:pt x="0" y="0"/>
                </a:lnTo>
                <a:lnTo>
                  <a:pt x="0" y="21600"/>
                </a:lnTo>
              </a:path>
            </a:pathLst>
          </a:custGeom>
          <a:noFill/>
          <a:ln w="25400" cap="flat">
            <a:solidFill>
              <a:srgbClr val="7F7F7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2393" name="Rectangle 105"/>
          <p:cNvSpPr>
            <a:spLocks/>
          </p:cNvSpPr>
          <p:nvPr/>
        </p:nvSpPr>
        <p:spPr bwMode="auto">
          <a:xfrm>
            <a:off x="2111375" y="2420938"/>
            <a:ext cx="560388" cy="533400"/>
          </a:xfrm>
          <a:prstGeom prst="rect">
            <a:avLst/>
          </a:prstGeom>
          <a:solidFill>
            <a:srgbClr val="FFFFFF"/>
          </a:solidFill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 anchor="ctr"/>
          <a:lstStyle/>
          <a:p>
            <a:pPr algn="l"/>
            <a:r>
              <a:rPr lang="en-US" sz="2400">
                <a:solidFill>
                  <a:schemeClr val="tx1"/>
                </a:solidFill>
                <a:latin typeface="Times" pitchFamily="18" charset="0"/>
                <a:ea typeface="Times" pitchFamily="18" charset="0"/>
                <a:cs typeface="Times" pitchFamily="18" charset="0"/>
                <a:sym typeface="Times" pitchFamily="18" charset="0"/>
              </a:rPr>
              <a:t>• • •</a:t>
            </a:r>
          </a:p>
        </p:txBody>
      </p:sp>
      <p:sp>
        <p:nvSpPr>
          <p:cNvPr id="12394" name="Freeform 106"/>
          <p:cNvSpPr>
            <a:spLocks/>
          </p:cNvSpPr>
          <p:nvPr/>
        </p:nvSpPr>
        <p:spPr bwMode="auto">
          <a:xfrm rot="10800000">
            <a:off x="4298950" y="3778250"/>
            <a:ext cx="342900" cy="101600"/>
          </a:xfrm>
          <a:custGeom>
            <a:avLst/>
            <a:gdLst/>
            <a:ahLst/>
            <a:cxnLst>
              <a:cxn ang="0">
                <a:pos x="21600" y="0"/>
              </a:cxn>
              <a:cxn ang="0">
                <a:pos x="0" y="0"/>
              </a:cxn>
              <a:cxn ang="0">
                <a:pos x="0" y="21600"/>
              </a:cxn>
            </a:cxnLst>
            <a:rect l="0" t="0" r="r" b="b"/>
            <a:pathLst>
              <a:path w="21600" h="21600">
                <a:moveTo>
                  <a:pt x="21600" y="0"/>
                </a:moveTo>
                <a:lnTo>
                  <a:pt x="0" y="0"/>
                </a:lnTo>
                <a:lnTo>
                  <a:pt x="0" y="21600"/>
                </a:lnTo>
              </a:path>
            </a:pathLst>
          </a:custGeom>
          <a:noFill/>
          <a:ln w="25400" cap="flat">
            <a:solidFill>
              <a:srgbClr val="7F7F7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2395" name="Freeform 107"/>
          <p:cNvSpPr>
            <a:spLocks/>
          </p:cNvSpPr>
          <p:nvPr/>
        </p:nvSpPr>
        <p:spPr bwMode="auto">
          <a:xfrm rot="10800000">
            <a:off x="4286250" y="3778250"/>
            <a:ext cx="977900" cy="393700"/>
          </a:xfrm>
          <a:custGeom>
            <a:avLst/>
            <a:gdLst/>
            <a:ahLst/>
            <a:cxnLst>
              <a:cxn ang="0">
                <a:pos x="21600" y="0"/>
              </a:cxn>
              <a:cxn ang="0">
                <a:pos x="0" y="0"/>
              </a:cxn>
              <a:cxn ang="0">
                <a:pos x="0" y="21600"/>
              </a:cxn>
            </a:cxnLst>
            <a:rect l="0" t="0" r="r" b="b"/>
            <a:pathLst>
              <a:path w="21600" h="21600">
                <a:moveTo>
                  <a:pt x="21600" y="0"/>
                </a:moveTo>
                <a:lnTo>
                  <a:pt x="0" y="0"/>
                </a:lnTo>
                <a:lnTo>
                  <a:pt x="0" y="21600"/>
                </a:lnTo>
              </a:path>
            </a:pathLst>
          </a:custGeom>
          <a:noFill/>
          <a:ln w="25400" cap="flat">
            <a:solidFill>
              <a:srgbClr val="7F7F7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2396" name="Freeform 108"/>
          <p:cNvSpPr>
            <a:spLocks/>
          </p:cNvSpPr>
          <p:nvPr/>
        </p:nvSpPr>
        <p:spPr bwMode="auto">
          <a:xfrm rot="10800000">
            <a:off x="4284663" y="3790950"/>
            <a:ext cx="1574800" cy="774700"/>
          </a:xfrm>
          <a:custGeom>
            <a:avLst/>
            <a:gdLst/>
            <a:ahLst/>
            <a:cxnLst>
              <a:cxn ang="0">
                <a:pos x="21600" y="0"/>
              </a:cxn>
              <a:cxn ang="0">
                <a:pos x="0" y="0"/>
              </a:cxn>
              <a:cxn ang="0">
                <a:pos x="0" y="21600"/>
              </a:cxn>
            </a:cxnLst>
            <a:rect l="0" t="0" r="r" b="b"/>
            <a:pathLst>
              <a:path w="21600" h="21600">
                <a:moveTo>
                  <a:pt x="21600" y="0"/>
                </a:moveTo>
                <a:lnTo>
                  <a:pt x="0" y="0"/>
                </a:lnTo>
                <a:lnTo>
                  <a:pt x="0" y="21600"/>
                </a:lnTo>
              </a:path>
            </a:pathLst>
          </a:custGeom>
          <a:noFill/>
          <a:ln w="25400" cap="flat">
            <a:solidFill>
              <a:srgbClr val="7F7F7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2397" name="Freeform 109"/>
          <p:cNvSpPr>
            <a:spLocks/>
          </p:cNvSpPr>
          <p:nvPr/>
        </p:nvSpPr>
        <p:spPr bwMode="auto">
          <a:xfrm rot="10800000">
            <a:off x="4275138" y="3752850"/>
            <a:ext cx="2717800" cy="1371600"/>
          </a:xfrm>
          <a:custGeom>
            <a:avLst/>
            <a:gdLst/>
            <a:ahLst/>
            <a:cxnLst>
              <a:cxn ang="0">
                <a:pos x="21600" y="0"/>
              </a:cxn>
              <a:cxn ang="0">
                <a:pos x="0" y="0"/>
              </a:cxn>
              <a:cxn ang="0">
                <a:pos x="0" y="21600"/>
              </a:cxn>
            </a:cxnLst>
            <a:rect l="0" t="0" r="r" b="b"/>
            <a:pathLst>
              <a:path w="21600" h="21600">
                <a:moveTo>
                  <a:pt x="21600" y="0"/>
                </a:moveTo>
                <a:lnTo>
                  <a:pt x="0" y="0"/>
                </a:lnTo>
                <a:lnTo>
                  <a:pt x="0" y="21600"/>
                </a:lnTo>
              </a:path>
            </a:pathLst>
          </a:custGeom>
          <a:noFill/>
          <a:ln w="25400" cap="flat">
            <a:solidFill>
              <a:srgbClr val="7F7F7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2398" name="Oval 110"/>
          <p:cNvSpPr>
            <a:spLocks/>
          </p:cNvSpPr>
          <p:nvPr/>
        </p:nvSpPr>
        <p:spPr bwMode="auto">
          <a:xfrm>
            <a:off x="4341751" y="3629726"/>
            <a:ext cx="165100" cy="165100"/>
          </a:xfrm>
          <a:prstGeom prst="ellipse">
            <a:avLst/>
          </a:prstGeom>
          <a:solidFill>
            <a:srgbClr val="000000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pic>
        <p:nvPicPr>
          <p:cNvPr id="12399" name="Picture 11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40300" y="5810250"/>
            <a:ext cx="1320800" cy="781050"/>
          </a:xfrm>
          <a:prstGeom prst="rect">
            <a:avLst/>
          </a:prstGeom>
          <a:noFill/>
          <a:ln w="12700" cap="flat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3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/>
              <a:t>Fractional Binary Numbers: Examples</a:t>
            </a:r>
          </a:p>
        </p:txBody>
      </p:sp>
      <p:sp>
        <p:nvSpPr>
          <p:cNvPr id="15367" name="Rectangle 7"/>
          <p:cNvSpPr>
            <a:spLocks/>
          </p:cNvSpPr>
          <p:nvPr/>
        </p:nvSpPr>
        <p:spPr bwMode="auto">
          <a:xfrm>
            <a:off x="381000" y="1397000"/>
            <a:ext cx="8382000" cy="5232400"/>
          </a:xfrm>
          <a:prstGeom prst="rect">
            <a:avLst/>
          </a:prstGeom>
          <a:noFill/>
          <a:ln w="9525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254000" indent="-254000" algn="l">
              <a:spcBef>
                <a:spcPts val="575"/>
              </a:spcBef>
              <a:buClr>
                <a:srgbClr val="990000"/>
              </a:buClr>
              <a:buSzPct val="60000"/>
              <a:buFont typeface="Wingdings 2" charset="2"/>
              <a:buChar char="¢"/>
              <a:tabLst>
                <a:tab pos="1031875" algn="l"/>
                <a:tab pos="2398713" algn="l"/>
              </a:tabLst>
            </a:pPr>
            <a:r>
              <a:rPr lang="en-US" sz="2400" dirty="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Value		Representation</a:t>
            </a:r>
          </a:p>
          <a:p>
            <a:pPr marL="254000" indent="-254000" algn="l">
              <a:spcBef>
                <a:spcPts val="600"/>
              </a:spcBef>
              <a:tabLst>
                <a:tab pos="1031875" algn="l"/>
                <a:tab pos="2398713" algn="l"/>
              </a:tabLst>
            </a:pPr>
            <a:r>
              <a:rPr lang="en-US" sz="2000" dirty="0">
                <a:solidFill>
                  <a:schemeClr val="tx1"/>
                </a:solidFill>
                <a:latin typeface="Monaco" charset="0"/>
                <a:ea typeface="Monaco" charset="0"/>
                <a:cs typeface="Monaco" charset="0"/>
                <a:sym typeface="Monaco" charset="0"/>
              </a:rPr>
              <a:t>	</a:t>
            </a:r>
            <a:r>
              <a:rPr lang="en-US" sz="2000" dirty="0">
                <a:solidFill>
                  <a:schemeClr val="tx1"/>
                </a:solidFill>
                <a:latin typeface="Calibri"/>
                <a:ea typeface="Monaco" charset="0"/>
                <a:cs typeface="Calibri"/>
                <a:sym typeface="Monaco" charset="0"/>
              </a:rPr>
              <a:t>5 3/4 	</a:t>
            </a:r>
            <a:r>
              <a:rPr lang="en-US" sz="2000" dirty="0">
                <a:solidFill>
                  <a:schemeClr val="tx1"/>
                </a:solidFill>
                <a:latin typeface="Monaco" charset="0"/>
                <a:ea typeface="Monaco" charset="0"/>
                <a:cs typeface="Monaco" charset="0"/>
                <a:sym typeface="Monaco" charset="0"/>
              </a:rPr>
              <a:t>	</a:t>
            </a:r>
            <a:r>
              <a:rPr lang="en-US" sz="2000" b="1" dirty="0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101.11</a:t>
            </a:r>
            <a:r>
              <a:rPr lang="en-US" sz="2000" b="1" baseline="-6000" dirty="0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2		</a:t>
            </a:r>
            <a:r>
              <a:rPr lang="en-US" sz="2000" dirty="0">
                <a:solidFill>
                  <a:schemeClr val="tx1"/>
                </a:solidFill>
                <a:latin typeface="Calibri"/>
                <a:ea typeface="Monaco" charset="0"/>
                <a:cs typeface="Calibri"/>
                <a:sym typeface="Monaco" charset="0"/>
              </a:rPr>
              <a:t>= 4 + 1 + 1/2  + 1/4</a:t>
            </a:r>
            <a:endParaRPr lang="en-US" sz="2000" dirty="0">
              <a:solidFill>
                <a:schemeClr val="tx1"/>
              </a:solidFill>
              <a:latin typeface="Calibri"/>
              <a:ea typeface="Monaco" charset="0"/>
              <a:cs typeface="Calibri"/>
              <a:sym typeface="Calibri" charset="0"/>
            </a:endParaRPr>
          </a:p>
          <a:p>
            <a:pPr marL="254000" indent="-254000" algn="l">
              <a:spcBef>
                <a:spcPts val="600"/>
              </a:spcBef>
              <a:tabLst>
                <a:tab pos="1031875" algn="l"/>
                <a:tab pos="2398713" algn="l"/>
              </a:tabLst>
            </a:pPr>
            <a:r>
              <a:rPr lang="en-US" sz="2000" dirty="0">
                <a:solidFill>
                  <a:schemeClr val="tx1"/>
                </a:solidFill>
                <a:latin typeface="Monaco" charset="0"/>
                <a:ea typeface="Monaco" charset="0"/>
                <a:cs typeface="Monaco" charset="0"/>
                <a:sym typeface="Monaco" charset="0"/>
              </a:rPr>
              <a:t> 	</a:t>
            </a:r>
            <a:r>
              <a:rPr lang="en-US" sz="2000" dirty="0">
                <a:solidFill>
                  <a:schemeClr val="tx1"/>
                </a:solidFill>
                <a:latin typeface="Calibri"/>
                <a:ea typeface="Monaco" charset="0"/>
                <a:cs typeface="Calibri"/>
                <a:sym typeface="Monaco" charset="0"/>
              </a:rPr>
              <a:t>2 7/8 	</a:t>
            </a:r>
            <a:r>
              <a:rPr lang="en-US" sz="2000" dirty="0">
                <a:solidFill>
                  <a:schemeClr val="tx1"/>
                </a:solidFill>
                <a:latin typeface="Monaco" charset="0"/>
                <a:ea typeface="Monaco" charset="0"/>
                <a:cs typeface="Monaco" charset="0"/>
                <a:sym typeface="Monaco" charset="0"/>
              </a:rPr>
              <a:t>	</a:t>
            </a:r>
            <a:r>
              <a:rPr lang="en-US" sz="2000" b="1" dirty="0">
                <a:solidFill>
                  <a:schemeClr val="bg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0</a:t>
            </a:r>
            <a:r>
              <a:rPr lang="en-US" sz="2000" b="1" dirty="0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10.111</a:t>
            </a:r>
            <a:r>
              <a:rPr lang="en-US" sz="2000" b="1" baseline="-6000" dirty="0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2		</a:t>
            </a:r>
            <a:r>
              <a:rPr lang="en-US" sz="2000" dirty="0">
                <a:solidFill>
                  <a:schemeClr val="tx1"/>
                </a:solidFill>
                <a:latin typeface="Calibri"/>
                <a:ea typeface="Monaco" charset="0"/>
                <a:cs typeface="Calibri"/>
                <a:sym typeface="Monaco" charset="0"/>
              </a:rPr>
              <a:t>= 2 + 1/2  + 1/4 + 1/8</a:t>
            </a:r>
            <a:endParaRPr lang="en-US" sz="2000" b="1" dirty="0">
              <a:solidFill>
                <a:schemeClr val="tx1"/>
              </a:solidFill>
              <a:latin typeface="Courier New"/>
              <a:ea typeface="Calibri" charset="0"/>
              <a:cs typeface="Courier New"/>
              <a:sym typeface="Calibri" charset="0"/>
            </a:endParaRPr>
          </a:p>
          <a:p>
            <a:pPr marL="254000" indent="-254000" algn="l">
              <a:spcBef>
                <a:spcPts val="600"/>
              </a:spcBef>
              <a:tabLst>
                <a:tab pos="1031875" algn="l"/>
                <a:tab pos="2398713" algn="l"/>
              </a:tabLst>
            </a:pPr>
            <a:r>
              <a:rPr lang="en-US" sz="2000" dirty="0">
                <a:solidFill>
                  <a:schemeClr val="tx1"/>
                </a:solidFill>
                <a:latin typeface="Monaco" charset="0"/>
                <a:ea typeface="Monaco" charset="0"/>
                <a:cs typeface="Monaco" charset="0"/>
                <a:sym typeface="Monaco" charset="0"/>
              </a:rPr>
              <a:t> 	</a:t>
            </a:r>
            <a:r>
              <a:rPr lang="en-US" sz="2000" dirty="0">
                <a:solidFill>
                  <a:schemeClr val="tx1"/>
                </a:solidFill>
                <a:latin typeface="Calibri"/>
                <a:ea typeface="Monaco" charset="0"/>
                <a:cs typeface="Calibri"/>
                <a:sym typeface="Monaco" charset="0"/>
              </a:rPr>
              <a:t>1 7/16	</a:t>
            </a:r>
            <a:r>
              <a:rPr lang="en-US" sz="2000" dirty="0">
                <a:solidFill>
                  <a:schemeClr val="tx1"/>
                </a:solidFill>
                <a:latin typeface="Monaco" charset="0"/>
                <a:ea typeface="Monaco" charset="0"/>
                <a:cs typeface="Monaco" charset="0"/>
                <a:sym typeface="Monaco" charset="0"/>
              </a:rPr>
              <a:t>	</a:t>
            </a:r>
            <a:r>
              <a:rPr lang="en-US" sz="2000" b="1" dirty="0">
                <a:solidFill>
                  <a:schemeClr val="bg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00</a:t>
            </a:r>
            <a:r>
              <a:rPr lang="en-US" sz="2000" b="1" dirty="0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1.0111</a:t>
            </a:r>
            <a:r>
              <a:rPr lang="en-US" sz="2000" b="1" baseline="-6000" dirty="0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2	</a:t>
            </a:r>
            <a:r>
              <a:rPr lang="en-US" sz="2000" dirty="0">
                <a:solidFill>
                  <a:schemeClr val="tx1"/>
                </a:solidFill>
                <a:latin typeface="Calibri"/>
                <a:ea typeface="Monaco" charset="0"/>
                <a:cs typeface="Calibri"/>
                <a:sym typeface="Monaco" charset="0"/>
              </a:rPr>
              <a:t>= 1 + 1/4 + 1/8 + 1/16</a:t>
            </a:r>
            <a:endParaRPr lang="en-US" sz="2000" b="1" dirty="0">
              <a:solidFill>
                <a:schemeClr val="tx1"/>
              </a:solidFill>
              <a:latin typeface="Courier New"/>
              <a:ea typeface="Calibri" charset="0"/>
              <a:cs typeface="Courier New"/>
              <a:sym typeface="Calibri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3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/>
              <a:t>Representable Numbers</a:t>
            </a:r>
          </a:p>
        </p:txBody>
      </p:sp>
      <p:sp>
        <p:nvSpPr>
          <p:cNvPr id="16388" name="Rectangle 4"/>
          <p:cNvSpPr>
            <a:spLocks noGrp="1" noChangeArrowheads="1"/>
          </p:cNvSpPr>
          <p:nvPr>
            <p:ph idx="1"/>
          </p:nvPr>
        </p:nvSpPr>
        <p:spPr>
          <a:ln/>
        </p:spPr>
        <p:txBody>
          <a:bodyPr/>
          <a:lstStyle/>
          <a:p>
            <a:pPr>
              <a:tabLst>
                <a:tab pos="1828800" algn="l"/>
              </a:tabLst>
            </a:pPr>
            <a:r>
              <a:rPr lang="en-US" dirty="0"/>
              <a:t>Limitation</a:t>
            </a:r>
          </a:p>
          <a:p>
            <a:pPr marL="552450" lvl="1">
              <a:tabLst>
                <a:tab pos="1828800" algn="l"/>
              </a:tabLst>
            </a:pPr>
            <a:r>
              <a:rPr lang="en-US" dirty="0"/>
              <a:t>Can only exactly represent numbers of the form x/2</a:t>
            </a:r>
            <a:r>
              <a:rPr lang="en-US" baseline="32000" dirty="0"/>
              <a:t>k</a:t>
            </a:r>
          </a:p>
          <a:p>
            <a:pPr marL="552450" lvl="1">
              <a:tabLst>
                <a:tab pos="1828800" algn="l"/>
              </a:tabLst>
            </a:pPr>
            <a:r>
              <a:rPr lang="en-US" dirty="0"/>
              <a:t>Other rational numbers cannot be exactly represented</a:t>
            </a:r>
          </a:p>
          <a:p>
            <a:pPr lvl="4">
              <a:tabLst>
                <a:tab pos="1828800" algn="l"/>
              </a:tabLst>
            </a:pPr>
            <a:endParaRPr lang="en-US" sz="200" dirty="0"/>
          </a:p>
          <a:p>
            <a:pPr lvl="1">
              <a:tabLst>
                <a:tab pos="1828800" algn="l"/>
              </a:tabLst>
            </a:pPr>
            <a:r>
              <a:rPr lang="en-US" dirty="0"/>
              <a:t>Value	Representation</a:t>
            </a:r>
          </a:p>
          <a:p>
            <a:pPr marL="838200" lvl="2">
              <a:tabLst>
                <a:tab pos="1828800" algn="l"/>
              </a:tabLst>
            </a:pPr>
            <a:r>
              <a:rPr lang="en-US" dirty="0"/>
              <a:t>1/3	</a:t>
            </a:r>
            <a:r>
              <a:rPr lang="en-US" b="1" dirty="0">
                <a:latin typeface="Courier New"/>
                <a:ea typeface="Monaco" charset="0"/>
                <a:cs typeface="Courier New"/>
                <a:sym typeface="Monaco" charset="0"/>
              </a:rPr>
              <a:t>0.0101010101[01]…</a:t>
            </a:r>
            <a:r>
              <a:rPr lang="en-US" b="1" baseline="-6000" dirty="0">
                <a:latin typeface="Courier New"/>
                <a:ea typeface="Monaco" charset="0"/>
                <a:cs typeface="Courier New"/>
                <a:sym typeface="Monaco" charset="0"/>
              </a:rPr>
              <a:t>2</a:t>
            </a:r>
            <a:endParaRPr lang="en-US" b="1" dirty="0">
              <a:latin typeface="Courier New"/>
              <a:cs typeface="Courier New"/>
              <a:sym typeface="Monaco" charset="0"/>
            </a:endParaRPr>
          </a:p>
          <a:p>
            <a:pPr marL="838200" lvl="2">
              <a:tabLst>
                <a:tab pos="1828800" algn="l"/>
              </a:tabLst>
            </a:pPr>
            <a:r>
              <a:rPr lang="en-US" dirty="0"/>
              <a:t>1/5	</a:t>
            </a:r>
            <a:r>
              <a:rPr lang="en-US" b="1" dirty="0">
                <a:latin typeface="Courier New"/>
                <a:ea typeface="Monaco" charset="0"/>
                <a:cs typeface="Courier New"/>
                <a:sym typeface="Monaco" charset="0"/>
              </a:rPr>
              <a:t>0.001100110011[0011]…</a:t>
            </a:r>
            <a:r>
              <a:rPr lang="en-US" b="1" baseline="-6000" dirty="0">
                <a:latin typeface="Courier New"/>
                <a:ea typeface="Monaco" charset="0"/>
                <a:cs typeface="Courier New"/>
                <a:sym typeface="Monaco" charset="0"/>
              </a:rPr>
              <a:t>2</a:t>
            </a:r>
            <a:endParaRPr lang="en-US" b="1" dirty="0">
              <a:latin typeface="Courier New"/>
              <a:cs typeface="Courier New"/>
              <a:sym typeface="Monaco" charset="0"/>
            </a:endParaRPr>
          </a:p>
          <a:p>
            <a:pPr marL="838200" lvl="2">
              <a:tabLst>
                <a:tab pos="1828800" algn="l"/>
              </a:tabLst>
            </a:pPr>
            <a:r>
              <a:rPr lang="en-US" dirty="0"/>
              <a:t>1/10	</a:t>
            </a:r>
            <a:r>
              <a:rPr lang="en-US" b="1" dirty="0">
                <a:latin typeface="Courier New"/>
                <a:ea typeface="Monaco" charset="0"/>
                <a:cs typeface="Courier New"/>
                <a:sym typeface="Monaco" charset="0"/>
              </a:rPr>
              <a:t>0.0001100110011[0011]…</a:t>
            </a:r>
            <a:r>
              <a:rPr lang="en-US" b="1" baseline="-6000" dirty="0">
                <a:latin typeface="Courier New"/>
                <a:ea typeface="Monaco" charset="0"/>
                <a:cs typeface="Courier New"/>
                <a:sym typeface="Monaco" charset="0"/>
              </a:rPr>
              <a:t>2</a:t>
            </a:r>
            <a:endParaRPr lang="en-US" b="1" baseline="-6000" dirty="0">
              <a:latin typeface="Courier New"/>
              <a:cs typeface="Courier New"/>
              <a:sym typeface="Monaco" charset="0"/>
            </a:endParaRPr>
          </a:p>
          <a:p>
            <a:pPr marL="0" indent="0">
              <a:buNone/>
              <a:tabLst>
                <a:tab pos="1828800" algn="l"/>
              </a:tabLst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/>
              <a:t>Today: Floating Point</a:t>
            </a:r>
          </a:p>
        </p:txBody>
      </p:sp>
      <p:sp>
        <p:nvSpPr>
          <p:cNvPr id="17412" name="Rectangle 4"/>
          <p:cNvSpPr>
            <a:spLocks noGrp="1" noChangeArrowheads="1"/>
          </p:cNvSpPr>
          <p:nvPr>
            <p:ph idx="1"/>
          </p:nvPr>
        </p:nvSpPr>
        <p:spPr>
          <a:ln/>
        </p:spPr>
        <p:txBody>
          <a:bodyPr/>
          <a:lstStyle/>
          <a:p>
            <a:r>
              <a:rPr lang="en-US">
                <a:solidFill>
                  <a:srgbClr val="B3B3B3"/>
                </a:solidFill>
              </a:rPr>
              <a:t>Background: Fractional binary numbers</a:t>
            </a:r>
          </a:p>
          <a:p>
            <a:r>
              <a:rPr lang="en-US"/>
              <a:t>IEEE floating point standard: Definition</a:t>
            </a:r>
          </a:p>
          <a:p>
            <a:r>
              <a:rPr lang="en-US">
                <a:solidFill>
                  <a:srgbClr val="B3B3B3"/>
                </a:solidFill>
              </a:rPr>
              <a:t>Example and properties</a:t>
            </a:r>
          </a:p>
          <a:p>
            <a:r>
              <a:rPr lang="en-US">
                <a:solidFill>
                  <a:srgbClr val="B3B3B3"/>
                </a:solidFill>
              </a:rPr>
              <a:t>Rounding, addition, multiplication</a:t>
            </a:r>
          </a:p>
          <a:p>
            <a:r>
              <a:rPr lang="en-US">
                <a:solidFill>
                  <a:srgbClr val="B3B3B3"/>
                </a:solidFill>
              </a:rPr>
              <a:t>Floating point in C</a:t>
            </a:r>
          </a:p>
          <a:p>
            <a:r>
              <a:rPr lang="en-US">
                <a:solidFill>
                  <a:srgbClr val="B3B3B3"/>
                </a:solidFill>
              </a:rPr>
              <a:t>Summary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3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/>
              <a:t>IEEE Floating Point</a:t>
            </a:r>
          </a:p>
        </p:txBody>
      </p:sp>
      <p:sp>
        <p:nvSpPr>
          <p:cNvPr id="18436" name="Rectangle 4"/>
          <p:cNvSpPr>
            <a:spLocks noGrp="1" noChangeArrowheads="1"/>
          </p:cNvSpPr>
          <p:nvPr>
            <p:ph idx="1"/>
          </p:nvPr>
        </p:nvSpPr>
        <p:spPr>
          <a:ln/>
        </p:spPr>
        <p:txBody>
          <a:bodyPr/>
          <a:lstStyle/>
          <a:p>
            <a:r>
              <a:rPr lang="en-US" dirty="0"/>
              <a:t>IEEE Standard 754</a:t>
            </a:r>
          </a:p>
          <a:p>
            <a:pPr marL="552450" lvl="1"/>
            <a:r>
              <a:rPr lang="en-US" dirty="0"/>
              <a:t>Established in 1985 as uniform standard for floating point arithmetic</a:t>
            </a:r>
          </a:p>
          <a:p>
            <a:pPr marL="838200" lvl="2"/>
            <a:r>
              <a:rPr lang="en-US" dirty="0"/>
              <a:t>Before that, many idiosyncratic formats</a:t>
            </a:r>
          </a:p>
          <a:p>
            <a:pPr marL="552450" lvl="1"/>
            <a:r>
              <a:rPr lang="en-US" dirty="0"/>
              <a:t>Supported by all major CPUs</a:t>
            </a:r>
          </a:p>
          <a:p>
            <a:endParaRPr lang="en-US" dirty="0"/>
          </a:p>
          <a:p>
            <a:r>
              <a:rPr lang="en-US" dirty="0"/>
              <a:t>Driven by numerical concerns</a:t>
            </a:r>
          </a:p>
          <a:p>
            <a:pPr marL="552450" lvl="1"/>
            <a:r>
              <a:rPr lang="en-US" dirty="0"/>
              <a:t>Hard to make fast in hardware</a:t>
            </a:r>
          </a:p>
          <a:p>
            <a:pPr marL="838200" lvl="2"/>
            <a:r>
              <a:rPr lang="en-US" dirty="0"/>
              <a:t>Numerical analysts predominated over hardware designers in defining standard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0EB643-F817-47BD-9FFD-F0CFE1DD72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(Binary) Scientific Notation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67909E-C9D4-4A4E-9BF5-1CFD041CCE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are the parts of a number in scientific notation?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48126B6-1213-4D5F-A87E-E8529613D2C1}"/>
              </a:ext>
            </a:extLst>
          </p:cNvPr>
          <p:cNvSpPr txBox="1"/>
          <p:nvPr/>
        </p:nvSpPr>
        <p:spPr>
          <a:xfrm>
            <a:off x="1558925" y="1981200"/>
            <a:ext cx="602615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 dirty="0">
                <a:latin typeface="+mj-lt"/>
              </a:rPr>
              <a:t>1.1101101101101</a:t>
            </a:r>
            <a:r>
              <a:rPr lang="en-US" sz="4400" baseline="-25000" dirty="0">
                <a:latin typeface="+mj-lt"/>
              </a:rPr>
              <a:t>2</a:t>
            </a:r>
            <a:r>
              <a:rPr lang="en-US" sz="4400" dirty="0">
                <a:latin typeface="+mj-lt"/>
              </a:rPr>
              <a:t> x 2</a:t>
            </a:r>
            <a:r>
              <a:rPr lang="en-US" sz="4400" baseline="30000" dirty="0">
                <a:latin typeface="+mj-lt"/>
              </a:rPr>
              <a:t>13</a:t>
            </a:r>
            <a:endParaRPr lang="en-US" dirty="0"/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4C38F1A8-6CCF-41AB-8B1D-66B8BA44F978}"/>
              </a:ext>
            </a:extLst>
          </p:cNvPr>
          <p:cNvCxnSpPr>
            <a:cxnSpLocks/>
          </p:cNvCxnSpPr>
          <p:nvPr/>
        </p:nvCxnSpPr>
        <p:spPr bwMode="auto">
          <a:xfrm flipV="1">
            <a:off x="2819400" y="2750641"/>
            <a:ext cx="914400" cy="1745159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62E40AF4-5308-4503-87E2-5201D852FCE7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7150100" y="2462262"/>
            <a:ext cx="241300" cy="1881138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0C10AEC1-B38B-47C3-8BC3-3AFCC1EE7317}"/>
              </a:ext>
            </a:extLst>
          </p:cNvPr>
          <p:cNvSpPr txBox="1"/>
          <p:nvPr/>
        </p:nvSpPr>
        <p:spPr>
          <a:xfrm>
            <a:off x="381000" y="4495800"/>
            <a:ext cx="45847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Significand </a:t>
            </a:r>
            <a:endParaRPr lang="en-US" sz="24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9C07F26-C89F-4F5E-AAB1-BC0E2520E98B}"/>
              </a:ext>
            </a:extLst>
          </p:cNvPr>
          <p:cNvSpPr txBox="1"/>
          <p:nvPr/>
        </p:nvSpPr>
        <p:spPr>
          <a:xfrm>
            <a:off x="5099050" y="4317999"/>
            <a:ext cx="45847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Exponent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160316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0" name="Rectangle 4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/>
              <a:t>Floating Point Representation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>
          <a:ln/>
        </p:spPr>
        <p:txBody>
          <a:bodyPr/>
          <a:lstStyle/>
          <a:p>
            <a:r>
              <a:rPr lang="en-US" dirty="0"/>
              <a:t>Numerical Form: </a:t>
            </a:r>
            <a:br>
              <a:rPr lang="en-US" dirty="0"/>
            </a:br>
            <a:r>
              <a:rPr lang="en-US" dirty="0"/>
              <a:t>			(–1)</a:t>
            </a:r>
            <a:r>
              <a:rPr lang="en-US" baseline="32000" dirty="0"/>
              <a:t>s</a:t>
            </a:r>
            <a:r>
              <a:rPr lang="en-US" dirty="0"/>
              <a:t> </a:t>
            </a:r>
            <a:r>
              <a:rPr lang="en-US" dirty="0"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M</a:t>
            </a:r>
            <a:r>
              <a:rPr lang="en-US" dirty="0"/>
              <a:t>  2</a:t>
            </a:r>
            <a:r>
              <a:rPr lang="en-US" baseline="32000" dirty="0"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E</a:t>
            </a:r>
            <a:endParaRPr lang="en-US" dirty="0"/>
          </a:p>
          <a:p>
            <a:pPr marL="552450" lvl="1"/>
            <a:r>
              <a:rPr lang="en-US" dirty="0"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Sign bit</a:t>
            </a:r>
            <a:r>
              <a:rPr lang="en-US" dirty="0"/>
              <a:t> </a:t>
            </a:r>
            <a:r>
              <a:rPr lang="en-US" dirty="0">
                <a:solidFill>
                  <a:srgbClr val="980002"/>
                </a:solidFill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s</a:t>
            </a:r>
            <a:r>
              <a:rPr lang="en-US" dirty="0"/>
              <a:t> determines whether number is negative or positive</a:t>
            </a:r>
          </a:p>
          <a:p>
            <a:pPr marL="552450" lvl="1"/>
            <a:r>
              <a:rPr lang="en-US" dirty="0"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Significand</a:t>
            </a:r>
            <a:r>
              <a:rPr lang="en-US" dirty="0"/>
              <a:t> </a:t>
            </a:r>
            <a:r>
              <a:rPr lang="en-US" dirty="0">
                <a:solidFill>
                  <a:srgbClr val="980002"/>
                </a:solidFill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M</a:t>
            </a:r>
            <a:r>
              <a:rPr lang="en-US" dirty="0"/>
              <a:t>  normally a fractional value.</a:t>
            </a:r>
          </a:p>
          <a:p>
            <a:pPr marL="552450" lvl="1"/>
            <a:r>
              <a:rPr lang="en-US" dirty="0"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Exponent</a:t>
            </a:r>
            <a:r>
              <a:rPr lang="en-US" dirty="0"/>
              <a:t> </a:t>
            </a:r>
            <a:r>
              <a:rPr lang="en-US" dirty="0">
                <a:solidFill>
                  <a:srgbClr val="980002"/>
                </a:solidFill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E</a:t>
            </a:r>
            <a:r>
              <a:rPr lang="en-US" dirty="0"/>
              <a:t> weights value by power of two</a:t>
            </a:r>
          </a:p>
          <a:p>
            <a:endParaRPr lang="en-US" dirty="0"/>
          </a:p>
          <a:p>
            <a:r>
              <a:rPr lang="en-US" dirty="0"/>
              <a:t>Encoding</a:t>
            </a:r>
          </a:p>
          <a:p>
            <a:pPr marL="552450" lvl="1"/>
            <a:r>
              <a:rPr lang="en-US" b="1" dirty="0">
                <a:latin typeface="Monaco" charset="0"/>
                <a:ea typeface="Monaco" charset="0"/>
                <a:cs typeface="Monaco" charset="0"/>
                <a:sym typeface="Monaco" charset="0"/>
              </a:rPr>
              <a:t>s</a:t>
            </a:r>
            <a:r>
              <a:rPr lang="en-US" dirty="0"/>
              <a:t> is sign bit </a:t>
            </a:r>
            <a:r>
              <a:rPr lang="en-US" dirty="0">
                <a:solidFill>
                  <a:srgbClr val="980002"/>
                </a:solidFill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s</a:t>
            </a:r>
            <a:endParaRPr lang="en-US" dirty="0"/>
          </a:p>
          <a:p>
            <a:pPr marL="552450" lvl="1"/>
            <a:r>
              <a:rPr lang="en-US" b="1" dirty="0">
                <a:latin typeface="+mn-lt"/>
                <a:ea typeface="Monaco" charset="0"/>
                <a:cs typeface="Monaco" charset="0"/>
                <a:sym typeface="Monaco" charset="0"/>
              </a:rPr>
              <a:t>exp</a:t>
            </a:r>
            <a:r>
              <a:rPr lang="en-US" dirty="0">
                <a:latin typeface="+mn-lt"/>
              </a:rPr>
              <a:t> </a:t>
            </a:r>
            <a:r>
              <a:rPr lang="en-US" dirty="0"/>
              <a:t>field encodes </a:t>
            </a:r>
            <a:r>
              <a:rPr lang="en-US" dirty="0">
                <a:solidFill>
                  <a:srgbClr val="980002"/>
                </a:solidFill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E</a:t>
            </a:r>
            <a:endParaRPr lang="en-US" dirty="0"/>
          </a:p>
          <a:p>
            <a:pPr marL="552450" lvl="1"/>
            <a:r>
              <a:rPr lang="en-US" b="1" dirty="0">
                <a:latin typeface="+mn-lt"/>
                <a:ea typeface="Monaco" charset="0"/>
                <a:cs typeface="Monaco" charset="0"/>
                <a:sym typeface="Monaco" charset="0"/>
              </a:rPr>
              <a:t>frac</a:t>
            </a:r>
            <a:r>
              <a:rPr lang="en-US" dirty="0"/>
              <a:t> field encodes </a:t>
            </a:r>
            <a:r>
              <a:rPr lang="en-US" dirty="0">
                <a:solidFill>
                  <a:srgbClr val="980002"/>
                </a:solidFill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M</a:t>
            </a:r>
            <a:endParaRPr lang="en-US" dirty="0"/>
          </a:p>
        </p:txBody>
      </p:sp>
      <p:graphicFrame>
        <p:nvGraphicFramePr>
          <p:cNvPr id="19461" name="Group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7737174"/>
              </p:ext>
            </p:extLst>
          </p:nvPr>
        </p:nvGraphicFramePr>
        <p:xfrm>
          <a:off x="711200" y="5689600"/>
          <a:ext cx="7366000" cy="508000"/>
        </p:xfrm>
        <a:graphic>
          <a:graphicData uri="http://schemas.openxmlformats.org/drawingml/2006/table">
            <a:tbl>
              <a:tblPr/>
              <a:tblGrid>
                <a:gridCol w="381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41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143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8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naco" charset="0"/>
                          <a:cs typeface="Monaco" charset="0"/>
                          <a:sym typeface="Monaco" charset="0"/>
                        </a:rPr>
                        <a:t>s</a:t>
                      </a:r>
                    </a:p>
                  </a:txBody>
                  <a:tcPr marL="50800" marR="50800" marT="50800" marB="508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E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naco" charset="0"/>
                          <a:cs typeface="Monaco" charset="0"/>
                          <a:sym typeface="Monaco" charset="0"/>
                        </a:rPr>
                        <a:t>exp</a:t>
                      </a:r>
                    </a:p>
                  </a:txBody>
                  <a:tcPr marL="50800" marR="50800" marT="50800" marB="508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1C7C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naco" charset="0"/>
                          <a:cs typeface="Monaco" charset="0"/>
                          <a:sym typeface="Monaco" charset="0"/>
                        </a:rPr>
                        <a:t>frac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Monaco" charset="0"/>
                        <a:cs typeface="Monaco" charset="0"/>
                        <a:sym typeface="Monaco" charset="0"/>
                      </a:endParaRPr>
                    </a:p>
                  </a:txBody>
                  <a:tcPr marL="50800" marR="50800" marT="50800" marB="508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" name="Rectangle 1">
            <a:extLst>
              <a:ext uri="{FF2B5EF4-FFF2-40B4-BE49-F238E27FC236}">
                <a16:creationId xmlns:a16="http://schemas.microsoft.com/office/drawing/2014/main" id="{016F9B52-3B7F-44A0-8DF4-C36D4A6B719A}"/>
              </a:ext>
            </a:extLst>
          </p:cNvPr>
          <p:cNvSpPr/>
          <p:nvPr/>
        </p:nvSpPr>
        <p:spPr>
          <a:xfrm>
            <a:off x="4800600" y="1143000"/>
            <a:ext cx="4114800" cy="590931"/>
          </a:xfrm>
          <a:prstGeom prst="rect">
            <a:avLst/>
          </a:prstGeom>
          <a:solidFill>
            <a:srgbClr val="FFFFFF">
              <a:lumMod val="85000"/>
            </a:srgbClr>
          </a:solidFill>
        </p:spPr>
        <p:txBody>
          <a:bodyPr wrap="square">
            <a:spAutoFit/>
          </a:bodyPr>
          <a:lstStyle/>
          <a:p>
            <a:pPr marL="0" marR="0" lvl="1" indent="0" algn="l" defTabSz="89535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914400" algn="l"/>
                <a:tab pos="1828800" algn="l"/>
                <a:tab pos="2400300" algn="l"/>
                <a:tab pos="2971800" algn="l"/>
              </a:tabLst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Bold"/>
              </a:rPr>
              <a:t>Example: </a:t>
            </a:r>
            <a:b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Bold"/>
              </a:rPr>
            </a:b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Bold"/>
              </a:rPr>
              <a:t>15213</a:t>
            </a:r>
            <a:r>
              <a:rPr kumimoji="0" lang="en-US" sz="1800" b="0" i="0" u="none" strike="noStrike" kern="0" cap="none" spc="0" normalizeH="0" baseline="-2500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Bold"/>
              </a:rPr>
              <a:t>10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Bold"/>
              </a:rPr>
              <a:t>  = (-1)</a:t>
            </a:r>
            <a:r>
              <a:rPr kumimoji="0" lang="en-US" sz="1800" b="0" i="0" u="none" strike="noStrike" kern="0" cap="none" spc="0" normalizeH="0" baseline="3000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Bold"/>
              </a:rPr>
              <a:t>0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x 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Bold"/>
              </a:rPr>
              <a:t>1.1101101101101</a:t>
            </a:r>
            <a:r>
              <a:rPr kumimoji="0" lang="en-US" sz="1800" b="0" i="0" u="none" strike="noStrike" kern="0" cap="none" spc="0" normalizeH="0" baseline="-2500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Bold"/>
              </a:rPr>
              <a:t>2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Bold"/>
              </a:rPr>
              <a:t> x 2</a:t>
            </a:r>
            <a:r>
              <a:rPr kumimoji="0" lang="en-US" sz="1800" b="0" i="0" u="none" strike="noStrike" kern="0" cap="none" spc="0" normalizeH="0" baseline="3000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Bold"/>
              </a:rPr>
              <a:t>13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 Bold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018" y="435678"/>
            <a:ext cx="8405982" cy="762000"/>
          </a:xfrm>
        </p:spPr>
        <p:txBody>
          <a:bodyPr/>
          <a:lstStyle/>
          <a:p>
            <a:r>
              <a:rPr lang="en-US" dirty="0"/>
              <a:t>Three “kinds” of floating point numbers</a:t>
            </a:r>
          </a:p>
        </p:txBody>
      </p:sp>
      <p:graphicFrame>
        <p:nvGraphicFramePr>
          <p:cNvPr id="4" name="Group 5"/>
          <p:cNvGraphicFramePr>
            <a:graphicFrameLocks noGrp="1"/>
          </p:cNvGraphicFramePr>
          <p:nvPr/>
        </p:nvGraphicFramePr>
        <p:xfrm>
          <a:off x="1828800" y="1295400"/>
          <a:ext cx="5765800" cy="1016000"/>
        </p:xfrm>
        <a:graphic>
          <a:graphicData uri="http://schemas.openxmlformats.org/drawingml/2006/table">
            <a:tbl>
              <a:tblPr/>
              <a:tblGrid>
                <a:gridCol w="2982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1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2611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8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naco" charset="0"/>
                          <a:cs typeface="Monaco" charset="0"/>
                          <a:sym typeface="Monaco" charset="0"/>
                        </a:rPr>
                        <a:t>s</a:t>
                      </a:r>
                    </a:p>
                  </a:txBody>
                  <a:tcPr marL="50800" marR="50800" marT="50800" marB="508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E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naco" charset="0"/>
                          <a:cs typeface="Monaco" charset="0"/>
                          <a:sym typeface="Monaco" charset="0"/>
                        </a:rPr>
                        <a:t>exp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Monaco" charset="0"/>
                        <a:cs typeface="Monaco" charset="0"/>
                        <a:sym typeface="Monaco" charset="0"/>
                      </a:endParaRPr>
                    </a:p>
                  </a:txBody>
                  <a:tcPr marL="50800" marR="50800" marT="50800" marB="508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1C7C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naco" charset="0"/>
                          <a:cs typeface="Monaco" charset="0"/>
                          <a:sym typeface="Monaco" charset="0"/>
                        </a:rPr>
                        <a:t>frac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Monaco" charset="0"/>
                        <a:cs typeface="Monaco" charset="0"/>
                        <a:sym typeface="Monaco" charset="0"/>
                      </a:endParaRPr>
                    </a:p>
                  </a:txBody>
                  <a:tcPr marL="50800" marR="50800" marT="50800" marB="508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8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naco" charset="0"/>
                          <a:cs typeface="Monaco" charset="0"/>
                          <a:sym typeface="Monaco" charset="0"/>
                        </a:rPr>
                        <a:t>1</a:t>
                      </a:r>
                    </a:p>
                  </a:txBody>
                  <a:tcPr marL="50800" marR="50800" marT="50800" marB="50800" anchor="ctr" horzOverflow="overflow">
                    <a:lnL cap="flat">
                      <a:noFill/>
                    </a:lnL>
                    <a:lnR cap="flat"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naco" charset="0"/>
                          <a:cs typeface="Monaco" charset="0"/>
                          <a:sym typeface="Monaco" charset="0"/>
                        </a:rPr>
                        <a:t>e-bits</a:t>
                      </a:r>
                    </a:p>
                  </a:txBody>
                  <a:tcPr marL="50800" marR="50800" marT="50800" marB="50800" anchor="ctr" horzOverflow="overflow">
                    <a:lnL cap="flat">
                      <a:noFill/>
                    </a:lnL>
                    <a:lnR cap="flat"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naco" charset="0"/>
                          <a:cs typeface="Monaco" charset="0"/>
                          <a:sym typeface="Monaco" charset="0"/>
                        </a:rPr>
                        <a:t>f-bits</a:t>
                      </a:r>
                    </a:p>
                  </a:txBody>
                  <a:tcPr marL="50800" marR="50800" marT="50800" marB="50800" anchor="ctr" horzOverflow="overflow">
                    <a:lnL cap="flat">
                      <a:noFill/>
                    </a:lnL>
                    <a:lnR cap="flat"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6" name="Straight Arrow Connector 5"/>
          <p:cNvCxnSpPr/>
          <p:nvPr/>
        </p:nvCxnSpPr>
        <p:spPr bwMode="auto">
          <a:xfrm flipH="1">
            <a:off x="1143000" y="2286000"/>
            <a:ext cx="1828800" cy="137160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8" name="Straight Arrow Connector 7"/>
          <p:cNvCxnSpPr/>
          <p:nvPr/>
        </p:nvCxnSpPr>
        <p:spPr bwMode="auto">
          <a:xfrm>
            <a:off x="2971800" y="2286000"/>
            <a:ext cx="838200" cy="137160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0" name="Straight Arrow Connector 9"/>
          <p:cNvCxnSpPr/>
          <p:nvPr/>
        </p:nvCxnSpPr>
        <p:spPr bwMode="auto">
          <a:xfrm>
            <a:off x="2971800" y="2286000"/>
            <a:ext cx="3962400" cy="152400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4" name="TextBox 13"/>
          <p:cNvSpPr txBox="1"/>
          <p:nvPr/>
        </p:nvSpPr>
        <p:spPr>
          <a:xfrm>
            <a:off x="766275" y="3809999"/>
            <a:ext cx="1019830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00…00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741829" y="3820749"/>
            <a:ext cx="3256276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exp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≠ 0 and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exp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≠ 11…11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629400" y="3820749"/>
            <a:ext cx="2209800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11…11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3191" y="4323546"/>
            <a:ext cx="312502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Denormalized:</a:t>
            </a:r>
            <a:b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i.e., a number close to zero: +0.0001 </a:t>
            </a:r>
            <a:b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-0.0001</a:t>
            </a:r>
            <a:endParaRPr 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511607" y="4277380"/>
            <a:ext cx="189801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Normalized</a:t>
            </a:r>
          </a:p>
          <a:p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58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086600" y="4293163"/>
            <a:ext cx="11801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special</a:t>
            </a:r>
          </a:p>
        </p:txBody>
      </p:sp>
    </p:spTree>
    <p:extLst>
      <p:ext uri="{BB962C8B-B14F-4D97-AF65-F5344CB8AC3E}">
        <p14:creationId xmlns:p14="http://schemas.microsoft.com/office/powerpoint/2010/main" val="18982359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3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 dirty="0"/>
              <a:t>“Normalized” Values</a:t>
            </a:r>
          </a:p>
        </p:txBody>
      </p:sp>
      <p:sp>
        <p:nvSpPr>
          <p:cNvPr id="21508" name="Rectangle 4"/>
          <p:cNvSpPr>
            <a:spLocks noGrp="1" noChangeArrowheads="1"/>
          </p:cNvSpPr>
          <p:nvPr>
            <p:ph idx="1"/>
          </p:nvPr>
        </p:nvSpPr>
        <p:spPr>
          <a:ln/>
        </p:spPr>
        <p:txBody>
          <a:bodyPr/>
          <a:lstStyle/>
          <a:p>
            <a:r>
              <a:rPr lang="en-US" dirty="0"/>
              <a:t>When: exp ≠ 000…0 and exp ≠ 111…1</a:t>
            </a:r>
          </a:p>
          <a:p>
            <a:endParaRPr lang="en-US" dirty="0"/>
          </a:p>
          <a:p>
            <a:r>
              <a:rPr lang="en-US" dirty="0"/>
              <a:t>Exponent coded as a </a:t>
            </a:r>
            <a:r>
              <a:rPr lang="en-US" dirty="0"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biased</a:t>
            </a:r>
            <a:r>
              <a:rPr lang="en-US" dirty="0"/>
              <a:t> value: exp = </a:t>
            </a:r>
            <a:r>
              <a:rPr lang="en-US" dirty="0"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E</a:t>
            </a:r>
            <a:r>
              <a:rPr lang="en-US" dirty="0"/>
              <a:t>  + </a:t>
            </a:r>
            <a:r>
              <a:rPr lang="en-US" dirty="0"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Bias</a:t>
            </a:r>
            <a:endParaRPr lang="en-US" dirty="0"/>
          </a:p>
          <a:p>
            <a:pPr marL="552450" lvl="1"/>
            <a:r>
              <a:rPr lang="en-US" dirty="0">
                <a:latin typeface="Calibri Italic" charset="0"/>
                <a:ea typeface="Calibri Italic" charset="0"/>
                <a:cs typeface="Calibri Italic" charset="0"/>
                <a:sym typeface="Calibri Italic" charset="0"/>
              </a:rPr>
              <a:t>exp</a:t>
            </a:r>
            <a:r>
              <a:rPr lang="en-US" dirty="0"/>
              <a:t>: encoded binary E</a:t>
            </a:r>
            <a:endParaRPr lang="en-US" dirty="0">
              <a:latin typeface="Calibri"/>
              <a:cs typeface="Calibri"/>
            </a:endParaRPr>
          </a:p>
          <a:p>
            <a:pPr marL="552450" lvl="1"/>
            <a:r>
              <a:rPr lang="en-US" dirty="0">
                <a:latin typeface="Calibri Italic" charset="0"/>
                <a:ea typeface="Calibri Italic" charset="0"/>
                <a:cs typeface="Calibri Italic" charset="0"/>
                <a:sym typeface="Calibri Italic" charset="0"/>
              </a:rPr>
              <a:t>Bias</a:t>
            </a:r>
            <a:r>
              <a:rPr lang="en-US" dirty="0"/>
              <a:t> = 2</a:t>
            </a:r>
            <a:r>
              <a:rPr lang="en-US" baseline="32000" dirty="0"/>
              <a:t>k-1</a:t>
            </a:r>
            <a:r>
              <a:rPr lang="en-US" dirty="0"/>
              <a:t> - 1, where </a:t>
            </a:r>
            <a:r>
              <a:rPr lang="en-US" dirty="0">
                <a:latin typeface="Calibri Italic" charset="0"/>
                <a:ea typeface="Calibri Italic" charset="0"/>
                <a:cs typeface="Calibri Italic" charset="0"/>
                <a:sym typeface="Calibri Italic" charset="0"/>
              </a:rPr>
              <a:t>k</a:t>
            </a:r>
            <a:r>
              <a:rPr lang="en-US" dirty="0"/>
              <a:t> is number of exponent bits</a:t>
            </a:r>
          </a:p>
          <a:p>
            <a:pPr marL="838200" lvl="2"/>
            <a:r>
              <a:rPr lang="en-US" dirty="0"/>
              <a:t>Single precision: 127 </a:t>
            </a:r>
          </a:p>
          <a:p>
            <a:pPr marL="838200" lvl="2"/>
            <a:r>
              <a:rPr lang="en-US" dirty="0"/>
              <a:t>Double precision: 1023</a:t>
            </a:r>
            <a:endParaRPr lang="en-US" dirty="0">
              <a:latin typeface="Calibri"/>
              <a:cs typeface="Calibri"/>
            </a:endParaRPr>
          </a:p>
          <a:p>
            <a:pPr marL="552450" lvl="1"/>
            <a:r>
              <a:rPr lang="en-US" dirty="0">
                <a:latin typeface="Calibri"/>
                <a:cs typeface="Calibri"/>
              </a:rPr>
              <a:t>E = -1, exp = 126; </a:t>
            </a:r>
          </a:p>
          <a:p>
            <a:pPr marL="552450" lvl="1"/>
            <a:r>
              <a:rPr lang="en-US" dirty="0">
                <a:latin typeface="Calibri"/>
                <a:cs typeface="Calibri"/>
              </a:rPr>
              <a:t>E = 0, exp = 127; </a:t>
            </a:r>
          </a:p>
          <a:p>
            <a:pPr marL="552450" lvl="1"/>
            <a:r>
              <a:rPr lang="en-US" dirty="0">
                <a:latin typeface="Calibri"/>
                <a:cs typeface="Calibri"/>
              </a:rPr>
              <a:t>E = 1, exp = 128.</a:t>
            </a:r>
          </a:p>
          <a:p>
            <a:pPr marL="438150" lvl="1"/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6858000" y="533400"/>
            <a:ext cx="1944162" cy="46166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en-US" sz="2400" dirty="0"/>
              <a:t>v = (–1)</a:t>
            </a:r>
            <a:r>
              <a:rPr lang="en-US" sz="2400" baseline="32000" dirty="0"/>
              <a:t>s</a:t>
            </a:r>
            <a:r>
              <a:rPr lang="en-US" sz="2400" dirty="0"/>
              <a:t> </a:t>
            </a:r>
            <a:r>
              <a:rPr lang="en-US" sz="2400" dirty="0"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M</a:t>
            </a:r>
            <a:r>
              <a:rPr lang="en-US" sz="2400" dirty="0"/>
              <a:t> 2</a:t>
            </a:r>
            <a:r>
              <a:rPr lang="en-US" sz="2400" baseline="32000" dirty="0"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E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805633-CFE6-735B-A8D1-99871C0687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3">
            <a:extLst>
              <a:ext uri="{FF2B5EF4-FFF2-40B4-BE49-F238E27FC236}">
                <a16:creationId xmlns:a16="http://schemas.microsoft.com/office/drawing/2014/main" id="{B4421CAC-9121-1EB8-0682-75B3F12FE33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 dirty="0"/>
              <a:t>“Normalized” Values</a:t>
            </a:r>
          </a:p>
        </p:txBody>
      </p:sp>
      <p:sp>
        <p:nvSpPr>
          <p:cNvPr id="21508" name="Rectangle 4">
            <a:extLst>
              <a:ext uri="{FF2B5EF4-FFF2-40B4-BE49-F238E27FC236}">
                <a16:creationId xmlns:a16="http://schemas.microsoft.com/office/drawing/2014/main" id="{B90A5FBE-9B2E-308B-441D-1B98F1CC616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ln/>
        </p:spPr>
        <p:txBody>
          <a:bodyPr/>
          <a:lstStyle/>
          <a:p>
            <a:r>
              <a:rPr lang="en-US" dirty="0"/>
              <a:t>When: exp ≠ 000…0 and exp ≠ 111…1</a:t>
            </a:r>
          </a:p>
          <a:p>
            <a:endParaRPr lang="en-US" dirty="0"/>
          </a:p>
          <a:p>
            <a:r>
              <a:rPr lang="en-US" dirty="0"/>
              <a:t>Exponent coded as a </a:t>
            </a:r>
            <a:r>
              <a:rPr lang="en-US" dirty="0"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biased</a:t>
            </a:r>
            <a:r>
              <a:rPr lang="en-US" dirty="0"/>
              <a:t> value: </a:t>
            </a:r>
            <a:r>
              <a:rPr lang="en-US" dirty="0"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exp </a:t>
            </a:r>
            <a:r>
              <a:rPr lang="en-US" dirty="0"/>
              <a:t>= E + </a:t>
            </a:r>
            <a:r>
              <a:rPr lang="en-US" dirty="0"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Bias</a:t>
            </a:r>
            <a:endParaRPr lang="en-US" dirty="0"/>
          </a:p>
          <a:p>
            <a:pPr marL="552450" lvl="1"/>
            <a:r>
              <a:rPr lang="en-US" dirty="0">
                <a:latin typeface="Calibri Italic" charset="0"/>
                <a:ea typeface="Calibri Italic" charset="0"/>
                <a:cs typeface="Calibri Italic" charset="0"/>
                <a:sym typeface="Calibri Italic" charset="0"/>
              </a:rPr>
              <a:t>e</a:t>
            </a:r>
            <a:r>
              <a:rPr lang="en-US" dirty="0"/>
              <a:t>xp: encoded binary E</a:t>
            </a:r>
            <a:endParaRPr lang="en-US" dirty="0">
              <a:latin typeface="Calibri"/>
              <a:cs typeface="Calibri"/>
            </a:endParaRPr>
          </a:p>
          <a:p>
            <a:pPr marL="552450" lvl="1"/>
            <a:r>
              <a:rPr lang="en-US" dirty="0">
                <a:latin typeface="Calibri Italic" charset="0"/>
                <a:ea typeface="Calibri Italic" charset="0"/>
                <a:cs typeface="Calibri Italic" charset="0"/>
                <a:sym typeface="Calibri Italic" charset="0"/>
              </a:rPr>
              <a:t>Bias</a:t>
            </a:r>
            <a:r>
              <a:rPr lang="en-US" dirty="0"/>
              <a:t> = 2</a:t>
            </a:r>
            <a:r>
              <a:rPr lang="en-US" baseline="32000" dirty="0"/>
              <a:t>k-1</a:t>
            </a:r>
            <a:r>
              <a:rPr lang="en-US" dirty="0"/>
              <a:t> - 1, where </a:t>
            </a:r>
            <a:r>
              <a:rPr lang="en-US" dirty="0">
                <a:latin typeface="Calibri Italic" charset="0"/>
                <a:ea typeface="Calibri Italic" charset="0"/>
                <a:cs typeface="Calibri Italic" charset="0"/>
                <a:sym typeface="Calibri Italic" charset="0"/>
              </a:rPr>
              <a:t>k</a:t>
            </a:r>
            <a:r>
              <a:rPr lang="en-US" dirty="0"/>
              <a:t> is number of exponent bits</a:t>
            </a:r>
          </a:p>
          <a:p>
            <a:pPr marL="838200" lvl="2"/>
            <a:r>
              <a:rPr lang="en-US" dirty="0"/>
              <a:t>Single precision: 127</a:t>
            </a:r>
          </a:p>
          <a:p>
            <a:pPr marL="838200" lvl="2"/>
            <a:r>
              <a:rPr lang="en-US" dirty="0"/>
              <a:t>Double precision: 1023</a:t>
            </a:r>
            <a:endParaRPr lang="en-US" dirty="0">
              <a:latin typeface="Calibri"/>
              <a:cs typeface="Calibri"/>
            </a:endParaRPr>
          </a:p>
          <a:p>
            <a:endParaRPr lang="en-US" dirty="0"/>
          </a:p>
          <a:p>
            <a:r>
              <a:rPr lang="en-US" dirty="0" err="1"/>
              <a:t>Significand</a:t>
            </a:r>
            <a:r>
              <a:rPr lang="en-US" dirty="0"/>
              <a:t> coded with implied leading 1: </a:t>
            </a:r>
            <a:r>
              <a:rPr lang="en-US" dirty="0"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M</a:t>
            </a:r>
            <a:r>
              <a:rPr lang="en-US" dirty="0"/>
              <a:t>  =  </a:t>
            </a:r>
            <a:r>
              <a:rPr lang="en-US" dirty="0">
                <a:latin typeface="Calibri"/>
                <a:ea typeface="Monaco" charset="0"/>
                <a:cs typeface="Calibri"/>
                <a:sym typeface="Monaco" charset="0"/>
              </a:rPr>
              <a:t>1.xxx…x</a:t>
            </a:r>
            <a:r>
              <a:rPr lang="en-US" baseline="-6000" dirty="0">
                <a:latin typeface="Calibri"/>
                <a:ea typeface="Monaco" charset="0"/>
                <a:cs typeface="Calibri"/>
                <a:sym typeface="Monaco" charset="0"/>
              </a:rPr>
              <a:t>2</a:t>
            </a:r>
            <a:endParaRPr lang="en-US" dirty="0">
              <a:latin typeface="Calibri"/>
              <a:cs typeface="Calibri"/>
            </a:endParaRPr>
          </a:p>
          <a:p>
            <a:pPr marL="552450" lvl="1"/>
            <a:r>
              <a:rPr lang="en-US" dirty="0">
                <a:latin typeface="Calibri"/>
                <a:cs typeface="Calibri"/>
              </a:rPr>
              <a:t> </a:t>
            </a:r>
            <a:r>
              <a:rPr lang="en-US" dirty="0">
                <a:latin typeface="Calibri"/>
                <a:ea typeface="Monaco" charset="0"/>
                <a:cs typeface="Calibri"/>
                <a:sym typeface="Monaco" charset="0"/>
              </a:rPr>
              <a:t>xxx…x</a:t>
            </a:r>
            <a:r>
              <a:rPr lang="en-US" dirty="0">
                <a:latin typeface="Calibri"/>
                <a:cs typeface="Calibri"/>
              </a:rPr>
              <a:t>: bits of encoded </a:t>
            </a:r>
            <a:r>
              <a:rPr lang="en-US" dirty="0">
                <a:latin typeface="Calibri"/>
                <a:ea typeface="Monaco" charset="0"/>
                <a:cs typeface="Calibri"/>
                <a:sym typeface="Monaco" charset="0"/>
              </a:rPr>
              <a:t>frac field, since M &gt;= 1.0</a:t>
            </a:r>
            <a:endParaRPr lang="en-US" dirty="0">
              <a:latin typeface="Calibri"/>
              <a:cs typeface="Calibri"/>
            </a:endParaRPr>
          </a:p>
          <a:p>
            <a:pPr marL="552450" lvl="1"/>
            <a:r>
              <a:rPr lang="en-US" dirty="0">
                <a:latin typeface="Calibri"/>
                <a:cs typeface="Calibri"/>
              </a:rPr>
              <a:t>Minimum when </a:t>
            </a:r>
            <a:r>
              <a:rPr lang="en-US" dirty="0" err="1">
                <a:latin typeface="Calibri"/>
                <a:ea typeface="Monaco" charset="0"/>
                <a:cs typeface="Calibri"/>
                <a:sym typeface="Monaco" charset="0"/>
              </a:rPr>
              <a:t>frac</a:t>
            </a:r>
            <a:r>
              <a:rPr lang="en-US" dirty="0">
                <a:latin typeface="Calibri"/>
                <a:ea typeface="Monaco" charset="0"/>
                <a:cs typeface="Calibri"/>
                <a:sym typeface="Monaco" charset="0"/>
              </a:rPr>
              <a:t>=000…0</a:t>
            </a:r>
            <a:r>
              <a:rPr lang="en-US" dirty="0">
                <a:latin typeface="Calibri"/>
                <a:cs typeface="Calibri"/>
              </a:rPr>
              <a:t> (</a:t>
            </a:r>
            <a:r>
              <a:rPr lang="en-US" dirty="0">
                <a:latin typeface="Calibri"/>
                <a:ea typeface="Calibri Italic" charset="0"/>
                <a:cs typeface="Calibri"/>
                <a:sym typeface="Calibri Italic" charset="0"/>
              </a:rPr>
              <a:t>M</a:t>
            </a:r>
            <a:r>
              <a:rPr lang="en-US" dirty="0">
                <a:latin typeface="Calibri"/>
                <a:cs typeface="Calibri"/>
              </a:rPr>
              <a:t> = 1.0)</a:t>
            </a:r>
          </a:p>
          <a:p>
            <a:pPr marL="552450" lvl="1"/>
            <a:r>
              <a:rPr lang="en-US" dirty="0">
                <a:latin typeface="Calibri"/>
                <a:cs typeface="Calibri"/>
              </a:rPr>
              <a:t>Maximum when </a:t>
            </a:r>
            <a:r>
              <a:rPr lang="en-US" dirty="0">
                <a:latin typeface="Calibri"/>
                <a:ea typeface="Monaco" charset="0"/>
                <a:cs typeface="Calibri"/>
                <a:sym typeface="Monaco" charset="0"/>
              </a:rPr>
              <a:t>frac=111…1</a:t>
            </a:r>
            <a:r>
              <a:rPr lang="en-US" dirty="0">
                <a:latin typeface="Calibri"/>
                <a:cs typeface="Calibri"/>
              </a:rPr>
              <a:t> (</a:t>
            </a:r>
            <a:r>
              <a:rPr lang="en-US" dirty="0">
                <a:latin typeface="Calibri"/>
                <a:ea typeface="Calibri Italic" charset="0"/>
                <a:cs typeface="Calibri"/>
                <a:sym typeface="Calibri Italic" charset="0"/>
              </a:rPr>
              <a:t>M</a:t>
            </a:r>
            <a:r>
              <a:rPr lang="en-US" dirty="0">
                <a:latin typeface="Calibri"/>
                <a:cs typeface="Calibri"/>
              </a:rPr>
              <a:t> </a:t>
            </a:r>
            <a:r>
              <a:rPr lang="en-US" dirty="0">
                <a:latin typeface="Calibri"/>
                <a:cs typeface="Calibri"/>
                <a:sym typeface="Wingdings" panose="05000000000000000000" pitchFamily="2" charset="2"/>
              </a:rPr>
              <a:t></a:t>
            </a:r>
            <a:r>
              <a:rPr lang="en-US" dirty="0">
                <a:latin typeface="Calibri"/>
                <a:cs typeface="Calibri"/>
              </a:rPr>
              <a:t> 2.0)</a:t>
            </a:r>
          </a:p>
          <a:p>
            <a:pPr marL="552450" lvl="1"/>
            <a:r>
              <a:rPr lang="en-US" dirty="0"/>
              <a:t>Get extra leading bit for “free”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CD7743D-BE8D-330E-E96A-99DA2DC48C6A}"/>
              </a:ext>
            </a:extLst>
          </p:cNvPr>
          <p:cNvSpPr/>
          <p:nvPr/>
        </p:nvSpPr>
        <p:spPr>
          <a:xfrm>
            <a:off x="6858000" y="533400"/>
            <a:ext cx="1944162" cy="46166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en-US" sz="2400" dirty="0"/>
              <a:t>v = (–1)</a:t>
            </a:r>
            <a:r>
              <a:rPr lang="en-US" sz="2400" baseline="32000" dirty="0"/>
              <a:t>s</a:t>
            </a:r>
            <a:r>
              <a:rPr lang="en-US" sz="2400" dirty="0"/>
              <a:t> </a:t>
            </a:r>
            <a:r>
              <a:rPr lang="en-US" sz="2400" dirty="0"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M</a:t>
            </a:r>
            <a:r>
              <a:rPr lang="en-US" sz="2400" dirty="0"/>
              <a:t> 2</a:t>
            </a:r>
            <a:r>
              <a:rPr lang="en-US" sz="2400" baseline="32000" dirty="0"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E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5609519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693270" y="5816600"/>
            <a:ext cx="355600" cy="355600"/>
          </a:xfrm>
          <a:prstGeom prst="rect">
            <a:avLst/>
          </a:prstGeom>
          <a:solidFill>
            <a:srgbClr val="FFFF99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7" tIns="44450" rIns="90487" bIns="44450" anchor="ctr"/>
          <a:lstStyle/>
          <a:p>
            <a:pPr>
              <a:lnSpc>
                <a:spcPct val="100000"/>
              </a:lnSpc>
            </a:pPr>
            <a:endParaRPr lang="en-US" sz="1800" dirty="0">
              <a:latin typeface="Courier New" pitchFamily="49" charset="0"/>
            </a:endParaRPr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1151965" y="5816600"/>
            <a:ext cx="1779495" cy="355600"/>
          </a:xfrm>
          <a:prstGeom prst="rect">
            <a:avLst/>
          </a:prstGeom>
          <a:solidFill>
            <a:srgbClr val="EFBFBF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7" tIns="44450" rIns="90487" bIns="44450" anchor="ctr"/>
          <a:lstStyle/>
          <a:p>
            <a:pPr>
              <a:lnSpc>
                <a:spcPct val="100000"/>
              </a:lnSpc>
            </a:pPr>
            <a:endParaRPr lang="en-US" sz="1800" dirty="0">
              <a:latin typeface="Courier New" pitchFamily="49" charset="0"/>
            </a:endParaRPr>
          </a:p>
        </p:txBody>
      </p:sp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3048000" y="5816600"/>
            <a:ext cx="5066555" cy="3556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7" tIns="44450" rIns="90487" bIns="44450" anchor="ctr"/>
          <a:lstStyle/>
          <a:p>
            <a:pPr>
              <a:lnSpc>
                <a:spcPct val="100000"/>
              </a:lnSpc>
            </a:pPr>
            <a:endParaRPr lang="en-US" sz="1800" dirty="0">
              <a:latin typeface="Courier New" pitchFamily="49" charset="0"/>
            </a:endParaRPr>
          </a:p>
        </p:txBody>
      </p:sp>
      <p:sp>
        <p:nvSpPr>
          <p:cNvPr id="115714" name="Rectangle 2"/>
          <p:cNvSpPr>
            <a:spLocks noGrp="1" noChangeArrowheads="1"/>
          </p:cNvSpPr>
          <p:nvPr>
            <p:ph type="title"/>
          </p:nvPr>
        </p:nvSpPr>
        <p:spPr>
          <a:xfrm>
            <a:off x="448733" y="552978"/>
            <a:ext cx="7366000" cy="573088"/>
          </a:xfrm>
        </p:spPr>
        <p:txBody>
          <a:bodyPr/>
          <a:lstStyle/>
          <a:p>
            <a:r>
              <a:rPr lang="en-US" dirty="0"/>
              <a:t>Normalized Encoding Example</a:t>
            </a:r>
          </a:p>
        </p:txBody>
      </p:sp>
      <p:sp>
        <p:nvSpPr>
          <p:cNvPr id="11571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371600"/>
            <a:ext cx="8255000" cy="5029200"/>
          </a:xfrm>
        </p:spPr>
        <p:txBody>
          <a:bodyPr/>
          <a:lstStyle/>
          <a:p>
            <a:pPr marL="223838" indent="-223838" defTabSz="895350">
              <a:lnSpc>
                <a:spcPct val="85000"/>
              </a:lnSpc>
              <a:tabLst>
                <a:tab pos="914400" algn="l"/>
                <a:tab pos="1828800" algn="l"/>
                <a:tab pos="2400300" algn="l"/>
                <a:tab pos="2971800" algn="l"/>
              </a:tabLst>
            </a:pPr>
            <a:r>
              <a:rPr lang="en-US" sz="2000" dirty="0"/>
              <a:t>Value: </a:t>
            </a:r>
            <a:r>
              <a:rPr lang="en-US" sz="1800" dirty="0">
                <a:latin typeface="Courier New"/>
                <a:cs typeface="Courier New"/>
              </a:rPr>
              <a:t>float F = 15213.0;</a:t>
            </a:r>
          </a:p>
          <a:p>
            <a:pPr marL="560388" lvl="1" indent="-222250" defTabSz="895350">
              <a:lnSpc>
                <a:spcPct val="90000"/>
              </a:lnSpc>
              <a:tabLst>
                <a:tab pos="914400" algn="l"/>
                <a:tab pos="1828800" algn="l"/>
                <a:tab pos="2400300" algn="l"/>
                <a:tab pos="2971800" algn="l"/>
              </a:tabLst>
            </a:pPr>
            <a:r>
              <a:rPr lang="en-US" sz="1800" b="0" dirty="0"/>
              <a:t>15213</a:t>
            </a:r>
            <a:r>
              <a:rPr lang="en-US" sz="1800" b="0" baseline="-25000" dirty="0"/>
              <a:t>10</a:t>
            </a:r>
            <a:r>
              <a:rPr lang="en-US" sz="1800" b="0" dirty="0"/>
              <a:t>  = 11101101101101</a:t>
            </a:r>
            <a:r>
              <a:rPr lang="en-US" sz="1800" b="0" baseline="-25000" dirty="0"/>
              <a:t>2  </a:t>
            </a:r>
            <a:r>
              <a:rPr lang="en-US" sz="1800" b="0" dirty="0"/>
              <a:t> </a:t>
            </a:r>
          </a:p>
          <a:p>
            <a:pPr marL="560388" lvl="1" indent="-222250" defTabSz="895350">
              <a:lnSpc>
                <a:spcPct val="90000"/>
              </a:lnSpc>
              <a:buNone/>
              <a:tabLst>
                <a:tab pos="914400" algn="l"/>
                <a:tab pos="1828800" algn="l"/>
                <a:tab pos="2400300" algn="l"/>
                <a:tab pos="2971800" algn="l"/>
              </a:tabLst>
            </a:pPr>
            <a:r>
              <a:rPr lang="en-US" sz="1800" dirty="0"/>
              <a:t>                     </a:t>
            </a:r>
            <a:r>
              <a:rPr lang="en-US" sz="1800" b="0" dirty="0"/>
              <a:t>= 1.1101101101101</a:t>
            </a:r>
            <a:r>
              <a:rPr lang="en-US" sz="1800" b="0" baseline="-25000" dirty="0"/>
              <a:t>2</a:t>
            </a:r>
            <a:r>
              <a:rPr lang="en-US" sz="1800" b="0" dirty="0"/>
              <a:t> x 2</a:t>
            </a:r>
            <a:r>
              <a:rPr lang="en-US" sz="1800" b="0" baseline="30000" dirty="0"/>
              <a:t>13</a:t>
            </a:r>
            <a:endParaRPr lang="en-US" sz="1800" b="0" dirty="0"/>
          </a:p>
          <a:p>
            <a:pPr marL="223838" indent="-223838" defTabSz="895350">
              <a:lnSpc>
                <a:spcPct val="85000"/>
              </a:lnSpc>
              <a:tabLst>
                <a:tab pos="914400" algn="l"/>
                <a:tab pos="1828800" algn="l"/>
                <a:tab pos="2400300" algn="l"/>
                <a:tab pos="2971800" algn="l"/>
              </a:tabLst>
            </a:pPr>
            <a:endParaRPr lang="en-US" sz="2000" dirty="0"/>
          </a:p>
          <a:p>
            <a:pPr marL="223838" indent="-223838" defTabSz="895350">
              <a:lnSpc>
                <a:spcPct val="85000"/>
              </a:lnSpc>
              <a:tabLst>
                <a:tab pos="914400" algn="l"/>
                <a:tab pos="1828800" algn="l"/>
                <a:tab pos="2400300" algn="l"/>
                <a:tab pos="2971800" algn="l"/>
              </a:tabLst>
            </a:pPr>
            <a:r>
              <a:rPr lang="en-US" sz="2000" dirty="0" err="1"/>
              <a:t>Significand</a:t>
            </a:r>
            <a:endParaRPr lang="en-US" sz="2000" dirty="0"/>
          </a:p>
          <a:p>
            <a:pPr marL="560388" lvl="1" indent="-222250" defTabSz="895350">
              <a:lnSpc>
                <a:spcPct val="90000"/>
              </a:lnSpc>
              <a:buFont typeface="Wingdings" pitchFamily="2" charset="2"/>
              <a:buNone/>
              <a:tabLst>
                <a:tab pos="914400" algn="l"/>
                <a:tab pos="1828800" algn="l"/>
                <a:tab pos="2400300" algn="l"/>
                <a:tab pos="2971800" algn="l"/>
              </a:tabLst>
            </a:pPr>
            <a:r>
              <a:rPr lang="en-US" sz="1800" b="0" i="1" dirty="0"/>
              <a:t>M</a:t>
            </a:r>
            <a:r>
              <a:rPr lang="en-US" sz="1800" dirty="0"/>
              <a:t> 	= 	</a:t>
            </a:r>
            <a:r>
              <a:rPr lang="en-US" sz="1800" b="1" dirty="0">
                <a:latin typeface="Courier New" pitchFamily="49" charset="0"/>
                <a:cs typeface="Courier New" pitchFamily="49" charset="0"/>
              </a:rPr>
              <a:t>1.</a:t>
            </a:r>
            <a:r>
              <a:rPr lang="en-US" sz="1800" b="1" u="sng" dirty="0">
                <a:latin typeface="Courier New" pitchFamily="49" charset="0"/>
                <a:cs typeface="Courier New" pitchFamily="49" charset="0"/>
              </a:rPr>
              <a:t>1101101101101</a:t>
            </a:r>
            <a:r>
              <a:rPr lang="en-US" sz="1800" b="1" baseline="-25000" dirty="0">
                <a:latin typeface="Courier New" pitchFamily="49" charset="0"/>
                <a:cs typeface="Courier New" pitchFamily="49" charset="0"/>
              </a:rPr>
              <a:t>2</a:t>
            </a:r>
            <a:endParaRPr lang="en-US" sz="1800" b="1" dirty="0">
              <a:latin typeface="Courier New" pitchFamily="49" charset="0"/>
              <a:cs typeface="Courier New" pitchFamily="49" charset="0"/>
            </a:endParaRPr>
          </a:p>
          <a:p>
            <a:pPr marL="560388" lvl="1" indent="-222250" defTabSz="895350">
              <a:lnSpc>
                <a:spcPct val="90000"/>
              </a:lnSpc>
              <a:buFont typeface="Wingdings" pitchFamily="2" charset="2"/>
              <a:buNone/>
              <a:tabLst>
                <a:tab pos="914400" algn="l"/>
                <a:tab pos="1828800" algn="l"/>
                <a:tab pos="2400300" algn="l"/>
                <a:tab pos="2971800" algn="l"/>
              </a:tabLst>
            </a:pPr>
            <a:r>
              <a:rPr lang="en-US" sz="1800" b="1" dirty="0" err="1">
                <a:latin typeface="Courier New" pitchFamily="49" charset="0"/>
              </a:rPr>
              <a:t>frac</a:t>
            </a:r>
            <a:r>
              <a:rPr lang="en-US" sz="1800" b="1" dirty="0">
                <a:latin typeface="Courier New" pitchFamily="49" charset="0"/>
              </a:rPr>
              <a:t>	= 	  </a:t>
            </a:r>
            <a:r>
              <a:rPr lang="en-US" sz="1800" b="1" u="sng" dirty="0">
                <a:latin typeface="Courier New" pitchFamily="49" charset="0"/>
              </a:rPr>
              <a:t>1101101101101</a:t>
            </a:r>
            <a:r>
              <a:rPr lang="en-US" sz="1800" b="1" dirty="0">
                <a:latin typeface="Courier New" pitchFamily="49" charset="0"/>
              </a:rPr>
              <a:t>0000000000</a:t>
            </a:r>
            <a:r>
              <a:rPr lang="en-US" sz="1800" b="1" baseline="-25000" dirty="0">
                <a:latin typeface="Courier New" pitchFamily="49" charset="0"/>
              </a:rPr>
              <a:t>2</a:t>
            </a:r>
            <a:endParaRPr lang="en-US" sz="1800" b="1" dirty="0"/>
          </a:p>
          <a:p>
            <a:pPr marL="223838" indent="-223838" defTabSz="895350">
              <a:lnSpc>
                <a:spcPct val="85000"/>
              </a:lnSpc>
              <a:tabLst>
                <a:tab pos="914400" algn="l"/>
                <a:tab pos="1828800" algn="l"/>
                <a:tab pos="2400300" algn="l"/>
                <a:tab pos="2971800" algn="l"/>
              </a:tabLst>
            </a:pPr>
            <a:endParaRPr lang="en-US" sz="2000" dirty="0"/>
          </a:p>
          <a:p>
            <a:pPr marL="223838" indent="-223838" defTabSz="895350">
              <a:lnSpc>
                <a:spcPct val="85000"/>
              </a:lnSpc>
              <a:tabLst>
                <a:tab pos="914400" algn="l"/>
                <a:tab pos="1828800" algn="l"/>
                <a:tab pos="2400300" algn="l"/>
                <a:tab pos="2971800" algn="l"/>
              </a:tabLst>
            </a:pPr>
            <a:r>
              <a:rPr lang="en-US" sz="2000" dirty="0"/>
              <a:t>Exponent</a:t>
            </a:r>
          </a:p>
          <a:p>
            <a:pPr marL="560388" lvl="1" indent="-222250" defTabSz="895350">
              <a:lnSpc>
                <a:spcPct val="90000"/>
              </a:lnSpc>
              <a:buFont typeface="Wingdings" pitchFamily="2" charset="2"/>
              <a:buNone/>
              <a:tabLst>
                <a:tab pos="914400" algn="l"/>
                <a:tab pos="1828800" algn="l"/>
                <a:tab pos="2400300" algn="l"/>
                <a:tab pos="2971800" algn="l"/>
              </a:tabLst>
            </a:pPr>
            <a:r>
              <a:rPr lang="en-US" sz="1800" b="0" i="1" dirty="0"/>
              <a:t>E	</a:t>
            </a:r>
            <a:r>
              <a:rPr lang="en-US" sz="1800" dirty="0"/>
              <a:t> 	= 	13</a:t>
            </a:r>
          </a:p>
          <a:p>
            <a:pPr marL="560388" lvl="1" indent="-222250" defTabSz="895350">
              <a:lnSpc>
                <a:spcPct val="90000"/>
              </a:lnSpc>
              <a:buFont typeface="Wingdings" pitchFamily="2" charset="2"/>
              <a:buNone/>
              <a:tabLst>
                <a:tab pos="914400" algn="l"/>
                <a:tab pos="1828800" algn="l"/>
                <a:tab pos="2400300" algn="l"/>
                <a:tab pos="2971800" algn="l"/>
              </a:tabLst>
            </a:pPr>
            <a:r>
              <a:rPr lang="en-US" sz="1800" b="0" i="1" dirty="0"/>
              <a:t>Bias</a:t>
            </a:r>
            <a:r>
              <a:rPr lang="en-US" sz="1800" dirty="0"/>
              <a:t> 	= 	127</a:t>
            </a:r>
          </a:p>
          <a:p>
            <a:pPr marL="560388" lvl="1" indent="-222250" defTabSz="895350">
              <a:lnSpc>
                <a:spcPct val="90000"/>
              </a:lnSpc>
              <a:buFont typeface="Wingdings" pitchFamily="2" charset="2"/>
              <a:buNone/>
              <a:tabLst>
                <a:tab pos="914400" algn="l"/>
                <a:tab pos="1828800" algn="l"/>
                <a:tab pos="2400300" algn="l"/>
                <a:tab pos="2971800" algn="l"/>
              </a:tabLst>
            </a:pPr>
            <a:r>
              <a:rPr lang="en-US" sz="1800" b="0" i="1" dirty="0"/>
              <a:t>Exp</a:t>
            </a:r>
            <a:r>
              <a:rPr lang="en-US" sz="1800" dirty="0"/>
              <a:t> 	= 	140 	=	</a:t>
            </a:r>
            <a:r>
              <a:rPr lang="en-US" sz="1800" b="1" dirty="0">
                <a:latin typeface="Courier New" pitchFamily="49" charset="0"/>
              </a:rPr>
              <a:t>10001100</a:t>
            </a:r>
            <a:r>
              <a:rPr lang="en-US" sz="1800" b="1" baseline="-25000" dirty="0">
                <a:latin typeface="Courier New" pitchFamily="49" charset="0"/>
              </a:rPr>
              <a:t>2</a:t>
            </a:r>
          </a:p>
          <a:p>
            <a:pPr marL="560388" lvl="1" indent="-222250" defTabSz="895350">
              <a:lnSpc>
                <a:spcPct val="90000"/>
              </a:lnSpc>
              <a:buFont typeface="Wingdings" pitchFamily="2" charset="2"/>
              <a:buNone/>
              <a:tabLst>
                <a:tab pos="914400" algn="l"/>
                <a:tab pos="1828800" algn="l"/>
                <a:tab pos="2400300" algn="l"/>
                <a:tab pos="2971800" algn="l"/>
              </a:tabLst>
            </a:pPr>
            <a:endParaRPr lang="en-US" sz="1800" b="1" baseline="-25000" dirty="0">
              <a:latin typeface="Courier New" pitchFamily="49" charset="0"/>
            </a:endParaRPr>
          </a:p>
          <a:p>
            <a:pPr marL="223838" indent="-223838" defTabSz="895350">
              <a:lnSpc>
                <a:spcPct val="85000"/>
              </a:lnSpc>
              <a:tabLst>
                <a:tab pos="914400" algn="l"/>
                <a:tab pos="1828800" algn="l"/>
                <a:tab pos="2400300" algn="l"/>
                <a:tab pos="2971800" algn="l"/>
              </a:tabLst>
            </a:pPr>
            <a:r>
              <a:rPr lang="en-US" sz="2000" dirty="0"/>
              <a:t>Result:</a:t>
            </a:r>
            <a:br>
              <a:rPr lang="en-US" sz="2000" dirty="0"/>
            </a:br>
            <a:br>
              <a:rPr lang="en-US" sz="2000" dirty="0"/>
            </a:br>
            <a:r>
              <a:rPr lang="en-US" sz="2800" dirty="0">
                <a:latin typeface="Courier New" pitchFamily="49" charset="0"/>
              </a:rPr>
              <a:t>0 10001100 11011011011010000000000 </a:t>
            </a:r>
          </a:p>
          <a:p>
            <a:pPr marL="560388" lvl="1" indent="-222250" defTabSz="895350">
              <a:lnSpc>
                <a:spcPct val="90000"/>
              </a:lnSpc>
              <a:buFont typeface="Wingdings" pitchFamily="2" charset="2"/>
              <a:buNone/>
              <a:tabLst>
                <a:tab pos="914400" algn="l"/>
                <a:tab pos="1828800" algn="l"/>
                <a:tab pos="2400300" algn="l"/>
                <a:tab pos="2971800" algn="l"/>
              </a:tabLst>
            </a:pPr>
            <a:endParaRPr lang="en-US" sz="1800" dirty="0"/>
          </a:p>
        </p:txBody>
      </p:sp>
      <p:sp>
        <p:nvSpPr>
          <p:cNvPr id="4" name="TextBox 3"/>
          <p:cNvSpPr txBox="1"/>
          <p:nvPr/>
        </p:nvSpPr>
        <p:spPr>
          <a:xfrm>
            <a:off x="685625" y="6172200"/>
            <a:ext cx="3693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Courier New" pitchFamily="49" charset="0"/>
                <a:cs typeface="Courier New" pitchFamily="49" charset="0"/>
              </a:rPr>
              <a:t>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23971" y="6172200"/>
            <a:ext cx="7387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Courier New" pitchFamily="49" charset="0"/>
                <a:cs typeface="Courier New" pitchFamily="49" charset="0"/>
              </a:rPr>
              <a:t>exp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868452" y="6172200"/>
            <a:ext cx="9234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>
                <a:latin typeface="Courier New" pitchFamily="49" charset="0"/>
                <a:cs typeface="Courier New" pitchFamily="49" charset="0"/>
              </a:rPr>
              <a:t>frac</a:t>
            </a:r>
            <a:endParaRPr lang="en-US" sz="2400" b="1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858000" y="540603"/>
            <a:ext cx="2132765" cy="830997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en-US" sz="2400" dirty="0"/>
              <a:t>v = (–1)</a:t>
            </a:r>
            <a:r>
              <a:rPr lang="en-US" sz="2400" baseline="32000" dirty="0"/>
              <a:t>s</a:t>
            </a:r>
            <a:r>
              <a:rPr lang="en-US" sz="2400" dirty="0"/>
              <a:t> </a:t>
            </a:r>
            <a:r>
              <a:rPr lang="en-US" sz="2400" dirty="0"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M</a:t>
            </a:r>
            <a:r>
              <a:rPr lang="en-US" sz="2400" dirty="0"/>
              <a:t> 2</a:t>
            </a:r>
            <a:r>
              <a:rPr lang="en-US" sz="2400" baseline="32000" dirty="0"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E</a:t>
            </a:r>
          </a:p>
          <a:p>
            <a:r>
              <a:rPr lang="en-US" sz="2400" dirty="0"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E</a:t>
            </a:r>
            <a:r>
              <a:rPr lang="en-US" sz="2400" dirty="0"/>
              <a:t>  =  </a:t>
            </a:r>
            <a:r>
              <a:rPr lang="en-US" sz="2400" dirty="0" err="1"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Exp</a:t>
            </a:r>
            <a:r>
              <a:rPr lang="en-US" sz="2400" dirty="0"/>
              <a:t> – </a:t>
            </a:r>
            <a:r>
              <a:rPr lang="en-US" sz="2400" dirty="0"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Bias</a:t>
            </a:r>
            <a:endParaRPr lang="en-US" sz="2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4" grpId="0"/>
      <p:bldP spid="5" grpId="0"/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3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 dirty="0" err="1"/>
              <a:t>Denormalized</a:t>
            </a:r>
            <a:r>
              <a:rPr lang="en-US" dirty="0"/>
              <a:t> Values</a:t>
            </a:r>
          </a:p>
        </p:txBody>
      </p:sp>
      <p:sp>
        <p:nvSpPr>
          <p:cNvPr id="23556" name="Rectangle 4"/>
          <p:cNvSpPr>
            <a:spLocks noGrp="1" noChangeArrowheads="1"/>
          </p:cNvSpPr>
          <p:nvPr>
            <p:ph idx="1"/>
          </p:nvPr>
        </p:nvSpPr>
        <p:spPr>
          <a:ln/>
        </p:spPr>
        <p:txBody>
          <a:bodyPr/>
          <a:lstStyle/>
          <a:p>
            <a:r>
              <a:rPr lang="en-US" dirty="0"/>
              <a:t>Condition: </a:t>
            </a:r>
            <a:r>
              <a:rPr lang="en-US" dirty="0">
                <a:latin typeface="Calibri"/>
                <a:ea typeface="Monaco" charset="0"/>
                <a:cs typeface="Calibri"/>
                <a:sym typeface="Monaco" charset="0"/>
              </a:rPr>
              <a:t>exp = 000…0 </a:t>
            </a:r>
            <a:r>
              <a:rPr lang="en-US" dirty="0">
                <a:latin typeface="Calibri"/>
                <a:ea typeface="Monaco" charset="0"/>
                <a:cs typeface="Calibri"/>
                <a:sym typeface="Wingdings" panose="05000000000000000000" pitchFamily="2" charset="2"/>
              </a:rPr>
              <a:t> Different encoding rules!</a:t>
            </a:r>
            <a:br>
              <a:rPr lang="en-US" dirty="0">
                <a:latin typeface="Calibri"/>
                <a:ea typeface="Monaco" charset="0"/>
                <a:cs typeface="Calibri"/>
                <a:sym typeface="Monaco" charset="0"/>
              </a:rPr>
            </a:br>
            <a:endParaRPr lang="en-US" dirty="0"/>
          </a:p>
          <a:p>
            <a:r>
              <a:rPr lang="en-US" dirty="0"/>
              <a:t>Exponent value: </a:t>
            </a:r>
            <a:r>
              <a:rPr lang="en-US" dirty="0"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E</a:t>
            </a:r>
            <a:r>
              <a:rPr lang="en-US" dirty="0"/>
              <a:t> = 1 – Bias (instead of </a:t>
            </a:r>
            <a:r>
              <a:rPr lang="en-US" dirty="0"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E</a:t>
            </a:r>
            <a:r>
              <a:rPr lang="en-US" dirty="0"/>
              <a:t> = 0 – </a:t>
            </a:r>
            <a:r>
              <a:rPr lang="en-US" dirty="0"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Bias</a:t>
            </a:r>
            <a:r>
              <a:rPr lang="en-US" dirty="0"/>
              <a:t>)</a:t>
            </a:r>
          </a:p>
          <a:p>
            <a:pPr marL="838200" lvl="2"/>
            <a:r>
              <a:rPr lang="en-US" dirty="0"/>
              <a:t>Single precision: E = -126</a:t>
            </a:r>
          </a:p>
          <a:p>
            <a:pPr marL="838200" lvl="2"/>
            <a:r>
              <a:rPr lang="en-US" dirty="0"/>
              <a:t>Double precision: E = </a:t>
            </a:r>
            <a:r>
              <a:rPr lang="en-US"/>
              <a:t>-1022</a:t>
            </a:r>
          </a:p>
          <a:p>
            <a:pPr marL="609600" lvl="2" indent="0">
              <a:buNone/>
            </a:pPr>
            <a:endParaRPr lang="en-US" dirty="0"/>
          </a:p>
          <a:p>
            <a:r>
              <a:rPr lang="en-US" dirty="0"/>
              <a:t>Significand coded with implied leading 0: </a:t>
            </a:r>
            <a:r>
              <a:rPr lang="en-US" dirty="0"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M</a:t>
            </a:r>
            <a:r>
              <a:rPr lang="en-US" dirty="0"/>
              <a:t> = 0.xxx…x</a:t>
            </a:r>
            <a:r>
              <a:rPr lang="en-US" baseline="-6000" dirty="0"/>
              <a:t>2</a:t>
            </a:r>
            <a:endParaRPr lang="en-US" dirty="0"/>
          </a:p>
          <a:p>
            <a:pPr marL="552450" lvl="1"/>
            <a:r>
              <a:rPr lang="en-US" sz="1800" dirty="0">
                <a:latin typeface="Courier New Bold" charset="0"/>
                <a:cs typeface="Courier New Bold" charset="0"/>
                <a:sym typeface="Courier New Bold" charset="0"/>
              </a:rPr>
              <a:t>xxx…x</a:t>
            </a:r>
            <a:r>
              <a:rPr lang="en-US" dirty="0"/>
              <a:t>: bits of </a:t>
            </a:r>
            <a:r>
              <a:rPr lang="en-US" sz="1800" dirty="0">
                <a:latin typeface="Courier New Bold" charset="0"/>
                <a:cs typeface="Courier New Bold" charset="0"/>
                <a:sym typeface="Courier New Bold" charset="0"/>
              </a:rPr>
              <a:t>frac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6938851" y="540603"/>
            <a:ext cx="1971062" cy="830997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en-US" sz="2400" dirty="0"/>
              <a:t>v = (–1)</a:t>
            </a:r>
            <a:r>
              <a:rPr lang="en-US" sz="2400" baseline="32000" dirty="0"/>
              <a:t>s</a:t>
            </a:r>
            <a:r>
              <a:rPr lang="en-US" sz="2400" dirty="0"/>
              <a:t> </a:t>
            </a:r>
            <a:r>
              <a:rPr lang="en-US" sz="2400" dirty="0"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M</a:t>
            </a:r>
            <a:r>
              <a:rPr lang="en-US" sz="2400" dirty="0"/>
              <a:t> 2</a:t>
            </a:r>
            <a:r>
              <a:rPr lang="en-US" sz="2400" baseline="32000" dirty="0"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E</a:t>
            </a:r>
          </a:p>
          <a:p>
            <a:r>
              <a:rPr lang="en-US" sz="2400" dirty="0"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E</a:t>
            </a:r>
            <a:r>
              <a:rPr lang="en-US" sz="2400" dirty="0"/>
              <a:t>  =  </a:t>
            </a:r>
            <a:r>
              <a:rPr lang="en-US" sz="2400" dirty="0"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1</a:t>
            </a:r>
            <a:r>
              <a:rPr lang="en-US" sz="2400" dirty="0"/>
              <a:t> – </a:t>
            </a:r>
            <a:r>
              <a:rPr lang="en-US" sz="2400" dirty="0"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Bias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B9E5A9-7694-3B2D-10F5-9E8F0B2CE5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3">
            <a:extLst>
              <a:ext uri="{FF2B5EF4-FFF2-40B4-BE49-F238E27FC236}">
                <a16:creationId xmlns:a16="http://schemas.microsoft.com/office/drawing/2014/main" id="{289A0538-2CF3-437E-E636-C5C5C203B3F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 dirty="0" err="1"/>
              <a:t>Denormalized</a:t>
            </a:r>
            <a:r>
              <a:rPr lang="en-US" dirty="0"/>
              <a:t> Values</a:t>
            </a:r>
          </a:p>
        </p:txBody>
      </p:sp>
      <p:sp>
        <p:nvSpPr>
          <p:cNvPr id="23556" name="Rectangle 4">
            <a:extLst>
              <a:ext uri="{FF2B5EF4-FFF2-40B4-BE49-F238E27FC236}">
                <a16:creationId xmlns:a16="http://schemas.microsoft.com/office/drawing/2014/main" id="{E5C4EF2A-C18E-A4DB-5B7F-C6D97320DD2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ln/>
        </p:spPr>
        <p:txBody>
          <a:bodyPr/>
          <a:lstStyle/>
          <a:p>
            <a:r>
              <a:rPr lang="en-US" dirty="0"/>
              <a:t>Condition: </a:t>
            </a:r>
            <a:r>
              <a:rPr lang="en-US" dirty="0">
                <a:latin typeface="Calibri"/>
                <a:ea typeface="Monaco" charset="0"/>
                <a:cs typeface="Calibri"/>
                <a:sym typeface="Monaco" charset="0"/>
              </a:rPr>
              <a:t>exp = 000…0 </a:t>
            </a:r>
            <a:r>
              <a:rPr lang="en-US" dirty="0">
                <a:latin typeface="Calibri"/>
                <a:ea typeface="Monaco" charset="0"/>
                <a:cs typeface="Calibri"/>
                <a:sym typeface="Wingdings" panose="05000000000000000000" pitchFamily="2" charset="2"/>
              </a:rPr>
              <a:t> Different encoding rules!</a:t>
            </a:r>
            <a:endParaRPr lang="en-US" dirty="0"/>
          </a:p>
          <a:p>
            <a:r>
              <a:rPr lang="en-US" dirty="0"/>
              <a:t>Exponent value: </a:t>
            </a:r>
            <a:r>
              <a:rPr lang="en-US" dirty="0"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E</a:t>
            </a:r>
            <a:r>
              <a:rPr lang="en-US" dirty="0"/>
              <a:t> = 1 – Bias</a:t>
            </a:r>
          </a:p>
          <a:p>
            <a:pPr marL="838200" lvl="2"/>
            <a:r>
              <a:rPr lang="en-US" dirty="0"/>
              <a:t>Single precision: E = -126</a:t>
            </a:r>
          </a:p>
          <a:p>
            <a:pPr marL="838200" lvl="2"/>
            <a:r>
              <a:rPr lang="en-US" dirty="0"/>
              <a:t>Double precision: E = -1023</a:t>
            </a:r>
          </a:p>
          <a:p>
            <a:r>
              <a:rPr lang="en-US" dirty="0" err="1"/>
              <a:t>Significand</a:t>
            </a:r>
            <a:r>
              <a:rPr lang="en-US" dirty="0"/>
              <a:t> coded with implied leading 0: </a:t>
            </a:r>
            <a:r>
              <a:rPr lang="en-US" dirty="0"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M</a:t>
            </a:r>
            <a:r>
              <a:rPr lang="en-US" dirty="0"/>
              <a:t> = 0.xxx…x</a:t>
            </a:r>
            <a:r>
              <a:rPr lang="en-US" baseline="-6000" dirty="0"/>
              <a:t>2</a:t>
            </a:r>
            <a:endParaRPr lang="en-US" dirty="0"/>
          </a:p>
          <a:p>
            <a:pPr marL="552450" lvl="1"/>
            <a:r>
              <a:rPr lang="en-US" sz="1800" dirty="0">
                <a:latin typeface="Courier New Bold" charset="0"/>
                <a:cs typeface="Courier New Bold" charset="0"/>
                <a:sym typeface="Courier New Bold" charset="0"/>
              </a:rPr>
              <a:t>xxx…</a:t>
            </a:r>
            <a:r>
              <a:rPr lang="en-US" sz="1800" dirty="0" err="1">
                <a:latin typeface="Courier New Bold" charset="0"/>
                <a:cs typeface="Courier New Bold" charset="0"/>
                <a:sym typeface="Courier New Bold" charset="0"/>
              </a:rPr>
              <a:t>x</a:t>
            </a:r>
            <a:r>
              <a:rPr lang="en-US" dirty="0"/>
              <a:t>: bits of </a:t>
            </a:r>
            <a:r>
              <a:rPr lang="en-US" sz="1800" dirty="0" err="1">
                <a:latin typeface="Courier New Bold" charset="0"/>
                <a:cs typeface="Courier New Bold" charset="0"/>
                <a:sym typeface="Courier New Bold" charset="0"/>
              </a:rPr>
              <a:t>frac</a:t>
            </a:r>
            <a:endParaRPr lang="en-US" dirty="0"/>
          </a:p>
          <a:p>
            <a:r>
              <a:rPr lang="en-US" dirty="0"/>
              <a:t>Cases</a:t>
            </a:r>
          </a:p>
          <a:p>
            <a:pPr marL="552450" lvl="1"/>
            <a:r>
              <a:rPr lang="en-US" dirty="0"/>
              <a:t> </a:t>
            </a:r>
            <a:r>
              <a:rPr lang="en-US" dirty="0">
                <a:latin typeface="Courier New Bold" charset="0"/>
                <a:cs typeface="Courier New Bold" charset="0"/>
                <a:sym typeface="Courier New Bold" charset="0"/>
              </a:rPr>
              <a:t>exp</a:t>
            </a:r>
            <a:r>
              <a:rPr lang="en-US" dirty="0"/>
              <a:t> = </a:t>
            </a:r>
            <a:r>
              <a:rPr lang="en-US" sz="1800" b="1" dirty="0">
                <a:latin typeface="Courier New"/>
                <a:ea typeface="Monaco" charset="0"/>
                <a:cs typeface="Courier New"/>
                <a:sym typeface="Monaco" charset="0"/>
              </a:rPr>
              <a:t>000…0</a:t>
            </a:r>
            <a:r>
              <a:rPr lang="en-US" dirty="0"/>
              <a:t>, </a:t>
            </a:r>
            <a:r>
              <a:rPr lang="en-US" dirty="0" err="1">
                <a:latin typeface="Courier New Bold" charset="0"/>
                <a:cs typeface="Courier New Bold" charset="0"/>
                <a:sym typeface="Courier New Bold" charset="0"/>
              </a:rPr>
              <a:t>frac</a:t>
            </a:r>
            <a:r>
              <a:rPr lang="en-US" dirty="0"/>
              <a:t> = </a:t>
            </a:r>
            <a:r>
              <a:rPr lang="en-US" sz="1800" b="1" dirty="0">
                <a:latin typeface="Courier New"/>
                <a:ea typeface="Monaco" charset="0"/>
                <a:cs typeface="Courier New"/>
                <a:sym typeface="Monaco" charset="0"/>
              </a:rPr>
              <a:t>000…0</a:t>
            </a:r>
            <a:endParaRPr lang="en-US" b="1" dirty="0">
              <a:latin typeface="Courier New"/>
              <a:cs typeface="Courier New"/>
            </a:endParaRPr>
          </a:p>
          <a:p>
            <a:pPr marL="838200" lvl="2"/>
            <a:r>
              <a:rPr lang="en-US" dirty="0"/>
              <a:t>Represents zero value</a:t>
            </a:r>
          </a:p>
          <a:p>
            <a:pPr marL="838200" lvl="2"/>
            <a:r>
              <a:rPr lang="en-US" dirty="0"/>
              <a:t>Note distinct values: +0 and –0 (why?)</a:t>
            </a:r>
          </a:p>
          <a:p>
            <a:pPr marL="552450" lvl="1"/>
            <a:r>
              <a:rPr lang="en-US" dirty="0">
                <a:latin typeface="Courier New Bold" charset="0"/>
                <a:cs typeface="Courier New Bold" charset="0"/>
                <a:sym typeface="Courier New Bold" charset="0"/>
              </a:rPr>
              <a:t>exp</a:t>
            </a:r>
            <a:r>
              <a:rPr lang="en-US" dirty="0"/>
              <a:t> = </a:t>
            </a:r>
            <a:r>
              <a:rPr lang="en-US" sz="1800" b="1" dirty="0">
                <a:latin typeface="Courier New"/>
                <a:ea typeface="Monaco" charset="0"/>
                <a:cs typeface="Courier New"/>
                <a:sym typeface="Monaco" charset="0"/>
              </a:rPr>
              <a:t>000…0</a:t>
            </a:r>
            <a:r>
              <a:rPr lang="en-US" dirty="0"/>
              <a:t>, </a:t>
            </a:r>
            <a:r>
              <a:rPr lang="en-US" dirty="0" err="1">
                <a:latin typeface="Courier New Bold" charset="0"/>
                <a:cs typeface="Courier New Bold" charset="0"/>
                <a:sym typeface="Courier New Bold" charset="0"/>
              </a:rPr>
              <a:t>frac</a:t>
            </a:r>
            <a:r>
              <a:rPr lang="en-US" dirty="0"/>
              <a:t> ≠ </a:t>
            </a:r>
            <a:r>
              <a:rPr lang="en-US" sz="1800" b="1" dirty="0">
                <a:latin typeface="Courier New"/>
                <a:ea typeface="Monaco" charset="0"/>
                <a:cs typeface="Courier New"/>
                <a:sym typeface="Monaco" charset="0"/>
              </a:rPr>
              <a:t>000…0</a:t>
            </a:r>
            <a:endParaRPr lang="en-US" b="1" dirty="0">
              <a:latin typeface="Courier New"/>
              <a:cs typeface="Courier New"/>
            </a:endParaRPr>
          </a:p>
          <a:p>
            <a:pPr marL="838200" lvl="2"/>
            <a:r>
              <a:rPr lang="en-US" dirty="0"/>
              <a:t>Numbers closest to 0.0</a:t>
            </a:r>
          </a:p>
          <a:p>
            <a:pPr marL="838200" lvl="2"/>
            <a:r>
              <a:rPr lang="en-US" dirty="0" err="1"/>
              <a:t>Equispaced</a:t>
            </a: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F00A3A1-8B42-40A1-E59F-AE6465C78462}"/>
              </a:ext>
            </a:extLst>
          </p:cNvPr>
          <p:cNvSpPr/>
          <p:nvPr/>
        </p:nvSpPr>
        <p:spPr>
          <a:xfrm>
            <a:off x="6938851" y="540603"/>
            <a:ext cx="1971062" cy="830997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en-US" sz="2400" dirty="0"/>
              <a:t>v = (–1)</a:t>
            </a:r>
            <a:r>
              <a:rPr lang="en-US" sz="2400" baseline="32000" dirty="0"/>
              <a:t>s</a:t>
            </a:r>
            <a:r>
              <a:rPr lang="en-US" sz="2400" dirty="0"/>
              <a:t> </a:t>
            </a:r>
            <a:r>
              <a:rPr lang="en-US" sz="2400" dirty="0"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M</a:t>
            </a:r>
            <a:r>
              <a:rPr lang="en-US" sz="2400" dirty="0"/>
              <a:t> 2</a:t>
            </a:r>
            <a:r>
              <a:rPr lang="en-US" sz="2400" baseline="32000" dirty="0"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E</a:t>
            </a:r>
          </a:p>
          <a:p>
            <a:r>
              <a:rPr lang="en-US" sz="2400" dirty="0"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E</a:t>
            </a:r>
            <a:r>
              <a:rPr lang="en-US" sz="2400" dirty="0"/>
              <a:t>  =  </a:t>
            </a:r>
            <a:r>
              <a:rPr lang="en-US" sz="2400" dirty="0"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1</a:t>
            </a:r>
            <a:r>
              <a:rPr lang="en-US" sz="2400" dirty="0"/>
              <a:t> – </a:t>
            </a:r>
            <a:r>
              <a:rPr lang="en-US" sz="2400" dirty="0"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Bias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1268979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3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 dirty="0"/>
              <a:t>Special Values</a:t>
            </a:r>
          </a:p>
        </p:txBody>
      </p:sp>
      <p:sp>
        <p:nvSpPr>
          <p:cNvPr id="24580" name="Rectangle 4"/>
          <p:cNvSpPr>
            <a:spLocks noGrp="1" noChangeArrowheads="1"/>
          </p:cNvSpPr>
          <p:nvPr>
            <p:ph idx="1"/>
          </p:nvPr>
        </p:nvSpPr>
        <p:spPr>
          <a:ln/>
        </p:spPr>
        <p:txBody>
          <a:bodyPr/>
          <a:lstStyle/>
          <a:p>
            <a:r>
              <a:rPr lang="en-US" dirty="0"/>
              <a:t>Condition: </a:t>
            </a:r>
            <a:r>
              <a:rPr lang="en-US" dirty="0">
                <a:latin typeface="Courier New Bold" charset="0"/>
                <a:cs typeface="Courier New Bold" charset="0"/>
                <a:sym typeface="Courier New Bold" charset="0"/>
              </a:rPr>
              <a:t>exp</a:t>
            </a:r>
            <a:r>
              <a:rPr lang="en-US" dirty="0"/>
              <a:t> = </a:t>
            </a:r>
            <a:r>
              <a:rPr lang="en-US" b="1" dirty="0">
                <a:latin typeface="Courier New"/>
                <a:ea typeface="Monaco" charset="0"/>
                <a:cs typeface="Courier New"/>
                <a:sym typeface="Monaco" charset="0"/>
              </a:rPr>
              <a:t>111…1</a:t>
            </a:r>
            <a:endParaRPr lang="en-US" b="1" dirty="0">
              <a:latin typeface="Courier New"/>
              <a:cs typeface="Courier New"/>
            </a:endParaRPr>
          </a:p>
          <a:p>
            <a:endParaRPr lang="en-US" dirty="0"/>
          </a:p>
          <a:p>
            <a:r>
              <a:rPr lang="en-US" dirty="0"/>
              <a:t>Case: </a:t>
            </a:r>
            <a:r>
              <a:rPr lang="en-US" dirty="0">
                <a:latin typeface="Courier New Bold" charset="0"/>
                <a:cs typeface="Courier New Bold" charset="0"/>
                <a:sym typeface="Courier New Bold" charset="0"/>
              </a:rPr>
              <a:t>exp</a:t>
            </a:r>
            <a:r>
              <a:rPr lang="en-US" dirty="0"/>
              <a:t> = </a:t>
            </a:r>
            <a:r>
              <a:rPr lang="en-US" b="1" dirty="0">
                <a:latin typeface="Courier New"/>
                <a:ea typeface="Monaco" charset="0"/>
                <a:cs typeface="Courier New"/>
                <a:sym typeface="Monaco" charset="0"/>
              </a:rPr>
              <a:t>111…1</a:t>
            </a:r>
            <a:r>
              <a:rPr lang="en-US" dirty="0"/>
              <a:t>, </a:t>
            </a:r>
            <a:r>
              <a:rPr lang="en-US" dirty="0" err="1">
                <a:latin typeface="Courier New Bold" charset="0"/>
                <a:cs typeface="Courier New Bold" charset="0"/>
                <a:sym typeface="Courier New Bold" charset="0"/>
              </a:rPr>
              <a:t>frac</a:t>
            </a:r>
            <a:r>
              <a:rPr lang="en-US" dirty="0"/>
              <a:t> = </a:t>
            </a:r>
            <a:r>
              <a:rPr lang="en-US" b="1" dirty="0">
                <a:latin typeface="Courier New"/>
                <a:ea typeface="Monaco" charset="0"/>
                <a:cs typeface="Courier New"/>
                <a:sym typeface="Monaco" charset="0"/>
              </a:rPr>
              <a:t>000…0</a:t>
            </a:r>
            <a:endParaRPr lang="en-US" b="1" dirty="0">
              <a:latin typeface="Courier New"/>
              <a:cs typeface="Courier New"/>
            </a:endParaRPr>
          </a:p>
          <a:p>
            <a:pPr marL="552450" lvl="1"/>
            <a:r>
              <a:rPr lang="en-US" dirty="0"/>
              <a:t>Represents value </a:t>
            </a:r>
            <a:r>
              <a:rPr lang="en-US" sz="2400" dirty="0">
                <a:sym typeface="Symbol"/>
              </a:rPr>
              <a:t></a:t>
            </a:r>
            <a:r>
              <a:rPr lang="en-US" dirty="0"/>
              <a:t> (infinity)</a:t>
            </a:r>
          </a:p>
          <a:p>
            <a:pPr marL="552450" lvl="1"/>
            <a:r>
              <a:rPr lang="en-US" dirty="0"/>
              <a:t>Operation that overflows</a:t>
            </a:r>
          </a:p>
          <a:p>
            <a:pPr marL="552450" lvl="1"/>
            <a:r>
              <a:rPr lang="en-US" dirty="0"/>
              <a:t>Both positive and negative, using the signed bit.</a:t>
            </a:r>
          </a:p>
          <a:p>
            <a:pPr marL="552450" lvl="1"/>
            <a:r>
              <a:rPr lang="en-US" dirty="0"/>
              <a:t>E.g., 1.0/0.0 = −1.0/−0.0 = +</a:t>
            </a:r>
            <a:r>
              <a:rPr lang="en-US" dirty="0">
                <a:sym typeface="Symbol"/>
              </a:rPr>
              <a:t></a:t>
            </a:r>
            <a:r>
              <a:rPr lang="en-US" dirty="0"/>
              <a:t>,  1.0/−0.0 = −</a:t>
            </a:r>
            <a:r>
              <a:rPr lang="en-US" dirty="0">
                <a:sym typeface="Symbol"/>
              </a:rPr>
              <a:t></a:t>
            </a:r>
            <a:endParaRPr lang="en-US" dirty="0"/>
          </a:p>
          <a:p>
            <a:endParaRPr lang="en-US" dirty="0"/>
          </a:p>
          <a:p>
            <a:r>
              <a:rPr lang="en-US" dirty="0"/>
              <a:t>Case: </a:t>
            </a:r>
            <a:r>
              <a:rPr lang="en-US" dirty="0">
                <a:latin typeface="Courier New Bold" charset="0"/>
                <a:cs typeface="Courier New Bold" charset="0"/>
                <a:sym typeface="Courier New Bold" charset="0"/>
              </a:rPr>
              <a:t>exp</a:t>
            </a:r>
            <a:r>
              <a:rPr lang="en-US" dirty="0"/>
              <a:t> = </a:t>
            </a:r>
            <a:r>
              <a:rPr lang="en-US" b="1" dirty="0">
                <a:latin typeface="Courier New"/>
                <a:ea typeface="Monaco" charset="0"/>
                <a:cs typeface="Courier New"/>
                <a:sym typeface="Monaco" charset="0"/>
              </a:rPr>
              <a:t>111…1</a:t>
            </a:r>
            <a:r>
              <a:rPr lang="en-US" dirty="0"/>
              <a:t>, </a:t>
            </a:r>
            <a:r>
              <a:rPr lang="en-US" dirty="0" err="1">
                <a:latin typeface="Courier New Bold" charset="0"/>
                <a:cs typeface="Courier New Bold" charset="0"/>
                <a:sym typeface="Courier New Bold" charset="0"/>
              </a:rPr>
              <a:t>frac</a:t>
            </a:r>
            <a:r>
              <a:rPr lang="en-US" dirty="0"/>
              <a:t> ≠ </a:t>
            </a:r>
            <a:r>
              <a:rPr lang="en-US" b="1" dirty="0">
                <a:latin typeface="Courier New"/>
                <a:ea typeface="Monaco" charset="0"/>
                <a:cs typeface="Courier New"/>
                <a:sym typeface="Monaco" charset="0"/>
              </a:rPr>
              <a:t>000…0</a:t>
            </a:r>
            <a:endParaRPr lang="en-US" b="1" dirty="0">
              <a:latin typeface="Courier New"/>
              <a:cs typeface="Courier New"/>
            </a:endParaRPr>
          </a:p>
          <a:p>
            <a:pPr marL="552450" lvl="1"/>
            <a:r>
              <a:rPr lang="en-US" dirty="0"/>
              <a:t>Not-a-Number (</a:t>
            </a:r>
            <a:r>
              <a:rPr lang="en-US" dirty="0" err="1"/>
              <a:t>NaN</a:t>
            </a:r>
            <a:r>
              <a:rPr lang="en-US" dirty="0"/>
              <a:t>)</a:t>
            </a:r>
          </a:p>
          <a:p>
            <a:pPr marL="552450" lvl="1"/>
            <a:r>
              <a:rPr lang="en-US" dirty="0"/>
              <a:t>Represents case when no numeric value can be determined</a:t>
            </a:r>
          </a:p>
          <a:p>
            <a:pPr marL="552450" lvl="1"/>
            <a:r>
              <a:rPr lang="en-US" dirty="0">
                <a:ea typeface="Apple Symbols" charset="0"/>
                <a:cs typeface="Apple Symbols" charset="0"/>
              </a:rPr>
              <a:t>E.g., </a:t>
            </a:r>
            <a:r>
              <a:rPr lang="en-US" dirty="0" err="1">
                <a:ea typeface="Apple Symbols" charset="0"/>
                <a:cs typeface="Apple Symbols" charset="0"/>
              </a:rPr>
              <a:t>sqrt</a:t>
            </a:r>
            <a:r>
              <a:rPr lang="en-US" dirty="0">
                <a:ea typeface="Apple Symbols" charset="0"/>
                <a:cs typeface="Apple Symbols" charset="0"/>
              </a:rPr>
              <a:t>(–1), </a:t>
            </a:r>
            <a:r>
              <a:rPr lang="en-US" dirty="0">
                <a:sym typeface="Symbol"/>
              </a:rPr>
              <a:t></a:t>
            </a:r>
            <a:r>
              <a:rPr lang="en-US" dirty="0">
                <a:ea typeface="Apple Symbols" charset="0"/>
                <a:cs typeface="Apple Symbols" charset="0"/>
              </a:rPr>
              <a:t> − </a:t>
            </a:r>
            <a:r>
              <a:rPr lang="en-US" dirty="0">
                <a:sym typeface="Symbol"/>
              </a:rPr>
              <a:t></a:t>
            </a:r>
            <a:r>
              <a:rPr lang="en-US" dirty="0">
                <a:ea typeface="Apple Symbols" charset="0"/>
                <a:cs typeface="Apple Symbols" charset="0"/>
              </a:rPr>
              <a:t>, </a:t>
            </a:r>
            <a:r>
              <a:rPr lang="en-US" dirty="0">
                <a:sym typeface="Symbol"/>
              </a:rPr>
              <a:t></a:t>
            </a:r>
            <a:r>
              <a:rPr lang="en-US" dirty="0">
                <a:ea typeface="Apple Symbols" charset="0"/>
                <a:cs typeface="Apple Symbols" charset="0"/>
              </a:rPr>
              <a:t> </a:t>
            </a:r>
            <a:r>
              <a:rPr lang="en-US" dirty="0">
                <a:ea typeface="Apple Symbols" charset="0"/>
                <a:cs typeface="Apple Symbols" charset="0"/>
                <a:sym typeface="Symbol"/>
              </a:rPr>
              <a:t></a:t>
            </a:r>
            <a:r>
              <a:rPr lang="en-US" dirty="0">
                <a:ea typeface="Apple Symbols" charset="0"/>
                <a:cs typeface="Apple Symbols" charset="0"/>
              </a:rPr>
              <a:t> 0</a:t>
            </a: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Rectangle 3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 dirty="0"/>
              <a:t>Special Properties of </a:t>
            </a:r>
            <a:r>
              <a:rPr lang="en-US"/>
              <a:t>the IEEE Encoding</a:t>
            </a:r>
            <a:endParaRPr lang="en-US" dirty="0"/>
          </a:p>
        </p:txBody>
      </p:sp>
      <p:sp>
        <p:nvSpPr>
          <p:cNvPr id="32772" name="Rectangle 4"/>
          <p:cNvSpPr>
            <a:spLocks noGrp="1" noChangeArrowheads="1"/>
          </p:cNvSpPr>
          <p:nvPr>
            <p:ph idx="1"/>
          </p:nvPr>
        </p:nvSpPr>
        <p:spPr>
          <a:ln/>
        </p:spPr>
        <p:txBody>
          <a:bodyPr/>
          <a:lstStyle/>
          <a:p>
            <a:r>
              <a:rPr lang="en-US" dirty="0"/>
              <a:t>FP Zero Same as Integer Zero</a:t>
            </a:r>
          </a:p>
          <a:p>
            <a:pPr marL="552450" lvl="1"/>
            <a:r>
              <a:rPr lang="en-US" dirty="0"/>
              <a:t>All bits = 0</a:t>
            </a:r>
          </a:p>
          <a:p>
            <a:endParaRPr lang="en-US" dirty="0"/>
          </a:p>
          <a:p>
            <a:r>
              <a:rPr lang="en-US" dirty="0"/>
              <a:t>Can (Almost) Use Unsigned Integer Comparison</a:t>
            </a:r>
          </a:p>
          <a:p>
            <a:pPr marL="552450" lvl="1"/>
            <a:r>
              <a:rPr lang="en-US" dirty="0"/>
              <a:t>Must consider −0 = 0</a:t>
            </a:r>
          </a:p>
          <a:p>
            <a:pPr marL="552450" lvl="1"/>
            <a:r>
              <a:rPr lang="en-US" dirty="0" err="1"/>
              <a:t>NaNs</a:t>
            </a:r>
            <a:r>
              <a:rPr lang="en-US" dirty="0"/>
              <a:t> problematic</a:t>
            </a:r>
          </a:p>
          <a:p>
            <a:pPr marL="838200" lvl="2"/>
            <a:r>
              <a:rPr lang="en-US" dirty="0"/>
              <a:t>Unorder with respect to any value (including itself) </a:t>
            </a:r>
          </a:p>
          <a:p>
            <a:pPr marL="838200" lvl="2"/>
            <a:r>
              <a:rPr lang="en-US" dirty="0"/>
              <a:t>Any comparison returns false. </a:t>
            </a:r>
          </a:p>
          <a:p>
            <a:pPr marL="552450" lvl="1"/>
            <a:r>
              <a:rPr lang="en-US" dirty="0"/>
              <a:t> Otherwise OK</a:t>
            </a:r>
          </a:p>
          <a:p>
            <a:pPr marL="838200" lvl="2"/>
            <a:r>
              <a:rPr lang="en-US" dirty="0"/>
              <a:t>-infinity &lt; - normalized &lt; -</a:t>
            </a:r>
            <a:r>
              <a:rPr lang="en-US" dirty="0" err="1"/>
              <a:t>denorm</a:t>
            </a:r>
            <a:r>
              <a:rPr lang="en-US" dirty="0"/>
              <a:t> </a:t>
            </a:r>
          </a:p>
          <a:p>
            <a:pPr marL="838200" lvl="2"/>
            <a:r>
              <a:rPr lang="en-US" dirty="0"/>
              <a:t>+ </a:t>
            </a:r>
            <a:r>
              <a:rPr lang="en-US" dirty="0" err="1"/>
              <a:t>denorm</a:t>
            </a:r>
            <a:r>
              <a:rPr lang="en-US" dirty="0"/>
              <a:t> &lt; + normalized &lt; + infinity</a:t>
            </a:r>
          </a:p>
          <a:p>
            <a:pPr marL="609600" lvl="2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19059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auto">
          <a:xfrm>
            <a:off x="381000" y="5638800"/>
            <a:ext cx="5029200" cy="5334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 dirty="0"/>
              <a:t>C float Decoding Example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3400" y="1224385"/>
            <a:ext cx="27932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>
                <a:latin typeface="+mj-lt"/>
              </a:rPr>
              <a:t>float: </a:t>
            </a:r>
            <a:r>
              <a:rPr lang="en-US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0xC0A00000</a:t>
            </a:r>
            <a:endParaRPr lang="en-US" sz="2400" b="1" dirty="0"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3400" y="1828800"/>
            <a:ext cx="838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>
                <a:latin typeface="+mj-lt"/>
              </a:rPr>
              <a:t>binary:</a:t>
            </a:r>
            <a:endParaRPr lang="en-US" sz="2400" b="1" dirty="0">
              <a:latin typeface="+mj-lt"/>
            </a:endParaRPr>
          </a:p>
        </p:txBody>
      </p:sp>
      <p:graphicFrame>
        <p:nvGraphicFramePr>
          <p:cNvPr id="8" name="Group 5"/>
          <p:cNvGraphicFramePr>
            <a:graphicFrameLocks noGrp="1"/>
          </p:cNvGraphicFramePr>
          <p:nvPr/>
        </p:nvGraphicFramePr>
        <p:xfrm>
          <a:off x="1447800" y="2438400"/>
          <a:ext cx="6781800" cy="1016000"/>
        </p:xfrm>
        <a:graphic>
          <a:graphicData uri="http://schemas.openxmlformats.org/drawingml/2006/table">
            <a:tbl>
              <a:tblPr/>
              <a:tblGrid>
                <a:gridCol w="3460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608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77494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8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panose="02070309020205020404" pitchFamily="49" charset="0"/>
                        <a:ea typeface="Monaco" charset="0"/>
                        <a:cs typeface="Courier New" panose="02070309020205020404" pitchFamily="49" charset="0"/>
                        <a:sym typeface="Monaco" charset="0"/>
                      </a:endParaRPr>
                    </a:p>
                  </a:txBody>
                  <a:tcPr marL="50800" marR="50800" marT="50800" marB="508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E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/>
                        <a:ea typeface="Monaco" charset="0"/>
                        <a:cs typeface="Calibri"/>
                        <a:sym typeface="Monaco" charset="0"/>
                      </a:endParaRPr>
                    </a:p>
                  </a:txBody>
                  <a:tcPr marL="50800" marR="50800" marT="50800" marB="508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1C7C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/>
                        <a:ea typeface="Monaco" charset="0"/>
                        <a:cs typeface="Calibri"/>
                        <a:sym typeface="Monaco" charset="0"/>
                      </a:endParaRPr>
                    </a:p>
                  </a:txBody>
                  <a:tcPr marL="50800" marR="50800" marT="50800" marB="508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8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Monaco" charset="0"/>
                          <a:cs typeface="Calibri"/>
                          <a:sym typeface="Monaco" charset="0"/>
                        </a:rPr>
                        <a:t>1</a:t>
                      </a:r>
                    </a:p>
                  </a:txBody>
                  <a:tcPr marL="50800" marR="50800" marT="50800" marB="50800" anchor="ctr" horzOverflow="overflow">
                    <a:lnL cap="flat">
                      <a:noFill/>
                    </a:lnL>
                    <a:lnR cap="flat"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Monaco" charset="0"/>
                          <a:cs typeface="Calibri"/>
                          <a:sym typeface="Monaco" charset="0"/>
                        </a:rPr>
                        <a:t>8-bits</a:t>
                      </a:r>
                    </a:p>
                  </a:txBody>
                  <a:tcPr marL="50800" marR="50800" marT="50800" marB="50800" anchor="ctr" horzOverflow="overflow">
                    <a:lnL cap="flat">
                      <a:noFill/>
                    </a:lnL>
                    <a:lnR cap="flat"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Monaco" charset="0"/>
                          <a:cs typeface="Calibri"/>
                          <a:sym typeface="Monaco" charset="0"/>
                        </a:rPr>
                        <a:t>23-bits</a:t>
                      </a:r>
                    </a:p>
                  </a:txBody>
                  <a:tcPr marL="50800" marR="50800" marT="50800" marB="50800" anchor="ctr" horzOverflow="overflow">
                    <a:lnL cap="flat">
                      <a:noFill/>
                    </a:lnL>
                    <a:lnR cap="flat"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533400" y="3505200"/>
            <a:ext cx="6705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>
                <a:solidFill>
                  <a:srgbClr val="C00000"/>
                </a:solidFill>
                <a:latin typeface="+mj-lt"/>
              </a:rPr>
              <a:t>E =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>
                <a:solidFill>
                  <a:schemeClr val="bg1"/>
                </a:solidFill>
                <a:latin typeface="+mj-lt"/>
              </a:rPr>
              <a:t>129</a:t>
            </a:r>
            <a:endParaRPr lang="en-US" sz="2400" b="1" dirty="0">
              <a:latin typeface="Calibri" panose="020F050202020403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33400" y="4038600"/>
            <a:ext cx="6705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>
                <a:solidFill>
                  <a:srgbClr val="C00000"/>
                </a:solidFill>
                <a:latin typeface="+mj-lt"/>
              </a:rPr>
              <a:t>S = </a:t>
            </a:r>
            <a:r>
              <a:rPr lang="en-US" sz="2400" dirty="0">
                <a:solidFill>
                  <a:schemeClr val="bg1"/>
                </a:solidFill>
                <a:latin typeface="+mj-lt"/>
              </a:rPr>
              <a:t>1 -&gt; negative number</a:t>
            </a:r>
            <a:endParaRPr lang="en-US" sz="2400" b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33400" y="4572000"/>
            <a:ext cx="6705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l">
              <a:buClr>
                <a:srgbClr val="990000"/>
              </a:buClr>
              <a:buSzPct val="60000"/>
              <a:tabLst>
                <a:tab pos="914400" algn="l"/>
              </a:tabLst>
            </a:pPr>
            <a:r>
              <a:rPr lang="en-US" sz="2400" dirty="0">
                <a:solidFill>
                  <a:srgbClr val="C00000"/>
                </a:solidFill>
                <a:latin typeface="+mj-lt"/>
              </a:rPr>
              <a:t>M =</a:t>
            </a:r>
            <a:r>
              <a:rPr lang="en-US" sz="2400" dirty="0">
                <a:latin typeface="+mj-lt"/>
              </a:rPr>
              <a:t> </a:t>
            </a:r>
            <a:r>
              <a:rPr lang="en-US" sz="24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1.010 0000 0000 0000 0000 0000 </a:t>
            </a:r>
            <a:endParaRPr lang="en-US" sz="2400" dirty="0">
              <a:solidFill>
                <a:schemeClr val="bg1"/>
              </a:solidFill>
              <a:latin typeface="Calibri"/>
              <a:ea typeface="Monaco" charset="0"/>
              <a:cs typeface="Calibri"/>
              <a:sym typeface="Monaco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33400" y="5033665"/>
            <a:ext cx="6705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l">
              <a:buClr>
                <a:srgbClr val="990000"/>
              </a:buClr>
              <a:buSzPct val="60000"/>
              <a:tabLst>
                <a:tab pos="914400" algn="l"/>
              </a:tabLst>
            </a:pPr>
            <a:r>
              <a:rPr lang="en-US" sz="2400" dirty="0">
                <a:solidFill>
                  <a:schemeClr val="bg1"/>
                </a:solidFill>
                <a:latin typeface="+mj-lt"/>
              </a:rPr>
              <a:t>M = </a:t>
            </a:r>
            <a:r>
              <a:rPr lang="en-US" sz="24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 + 1/4 </a:t>
            </a:r>
            <a:r>
              <a:rPr lang="en-US" sz="2400" dirty="0">
                <a:solidFill>
                  <a:schemeClr val="bg1"/>
                </a:solidFill>
                <a:latin typeface="Calibri Bold"/>
              </a:rPr>
              <a:t>=</a:t>
            </a:r>
            <a:r>
              <a:rPr lang="en-US" sz="24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1.25</a:t>
            </a:r>
            <a:endParaRPr lang="en-US" sz="2400" dirty="0">
              <a:solidFill>
                <a:schemeClr val="bg1"/>
              </a:solidFill>
              <a:latin typeface="Calibri"/>
              <a:ea typeface="Monaco" charset="0"/>
              <a:cs typeface="Calibri"/>
              <a:sym typeface="Monaco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853416" y="540603"/>
            <a:ext cx="2141933" cy="830997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en-US" sz="2400" dirty="0"/>
              <a:t>v = (–1)</a:t>
            </a:r>
            <a:r>
              <a:rPr lang="en-US" sz="2400" baseline="32000" dirty="0"/>
              <a:t>s</a:t>
            </a:r>
            <a:r>
              <a:rPr lang="en-US" sz="2400" dirty="0"/>
              <a:t> </a:t>
            </a:r>
            <a:r>
              <a:rPr lang="en-US" sz="2400" dirty="0"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M</a:t>
            </a:r>
            <a:r>
              <a:rPr lang="en-US" sz="2400" dirty="0"/>
              <a:t> 2</a:t>
            </a:r>
            <a:r>
              <a:rPr lang="en-US" sz="2400" baseline="32000" dirty="0"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E</a:t>
            </a:r>
          </a:p>
          <a:p>
            <a:r>
              <a:rPr lang="en-US" sz="2400" dirty="0"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E</a:t>
            </a:r>
            <a:r>
              <a:rPr lang="en-US" sz="2400" dirty="0"/>
              <a:t>  =  </a:t>
            </a:r>
            <a:r>
              <a:rPr lang="en-US" sz="2400" dirty="0" err="1">
                <a:latin typeface="Courier New Bold" panose="02070609020205020404" pitchFamily="49" charset="0"/>
                <a:cs typeface="Courier New Bold" panose="02070609020205020404" pitchFamily="49" charset="0"/>
                <a:sym typeface="Calibri Bold Italic" charset="0"/>
              </a:rPr>
              <a:t>e</a:t>
            </a:r>
            <a:r>
              <a:rPr lang="en-US" sz="2400" dirty="0" err="1">
                <a:latin typeface="Courier New Bold" panose="02070609020205020404" pitchFamily="49" charset="0"/>
                <a:ea typeface="Calibri Bold Italic" charset="0"/>
                <a:cs typeface="Courier New Bold" panose="02070609020205020404" pitchFamily="49" charset="0"/>
                <a:sym typeface="Calibri Bold Italic" charset="0"/>
              </a:rPr>
              <a:t>xp</a:t>
            </a:r>
            <a:r>
              <a:rPr lang="en-US" sz="2400" dirty="0"/>
              <a:t> – </a:t>
            </a:r>
            <a:r>
              <a:rPr lang="en-US" sz="2400" dirty="0"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Bias</a:t>
            </a:r>
            <a:endParaRPr lang="en-US" sz="2400" dirty="0"/>
          </a:p>
        </p:txBody>
      </p:sp>
      <p:sp>
        <p:nvSpPr>
          <p:cNvPr id="14" name="TextBox 13"/>
          <p:cNvSpPr txBox="1"/>
          <p:nvPr/>
        </p:nvSpPr>
        <p:spPr>
          <a:xfrm>
            <a:off x="533400" y="5638800"/>
            <a:ext cx="6705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b="1" dirty="0">
                <a:solidFill>
                  <a:srgbClr val="C00000"/>
                </a:solidFill>
                <a:latin typeface="Calibri" panose="020F0502020204030204" pitchFamily="34" charset="0"/>
              </a:rPr>
              <a:t>v =</a:t>
            </a:r>
            <a:r>
              <a:rPr lang="en-US" sz="2400" b="1" dirty="0">
                <a:latin typeface="Calibri" panose="020F0502020204030204" pitchFamily="34" charset="0"/>
              </a:rPr>
              <a:t> (–1)</a:t>
            </a:r>
            <a:r>
              <a:rPr lang="en-US" sz="2400" b="1" baseline="32000" dirty="0">
                <a:latin typeface="Calibri" panose="020F0502020204030204" pitchFamily="34" charset="0"/>
              </a:rPr>
              <a:t>s</a:t>
            </a:r>
            <a:r>
              <a:rPr lang="en-US" sz="2400" b="1" dirty="0">
                <a:latin typeface="Calibri" panose="020F0502020204030204" pitchFamily="34" charset="0"/>
              </a:rPr>
              <a:t> </a:t>
            </a:r>
            <a:r>
              <a:rPr lang="en-US" sz="2400" b="1" dirty="0">
                <a:latin typeface="Calibri" panose="020F0502020204030204" pitchFamily="34" charset="0"/>
                <a:ea typeface="Calibri Bold Italic" charset="0"/>
                <a:cs typeface="Calibri Bold Italic" charset="0"/>
                <a:sym typeface="Calibri Bold Italic" charset="0"/>
              </a:rPr>
              <a:t>M</a:t>
            </a:r>
            <a:r>
              <a:rPr lang="en-US" sz="2400" b="1" dirty="0">
                <a:latin typeface="Calibri" panose="020F0502020204030204" pitchFamily="34" charset="0"/>
              </a:rPr>
              <a:t> 2</a:t>
            </a:r>
            <a:r>
              <a:rPr lang="en-US" sz="2400" b="1" baseline="32000" dirty="0">
                <a:latin typeface="Calibri" panose="020F0502020204030204" pitchFamily="34" charset="0"/>
                <a:ea typeface="Calibri Bold Italic" charset="0"/>
                <a:cs typeface="Calibri Bold Italic" charset="0"/>
                <a:sym typeface="Calibri Bold Italic" charset="0"/>
              </a:rPr>
              <a:t>E  </a:t>
            </a:r>
            <a:r>
              <a:rPr lang="en-US" sz="2400" b="1" dirty="0">
                <a:latin typeface="Calibri" panose="020F0502020204030204" pitchFamily="34" charset="0"/>
              </a:rPr>
              <a:t>=</a:t>
            </a:r>
            <a:endParaRPr lang="en-US" sz="2400" b="1" i="1" baseline="32000" dirty="0">
              <a:solidFill>
                <a:schemeClr val="bg1"/>
              </a:solidFill>
              <a:latin typeface="Calibri" panose="020F0502020204030204" pitchFamily="34" charset="0"/>
              <a:ea typeface="Calibri Bold Italic" charset="0"/>
              <a:cs typeface="Calibri Bold Italic" charset="0"/>
              <a:sym typeface="Calibri Bold Italic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858000" y="1428690"/>
            <a:ext cx="22098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588" lvl="1" algn="l">
              <a:spcBef>
                <a:spcPts val="500"/>
              </a:spcBef>
              <a:buClr>
                <a:srgbClr val="990000"/>
              </a:buClr>
              <a:buSzPct val="110000"/>
            </a:pPr>
            <a:r>
              <a:rPr lang="en-US" sz="2000" kern="0" dirty="0">
                <a:latin typeface="Calibri Italic" charset="0"/>
                <a:ea typeface="Calibri Italic" charset="0"/>
                <a:cs typeface="Calibri Italic" charset="0"/>
                <a:sym typeface="Calibri Italic" charset="0"/>
              </a:rPr>
              <a:t>Bias</a:t>
            </a:r>
            <a:r>
              <a:rPr lang="en-US" sz="2000" kern="0" dirty="0">
                <a:latin typeface="Calibri" charset="0"/>
                <a:sym typeface="Calibri" charset="0"/>
              </a:rPr>
              <a:t> = 2</a:t>
            </a:r>
            <a:r>
              <a:rPr lang="en-US" sz="2000" kern="0" baseline="32000" dirty="0">
                <a:latin typeface="Calibri" charset="0"/>
                <a:sym typeface="Calibri" charset="0"/>
              </a:rPr>
              <a:t>k-1</a:t>
            </a:r>
            <a:r>
              <a:rPr lang="en-US" sz="2000" kern="0" dirty="0">
                <a:latin typeface="Calibri" charset="0"/>
                <a:sym typeface="Calibri" charset="0"/>
              </a:rPr>
              <a:t> – 1 = 127</a:t>
            </a:r>
          </a:p>
        </p:txBody>
      </p:sp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3543" y="2928316"/>
            <a:ext cx="1577222" cy="37490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7" name="Straight Connector 16"/>
          <p:cNvCxnSpPr/>
          <p:nvPr/>
        </p:nvCxnSpPr>
        <p:spPr bwMode="auto">
          <a:xfrm>
            <a:off x="1600200" y="2209800"/>
            <a:ext cx="685800" cy="0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chemeClr val="bg2">
                <a:lumMod val="75000"/>
                <a:lumOff val="2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70" name="Straight Connector 169"/>
          <p:cNvCxnSpPr/>
          <p:nvPr/>
        </p:nvCxnSpPr>
        <p:spPr bwMode="auto">
          <a:xfrm>
            <a:off x="2514600" y="2209800"/>
            <a:ext cx="685800" cy="0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chemeClr val="bg2">
                <a:lumMod val="75000"/>
                <a:lumOff val="2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71" name="Straight Connector 170"/>
          <p:cNvCxnSpPr/>
          <p:nvPr/>
        </p:nvCxnSpPr>
        <p:spPr bwMode="auto">
          <a:xfrm>
            <a:off x="3429000" y="2209800"/>
            <a:ext cx="685800" cy="0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chemeClr val="bg2">
                <a:lumMod val="75000"/>
                <a:lumOff val="2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72" name="Straight Connector 171"/>
          <p:cNvCxnSpPr/>
          <p:nvPr/>
        </p:nvCxnSpPr>
        <p:spPr bwMode="auto">
          <a:xfrm>
            <a:off x="4357224" y="2209800"/>
            <a:ext cx="685800" cy="0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chemeClr val="bg2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73" name="Straight Connector 172"/>
          <p:cNvCxnSpPr/>
          <p:nvPr/>
        </p:nvCxnSpPr>
        <p:spPr bwMode="auto">
          <a:xfrm>
            <a:off x="5257800" y="2209800"/>
            <a:ext cx="685800" cy="0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chemeClr val="bg2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74" name="Straight Connector 173"/>
          <p:cNvCxnSpPr/>
          <p:nvPr/>
        </p:nvCxnSpPr>
        <p:spPr bwMode="auto">
          <a:xfrm>
            <a:off x="6172200" y="2209800"/>
            <a:ext cx="685800" cy="0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chemeClr val="bg2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75" name="Straight Connector 174"/>
          <p:cNvCxnSpPr/>
          <p:nvPr/>
        </p:nvCxnSpPr>
        <p:spPr bwMode="auto">
          <a:xfrm>
            <a:off x="7070643" y="2209800"/>
            <a:ext cx="685800" cy="0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chemeClr val="bg2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76" name="Straight Connector 175"/>
          <p:cNvCxnSpPr/>
          <p:nvPr/>
        </p:nvCxnSpPr>
        <p:spPr bwMode="auto">
          <a:xfrm>
            <a:off x="7995268" y="2209800"/>
            <a:ext cx="685800" cy="0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chemeClr val="bg2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2382628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9" grpId="0"/>
      <p:bldP spid="10" grpId="0"/>
      <p:bldP spid="11" grpId="0"/>
      <p:bldP spid="13" grpId="0" animBg="1"/>
      <p:bldP spid="14" grpId="0"/>
      <p:bldP spid="1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auto">
          <a:xfrm>
            <a:off x="381000" y="5638800"/>
            <a:ext cx="5029200" cy="5334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 dirty="0"/>
              <a:t>C float Decoding Example #1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3400" y="3505200"/>
            <a:ext cx="6705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>
                <a:solidFill>
                  <a:srgbClr val="C00000"/>
                </a:solidFill>
                <a:latin typeface="+mj-lt"/>
              </a:rPr>
              <a:t>E =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>
                <a:solidFill>
                  <a:schemeClr val="bg1"/>
                </a:solidFill>
                <a:latin typeface="+mj-lt"/>
              </a:rPr>
              <a:t>129</a:t>
            </a:r>
            <a:endParaRPr lang="en-US" sz="2400" b="1" dirty="0">
              <a:latin typeface="Calibri" panose="020F050202020403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33400" y="4038600"/>
            <a:ext cx="6705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>
                <a:solidFill>
                  <a:srgbClr val="C00000"/>
                </a:solidFill>
                <a:latin typeface="+mj-lt"/>
              </a:rPr>
              <a:t>S = </a:t>
            </a:r>
            <a:r>
              <a:rPr lang="en-US" sz="2400" dirty="0">
                <a:solidFill>
                  <a:schemeClr val="bg1"/>
                </a:solidFill>
                <a:latin typeface="+mj-lt"/>
              </a:rPr>
              <a:t>1 -&gt; negative number</a:t>
            </a:r>
            <a:endParaRPr lang="en-US" sz="2400" b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33400" y="4572000"/>
            <a:ext cx="6705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l">
              <a:buClr>
                <a:srgbClr val="990000"/>
              </a:buClr>
              <a:buSzPct val="60000"/>
              <a:tabLst>
                <a:tab pos="914400" algn="l"/>
              </a:tabLst>
            </a:pPr>
            <a:r>
              <a:rPr lang="en-US" sz="2400" dirty="0">
                <a:solidFill>
                  <a:srgbClr val="C00000"/>
                </a:solidFill>
                <a:latin typeface="+mj-lt"/>
              </a:rPr>
              <a:t>M =</a:t>
            </a:r>
            <a:r>
              <a:rPr lang="en-US" sz="2400" dirty="0">
                <a:latin typeface="+mj-lt"/>
              </a:rPr>
              <a:t> </a:t>
            </a:r>
            <a:r>
              <a:rPr lang="en-US" sz="2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1.</a:t>
            </a:r>
            <a:r>
              <a:rPr lang="en-US" sz="24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010 0000 0000 0000 0000 0000 </a:t>
            </a:r>
            <a:endParaRPr lang="en-US" sz="2400" dirty="0">
              <a:solidFill>
                <a:schemeClr val="bg1"/>
              </a:solidFill>
              <a:latin typeface="Calibri"/>
              <a:ea typeface="Monaco" charset="0"/>
              <a:cs typeface="Calibri"/>
              <a:sym typeface="Monaco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33400" y="5033665"/>
            <a:ext cx="6705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l">
              <a:buClr>
                <a:srgbClr val="990000"/>
              </a:buClr>
              <a:buSzPct val="60000"/>
              <a:tabLst>
                <a:tab pos="914400" algn="l"/>
              </a:tabLst>
            </a:pPr>
            <a:r>
              <a:rPr lang="en-US" sz="2400" dirty="0">
                <a:solidFill>
                  <a:schemeClr val="bg1"/>
                </a:solidFill>
                <a:latin typeface="+mj-lt"/>
              </a:rPr>
              <a:t>M = </a:t>
            </a:r>
            <a:r>
              <a:rPr lang="en-US" sz="24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 + 1/4 </a:t>
            </a:r>
            <a:r>
              <a:rPr lang="en-US" sz="2400" dirty="0">
                <a:solidFill>
                  <a:schemeClr val="bg1"/>
                </a:solidFill>
                <a:latin typeface="Calibri Bold"/>
              </a:rPr>
              <a:t>=</a:t>
            </a:r>
            <a:r>
              <a:rPr lang="en-US" sz="24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1.25</a:t>
            </a:r>
            <a:endParaRPr lang="en-US" sz="2400" dirty="0">
              <a:solidFill>
                <a:schemeClr val="bg1"/>
              </a:solidFill>
              <a:latin typeface="Calibri"/>
              <a:ea typeface="Monaco" charset="0"/>
              <a:cs typeface="Calibri"/>
              <a:sym typeface="Monaco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853416" y="540603"/>
            <a:ext cx="2141933" cy="830997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en-US" sz="2400" dirty="0"/>
              <a:t>v = (–1)</a:t>
            </a:r>
            <a:r>
              <a:rPr lang="en-US" sz="2400" baseline="32000" dirty="0"/>
              <a:t>s</a:t>
            </a:r>
            <a:r>
              <a:rPr lang="en-US" sz="2400" dirty="0"/>
              <a:t> </a:t>
            </a:r>
            <a:r>
              <a:rPr lang="en-US" sz="2400" dirty="0"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M</a:t>
            </a:r>
            <a:r>
              <a:rPr lang="en-US" sz="2400" dirty="0"/>
              <a:t> 2</a:t>
            </a:r>
            <a:r>
              <a:rPr lang="en-US" sz="2400" baseline="32000" dirty="0"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E</a:t>
            </a:r>
          </a:p>
          <a:p>
            <a:r>
              <a:rPr lang="en-US" sz="2400" dirty="0"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E</a:t>
            </a:r>
            <a:r>
              <a:rPr lang="en-US" sz="2400" dirty="0"/>
              <a:t>  =  </a:t>
            </a:r>
            <a:r>
              <a:rPr lang="en-US" sz="2400" dirty="0" err="1">
                <a:latin typeface="Courier New Bold" panose="02070609020205020404" pitchFamily="49" charset="0"/>
                <a:cs typeface="Courier New Bold" panose="02070609020205020404" pitchFamily="49" charset="0"/>
                <a:sym typeface="Calibri Bold Italic" charset="0"/>
              </a:rPr>
              <a:t>e</a:t>
            </a:r>
            <a:r>
              <a:rPr lang="en-US" sz="2400" dirty="0" err="1">
                <a:latin typeface="Courier New Bold" panose="02070609020205020404" pitchFamily="49" charset="0"/>
                <a:ea typeface="Calibri Bold Italic" charset="0"/>
                <a:cs typeface="Courier New Bold" panose="02070609020205020404" pitchFamily="49" charset="0"/>
                <a:sym typeface="Calibri Bold Italic" charset="0"/>
              </a:rPr>
              <a:t>xp</a:t>
            </a:r>
            <a:r>
              <a:rPr lang="en-US" sz="2400" dirty="0"/>
              <a:t> – </a:t>
            </a:r>
            <a:r>
              <a:rPr lang="en-US" sz="2400" dirty="0"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Bias</a:t>
            </a:r>
            <a:endParaRPr lang="en-US" sz="2400" dirty="0"/>
          </a:p>
        </p:txBody>
      </p:sp>
      <p:sp>
        <p:nvSpPr>
          <p:cNvPr id="14" name="TextBox 13"/>
          <p:cNvSpPr txBox="1"/>
          <p:nvPr/>
        </p:nvSpPr>
        <p:spPr>
          <a:xfrm>
            <a:off x="533400" y="5638800"/>
            <a:ext cx="6705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b="1" dirty="0">
                <a:solidFill>
                  <a:srgbClr val="C00000"/>
                </a:solidFill>
                <a:latin typeface="Calibri" panose="020F0502020204030204" pitchFamily="34" charset="0"/>
              </a:rPr>
              <a:t>v =</a:t>
            </a:r>
            <a:r>
              <a:rPr lang="en-US" sz="2400" b="1" dirty="0">
                <a:latin typeface="Calibri" panose="020F0502020204030204" pitchFamily="34" charset="0"/>
              </a:rPr>
              <a:t> (–1)</a:t>
            </a:r>
            <a:r>
              <a:rPr lang="en-US" sz="2400" b="1" baseline="32000" dirty="0">
                <a:latin typeface="Calibri" panose="020F0502020204030204" pitchFamily="34" charset="0"/>
              </a:rPr>
              <a:t>s</a:t>
            </a:r>
            <a:r>
              <a:rPr lang="en-US" sz="2400" b="1" dirty="0">
                <a:latin typeface="Calibri" panose="020F0502020204030204" pitchFamily="34" charset="0"/>
              </a:rPr>
              <a:t> </a:t>
            </a:r>
            <a:r>
              <a:rPr lang="en-US" sz="2400" b="1" dirty="0">
                <a:latin typeface="Calibri" panose="020F0502020204030204" pitchFamily="34" charset="0"/>
                <a:ea typeface="Calibri Bold Italic" charset="0"/>
                <a:cs typeface="Calibri Bold Italic" charset="0"/>
                <a:sym typeface="Calibri Bold Italic" charset="0"/>
              </a:rPr>
              <a:t>M</a:t>
            </a:r>
            <a:r>
              <a:rPr lang="en-US" sz="2400" b="1" dirty="0">
                <a:latin typeface="Calibri" panose="020F0502020204030204" pitchFamily="34" charset="0"/>
              </a:rPr>
              <a:t> 2</a:t>
            </a:r>
            <a:r>
              <a:rPr lang="en-US" sz="2400" b="1" baseline="32000" dirty="0">
                <a:latin typeface="Calibri" panose="020F0502020204030204" pitchFamily="34" charset="0"/>
                <a:ea typeface="Calibri Bold Italic" charset="0"/>
                <a:cs typeface="Calibri Bold Italic" charset="0"/>
                <a:sym typeface="Calibri Bold Italic" charset="0"/>
              </a:rPr>
              <a:t>E  </a:t>
            </a:r>
            <a:r>
              <a:rPr lang="en-US" sz="2400" b="1" dirty="0">
                <a:latin typeface="Calibri" panose="020F0502020204030204" pitchFamily="34" charset="0"/>
              </a:rPr>
              <a:t>=</a:t>
            </a:r>
            <a:endParaRPr lang="en-US" sz="2400" b="1" i="1" baseline="32000" dirty="0">
              <a:solidFill>
                <a:schemeClr val="bg1"/>
              </a:solidFill>
              <a:latin typeface="Calibri" panose="020F0502020204030204" pitchFamily="34" charset="0"/>
              <a:ea typeface="Calibri Bold Italic" charset="0"/>
              <a:cs typeface="Calibri Bold Italic" charset="0"/>
              <a:sym typeface="Calibri Bold Italic" charset="0"/>
            </a:endParaRPr>
          </a:p>
        </p:txBody>
      </p:sp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3543" y="2928316"/>
            <a:ext cx="1577222" cy="37490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" name="TextBox 22"/>
          <p:cNvSpPr txBox="1"/>
          <p:nvPr/>
        </p:nvSpPr>
        <p:spPr>
          <a:xfrm>
            <a:off x="533400" y="1224385"/>
            <a:ext cx="27932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>
                <a:latin typeface="+mj-lt"/>
              </a:rPr>
              <a:t>float: </a:t>
            </a:r>
            <a:r>
              <a:rPr lang="en-US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0xC0A00000</a:t>
            </a:r>
            <a:endParaRPr lang="en-US" sz="2400" b="1" dirty="0">
              <a:latin typeface="+mj-lt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33400" y="1828800"/>
            <a:ext cx="838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>
                <a:latin typeface="+mj-lt"/>
              </a:rPr>
              <a:t>binary:   </a:t>
            </a:r>
            <a:r>
              <a:rPr lang="en-US" sz="2400" b="1" dirty="0">
                <a:solidFill>
                  <a:srgbClr val="CC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sz="2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100 0000 1</a:t>
            </a:r>
            <a:r>
              <a:rPr lang="en-US" sz="24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010 0000 0000 0000 0000 0000</a:t>
            </a:r>
            <a:r>
              <a:rPr lang="en-US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endParaRPr lang="en-US" sz="2400" b="1" dirty="0">
              <a:latin typeface="+mj-lt"/>
            </a:endParaRPr>
          </a:p>
        </p:txBody>
      </p:sp>
      <p:graphicFrame>
        <p:nvGraphicFramePr>
          <p:cNvPr id="25" name="Group 5"/>
          <p:cNvGraphicFramePr>
            <a:graphicFrameLocks noGrp="1"/>
          </p:cNvGraphicFramePr>
          <p:nvPr/>
        </p:nvGraphicFramePr>
        <p:xfrm>
          <a:off x="1447800" y="2438400"/>
          <a:ext cx="6781800" cy="1016000"/>
        </p:xfrm>
        <a:graphic>
          <a:graphicData uri="http://schemas.openxmlformats.org/drawingml/2006/table">
            <a:tbl>
              <a:tblPr/>
              <a:tblGrid>
                <a:gridCol w="3460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608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77494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8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anose="02070309020205020404" pitchFamily="49" charset="0"/>
                          <a:ea typeface="Monaco" charset="0"/>
                          <a:cs typeface="Courier New" panose="02070309020205020404" pitchFamily="49" charset="0"/>
                          <a:sym typeface="Monaco" charset="0"/>
                        </a:rPr>
                        <a:t>1</a:t>
                      </a:r>
                    </a:p>
                  </a:txBody>
                  <a:tcPr marL="50800" marR="50800" marT="50800" marB="508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E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lang="en-US" sz="2000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1000 0001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/>
                        <a:ea typeface="Monaco" charset="0"/>
                        <a:cs typeface="Calibri"/>
                        <a:sym typeface="Monaco" charset="0"/>
                      </a:endParaRPr>
                    </a:p>
                  </a:txBody>
                  <a:tcPr marL="50800" marR="50800" marT="50800" marB="508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1C7C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lang="en-US" sz="2000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010 0000 0000 0000 0000 0000 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/>
                        <a:ea typeface="Monaco" charset="0"/>
                        <a:cs typeface="Calibri"/>
                        <a:sym typeface="Monaco" charset="0"/>
                      </a:endParaRPr>
                    </a:p>
                  </a:txBody>
                  <a:tcPr marL="50800" marR="50800" marT="50800" marB="508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8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Monaco" charset="0"/>
                          <a:cs typeface="Calibri"/>
                          <a:sym typeface="Monaco" charset="0"/>
                        </a:rPr>
                        <a:t>1</a:t>
                      </a:r>
                    </a:p>
                  </a:txBody>
                  <a:tcPr marL="50800" marR="50800" marT="50800" marB="50800" anchor="ctr" horzOverflow="overflow">
                    <a:lnL cap="flat">
                      <a:noFill/>
                    </a:lnL>
                    <a:lnR cap="flat"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Monaco" charset="0"/>
                          <a:cs typeface="Calibri"/>
                          <a:sym typeface="Monaco" charset="0"/>
                        </a:rPr>
                        <a:t>8-bits</a:t>
                      </a:r>
                    </a:p>
                  </a:txBody>
                  <a:tcPr marL="50800" marR="50800" marT="50800" marB="50800" anchor="ctr" horzOverflow="overflow">
                    <a:lnL cap="flat">
                      <a:noFill/>
                    </a:lnL>
                    <a:lnR cap="flat"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Monaco" charset="0"/>
                          <a:cs typeface="Calibri"/>
                          <a:sym typeface="Monaco" charset="0"/>
                        </a:rPr>
                        <a:t>23-bits</a:t>
                      </a:r>
                    </a:p>
                  </a:txBody>
                  <a:tcPr marL="50800" marR="50800" marT="50800" marB="50800" anchor="ctr" horzOverflow="overflow">
                    <a:lnL cap="flat">
                      <a:noFill/>
                    </a:lnL>
                    <a:lnR cap="flat"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26" name="Straight Connector 25"/>
          <p:cNvCxnSpPr/>
          <p:nvPr/>
        </p:nvCxnSpPr>
        <p:spPr bwMode="auto">
          <a:xfrm>
            <a:off x="1600200" y="2209800"/>
            <a:ext cx="685800" cy="0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chemeClr val="bg2">
                <a:lumMod val="75000"/>
                <a:lumOff val="2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7" name="Straight Connector 26"/>
          <p:cNvCxnSpPr/>
          <p:nvPr/>
        </p:nvCxnSpPr>
        <p:spPr bwMode="auto">
          <a:xfrm>
            <a:off x="2514600" y="2209800"/>
            <a:ext cx="685800" cy="0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chemeClr val="bg2">
                <a:lumMod val="75000"/>
                <a:lumOff val="2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8" name="Straight Connector 27"/>
          <p:cNvCxnSpPr/>
          <p:nvPr/>
        </p:nvCxnSpPr>
        <p:spPr bwMode="auto">
          <a:xfrm>
            <a:off x="3429000" y="2209800"/>
            <a:ext cx="685800" cy="0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chemeClr val="bg2">
                <a:lumMod val="75000"/>
                <a:lumOff val="2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9" name="Straight Connector 28"/>
          <p:cNvCxnSpPr/>
          <p:nvPr/>
        </p:nvCxnSpPr>
        <p:spPr bwMode="auto">
          <a:xfrm>
            <a:off x="4357224" y="2209800"/>
            <a:ext cx="685800" cy="0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chemeClr val="bg2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0" name="Straight Connector 29"/>
          <p:cNvCxnSpPr/>
          <p:nvPr/>
        </p:nvCxnSpPr>
        <p:spPr bwMode="auto">
          <a:xfrm>
            <a:off x="5257800" y="2209800"/>
            <a:ext cx="685800" cy="0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chemeClr val="bg2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1" name="Straight Connector 30"/>
          <p:cNvCxnSpPr/>
          <p:nvPr/>
        </p:nvCxnSpPr>
        <p:spPr bwMode="auto">
          <a:xfrm>
            <a:off x="6172200" y="2209800"/>
            <a:ext cx="685800" cy="0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chemeClr val="bg2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2" name="Straight Connector 31"/>
          <p:cNvCxnSpPr/>
          <p:nvPr/>
        </p:nvCxnSpPr>
        <p:spPr bwMode="auto">
          <a:xfrm>
            <a:off x="7070643" y="2209800"/>
            <a:ext cx="685800" cy="0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chemeClr val="bg2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3" name="Straight Connector 32"/>
          <p:cNvCxnSpPr/>
          <p:nvPr/>
        </p:nvCxnSpPr>
        <p:spPr bwMode="auto">
          <a:xfrm>
            <a:off x="7995268" y="2209800"/>
            <a:ext cx="685800" cy="0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chemeClr val="bg2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39242743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auto">
          <a:xfrm>
            <a:off x="381000" y="5638800"/>
            <a:ext cx="5029200" cy="5334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 dirty="0"/>
              <a:t>C float Decoding Example #1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3400" y="1224385"/>
            <a:ext cx="27932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>
                <a:latin typeface="+mj-lt"/>
              </a:rPr>
              <a:t>float: </a:t>
            </a:r>
            <a:r>
              <a:rPr lang="en-US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0xC0A00000</a:t>
            </a:r>
            <a:endParaRPr lang="en-US" sz="2400" b="1" dirty="0"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3400" y="1828800"/>
            <a:ext cx="838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>
                <a:latin typeface="+mj-lt"/>
              </a:rPr>
              <a:t>binary:   </a:t>
            </a:r>
            <a:r>
              <a:rPr lang="en-US" sz="2400" b="1" dirty="0">
                <a:solidFill>
                  <a:srgbClr val="CC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sz="2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100 0000 1</a:t>
            </a:r>
            <a:r>
              <a:rPr lang="en-US" sz="24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010 0000 0000 0000 0000 0000</a:t>
            </a:r>
            <a:r>
              <a:rPr lang="en-US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endParaRPr lang="en-US" sz="2400" b="1" dirty="0">
              <a:latin typeface="+mj-lt"/>
            </a:endParaRPr>
          </a:p>
        </p:txBody>
      </p:sp>
      <p:graphicFrame>
        <p:nvGraphicFramePr>
          <p:cNvPr id="8" name="Group 5"/>
          <p:cNvGraphicFramePr>
            <a:graphicFrameLocks noGrp="1"/>
          </p:cNvGraphicFramePr>
          <p:nvPr/>
        </p:nvGraphicFramePr>
        <p:xfrm>
          <a:off x="1447800" y="2438400"/>
          <a:ext cx="6781800" cy="1016000"/>
        </p:xfrm>
        <a:graphic>
          <a:graphicData uri="http://schemas.openxmlformats.org/drawingml/2006/table">
            <a:tbl>
              <a:tblPr/>
              <a:tblGrid>
                <a:gridCol w="3460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608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77494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8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anose="02070309020205020404" pitchFamily="49" charset="0"/>
                          <a:ea typeface="Monaco" charset="0"/>
                          <a:cs typeface="Courier New" panose="02070309020205020404" pitchFamily="49" charset="0"/>
                          <a:sym typeface="Monaco" charset="0"/>
                        </a:rPr>
                        <a:t>1</a:t>
                      </a:r>
                    </a:p>
                  </a:txBody>
                  <a:tcPr marL="50800" marR="50800" marT="50800" marB="508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E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lang="en-US" sz="2000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1000 0001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/>
                        <a:ea typeface="Monaco" charset="0"/>
                        <a:cs typeface="Calibri"/>
                        <a:sym typeface="Monaco" charset="0"/>
                      </a:endParaRPr>
                    </a:p>
                  </a:txBody>
                  <a:tcPr marL="50800" marR="50800" marT="50800" marB="508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1C7C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lang="en-US" sz="2000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010 0000 0000 0000 0000 0000 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/>
                        <a:ea typeface="Monaco" charset="0"/>
                        <a:cs typeface="Calibri"/>
                        <a:sym typeface="Monaco" charset="0"/>
                      </a:endParaRPr>
                    </a:p>
                  </a:txBody>
                  <a:tcPr marL="50800" marR="50800" marT="50800" marB="508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8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Monaco" charset="0"/>
                          <a:cs typeface="Calibri"/>
                          <a:sym typeface="Monaco" charset="0"/>
                        </a:rPr>
                        <a:t>1</a:t>
                      </a:r>
                    </a:p>
                  </a:txBody>
                  <a:tcPr marL="50800" marR="50800" marT="50800" marB="50800" anchor="ctr" horzOverflow="overflow">
                    <a:lnL cap="flat">
                      <a:noFill/>
                    </a:lnL>
                    <a:lnR cap="flat"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Monaco" charset="0"/>
                          <a:cs typeface="Calibri"/>
                          <a:sym typeface="Monaco" charset="0"/>
                        </a:rPr>
                        <a:t>8-bits</a:t>
                      </a:r>
                    </a:p>
                  </a:txBody>
                  <a:tcPr marL="50800" marR="50800" marT="50800" marB="50800" anchor="ctr" horzOverflow="overflow">
                    <a:lnL cap="flat">
                      <a:noFill/>
                    </a:lnL>
                    <a:lnR cap="flat"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Monaco" charset="0"/>
                          <a:cs typeface="Calibri"/>
                          <a:sym typeface="Monaco" charset="0"/>
                        </a:rPr>
                        <a:t>23-bits</a:t>
                      </a:r>
                    </a:p>
                  </a:txBody>
                  <a:tcPr marL="50800" marR="50800" marT="50800" marB="50800" anchor="ctr" horzOverflow="overflow">
                    <a:lnL cap="flat">
                      <a:noFill/>
                    </a:lnL>
                    <a:lnR cap="flat"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533400" y="3505200"/>
            <a:ext cx="6705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>
                <a:solidFill>
                  <a:srgbClr val="C00000"/>
                </a:solidFill>
                <a:latin typeface="+mj-lt"/>
              </a:rPr>
              <a:t>E =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Courier New Bold" panose="02070609020205020404" pitchFamily="49" charset="0"/>
                <a:cs typeface="Courier New Bold" panose="02070609020205020404" pitchFamily="49" charset="0"/>
              </a:rPr>
              <a:t>exp</a:t>
            </a:r>
            <a:r>
              <a:rPr lang="en-US" sz="2400" dirty="0">
                <a:latin typeface="+mj-lt"/>
              </a:rPr>
              <a:t> – Bias = 129 – 127 = </a:t>
            </a:r>
            <a:r>
              <a:rPr lang="en-US" sz="2400" dirty="0">
                <a:solidFill>
                  <a:srgbClr val="C00000"/>
                </a:solidFill>
                <a:latin typeface="+mj-lt"/>
              </a:rPr>
              <a:t>2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>
                <a:latin typeface="Calibri" panose="020F0502020204030204" pitchFamily="34" charset="0"/>
              </a:rPr>
              <a:t>(decimal) </a:t>
            </a:r>
            <a:endParaRPr lang="en-US" sz="2400" b="1" dirty="0">
              <a:latin typeface="Calibri" panose="020F050202020403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33400" y="4038600"/>
            <a:ext cx="6705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>
                <a:solidFill>
                  <a:srgbClr val="C00000"/>
                </a:solidFill>
                <a:latin typeface="+mj-lt"/>
              </a:rPr>
              <a:t>S = 1 </a:t>
            </a:r>
            <a:r>
              <a:rPr lang="en-US" sz="2400" dirty="0">
                <a:latin typeface="+mj-lt"/>
              </a:rPr>
              <a:t>-&gt; negative number</a:t>
            </a:r>
            <a:endParaRPr lang="en-US" sz="2400" b="1" dirty="0">
              <a:latin typeface="Calibri" panose="020F050202020403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33400" y="4572000"/>
            <a:ext cx="6705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l">
              <a:buClr>
                <a:srgbClr val="990000"/>
              </a:buClr>
              <a:buSzPct val="60000"/>
              <a:tabLst>
                <a:tab pos="914400" algn="l"/>
              </a:tabLst>
            </a:pPr>
            <a:r>
              <a:rPr lang="en-US" sz="2400" dirty="0">
                <a:solidFill>
                  <a:srgbClr val="C00000"/>
                </a:solidFill>
                <a:latin typeface="+mj-lt"/>
              </a:rPr>
              <a:t>M =</a:t>
            </a:r>
            <a:r>
              <a:rPr lang="en-US" sz="2400" dirty="0">
                <a:latin typeface="+mj-lt"/>
              </a:rPr>
              <a:t> </a:t>
            </a:r>
            <a:r>
              <a:rPr lang="en-US" sz="2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1.</a:t>
            </a:r>
            <a:r>
              <a:rPr lang="en-US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010 0000 0000 0000 0000 0000 </a:t>
            </a:r>
            <a:endParaRPr lang="en-US" sz="2400" dirty="0">
              <a:solidFill>
                <a:schemeClr val="tx1"/>
              </a:solidFill>
              <a:latin typeface="Calibri"/>
              <a:ea typeface="Monaco" charset="0"/>
              <a:cs typeface="Calibri"/>
              <a:sym typeface="Monaco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33400" y="5033665"/>
            <a:ext cx="6705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l">
              <a:buClr>
                <a:srgbClr val="990000"/>
              </a:buClr>
              <a:buSzPct val="60000"/>
              <a:tabLst>
                <a:tab pos="914400" algn="l"/>
              </a:tabLst>
            </a:pPr>
            <a:r>
              <a:rPr lang="en-US" sz="2400" dirty="0">
                <a:solidFill>
                  <a:schemeClr val="bg1"/>
                </a:solidFill>
                <a:latin typeface="+mj-lt"/>
              </a:rPr>
              <a:t>M </a:t>
            </a:r>
            <a:r>
              <a:rPr lang="en-US" sz="2400" dirty="0">
                <a:latin typeface="+mj-lt"/>
              </a:rPr>
              <a:t>= </a:t>
            </a:r>
            <a:r>
              <a:rPr lang="en-US" sz="2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 + 1/4 </a:t>
            </a:r>
            <a:r>
              <a:rPr lang="en-US" sz="2400" dirty="0">
                <a:solidFill>
                  <a:srgbClr val="C00000"/>
                </a:solidFill>
                <a:latin typeface="Calibri Bold"/>
              </a:rPr>
              <a:t>=</a:t>
            </a:r>
            <a:r>
              <a:rPr lang="en-US" sz="2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1.25</a:t>
            </a:r>
            <a:endParaRPr lang="en-US" sz="2400" dirty="0">
              <a:solidFill>
                <a:schemeClr val="tx1"/>
              </a:solidFill>
              <a:latin typeface="Calibri"/>
              <a:ea typeface="Monaco" charset="0"/>
              <a:cs typeface="Calibri"/>
              <a:sym typeface="Monaco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853417" y="540603"/>
            <a:ext cx="2141933" cy="830997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en-US" sz="2400" dirty="0"/>
              <a:t>v = (–1)</a:t>
            </a:r>
            <a:r>
              <a:rPr lang="en-US" sz="2400" baseline="32000" dirty="0"/>
              <a:t>s</a:t>
            </a:r>
            <a:r>
              <a:rPr lang="en-US" sz="2400" dirty="0"/>
              <a:t> </a:t>
            </a:r>
            <a:r>
              <a:rPr lang="en-US" sz="2400" dirty="0"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M</a:t>
            </a:r>
            <a:r>
              <a:rPr lang="en-US" sz="2400" dirty="0"/>
              <a:t> 2</a:t>
            </a:r>
            <a:r>
              <a:rPr lang="en-US" sz="2400" baseline="32000" dirty="0"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E</a:t>
            </a:r>
          </a:p>
          <a:p>
            <a:r>
              <a:rPr lang="en-US" sz="2400" dirty="0"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E</a:t>
            </a:r>
            <a:r>
              <a:rPr lang="en-US" sz="2400" dirty="0"/>
              <a:t>  =  </a:t>
            </a:r>
            <a:r>
              <a:rPr lang="en-US" sz="2400" dirty="0" err="1">
                <a:latin typeface="Courier New Bold" panose="02070609020205020404" pitchFamily="49" charset="0"/>
                <a:ea typeface="Calibri Bold Italic" charset="0"/>
                <a:cs typeface="Courier New Bold" panose="02070609020205020404" pitchFamily="49" charset="0"/>
                <a:sym typeface="Calibri Bold Italic" charset="0"/>
              </a:rPr>
              <a:t>exp</a:t>
            </a:r>
            <a:r>
              <a:rPr lang="en-US" sz="2400" dirty="0"/>
              <a:t> – </a:t>
            </a:r>
            <a:r>
              <a:rPr lang="en-US" sz="2400" dirty="0"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Bias</a:t>
            </a:r>
            <a:endParaRPr lang="en-US" sz="2400" dirty="0"/>
          </a:p>
        </p:txBody>
      </p:sp>
      <p:sp>
        <p:nvSpPr>
          <p:cNvPr id="14" name="TextBox 13"/>
          <p:cNvSpPr txBox="1"/>
          <p:nvPr/>
        </p:nvSpPr>
        <p:spPr>
          <a:xfrm>
            <a:off x="533400" y="5638800"/>
            <a:ext cx="6705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b="1" dirty="0">
                <a:solidFill>
                  <a:srgbClr val="C00000"/>
                </a:solidFill>
                <a:latin typeface="Calibri" panose="020F0502020204030204" pitchFamily="34" charset="0"/>
              </a:rPr>
              <a:t>v =</a:t>
            </a:r>
            <a:r>
              <a:rPr lang="en-US" sz="2400" b="1" dirty="0">
                <a:latin typeface="Calibri" panose="020F0502020204030204" pitchFamily="34" charset="0"/>
              </a:rPr>
              <a:t> (–1)</a:t>
            </a:r>
            <a:r>
              <a:rPr lang="en-US" sz="2400" b="1" baseline="32000" dirty="0">
                <a:latin typeface="Calibri" panose="020F0502020204030204" pitchFamily="34" charset="0"/>
              </a:rPr>
              <a:t>s</a:t>
            </a:r>
            <a:r>
              <a:rPr lang="en-US" sz="2400" b="1" dirty="0">
                <a:latin typeface="Calibri" panose="020F0502020204030204" pitchFamily="34" charset="0"/>
              </a:rPr>
              <a:t> </a:t>
            </a:r>
            <a:r>
              <a:rPr lang="en-US" sz="2400" b="1" dirty="0">
                <a:latin typeface="Calibri" panose="020F0502020204030204" pitchFamily="34" charset="0"/>
                <a:ea typeface="Calibri Bold Italic" charset="0"/>
                <a:cs typeface="Calibri Bold Italic" charset="0"/>
                <a:sym typeface="Calibri Bold Italic" charset="0"/>
              </a:rPr>
              <a:t>M</a:t>
            </a:r>
            <a:r>
              <a:rPr lang="en-US" sz="2400" b="1" dirty="0">
                <a:latin typeface="Calibri" panose="020F0502020204030204" pitchFamily="34" charset="0"/>
              </a:rPr>
              <a:t> 2</a:t>
            </a:r>
            <a:r>
              <a:rPr lang="en-US" sz="2400" b="1" baseline="32000" dirty="0">
                <a:latin typeface="Calibri" panose="020F0502020204030204" pitchFamily="34" charset="0"/>
                <a:ea typeface="Calibri Bold Italic" charset="0"/>
                <a:cs typeface="Calibri Bold Italic" charset="0"/>
                <a:sym typeface="Calibri Bold Italic" charset="0"/>
              </a:rPr>
              <a:t>E  </a:t>
            </a:r>
            <a:r>
              <a:rPr lang="en-US" sz="2400" b="1" dirty="0">
                <a:latin typeface="Calibri" panose="020F0502020204030204" pitchFamily="34" charset="0"/>
              </a:rPr>
              <a:t>= (-1)</a:t>
            </a:r>
            <a:r>
              <a:rPr lang="en-US" sz="2400" b="1" baseline="30000" dirty="0">
                <a:latin typeface="Calibri" panose="020F0502020204030204" pitchFamily="34" charset="0"/>
              </a:rPr>
              <a:t>1</a:t>
            </a:r>
            <a:r>
              <a:rPr lang="en-US" sz="2400" b="1" dirty="0">
                <a:latin typeface="Calibri" panose="020F0502020204030204" pitchFamily="34" charset="0"/>
              </a:rPr>
              <a:t> * 1.25 * 2</a:t>
            </a:r>
            <a:r>
              <a:rPr lang="en-US" sz="2400" b="1" baseline="30000" dirty="0">
                <a:latin typeface="Calibri" panose="020F0502020204030204" pitchFamily="34" charset="0"/>
              </a:rPr>
              <a:t>2</a:t>
            </a:r>
            <a:r>
              <a:rPr lang="en-US" sz="2400" b="1" dirty="0">
                <a:latin typeface="Calibri" panose="020F0502020204030204" pitchFamily="34" charset="0"/>
              </a:rPr>
              <a:t> = </a:t>
            </a:r>
            <a:r>
              <a:rPr lang="en-US" sz="2400" b="1" dirty="0">
                <a:solidFill>
                  <a:srgbClr val="C00000"/>
                </a:solidFill>
                <a:latin typeface="Calibri" panose="020F0502020204030204" pitchFamily="34" charset="0"/>
              </a:rPr>
              <a:t>-5</a:t>
            </a:r>
            <a:endParaRPr lang="en-US" sz="2400" b="1" baseline="32000" dirty="0">
              <a:solidFill>
                <a:srgbClr val="C00000"/>
              </a:solidFill>
              <a:latin typeface="Calibri" panose="020F0502020204030204" pitchFamily="34" charset="0"/>
              <a:ea typeface="Calibri Bold Italic" charset="0"/>
              <a:cs typeface="Calibri Bold Italic" charset="0"/>
              <a:sym typeface="Calibri Bold Italic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858000" y="1428690"/>
            <a:ext cx="22098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588" lvl="1" algn="l">
              <a:spcBef>
                <a:spcPts val="500"/>
              </a:spcBef>
              <a:buClr>
                <a:srgbClr val="990000"/>
              </a:buClr>
              <a:buSzPct val="110000"/>
            </a:pPr>
            <a:r>
              <a:rPr lang="en-US" sz="2000" kern="0" dirty="0">
                <a:latin typeface="Calibri Italic" charset="0"/>
                <a:ea typeface="Calibri Italic" charset="0"/>
                <a:cs typeface="Calibri Italic" charset="0"/>
                <a:sym typeface="Calibri Italic" charset="0"/>
              </a:rPr>
              <a:t>Bias</a:t>
            </a:r>
            <a:r>
              <a:rPr lang="en-US" sz="2000" kern="0" dirty="0">
                <a:latin typeface="Calibri" charset="0"/>
                <a:sym typeface="Calibri" charset="0"/>
              </a:rPr>
              <a:t> = 2</a:t>
            </a:r>
            <a:r>
              <a:rPr lang="en-US" sz="2000" kern="0" baseline="32000" dirty="0">
                <a:latin typeface="Calibri" charset="0"/>
                <a:sym typeface="Calibri" charset="0"/>
              </a:rPr>
              <a:t>k-1</a:t>
            </a:r>
            <a:r>
              <a:rPr lang="en-US" sz="2000" kern="0" dirty="0">
                <a:latin typeface="Calibri" charset="0"/>
                <a:sym typeface="Calibri" charset="0"/>
              </a:rPr>
              <a:t> – 1 = 127</a:t>
            </a:r>
          </a:p>
        </p:txBody>
      </p:sp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3543" y="2928316"/>
            <a:ext cx="1577222" cy="37490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7" name="Straight Connector 16"/>
          <p:cNvCxnSpPr/>
          <p:nvPr/>
        </p:nvCxnSpPr>
        <p:spPr bwMode="auto">
          <a:xfrm>
            <a:off x="1600200" y="2209800"/>
            <a:ext cx="685800" cy="0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chemeClr val="bg2">
                <a:lumMod val="75000"/>
                <a:lumOff val="2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70" name="Straight Connector 169"/>
          <p:cNvCxnSpPr/>
          <p:nvPr/>
        </p:nvCxnSpPr>
        <p:spPr bwMode="auto">
          <a:xfrm>
            <a:off x="2514600" y="2209800"/>
            <a:ext cx="685800" cy="0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chemeClr val="bg2">
                <a:lumMod val="75000"/>
                <a:lumOff val="2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71" name="Straight Connector 170"/>
          <p:cNvCxnSpPr/>
          <p:nvPr/>
        </p:nvCxnSpPr>
        <p:spPr bwMode="auto">
          <a:xfrm>
            <a:off x="3429000" y="2209800"/>
            <a:ext cx="685800" cy="0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chemeClr val="bg2">
                <a:lumMod val="75000"/>
                <a:lumOff val="2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72" name="Straight Connector 171"/>
          <p:cNvCxnSpPr/>
          <p:nvPr/>
        </p:nvCxnSpPr>
        <p:spPr bwMode="auto">
          <a:xfrm>
            <a:off x="4357224" y="2209800"/>
            <a:ext cx="685800" cy="0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chemeClr val="bg2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73" name="Straight Connector 172"/>
          <p:cNvCxnSpPr/>
          <p:nvPr/>
        </p:nvCxnSpPr>
        <p:spPr bwMode="auto">
          <a:xfrm>
            <a:off x="5257800" y="2209800"/>
            <a:ext cx="685800" cy="0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chemeClr val="bg2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74" name="Straight Connector 173"/>
          <p:cNvCxnSpPr/>
          <p:nvPr/>
        </p:nvCxnSpPr>
        <p:spPr bwMode="auto">
          <a:xfrm>
            <a:off x="6172200" y="2209800"/>
            <a:ext cx="685800" cy="0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chemeClr val="bg2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75" name="Straight Connector 174"/>
          <p:cNvCxnSpPr/>
          <p:nvPr/>
        </p:nvCxnSpPr>
        <p:spPr bwMode="auto">
          <a:xfrm>
            <a:off x="7070643" y="2209800"/>
            <a:ext cx="685800" cy="0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chemeClr val="bg2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76" name="Straight Connector 175"/>
          <p:cNvCxnSpPr/>
          <p:nvPr/>
        </p:nvCxnSpPr>
        <p:spPr bwMode="auto">
          <a:xfrm>
            <a:off x="7995268" y="2209800"/>
            <a:ext cx="685800" cy="0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chemeClr val="bg2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324075655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auto">
          <a:xfrm>
            <a:off x="381000" y="5638800"/>
            <a:ext cx="5029200" cy="5334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 dirty="0"/>
              <a:t>C float Decoding Example #2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3400" y="3505200"/>
            <a:ext cx="6705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>
                <a:solidFill>
                  <a:srgbClr val="C00000"/>
                </a:solidFill>
                <a:latin typeface="+mj-lt"/>
              </a:rPr>
              <a:t>E =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>
                <a:solidFill>
                  <a:schemeClr val="bg1"/>
                </a:solidFill>
                <a:latin typeface="+mj-lt"/>
              </a:rPr>
              <a:t>129</a:t>
            </a:r>
            <a:endParaRPr lang="en-US" sz="2400" b="1" dirty="0">
              <a:latin typeface="Calibri" panose="020F050202020403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33400" y="4038600"/>
            <a:ext cx="6705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>
                <a:solidFill>
                  <a:srgbClr val="C00000"/>
                </a:solidFill>
                <a:latin typeface="+mj-lt"/>
              </a:rPr>
              <a:t>S = </a:t>
            </a:r>
            <a:r>
              <a:rPr lang="en-US" sz="2400" dirty="0">
                <a:solidFill>
                  <a:schemeClr val="bg1"/>
                </a:solidFill>
                <a:latin typeface="+mj-lt"/>
              </a:rPr>
              <a:t>1 -&gt; negative number</a:t>
            </a:r>
            <a:endParaRPr lang="en-US" sz="2400" b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33400" y="4572000"/>
            <a:ext cx="6705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l">
              <a:buClr>
                <a:srgbClr val="990000"/>
              </a:buClr>
              <a:buSzPct val="60000"/>
              <a:tabLst>
                <a:tab pos="914400" algn="l"/>
              </a:tabLst>
            </a:pPr>
            <a:r>
              <a:rPr lang="en-US" sz="2400" dirty="0">
                <a:solidFill>
                  <a:srgbClr val="C00000"/>
                </a:solidFill>
                <a:latin typeface="+mj-lt"/>
              </a:rPr>
              <a:t>M =</a:t>
            </a:r>
            <a:r>
              <a:rPr lang="en-US" sz="2400" dirty="0">
                <a:latin typeface="+mj-lt"/>
              </a:rPr>
              <a:t> </a:t>
            </a:r>
            <a:r>
              <a:rPr lang="en-US" sz="2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0.</a:t>
            </a:r>
            <a:r>
              <a:rPr lang="en-US" sz="24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010 0000 0000 0000 0000 0000 </a:t>
            </a:r>
            <a:endParaRPr lang="en-US" sz="2400" dirty="0">
              <a:solidFill>
                <a:schemeClr val="bg1"/>
              </a:solidFill>
              <a:latin typeface="Calibri"/>
              <a:ea typeface="Monaco" charset="0"/>
              <a:cs typeface="Calibri"/>
              <a:sym typeface="Monaco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33400" y="5033665"/>
            <a:ext cx="6705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l">
              <a:buClr>
                <a:srgbClr val="990000"/>
              </a:buClr>
              <a:buSzPct val="60000"/>
              <a:tabLst>
                <a:tab pos="914400" algn="l"/>
              </a:tabLst>
            </a:pPr>
            <a:r>
              <a:rPr lang="en-US" sz="2400" dirty="0">
                <a:solidFill>
                  <a:schemeClr val="bg1"/>
                </a:solidFill>
                <a:latin typeface="+mj-lt"/>
              </a:rPr>
              <a:t>M = </a:t>
            </a:r>
            <a:r>
              <a:rPr lang="en-US" sz="24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 + 1/4 </a:t>
            </a:r>
            <a:r>
              <a:rPr lang="en-US" sz="2400" dirty="0">
                <a:solidFill>
                  <a:schemeClr val="bg1"/>
                </a:solidFill>
                <a:latin typeface="Calibri Bold"/>
              </a:rPr>
              <a:t>=</a:t>
            </a:r>
            <a:r>
              <a:rPr lang="en-US" sz="2400" b="1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1.25</a:t>
            </a:r>
            <a:endParaRPr lang="en-US" sz="2400" dirty="0">
              <a:solidFill>
                <a:schemeClr val="bg1"/>
              </a:solidFill>
              <a:latin typeface="Calibri"/>
              <a:ea typeface="Monaco" charset="0"/>
              <a:cs typeface="Calibri"/>
              <a:sym typeface="Monaco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953604" y="540603"/>
            <a:ext cx="1941557" cy="830997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en-US" sz="2400" dirty="0"/>
              <a:t>v = (–1)</a:t>
            </a:r>
            <a:r>
              <a:rPr lang="en-US" sz="2400" baseline="32000" dirty="0"/>
              <a:t>s</a:t>
            </a:r>
            <a:r>
              <a:rPr lang="en-US" sz="2400" dirty="0"/>
              <a:t> </a:t>
            </a:r>
            <a:r>
              <a:rPr lang="en-US" sz="2400" dirty="0"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M</a:t>
            </a:r>
            <a:r>
              <a:rPr lang="en-US" sz="2400" dirty="0"/>
              <a:t> 2</a:t>
            </a:r>
            <a:r>
              <a:rPr lang="en-US" sz="2400" baseline="32000" dirty="0"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E</a:t>
            </a:r>
          </a:p>
          <a:p>
            <a:r>
              <a:rPr lang="en-US" sz="2400" dirty="0"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E</a:t>
            </a:r>
            <a:r>
              <a:rPr lang="en-US" sz="2400" dirty="0"/>
              <a:t>  =  </a:t>
            </a:r>
            <a:r>
              <a:rPr lang="en-US" sz="2400" dirty="0">
                <a:latin typeface="Courier New Bold" panose="02070609020205020404" pitchFamily="49" charset="0"/>
                <a:cs typeface="Courier New Bold" panose="02070609020205020404" pitchFamily="49" charset="0"/>
                <a:sym typeface="Calibri Bold Italic" charset="0"/>
              </a:rPr>
              <a:t>1</a:t>
            </a:r>
            <a:r>
              <a:rPr lang="en-US" sz="2400" dirty="0"/>
              <a:t> – </a:t>
            </a:r>
            <a:r>
              <a:rPr lang="en-US" sz="2400" dirty="0"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Bias</a:t>
            </a:r>
            <a:endParaRPr lang="en-US" sz="2400" dirty="0"/>
          </a:p>
        </p:txBody>
      </p:sp>
      <p:sp>
        <p:nvSpPr>
          <p:cNvPr id="14" name="TextBox 13"/>
          <p:cNvSpPr txBox="1"/>
          <p:nvPr/>
        </p:nvSpPr>
        <p:spPr>
          <a:xfrm>
            <a:off x="533400" y="5638800"/>
            <a:ext cx="6705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b="1" dirty="0">
                <a:solidFill>
                  <a:srgbClr val="C00000"/>
                </a:solidFill>
                <a:latin typeface="Calibri" panose="020F0502020204030204" pitchFamily="34" charset="0"/>
              </a:rPr>
              <a:t>v =</a:t>
            </a:r>
            <a:r>
              <a:rPr lang="en-US" sz="2400" b="1" dirty="0">
                <a:latin typeface="Calibri" panose="020F0502020204030204" pitchFamily="34" charset="0"/>
              </a:rPr>
              <a:t> (–1)</a:t>
            </a:r>
            <a:r>
              <a:rPr lang="en-US" sz="2400" b="1" baseline="32000" dirty="0">
                <a:latin typeface="Calibri" panose="020F0502020204030204" pitchFamily="34" charset="0"/>
              </a:rPr>
              <a:t>s</a:t>
            </a:r>
            <a:r>
              <a:rPr lang="en-US" sz="2400" b="1" dirty="0">
                <a:latin typeface="Calibri" panose="020F0502020204030204" pitchFamily="34" charset="0"/>
              </a:rPr>
              <a:t> </a:t>
            </a:r>
            <a:r>
              <a:rPr lang="en-US" sz="2400" b="1" dirty="0">
                <a:latin typeface="Calibri" panose="020F0502020204030204" pitchFamily="34" charset="0"/>
                <a:ea typeface="Calibri Bold Italic" charset="0"/>
                <a:cs typeface="Calibri Bold Italic" charset="0"/>
                <a:sym typeface="Calibri Bold Italic" charset="0"/>
              </a:rPr>
              <a:t>M</a:t>
            </a:r>
            <a:r>
              <a:rPr lang="en-US" sz="2400" b="1" dirty="0">
                <a:latin typeface="Calibri" panose="020F0502020204030204" pitchFamily="34" charset="0"/>
              </a:rPr>
              <a:t> 2</a:t>
            </a:r>
            <a:r>
              <a:rPr lang="en-US" sz="2400" b="1" baseline="32000" dirty="0">
                <a:latin typeface="Calibri" panose="020F0502020204030204" pitchFamily="34" charset="0"/>
                <a:ea typeface="Calibri Bold Italic" charset="0"/>
                <a:cs typeface="Calibri Bold Italic" charset="0"/>
                <a:sym typeface="Calibri Bold Italic" charset="0"/>
              </a:rPr>
              <a:t>E  </a:t>
            </a:r>
            <a:r>
              <a:rPr lang="en-US" sz="2400" b="1" dirty="0">
                <a:latin typeface="Calibri" panose="020F0502020204030204" pitchFamily="34" charset="0"/>
              </a:rPr>
              <a:t>=</a:t>
            </a:r>
            <a:endParaRPr lang="en-US" sz="2400" b="1" i="1" baseline="32000" dirty="0">
              <a:solidFill>
                <a:schemeClr val="bg1"/>
              </a:solidFill>
              <a:latin typeface="Calibri" panose="020F0502020204030204" pitchFamily="34" charset="0"/>
              <a:ea typeface="Calibri Bold Italic" charset="0"/>
              <a:cs typeface="Calibri Bold Italic" charset="0"/>
              <a:sym typeface="Calibri Bold Italic" charset="0"/>
            </a:endParaRPr>
          </a:p>
        </p:txBody>
      </p:sp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3543" y="2928316"/>
            <a:ext cx="1577222" cy="37490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" name="TextBox 22"/>
          <p:cNvSpPr txBox="1"/>
          <p:nvPr/>
        </p:nvSpPr>
        <p:spPr>
          <a:xfrm>
            <a:off x="533400" y="1224385"/>
            <a:ext cx="27932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>
                <a:latin typeface="+mj-lt"/>
              </a:rPr>
              <a:t>float: </a:t>
            </a:r>
            <a:r>
              <a:rPr lang="en-US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0x001C0000</a:t>
            </a:r>
            <a:endParaRPr lang="en-US" sz="2400" b="1" dirty="0">
              <a:latin typeface="+mj-lt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33400" y="1828800"/>
            <a:ext cx="838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>
                <a:latin typeface="+mj-lt"/>
              </a:rPr>
              <a:t>binary:   </a:t>
            </a:r>
            <a:r>
              <a:rPr lang="en-US" sz="2400" b="1" dirty="0">
                <a:solidFill>
                  <a:srgbClr val="CC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000 0000 0</a:t>
            </a:r>
            <a:r>
              <a:rPr lang="en-US" sz="24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001 1100 0000 0000 0000 0000</a:t>
            </a:r>
            <a:r>
              <a:rPr lang="en-US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endParaRPr lang="en-US" sz="2400" b="1" dirty="0">
              <a:latin typeface="+mj-lt"/>
            </a:endParaRPr>
          </a:p>
        </p:txBody>
      </p:sp>
      <p:graphicFrame>
        <p:nvGraphicFramePr>
          <p:cNvPr id="25" name="Group 5"/>
          <p:cNvGraphicFramePr>
            <a:graphicFrameLocks noGrp="1"/>
          </p:cNvGraphicFramePr>
          <p:nvPr/>
        </p:nvGraphicFramePr>
        <p:xfrm>
          <a:off x="1447800" y="2438400"/>
          <a:ext cx="6781800" cy="1016000"/>
        </p:xfrm>
        <a:graphic>
          <a:graphicData uri="http://schemas.openxmlformats.org/drawingml/2006/table">
            <a:tbl>
              <a:tblPr/>
              <a:tblGrid>
                <a:gridCol w="3460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608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77494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8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anose="02070309020205020404" pitchFamily="49" charset="0"/>
                          <a:ea typeface="Monaco" charset="0"/>
                          <a:cs typeface="Courier New" panose="02070309020205020404" pitchFamily="49" charset="0"/>
                          <a:sym typeface="Monaco" charset="0"/>
                        </a:rPr>
                        <a:t>0</a:t>
                      </a:r>
                    </a:p>
                  </a:txBody>
                  <a:tcPr marL="50800" marR="50800" marT="50800" marB="508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E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lang="en-US" sz="2000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0000 0000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/>
                        <a:ea typeface="Monaco" charset="0"/>
                        <a:cs typeface="Calibri"/>
                        <a:sym typeface="Monaco" charset="0"/>
                      </a:endParaRPr>
                    </a:p>
                  </a:txBody>
                  <a:tcPr marL="50800" marR="50800" marT="50800" marB="508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1C7C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lang="en-US" sz="2000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001 1100 0000 0000 0000 0000 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/>
                        <a:ea typeface="Monaco" charset="0"/>
                        <a:cs typeface="Calibri"/>
                        <a:sym typeface="Monaco" charset="0"/>
                      </a:endParaRPr>
                    </a:p>
                  </a:txBody>
                  <a:tcPr marL="50800" marR="50800" marT="50800" marB="508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8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Monaco" charset="0"/>
                          <a:cs typeface="Calibri"/>
                          <a:sym typeface="Monaco" charset="0"/>
                        </a:rPr>
                        <a:t>1</a:t>
                      </a:r>
                    </a:p>
                  </a:txBody>
                  <a:tcPr marL="50800" marR="50800" marT="50800" marB="50800" anchor="ctr" horzOverflow="overflow">
                    <a:lnL cap="flat">
                      <a:noFill/>
                    </a:lnL>
                    <a:lnR cap="flat"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Monaco" charset="0"/>
                          <a:cs typeface="Calibri"/>
                          <a:sym typeface="Monaco" charset="0"/>
                        </a:rPr>
                        <a:t>8-bits</a:t>
                      </a:r>
                    </a:p>
                  </a:txBody>
                  <a:tcPr marL="50800" marR="50800" marT="50800" marB="50800" anchor="ctr" horzOverflow="overflow">
                    <a:lnL cap="flat">
                      <a:noFill/>
                    </a:lnL>
                    <a:lnR cap="flat"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Monaco" charset="0"/>
                          <a:cs typeface="Calibri"/>
                          <a:sym typeface="Monaco" charset="0"/>
                        </a:rPr>
                        <a:t>23-bits</a:t>
                      </a:r>
                    </a:p>
                  </a:txBody>
                  <a:tcPr marL="50800" marR="50800" marT="50800" marB="50800" anchor="ctr" horzOverflow="overflow">
                    <a:lnL cap="flat">
                      <a:noFill/>
                    </a:lnL>
                    <a:lnR cap="flat"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26" name="Straight Connector 25"/>
          <p:cNvCxnSpPr/>
          <p:nvPr/>
        </p:nvCxnSpPr>
        <p:spPr bwMode="auto">
          <a:xfrm>
            <a:off x="1600200" y="2209800"/>
            <a:ext cx="685800" cy="0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chemeClr val="bg2">
                <a:lumMod val="75000"/>
                <a:lumOff val="2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7" name="Straight Connector 26"/>
          <p:cNvCxnSpPr/>
          <p:nvPr/>
        </p:nvCxnSpPr>
        <p:spPr bwMode="auto">
          <a:xfrm>
            <a:off x="2514600" y="2209800"/>
            <a:ext cx="685800" cy="0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chemeClr val="bg2">
                <a:lumMod val="75000"/>
                <a:lumOff val="2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8" name="Straight Connector 27"/>
          <p:cNvCxnSpPr/>
          <p:nvPr/>
        </p:nvCxnSpPr>
        <p:spPr bwMode="auto">
          <a:xfrm>
            <a:off x="3429000" y="2209800"/>
            <a:ext cx="685800" cy="0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chemeClr val="bg2">
                <a:lumMod val="75000"/>
                <a:lumOff val="2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9" name="Straight Connector 28"/>
          <p:cNvCxnSpPr/>
          <p:nvPr/>
        </p:nvCxnSpPr>
        <p:spPr bwMode="auto">
          <a:xfrm>
            <a:off x="4357224" y="2209800"/>
            <a:ext cx="685800" cy="0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chemeClr val="bg2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0" name="Straight Connector 29"/>
          <p:cNvCxnSpPr/>
          <p:nvPr/>
        </p:nvCxnSpPr>
        <p:spPr bwMode="auto">
          <a:xfrm>
            <a:off x="5257800" y="2209800"/>
            <a:ext cx="685800" cy="0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chemeClr val="bg2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1" name="Straight Connector 30"/>
          <p:cNvCxnSpPr/>
          <p:nvPr/>
        </p:nvCxnSpPr>
        <p:spPr bwMode="auto">
          <a:xfrm>
            <a:off x="6172200" y="2209800"/>
            <a:ext cx="685800" cy="0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chemeClr val="bg2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2" name="Straight Connector 31"/>
          <p:cNvCxnSpPr/>
          <p:nvPr/>
        </p:nvCxnSpPr>
        <p:spPr bwMode="auto">
          <a:xfrm>
            <a:off x="7070643" y="2209800"/>
            <a:ext cx="685800" cy="0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chemeClr val="bg2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3" name="Straight Connector 32"/>
          <p:cNvCxnSpPr/>
          <p:nvPr/>
        </p:nvCxnSpPr>
        <p:spPr bwMode="auto">
          <a:xfrm>
            <a:off x="7995268" y="2209800"/>
            <a:ext cx="685800" cy="0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chemeClr val="bg2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98281045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auto">
          <a:xfrm>
            <a:off x="381000" y="5638800"/>
            <a:ext cx="5791200" cy="5334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 dirty="0"/>
              <a:t>C float Decoding Example #2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3400" y="1224385"/>
            <a:ext cx="27932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>
                <a:latin typeface="+mj-lt"/>
              </a:rPr>
              <a:t>float</a:t>
            </a:r>
            <a:r>
              <a:rPr lang="en-US" sz="2400">
                <a:latin typeface="+mj-lt"/>
              </a:rPr>
              <a:t>: </a:t>
            </a:r>
            <a:r>
              <a:rPr lang="en-US" sz="2400" b="1">
                <a:latin typeface="Courier New" panose="02070309020205020404" pitchFamily="49" charset="0"/>
                <a:cs typeface="Courier New" panose="02070309020205020404" pitchFamily="49" charset="0"/>
              </a:rPr>
              <a:t>0x001C0000</a:t>
            </a:r>
            <a:endParaRPr lang="en-US" sz="2400" b="1" dirty="0">
              <a:latin typeface="+mj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33400" y="3505200"/>
            <a:ext cx="6705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>
                <a:solidFill>
                  <a:srgbClr val="C00000"/>
                </a:solidFill>
                <a:latin typeface="+mj-lt"/>
              </a:rPr>
              <a:t>E =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>
                <a:latin typeface="Courier New Bold" panose="02070609020205020404" pitchFamily="49" charset="0"/>
                <a:cs typeface="Courier New Bold" panose="02070609020205020404" pitchFamily="49" charset="0"/>
              </a:rPr>
              <a:t>1</a:t>
            </a:r>
            <a:r>
              <a:rPr lang="en-US" sz="2400" dirty="0">
                <a:latin typeface="+mj-lt"/>
              </a:rPr>
              <a:t> – Bias = 1 – 127 = </a:t>
            </a:r>
            <a:r>
              <a:rPr lang="en-US" sz="2400" dirty="0">
                <a:solidFill>
                  <a:srgbClr val="C00000"/>
                </a:solidFill>
                <a:latin typeface="+mj-lt"/>
              </a:rPr>
              <a:t>–126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>
                <a:latin typeface="Calibri" panose="020F0502020204030204" pitchFamily="34" charset="0"/>
              </a:rPr>
              <a:t>(decimal) </a:t>
            </a:r>
            <a:endParaRPr lang="en-US" sz="2400" b="1" dirty="0">
              <a:latin typeface="Calibri" panose="020F050202020403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33400" y="4038600"/>
            <a:ext cx="6705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>
                <a:solidFill>
                  <a:srgbClr val="C00000"/>
                </a:solidFill>
                <a:latin typeface="+mj-lt"/>
              </a:rPr>
              <a:t>S = 0 </a:t>
            </a:r>
            <a:r>
              <a:rPr lang="en-US" sz="2400" dirty="0">
                <a:latin typeface="+mj-lt"/>
              </a:rPr>
              <a:t>-&gt; positive number</a:t>
            </a:r>
            <a:endParaRPr lang="en-US" sz="2400" b="1" dirty="0">
              <a:latin typeface="Calibri" panose="020F050202020403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33400" y="4572000"/>
            <a:ext cx="6705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l">
              <a:buClr>
                <a:srgbClr val="990000"/>
              </a:buClr>
              <a:buSzPct val="60000"/>
              <a:tabLst>
                <a:tab pos="914400" algn="l"/>
              </a:tabLst>
            </a:pPr>
            <a:r>
              <a:rPr lang="en-US" sz="2400" dirty="0">
                <a:solidFill>
                  <a:srgbClr val="C00000"/>
                </a:solidFill>
                <a:latin typeface="+mj-lt"/>
              </a:rPr>
              <a:t>M =</a:t>
            </a:r>
            <a:r>
              <a:rPr lang="en-US" sz="2400" dirty="0">
                <a:latin typeface="+mj-lt"/>
              </a:rPr>
              <a:t> </a:t>
            </a:r>
            <a:r>
              <a:rPr lang="en-US" sz="2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0.</a:t>
            </a:r>
            <a:r>
              <a:rPr lang="en-US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001 1100 0000 0000 0000 0000 </a:t>
            </a:r>
            <a:endParaRPr lang="en-US" sz="2400" dirty="0">
              <a:solidFill>
                <a:schemeClr val="tx1"/>
              </a:solidFill>
              <a:latin typeface="Calibri"/>
              <a:ea typeface="Monaco" charset="0"/>
              <a:cs typeface="Calibri"/>
              <a:sym typeface="Monaco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33400" y="5033665"/>
            <a:ext cx="6705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l">
              <a:buClr>
                <a:srgbClr val="990000"/>
              </a:buClr>
              <a:buSzPct val="60000"/>
              <a:tabLst>
                <a:tab pos="914400" algn="l"/>
              </a:tabLst>
            </a:pPr>
            <a:r>
              <a:rPr lang="en-US" sz="2400" dirty="0">
                <a:solidFill>
                  <a:schemeClr val="bg1"/>
                </a:solidFill>
                <a:latin typeface="+mj-lt"/>
              </a:rPr>
              <a:t>M </a:t>
            </a:r>
            <a:r>
              <a:rPr lang="en-US" sz="2400" dirty="0">
                <a:latin typeface="+mj-lt"/>
              </a:rPr>
              <a:t>= </a:t>
            </a:r>
            <a:r>
              <a:rPr lang="en-US" sz="2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1/8 + 1/16 + 1/32 </a:t>
            </a:r>
            <a:r>
              <a:rPr lang="en-US" sz="2400" dirty="0">
                <a:solidFill>
                  <a:srgbClr val="C00000"/>
                </a:solidFill>
                <a:latin typeface="Calibri Bold"/>
              </a:rPr>
              <a:t>=</a:t>
            </a:r>
            <a:r>
              <a:rPr lang="en-US" sz="2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7/32 = 7*2</a:t>
            </a:r>
            <a:r>
              <a:rPr lang="en-US" sz="2400" b="1" baseline="30000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–5</a:t>
            </a:r>
            <a:endParaRPr lang="en-US" sz="2400" dirty="0">
              <a:solidFill>
                <a:schemeClr val="tx1"/>
              </a:solidFill>
              <a:latin typeface="Calibri"/>
              <a:ea typeface="Monaco" charset="0"/>
              <a:cs typeface="Calibri"/>
              <a:sym typeface="Monaco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953605" y="540603"/>
            <a:ext cx="1941557" cy="830997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en-US" sz="2400" dirty="0"/>
              <a:t>v = (–1)</a:t>
            </a:r>
            <a:r>
              <a:rPr lang="en-US" sz="2400" baseline="32000" dirty="0"/>
              <a:t>s</a:t>
            </a:r>
            <a:r>
              <a:rPr lang="en-US" sz="2400" dirty="0"/>
              <a:t> </a:t>
            </a:r>
            <a:r>
              <a:rPr lang="en-US" sz="2400" dirty="0"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M</a:t>
            </a:r>
            <a:r>
              <a:rPr lang="en-US" sz="2400" dirty="0"/>
              <a:t> 2</a:t>
            </a:r>
            <a:r>
              <a:rPr lang="en-US" sz="2400" baseline="32000" dirty="0"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E</a:t>
            </a:r>
          </a:p>
          <a:p>
            <a:r>
              <a:rPr lang="en-US" sz="2400" dirty="0"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E</a:t>
            </a:r>
            <a:r>
              <a:rPr lang="en-US" sz="2400" dirty="0"/>
              <a:t>  =  </a:t>
            </a:r>
            <a:r>
              <a:rPr lang="en-US" sz="2400" dirty="0">
                <a:latin typeface="Courier New Bold" panose="02070609020205020404" pitchFamily="49" charset="0"/>
                <a:ea typeface="Calibri Bold Italic" charset="0"/>
                <a:cs typeface="Courier New Bold" panose="02070609020205020404" pitchFamily="49" charset="0"/>
                <a:sym typeface="Calibri Bold Italic" charset="0"/>
              </a:rPr>
              <a:t>1</a:t>
            </a:r>
            <a:r>
              <a:rPr lang="en-US" sz="2400" dirty="0"/>
              <a:t> – </a:t>
            </a:r>
            <a:r>
              <a:rPr lang="en-US" sz="2400" dirty="0"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Bias</a:t>
            </a:r>
            <a:endParaRPr lang="en-US" sz="2400" dirty="0"/>
          </a:p>
        </p:txBody>
      </p:sp>
      <p:sp>
        <p:nvSpPr>
          <p:cNvPr id="14" name="TextBox 13"/>
          <p:cNvSpPr txBox="1"/>
          <p:nvPr/>
        </p:nvSpPr>
        <p:spPr>
          <a:xfrm>
            <a:off x="533400" y="5638800"/>
            <a:ext cx="6705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b="1" dirty="0">
                <a:solidFill>
                  <a:srgbClr val="C00000"/>
                </a:solidFill>
                <a:latin typeface="Calibri" panose="020F0502020204030204" pitchFamily="34" charset="0"/>
              </a:rPr>
              <a:t>v =</a:t>
            </a:r>
            <a:r>
              <a:rPr lang="en-US" sz="2400" b="1" dirty="0">
                <a:latin typeface="Calibri" panose="020F0502020204030204" pitchFamily="34" charset="0"/>
              </a:rPr>
              <a:t> (–1)</a:t>
            </a:r>
            <a:r>
              <a:rPr lang="en-US" sz="2400" b="1" baseline="32000" dirty="0">
                <a:latin typeface="Calibri" panose="020F0502020204030204" pitchFamily="34" charset="0"/>
              </a:rPr>
              <a:t>s</a:t>
            </a:r>
            <a:r>
              <a:rPr lang="en-US" sz="2400" b="1" dirty="0">
                <a:latin typeface="Calibri" panose="020F0502020204030204" pitchFamily="34" charset="0"/>
              </a:rPr>
              <a:t> </a:t>
            </a:r>
            <a:r>
              <a:rPr lang="en-US" sz="2400" b="1" dirty="0">
                <a:latin typeface="Calibri" panose="020F0502020204030204" pitchFamily="34" charset="0"/>
                <a:ea typeface="Calibri Bold Italic" charset="0"/>
                <a:cs typeface="Calibri Bold Italic" charset="0"/>
                <a:sym typeface="Calibri Bold Italic" charset="0"/>
              </a:rPr>
              <a:t>M</a:t>
            </a:r>
            <a:r>
              <a:rPr lang="en-US" sz="2400" b="1" dirty="0">
                <a:latin typeface="Calibri" panose="020F0502020204030204" pitchFamily="34" charset="0"/>
              </a:rPr>
              <a:t> 2</a:t>
            </a:r>
            <a:r>
              <a:rPr lang="en-US" sz="2400" b="1" baseline="32000" dirty="0">
                <a:latin typeface="Calibri" panose="020F0502020204030204" pitchFamily="34" charset="0"/>
                <a:ea typeface="Calibri Bold Italic" charset="0"/>
                <a:cs typeface="Calibri Bold Italic" charset="0"/>
                <a:sym typeface="Calibri Bold Italic" charset="0"/>
              </a:rPr>
              <a:t>E  </a:t>
            </a:r>
            <a:r>
              <a:rPr lang="en-US" sz="2400" b="1" dirty="0">
                <a:latin typeface="Calibri" panose="020F0502020204030204" pitchFamily="34" charset="0"/>
              </a:rPr>
              <a:t>= (-1)</a:t>
            </a:r>
            <a:r>
              <a:rPr lang="en-US" sz="2400" b="1" baseline="30000" dirty="0">
                <a:latin typeface="Calibri" panose="020F0502020204030204" pitchFamily="34" charset="0"/>
              </a:rPr>
              <a:t>0</a:t>
            </a:r>
            <a:r>
              <a:rPr lang="en-US" sz="2400" b="1" dirty="0">
                <a:latin typeface="Calibri" panose="020F0502020204030204" pitchFamily="34" charset="0"/>
              </a:rPr>
              <a:t> * 7*2</a:t>
            </a:r>
            <a:r>
              <a:rPr lang="en-US" sz="2400" b="1" baseline="30000" dirty="0">
                <a:latin typeface="Calibri" panose="020F0502020204030204" pitchFamily="34" charset="0"/>
              </a:rPr>
              <a:t>–5</a:t>
            </a:r>
            <a:r>
              <a:rPr lang="en-US" sz="2400" b="1" dirty="0">
                <a:latin typeface="Calibri" panose="020F0502020204030204" pitchFamily="34" charset="0"/>
              </a:rPr>
              <a:t> * 2</a:t>
            </a:r>
            <a:r>
              <a:rPr lang="en-US" sz="2400" b="1" baseline="30000" dirty="0">
                <a:latin typeface="Calibri" panose="020F0502020204030204" pitchFamily="34" charset="0"/>
              </a:rPr>
              <a:t>–126</a:t>
            </a:r>
            <a:r>
              <a:rPr lang="en-US" sz="2400" b="1" dirty="0">
                <a:latin typeface="Calibri" panose="020F0502020204030204" pitchFamily="34" charset="0"/>
              </a:rPr>
              <a:t> = 7*2</a:t>
            </a:r>
            <a:r>
              <a:rPr lang="en-US" sz="2400" b="1" baseline="30000" dirty="0">
                <a:latin typeface="Calibri" panose="020F0502020204030204" pitchFamily="34" charset="0"/>
              </a:rPr>
              <a:t>–131</a:t>
            </a:r>
            <a:endParaRPr lang="en-US" sz="2400" b="1" baseline="32000" dirty="0">
              <a:solidFill>
                <a:srgbClr val="C00000"/>
              </a:solidFill>
              <a:latin typeface="Calibri" panose="020F0502020204030204" pitchFamily="34" charset="0"/>
              <a:ea typeface="Calibri Bold Italic" charset="0"/>
              <a:cs typeface="Calibri Bold Italic" charset="0"/>
              <a:sym typeface="Calibri Bold Italic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858000" y="1428690"/>
            <a:ext cx="22098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588" lvl="1" algn="l">
              <a:spcBef>
                <a:spcPts val="500"/>
              </a:spcBef>
              <a:buClr>
                <a:srgbClr val="990000"/>
              </a:buClr>
              <a:buSzPct val="110000"/>
            </a:pPr>
            <a:r>
              <a:rPr lang="en-US" sz="2000" kern="0" dirty="0">
                <a:latin typeface="Calibri Italic" charset="0"/>
                <a:ea typeface="Calibri Italic" charset="0"/>
                <a:cs typeface="Calibri Italic" charset="0"/>
                <a:sym typeface="Calibri Italic" charset="0"/>
              </a:rPr>
              <a:t>Bias</a:t>
            </a:r>
            <a:r>
              <a:rPr lang="en-US" sz="2000" kern="0" dirty="0">
                <a:latin typeface="Calibri" charset="0"/>
                <a:sym typeface="Calibri" charset="0"/>
              </a:rPr>
              <a:t> = 2</a:t>
            </a:r>
            <a:r>
              <a:rPr lang="en-US" sz="2000" kern="0" baseline="32000" dirty="0">
                <a:latin typeface="Calibri" charset="0"/>
                <a:sym typeface="Calibri" charset="0"/>
              </a:rPr>
              <a:t>k-1</a:t>
            </a:r>
            <a:r>
              <a:rPr lang="en-US" sz="2000" kern="0" dirty="0">
                <a:latin typeface="Calibri" charset="0"/>
                <a:sym typeface="Calibri" charset="0"/>
              </a:rPr>
              <a:t> – 1 = 127</a:t>
            </a:r>
          </a:p>
        </p:txBody>
      </p:sp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3543" y="2928316"/>
            <a:ext cx="1577222" cy="37490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7C741EA7-1EDD-5D4E-BE30-3A0BF80D8215}"/>
              </a:ext>
            </a:extLst>
          </p:cNvPr>
          <p:cNvSpPr txBox="1"/>
          <p:nvPr/>
        </p:nvSpPr>
        <p:spPr>
          <a:xfrm>
            <a:off x="533400" y="1828800"/>
            <a:ext cx="838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>
                <a:latin typeface="+mj-lt"/>
              </a:rPr>
              <a:t>binary:   </a:t>
            </a:r>
            <a:r>
              <a:rPr lang="en-US" sz="2400" b="1" dirty="0">
                <a:solidFill>
                  <a:srgbClr val="CC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000 0000 0</a:t>
            </a:r>
            <a:r>
              <a:rPr lang="en-US" sz="24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001 1100 0000 0000 0000 0000</a:t>
            </a:r>
            <a:r>
              <a:rPr lang="en-US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endParaRPr lang="en-US" sz="2400" b="1" dirty="0">
              <a:latin typeface="+mj-lt"/>
            </a:endParaRPr>
          </a:p>
        </p:txBody>
      </p:sp>
      <p:graphicFrame>
        <p:nvGraphicFramePr>
          <p:cNvPr id="24" name="Group 5">
            <a:extLst>
              <a:ext uri="{FF2B5EF4-FFF2-40B4-BE49-F238E27FC236}">
                <a16:creationId xmlns:a16="http://schemas.microsoft.com/office/drawing/2014/main" id="{A2AF4F3B-D856-634C-BC40-81E838AFF8D8}"/>
              </a:ext>
            </a:extLst>
          </p:cNvPr>
          <p:cNvGraphicFramePr>
            <a:graphicFrameLocks noGrp="1"/>
          </p:cNvGraphicFramePr>
          <p:nvPr/>
        </p:nvGraphicFramePr>
        <p:xfrm>
          <a:off x="1447800" y="2438400"/>
          <a:ext cx="6781800" cy="1016000"/>
        </p:xfrm>
        <a:graphic>
          <a:graphicData uri="http://schemas.openxmlformats.org/drawingml/2006/table">
            <a:tbl>
              <a:tblPr/>
              <a:tblGrid>
                <a:gridCol w="3460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608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77494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8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anose="02070309020205020404" pitchFamily="49" charset="0"/>
                          <a:ea typeface="Monaco" charset="0"/>
                          <a:cs typeface="Courier New" panose="02070309020205020404" pitchFamily="49" charset="0"/>
                          <a:sym typeface="Monaco" charset="0"/>
                        </a:rPr>
                        <a:t>0</a:t>
                      </a:r>
                    </a:p>
                  </a:txBody>
                  <a:tcPr marL="50800" marR="50800" marT="50800" marB="508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E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lang="en-US" sz="2000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0000 0000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/>
                        <a:ea typeface="Monaco" charset="0"/>
                        <a:cs typeface="Calibri"/>
                        <a:sym typeface="Monaco" charset="0"/>
                      </a:endParaRPr>
                    </a:p>
                  </a:txBody>
                  <a:tcPr marL="50800" marR="50800" marT="50800" marB="508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1C7C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lang="en-US" sz="2000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001 1100 0000 0000 0000 0000 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/>
                        <a:ea typeface="Monaco" charset="0"/>
                        <a:cs typeface="Calibri"/>
                        <a:sym typeface="Monaco" charset="0"/>
                      </a:endParaRPr>
                    </a:p>
                  </a:txBody>
                  <a:tcPr marL="50800" marR="50800" marT="50800" marB="508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8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Monaco" charset="0"/>
                          <a:cs typeface="Calibri"/>
                          <a:sym typeface="Monaco" charset="0"/>
                        </a:rPr>
                        <a:t>1</a:t>
                      </a:r>
                    </a:p>
                  </a:txBody>
                  <a:tcPr marL="50800" marR="50800" marT="50800" marB="50800" anchor="ctr" horzOverflow="overflow">
                    <a:lnL cap="flat">
                      <a:noFill/>
                    </a:lnL>
                    <a:lnR cap="flat"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Monaco" charset="0"/>
                          <a:cs typeface="Calibri"/>
                          <a:sym typeface="Monaco" charset="0"/>
                        </a:rPr>
                        <a:t>8-bits</a:t>
                      </a:r>
                    </a:p>
                  </a:txBody>
                  <a:tcPr marL="50800" marR="50800" marT="50800" marB="50800" anchor="ctr" horzOverflow="overflow">
                    <a:lnL cap="flat">
                      <a:noFill/>
                    </a:lnL>
                    <a:lnR cap="flat"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Monaco" charset="0"/>
                          <a:cs typeface="Calibri"/>
                          <a:sym typeface="Monaco" charset="0"/>
                        </a:rPr>
                        <a:t>23-bits</a:t>
                      </a:r>
                    </a:p>
                  </a:txBody>
                  <a:tcPr marL="50800" marR="50800" marT="50800" marB="50800" anchor="ctr" horzOverflow="overflow">
                    <a:lnL cap="flat">
                      <a:noFill/>
                    </a:lnL>
                    <a:lnR cap="flat"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EAD276AA-63E7-904C-846B-27092BA5E727}"/>
              </a:ext>
            </a:extLst>
          </p:cNvPr>
          <p:cNvCxnSpPr/>
          <p:nvPr/>
        </p:nvCxnSpPr>
        <p:spPr bwMode="auto">
          <a:xfrm>
            <a:off x="1600200" y="2209800"/>
            <a:ext cx="685800" cy="0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chemeClr val="bg2">
                <a:lumMod val="75000"/>
                <a:lumOff val="2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DB897A61-1204-9149-A930-32A1F1815D5C}"/>
              </a:ext>
            </a:extLst>
          </p:cNvPr>
          <p:cNvCxnSpPr/>
          <p:nvPr/>
        </p:nvCxnSpPr>
        <p:spPr bwMode="auto">
          <a:xfrm>
            <a:off x="2514600" y="2209800"/>
            <a:ext cx="685800" cy="0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chemeClr val="bg2">
                <a:lumMod val="75000"/>
                <a:lumOff val="2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E7EA147F-7F31-D040-868D-40BC455433C7}"/>
              </a:ext>
            </a:extLst>
          </p:cNvPr>
          <p:cNvCxnSpPr/>
          <p:nvPr/>
        </p:nvCxnSpPr>
        <p:spPr bwMode="auto">
          <a:xfrm>
            <a:off x="3429000" y="2209800"/>
            <a:ext cx="685800" cy="0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chemeClr val="bg2">
                <a:lumMod val="75000"/>
                <a:lumOff val="2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EBC2F29E-168A-CF46-930A-1DA8E1CAFBDE}"/>
              </a:ext>
            </a:extLst>
          </p:cNvPr>
          <p:cNvCxnSpPr/>
          <p:nvPr/>
        </p:nvCxnSpPr>
        <p:spPr bwMode="auto">
          <a:xfrm>
            <a:off x="4357224" y="2209800"/>
            <a:ext cx="685800" cy="0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chemeClr val="bg2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9B51289F-0A7B-8244-A4A6-ABAB2134B5E5}"/>
              </a:ext>
            </a:extLst>
          </p:cNvPr>
          <p:cNvCxnSpPr/>
          <p:nvPr/>
        </p:nvCxnSpPr>
        <p:spPr bwMode="auto">
          <a:xfrm>
            <a:off x="5257800" y="2209800"/>
            <a:ext cx="685800" cy="0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chemeClr val="bg2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5983FB8A-0295-9A4F-A216-1663DB10C238}"/>
              </a:ext>
            </a:extLst>
          </p:cNvPr>
          <p:cNvCxnSpPr/>
          <p:nvPr/>
        </p:nvCxnSpPr>
        <p:spPr bwMode="auto">
          <a:xfrm>
            <a:off x="6172200" y="2209800"/>
            <a:ext cx="685800" cy="0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chemeClr val="bg2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B817173C-BCBB-814C-A964-6AEBABD8B911}"/>
              </a:ext>
            </a:extLst>
          </p:cNvPr>
          <p:cNvCxnSpPr/>
          <p:nvPr/>
        </p:nvCxnSpPr>
        <p:spPr bwMode="auto">
          <a:xfrm>
            <a:off x="7070643" y="2209800"/>
            <a:ext cx="685800" cy="0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chemeClr val="bg2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E665F8E7-071D-2B41-873C-5BB5AF2905B6}"/>
              </a:ext>
            </a:extLst>
          </p:cNvPr>
          <p:cNvCxnSpPr/>
          <p:nvPr/>
        </p:nvCxnSpPr>
        <p:spPr bwMode="auto">
          <a:xfrm>
            <a:off x="7995268" y="2209800"/>
            <a:ext cx="685800" cy="0"/>
          </a:xfrm>
          <a:prstGeom prst="line">
            <a:avLst/>
          </a:prstGeom>
          <a:solidFill>
            <a:schemeClr val="accent1"/>
          </a:solidFill>
          <a:ln w="50800" cap="flat" cmpd="sng" algn="ctr">
            <a:solidFill>
              <a:schemeClr val="bg2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E8DD49EA-304D-B645-AE13-5A70DAE6232E}"/>
              </a:ext>
            </a:extLst>
          </p:cNvPr>
          <p:cNvSpPr txBox="1"/>
          <p:nvPr/>
        </p:nvSpPr>
        <p:spPr>
          <a:xfrm>
            <a:off x="533400" y="6197495"/>
            <a:ext cx="6705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b="1" dirty="0">
                <a:solidFill>
                  <a:schemeClr val="bg1"/>
                </a:solidFill>
                <a:latin typeface="Calibri" panose="020F0502020204030204" pitchFamily="34" charset="0"/>
              </a:rPr>
              <a:t>v</a:t>
            </a:r>
            <a:r>
              <a:rPr lang="en-US" sz="2400" b="1" dirty="0">
                <a:solidFill>
                  <a:srgbClr val="C00000"/>
                </a:solidFill>
                <a:latin typeface="Calibri" panose="020F0502020204030204" pitchFamily="34" charset="0"/>
              </a:rPr>
              <a:t> ≈</a:t>
            </a:r>
            <a:r>
              <a:rPr lang="en-US" sz="2400" b="1" dirty="0">
                <a:latin typeface="Calibri" panose="020F0502020204030204" pitchFamily="34" charset="0"/>
              </a:rPr>
              <a:t> 2.571393892 X 10</a:t>
            </a:r>
            <a:r>
              <a:rPr lang="en-US" sz="2400" b="1" baseline="30000" dirty="0">
                <a:latin typeface="Calibri" panose="020F0502020204030204" pitchFamily="34" charset="0"/>
              </a:rPr>
              <a:t>–39</a:t>
            </a:r>
            <a:endParaRPr lang="en-US" sz="2400" b="1" baseline="32000" dirty="0">
              <a:solidFill>
                <a:srgbClr val="C00000"/>
              </a:solidFill>
              <a:latin typeface="Calibri" panose="020F0502020204030204" pitchFamily="34" charset="0"/>
              <a:ea typeface="Calibri Bold Italic" charset="0"/>
              <a:cs typeface="Calibri Bold Italic" charset="0"/>
              <a:sym typeface="Calibri Bold Ital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94348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3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80963" indent="-80963"/>
            <a:r>
              <a:rPr lang="en-US">
                <a:latin typeface="Calibri" charset="0"/>
                <a:ea typeface="Calibri" charset="0"/>
                <a:cs typeface="Calibri" charset="0"/>
                <a:sym typeface="Calibri" charset="0"/>
              </a:rPr>
              <a:t>Today: Floating Point</a:t>
            </a:r>
            <a:endParaRPr lang="en-US">
              <a:latin typeface="Calibri" charset="0"/>
              <a:ea typeface="ヒラギノ角ゴ ProN W3" charset="0"/>
              <a:cs typeface="ヒラギノ角ゴ ProN W3" charset="0"/>
              <a:sym typeface="Calibri" charset="0"/>
            </a:endParaRPr>
          </a:p>
        </p:txBody>
      </p:sp>
      <p:sp>
        <p:nvSpPr>
          <p:cNvPr id="26628" name="Rectangle 4"/>
          <p:cNvSpPr>
            <a:spLocks noGrp="1" noChangeArrowheads="1"/>
          </p:cNvSpPr>
          <p:nvPr>
            <p:ph idx="1"/>
          </p:nvPr>
        </p:nvSpPr>
        <p:spPr>
          <a:ln/>
        </p:spPr>
        <p:txBody>
          <a:bodyPr/>
          <a:lstStyle/>
          <a:p>
            <a:pPr marL="215900" indent="-215900">
              <a:spcBef>
                <a:spcPct val="0"/>
              </a:spcBef>
            </a:pPr>
            <a:r>
              <a:rPr lang="en-US">
                <a:solidFill>
                  <a:srgbClr val="A5A5A5"/>
                </a:solidFill>
                <a:ea typeface="Calibri" charset="0"/>
                <a:cs typeface="Calibri" charset="0"/>
              </a:rPr>
              <a:t>Background: Fractional binary numbers</a:t>
            </a:r>
            <a:endParaRPr lang="en-US"/>
          </a:p>
          <a:p>
            <a:pPr marL="215900" indent="-215900"/>
            <a:r>
              <a:rPr lang="en-US">
                <a:solidFill>
                  <a:srgbClr val="A5A5A5"/>
                </a:solidFill>
                <a:ea typeface="Calibri" charset="0"/>
                <a:cs typeface="Calibri" charset="0"/>
              </a:rPr>
              <a:t>IEEE floating point standard: Definition</a:t>
            </a:r>
            <a:endParaRPr lang="en-US"/>
          </a:p>
          <a:p>
            <a:pPr marL="215900" indent="-215900"/>
            <a:r>
              <a:rPr lang="en-US">
                <a:ea typeface="Calibri" charset="0"/>
                <a:cs typeface="Calibri" charset="0"/>
              </a:rPr>
              <a:t>Example and properties</a:t>
            </a:r>
            <a:endParaRPr lang="en-US"/>
          </a:p>
          <a:p>
            <a:pPr marL="215900" indent="-215900"/>
            <a:r>
              <a:rPr lang="en-US">
                <a:solidFill>
                  <a:srgbClr val="A5A5A5"/>
                </a:solidFill>
                <a:ea typeface="Calibri" charset="0"/>
                <a:cs typeface="Calibri" charset="0"/>
              </a:rPr>
              <a:t>Rounding, addition, multiplication</a:t>
            </a:r>
            <a:endParaRPr lang="en-US"/>
          </a:p>
          <a:p>
            <a:pPr marL="215900" indent="-215900"/>
            <a:r>
              <a:rPr lang="en-US">
                <a:solidFill>
                  <a:srgbClr val="A5A5A5"/>
                </a:solidFill>
                <a:ea typeface="Calibri" charset="0"/>
                <a:cs typeface="Calibri" charset="0"/>
              </a:rPr>
              <a:t>Floating point in C</a:t>
            </a:r>
            <a:endParaRPr lang="en-US"/>
          </a:p>
          <a:p>
            <a:pPr marL="215900" indent="-215900"/>
            <a:r>
              <a:rPr lang="en-US">
                <a:solidFill>
                  <a:srgbClr val="A5A5A5"/>
                </a:solidFill>
                <a:ea typeface="Calibri" charset="0"/>
                <a:cs typeface="Calibri" charset="0"/>
              </a:rPr>
              <a:t>Sum</a:t>
            </a:r>
            <a:r>
              <a:rPr lang="en-US">
                <a:solidFill>
                  <a:srgbClr val="B3B3B3"/>
                </a:solidFill>
                <a:ea typeface="Calibri" charset="0"/>
                <a:cs typeface="Calibri" charset="0"/>
              </a:rPr>
              <a:t>m</a:t>
            </a:r>
            <a:r>
              <a:rPr lang="en-US">
                <a:solidFill>
                  <a:srgbClr val="A5A5A5"/>
                </a:solidFill>
                <a:ea typeface="Calibri" charset="0"/>
                <a:cs typeface="Calibri" charset="0"/>
              </a:rPr>
              <a:t>ary</a:t>
            </a:r>
            <a:endParaRPr lang="en-US">
              <a:solidFill>
                <a:srgbClr val="A5A5A5"/>
              </a:solidFill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3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/>
              <a:t>Tiny Floating Point Example</a:t>
            </a:r>
          </a:p>
        </p:txBody>
      </p:sp>
      <p:sp>
        <p:nvSpPr>
          <p:cNvPr id="27652" name="Rectangle 4"/>
          <p:cNvSpPr>
            <a:spLocks noGrp="1" noChangeArrowheads="1"/>
          </p:cNvSpPr>
          <p:nvPr>
            <p:ph idx="1"/>
          </p:nvPr>
        </p:nvSpPr>
        <p:spPr>
          <a:xfrm>
            <a:off x="381000" y="2755900"/>
            <a:ext cx="8382000" cy="4076700"/>
          </a:xfrm>
          <a:ln/>
        </p:spPr>
        <p:txBody>
          <a:bodyPr/>
          <a:lstStyle/>
          <a:p>
            <a:r>
              <a:rPr lang="en-US" dirty="0"/>
              <a:t>8-bit Floating Point Representation</a:t>
            </a:r>
          </a:p>
          <a:p>
            <a:pPr marL="552450" lvl="1"/>
            <a:r>
              <a:rPr lang="en-US" dirty="0"/>
              <a:t>the sign bit is in the most significant bit</a:t>
            </a:r>
          </a:p>
          <a:p>
            <a:pPr marL="552450" lvl="1"/>
            <a:r>
              <a:rPr lang="en-US" dirty="0"/>
              <a:t>the next four bits are the exponent, with a bias of 7</a:t>
            </a:r>
          </a:p>
          <a:p>
            <a:pPr marL="552450" lvl="1"/>
            <a:r>
              <a:rPr lang="en-US" dirty="0"/>
              <a:t>the last three bits are the </a:t>
            </a:r>
            <a:r>
              <a:rPr lang="en-US" dirty="0">
                <a:latin typeface="Courier New Bold" charset="0"/>
                <a:cs typeface="Courier New Bold" charset="0"/>
                <a:sym typeface="Courier New Bold" charset="0"/>
              </a:rPr>
              <a:t>frac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27653" name="Group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4753814"/>
              </p:ext>
            </p:extLst>
          </p:nvPr>
        </p:nvGraphicFramePr>
        <p:xfrm>
          <a:off x="1955800" y="1574800"/>
          <a:ext cx="4064000" cy="1016000"/>
        </p:xfrm>
        <a:graphic>
          <a:graphicData uri="http://schemas.openxmlformats.org/drawingml/2006/table">
            <a:tbl>
              <a:tblPr/>
              <a:tblGrid>
                <a:gridCol w="381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97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8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Monaco" charset="0"/>
                          <a:cs typeface="Calibri"/>
                          <a:sym typeface="Monaco" charset="0"/>
                        </a:rPr>
                        <a:t>s</a:t>
                      </a:r>
                    </a:p>
                  </a:txBody>
                  <a:tcPr marL="50800" marR="50800" marT="50800" marB="508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E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Monaco" charset="0"/>
                          <a:cs typeface="Calibri"/>
                          <a:sym typeface="Monaco" charset="0"/>
                        </a:rPr>
                        <a:t>exp</a:t>
                      </a:r>
                    </a:p>
                  </a:txBody>
                  <a:tcPr marL="50800" marR="50800" marT="50800" marB="508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1C7C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Monaco" charset="0"/>
                          <a:cs typeface="Calibri"/>
                          <a:sym typeface="Monaco" charset="0"/>
                        </a:rPr>
                        <a:t>frac</a:t>
                      </a:r>
                    </a:p>
                  </a:txBody>
                  <a:tcPr marL="50800" marR="50800" marT="50800" marB="508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8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Monaco" charset="0"/>
                          <a:cs typeface="Calibri"/>
                          <a:sym typeface="Monaco" charset="0"/>
                        </a:rPr>
                        <a:t>1</a:t>
                      </a:r>
                    </a:p>
                  </a:txBody>
                  <a:tcPr marL="50800" marR="50800" marT="50800" marB="50800" anchor="ctr" horzOverflow="overflow">
                    <a:lnL cap="flat">
                      <a:noFill/>
                    </a:lnL>
                    <a:lnR cap="flat"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Monaco" charset="0"/>
                          <a:cs typeface="Calibri"/>
                          <a:sym typeface="Monaco" charset="0"/>
                        </a:rPr>
                        <a:t>4-bits</a:t>
                      </a:r>
                    </a:p>
                  </a:txBody>
                  <a:tcPr marL="50800" marR="50800" marT="50800" marB="50800" anchor="ctr" horzOverflow="overflow">
                    <a:lnL cap="flat">
                      <a:noFill/>
                    </a:lnL>
                    <a:lnR cap="flat"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Monaco" charset="0"/>
                          <a:cs typeface="Calibri"/>
                          <a:sym typeface="Monaco" charset="0"/>
                        </a:rPr>
                        <a:t>3-bits</a:t>
                      </a:r>
                    </a:p>
                  </a:txBody>
                  <a:tcPr marL="50800" marR="50800" marT="50800" marB="50800" anchor="ctr" horzOverflow="overflow">
                    <a:lnL cap="flat">
                      <a:noFill/>
                    </a:lnL>
                    <a:lnR cap="flat"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3"/>
          <p:cNvSpPr>
            <a:spLocks/>
          </p:cNvSpPr>
          <p:nvPr/>
        </p:nvSpPr>
        <p:spPr bwMode="auto">
          <a:xfrm>
            <a:off x="0" y="6019800"/>
            <a:ext cx="8928100" cy="381000"/>
          </a:xfrm>
          <a:prstGeom prst="rect">
            <a:avLst/>
          </a:prstGeom>
          <a:solidFill>
            <a:srgbClr val="EFBFBF"/>
          </a:solidFill>
          <a:ln w="25400" cap="flat">
            <a:noFill/>
            <a:round/>
            <a:headEnd type="none" w="med" len="med"/>
            <a:tailEnd type="triangle" w="med" len="med"/>
          </a:ln>
        </p:spPr>
        <p:txBody>
          <a:bodyPr lIns="0" tIns="0" rIns="0" bIns="0"/>
          <a:lstStyle/>
          <a:p>
            <a:endParaRPr lang="en-US" sz="4000" b="1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8676" name="Rectangle 4"/>
          <p:cNvSpPr>
            <a:spLocks/>
          </p:cNvSpPr>
          <p:nvPr/>
        </p:nvSpPr>
        <p:spPr bwMode="auto">
          <a:xfrm>
            <a:off x="0" y="3074275"/>
            <a:ext cx="8928100" cy="2895600"/>
          </a:xfrm>
          <a:prstGeom prst="rect">
            <a:avLst/>
          </a:prstGeom>
          <a:solidFill>
            <a:srgbClr val="F6F5BD"/>
          </a:solidFill>
          <a:ln w="25400" cap="flat">
            <a:noFill/>
            <a:round/>
            <a:headEnd type="none" w="med" len="med"/>
            <a:tailEnd type="triangle" w="med" len="med"/>
          </a:ln>
        </p:spPr>
        <p:txBody>
          <a:bodyPr lIns="0" tIns="0" rIns="0" bIns="0"/>
          <a:lstStyle/>
          <a:p>
            <a:endParaRPr lang="en-US" sz="4000" b="1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8677" name="Rectangle 5"/>
          <p:cNvSpPr>
            <a:spLocks/>
          </p:cNvSpPr>
          <p:nvPr/>
        </p:nvSpPr>
        <p:spPr bwMode="auto">
          <a:xfrm>
            <a:off x="1524000" y="990600"/>
            <a:ext cx="4648200" cy="5562600"/>
          </a:xfrm>
          <a:prstGeom prst="rect">
            <a:avLst/>
          </a:prstGeom>
          <a:noFill/>
          <a:ln w="25400" cap="flat">
            <a:noFill/>
            <a:round/>
            <a:headEnd type="none" w="med" len="med"/>
            <a:tailEnd type="triangle" w="med" len="med"/>
          </a:ln>
        </p:spPr>
        <p:txBody>
          <a:bodyPr lIns="0" tIns="0" rIns="0" bIns="0"/>
          <a:lstStyle/>
          <a:p>
            <a:pPr algn="l">
              <a:lnSpc>
                <a:spcPct val="110000"/>
              </a:lnSpc>
              <a:tabLst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</a:tabLst>
            </a:pPr>
            <a:r>
              <a:rPr lang="en-US" sz="16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s</a:t>
            </a:r>
            <a:r>
              <a:rPr lang="en-US" sz="16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exp  </a:t>
            </a:r>
            <a:r>
              <a:rPr lang="en-US" sz="16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frac</a:t>
            </a:r>
            <a:r>
              <a:rPr lang="en-US" sz="16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	</a:t>
            </a:r>
            <a:r>
              <a:rPr lang="en-US" sz="1600" b="1" dirty="0">
                <a:solidFill>
                  <a:schemeClr val="tx1"/>
                </a:solidFill>
                <a:latin typeface="Courier New" pitchFamily="49" charset="0"/>
                <a:ea typeface="Calibri Bold Italic" charset="0"/>
                <a:cs typeface="Courier New" pitchFamily="49" charset="0"/>
                <a:sym typeface="Calibri Bold Italic" charset="0"/>
              </a:rPr>
              <a:t>E</a:t>
            </a:r>
            <a:r>
              <a:rPr lang="en-US" sz="1600" b="1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Courier New Bold" charset="0"/>
              </a:rPr>
              <a:t>	</a:t>
            </a:r>
            <a:r>
              <a:rPr lang="en-US" sz="1600" b="1" dirty="0">
                <a:solidFill>
                  <a:schemeClr val="tx1"/>
                </a:solidFill>
                <a:latin typeface="Courier New" pitchFamily="49" charset="0"/>
                <a:ea typeface="Calibri Bold" charset="0"/>
                <a:cs typeface="Courier New" pitchFamily="49" charset="0"/>
                <a:sym typeface="Calibri Bold" charset="0"/>
              </a:rPr>
              <a:t>Value</a:t>
            </a:r>
            <a:r>
              <a:rPr lang="en-US" sz="1600" b="1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Courier New Bold" charset="0"/>
              </a:rPr>
              <a:t>	</a:t>
            </a:r>
            <a:endParaRPr lang="en-US" sz="16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>
              <a:lnSpc>
                <a:spcPct val="110000"/>
              </a:lnSpc>
              <a:spcBef>
                <a:spcPts val="1200"/>
              </a:spcBef>
              <a:tabLst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</a:tabLst>
            </a:pPr>
            <a:r>
              <a:rPr lang="en-US" sz="16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0 0000 000	-6	0</a:t>
            </a:r>
            <a:endParaRPr lang="en-US" sz="16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>
              <a:lnSpc>
                <a:spcPct val="110000"/>
              </a:lnSpc>
              <a:tabLst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</a:tabLst>
            </a:pPr>
            <a:r>
              <a:rPr lang="en-US" sz="16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0 0000 001	-6	1/8*1/64 = 1/512</a:t>
            </a:r>
            <a:endParaRPr lang="en-US" sz="16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>
              <a:lnSpc>
                <a:spcPct val="110000"/>
              </a:lnSpc>
              <a:tabLst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</a:tabLst>
            </a:pPr>
            <a:r>
              <a:rPr lang="en-US" sz="1600" b="1" dirty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0 0000 010	-6	2/8*1/64 = 2/512</a:t>
            </a:r>
            <a:endParaRPr lang="en-US" sz="1600" b="1" dirty="0">
              <a:solidFill>
                <a:srgbClr val="0070C0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>
              <a:lnSpc>
                <a:spcPct val="110000"/>
              </a:lnSpc>
              <a:tabLst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</a:tabLst>
            </a:pPr>
            <a:r>
              <a:rPr lang="en-US" sz="16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…</a:t>
            </a:r>
            <a:endParaRPr lang="en-US" sz="16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>
              <a:lnSpc>
                <a:spcPct val="110000"/>
              </a:lnSpc>
              <a:tabLst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</a:tabLst>
            </a:pPr>
            <a:r>
              <a:rPr lang="en-US" sz="16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0 0000 110	-6	6/8*1/64 = 6/512</a:t>
            </a:r>
            <a:endParaRPr lang="en-US" sz="16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>
              <a:lnSpc>
                <a:spcPct val="110000"/>
              </a:lnSpc>
              <a:tabLst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</a:tabLst>
            </a:pPr>
            <a:r>
              <a:rPr lang="en-US" sz="16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0 0000 111	-6	7/8*1/64 = 7/512</a:t>
            </a:r>
            <a:endParaRPr lang="en-US" sz="16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>
              <a:lnSpc>
                <a:spcPct val="110000"/>
              </a:lnSpc>
              <a:tabLst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</a:tabLst>
            </a:pPr>
            <a:r>
              <a:rPr lang="en-US" sz="16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0 0001 000	-6	8/8*1/64 = 8/512</a:t>
            </a:r>
            <a:endParaRPr lang="en-US" sz="16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>
              <a:lnSpc>
                <a:spcPct val="110000"/>
              </a:lnSpc>
              <a:tabLst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</a:tabLst>
            </a:pPr>
            <a:r>
              <a:rPr lang="en-US" sz="1600" b="1" dirty="0">
                <a:solidFill>
                  <a:srgbClr val="C0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0 0001 001  	-6	9/8*1/64 = 9/512</a:t>
            </a:r>
            <a:endParaRPr lang="en-US" sz="1600" b="1" dirty="0">
              <a:solidFill>
                <a:srgbClr val="C00000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>
              <a:lnSpc>
                <a:spcPct val="110000"/>
              </a:lnSpc>
              <a:tabLst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</a:tabLst>
            </a:pPr>
            <a:r>
              <a:rPr lang="en-US" sz="16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…</a:t>
            </a:r>
            <a:endParaRPr lang="en-US" sz="16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>
              <a:lnSpc>
                <a:spcPct val="110000"/>
              </a:lnSpc>
              <a:tabLst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</a:tabLst>
            </a:pPr>
            <a:r>
              <a:rPr lang="en-US" sz="16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0 0110 110	-1	14/8*1/2 = 14/16</a:t>
            </a:r>
            <a:endParaRPr lang="en-US" sz="16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>
              <a:lnSpc>
                <a:spcPct val="110000"/>
              </a:lnSpc>
              <a:tabLst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</a:tabLst>
            </a:pPr>
            <a:r>
              <a:rPr lang="en-US" sz="16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0 0110 111	-1	15/8*1/2 = 15/16</a:t>
            </a:r>
            <a:endParaRPr lang="en-US" sz="16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>
              <a:lnSpc>
                <a:spcPct val="110000"/>
              </a:lnSpc>
              <a:tabLst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</a:tabLst>
            </a:pPr>
            <a:r>
              <a:rPr lang="en-US" sz="16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0 0111 000	0	8/8*1    = 1</a:t>
            </a:r>
            <a:endParaRPr lang="en-US" sz="16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>
              <a:lnSpc>
                <a:spcPct val="110000"/>
              </a:lnSpc>
              <a:tabLst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</a:tabLst>
            </a:pPr>
            <a:r>
              <a:rPr lang="en-US" sz="16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0 0111 001	0	9/8*1    = 9/8</a:t>
            </a:r>
            <a:endParaRPr lang="en-US" sz="16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>
              <a:lnSpc>
                <a:spcPct val="110000"/>
              </a:lnSpc>
              <a:tabLst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</a:tabLst>
            </a:pPr>
            <a:r>
              <a:rPr lang="en-US" sz="16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0 0111 010	0	10/8*1   = 10/8</a:t>
            </a:r>
            <a:endParaRPr lang="en-US" sz="16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>
              <a:lnSpc>
                <a:spcPct val="110000"/>
              </a:lnSpc>
              <a:tabLst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</a:tabLst>
            </a:pPr>
            <a:r>
              <a:rPr lang="en-US" sz="16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…</a:t>
            </a:r>
            <a:endParaRPr lang="en-US" sz="16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>
              <a:lnSpc>
                <a:spcPct val="110000"/>
              </a:lnSpc>
              <a:tabLst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</a:tabLst>
            </a:pPr>
            <a:r>
              <a:rPr lang="en-US" sz="16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0 1110 110	7	14/8*128 = 224</a:t>
            </a:r>
            <a:endParaRPr lang="en-US" sz="16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>
              <a:lnSpc>
                <a:spcPct val="110000"/>
              </a:lnSpc>
              <a:tabLst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</a:tabLst>
            </a:pPr>
            <a:r>
              <a:rPr lang="en-US" sz="16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0 1110 111	7	15/8*128 = 240</a:t>
            </a:r>
            <a:endParaRPr lang="en-US" sz="16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>
              <a:lnSpc>
                <a:spcPct val="110000"/>
              </a:lnSpc>
              <a:tabLst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  <a:tab pos="1762125" algn="l"/>
                <a:tab pos="2493963" algn="l"/>
              </a:tabLst>
            </a:pPr>
            <a:r>
              <a:rPr lang="en-US" sz="16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0 1111 000	n/a	</a:t>
            </a:r>
            <a:r>
              <a:rPr lang="en-US" sz="16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inf</a:t>
            </a:r>
            <a:endParaRPr lang="en-US" sz="16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</p:txBody>
      </p:sp>
      <p:sp>
        <p:nvSpPr>
          <p:cNvPr id="28678" name="Rectangle 6"/>
          <p:cNvSpPr>
            <a:spLocks noGrp="1" noChangeArrowheads="1"/>
          </p:cNvSpPr>
          <p:nvPr>
            <p:ph type="title"/>
          </p:nvPr>
        </p:nvSpPr>
        <p:spPr>
          <a:xfrm>
            <a:off x="381000" y="254000"/>
            <a:ext cx="8382000" cy="927100"/>
          </a:xfrm>
          <a:ln/>
        </p:spPr>
        <p:txBody>
          <a:bodyPr/>
          <a:lstStyle/>
          <a:p>
            <a:pPr marL="119063" indent="-119063"/>
            <a:r>
              <a:rPr lang="en-US" dirty="0"/>
              <a:t>Dynamic Range (s=0 only)</a:t>
            </a:r>
          </a:p>
        </p:txBody>
      </p:sp>
      <p:sp>
        <p:nvSpPr>
          <p:cNvPr id="28680" name="Rectangle 8"/>
          <p:cNvSpPr>
            <a:spLocks/>
          </p:cNvSpPr>
          <p:nvPr/>
        </p:nvSpPr>
        <p:spPr bwMode="auto">
          <a:xfrm>
            <a:off x="6858000" y="1631730"/>
            <a:ext cx="1514838" cy="323165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pPr algn="l"/>
            <a:r>
              <a:rPr lang="en-US" sz="1600" b="1" dirty="0">
                <a:solidFill>
                  <a:schemeClr val="tx1"/>
                </a:solidFill>
                <a:latin typeface="+mn-lt"/>
                <a:ea typeface="Calibri Bold" charset="0"/>
                <a:cs typeface="Courier New" pitchFamily="49" charset="0"/>
                <a:sym typeface="Calibri Bold" charset="0"/>
              </a:rPr>
              <a:t>closest to zero</a:t>
            </a:r>
          </a:p>
        </p:txBody>
      </p:sp>
      <p:sp>
        <p:nvSpPr>
          <p:cNvPr id="28681" name="Rectangle 9"/>
          <p:cNvSpPr>
            <a:spLocks/>
          </p:cNvSpPr>
          <p:nvPr/>
        </p:nvSpPr>
        <p:spPr bwMode="auto">
          <a:xfrm>
            <a:off x="6858000" y="2753740"/>
            <a:ext cx="1559722" cy="323165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pPr algn="l"/>
            <a:r>
              <a:rPr lang="en-US" sz="1600" b="1" dirty="0">
                <a:solidFill>
                  <a:schemeClr val="tx1"/>
                </a:solidFill>
                <a:latin typeface="+mn-lt"/>
                <a:ea typeface="Calibri Bold" charset="0"/>
                <a:cs typeface="Courier New" pitchFamily="49" charset="0"/>
                <a:sym typeface="Calibri Bold" charset="0"/>
              </a:rPr>
              <a:t>largest </a:t>
            </a:r>
            <a:r>
              <a:rPr lang="en-US" sz="1600" b="1" dirty="0" err="1">
                <a:solidFill>
                  <a:schemeClr val="tx1"/>
                </a:solidFill>
                <a:latin typeface="+mn-lt"/>
                <a:ea typeface="Calibri Bold" charset="0"/>
                <a:cs typeface="Courier New" pitchFamily="49" charset="0"/>
                <a:sym typeface="Calibri Bold" charset="0"/>
              </a:rPr>
              <a:t>denorm</a:t>
            </a:r>
            <a:endParaRPr lang="en-US" sz="1600" b="1" dirty="0">
              <a:solidFill>
                <a:schemeClr val="tx1"/>
              </a:solidFill>
              <a:latin typeface="+mn-lt"/>
              <a:ea typeface="Calibri Bold" charset="0"/>
              <a:cs typeface="Courier New" pitchFamily="49" charset="0"/>
              <a:sym typeface="Calibri Bold" charset="0"/>
            </a:endParaRPr>
          </a:p>
        </p:txBody>
      </p:sp>
      <p:sp>
        <p:nvSpPr>
          <p:cNvPr id="28682" name="Rectangle 10"/>
          <p:cNvSpPr>
            <a:spLocks/>
          </p:cNvSpPr>
          <p:nvPr/>
        </p:nvSpPr>
        <p:spPr bwMode="auto">
          <a:xfrm>
            <a:off x="6858000" y="3058540"/>
            <a:ext cx="1469954" cy="323165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pPr algn="l"/>
            <a:r>
              <a:rPr lang="en-US" sz="1600" b="1">
                <a:solidFill>
                  <a:schemeClr val="tx1"/>
                </a:solidFill>
                <a:latin typeface="+mn-lt"/>
                <a:ea typeface="Calibri Bold" charset="0"/>
                <a:cs typeface="Courier New" pitchFamily="49" charset="0"/>
                <a:sym typeface="Calibri Bold" charset="0"/>
              </a:rPr>
              <a:t>smallest norm</a:t>
            </a:r>
          </a:p>
        </p:txBody>
      </p:sp>
      <p:sp>
        <p:nvSpPr>
          <p:cNvPr id="28683" name="Rectangle 11"/>
          <p:cNvSpPr>
            <a:spLocks/>
          </p:cNvSpPr>
          <p:nvPr/>
        </p:nvSpPr>
        <p:spPr bwMode="auto">
          <a:xfrm>
            <a:off x="6858000" y="4075415"/>
            <a:ext cx="1846659" cy="323165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pPr algn="l"/>
            <a:r>
              <a:rPr lang="en-US" sz="1600" b="1" dirty="0">
                <a:solidFill>
                  <a:schemeClr val="tx1"/>
                </a:solidFill>
                <a:latin typeface="+mn-lt"/>
                <a:ea typeface="Calibri Bold" charset="0"/>
                <a:cs typeface="Courier New" pitchFamily="49" charset="0"/>
                <a:sym typeface="Calibri Bold" charset="0"/>
              </a:rPr>
              <a:t>closest to 1 below</a:t>
            </a:r>
          </a:p>
        </p:txBody>
      </p:sp>
      <p:sp>
        <p:nvSpPr>
          <p:cNvPr id="28684" name="Rectangle 12"/>
          <p:cNvSpPr>
            <a:spLocks/>
          </p:cNvSpPr>
          <p:nvPr/>
        </p:nvSpPr>
        <p:spPr bwMode="auto">
          <a:xfrm>
            <a:off x="6858000" y="4582570"/>
            <a:ext cx="1856277" cy="323165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pPr algn="l"/>
            <a:r>
              <a:rPr lang="en-US" sz="1600" b="1" dirty="0">
                <a:solidFill>
                  <a:schemeClr val="tx1"/>
                </a:solidFill>
                <a:latin typeface="+mn-lt"/>
                <a:ea typeface="Calibri Bold" charset="0"/>
                <a:cs typeface="Courier New" pitchFamily="49" charset="0"/>
                <a:sym typeface="Calibri Bold" charset="0"/>
              </a:rPr>
              <a:t>closest to 1 above</a:t>
            </a:r>
          </a:p>
        </p:txBody>
      </p:sp>
      <p:sp>
        <p:nvSpPr>
          <p:cNvPr id="28685" name="Rectangle 13"/>
          <p:cNvSpPr>
            <a:spLocks/>
          </p:cNvSpPr>
          <p:nvPr/>
        </p:nvSpPr>
        <p:spPr bwMode="auto">
          <a:xfrm>
            <a:off x="6858000" y="5649340"/>
            <a:ext cx="1320874" cy="323165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pPr algn="l"/>
            <a:r>
              <a:rPr lang="en-US" sz="1600" b="1">
                <a:solidFill>
                  <a:schemeClr val="tx1"/>
                </a:solidFill>
                <a:latin typeface="+mn-lt"/>
                <a:ea typeface="Calibri Bold" charset="0"/>
                <a:cs typeface="Courier New" pitchFamily="49" charset="0"/>
                <a:sym typeface="Calibri Bold" charset="0"/>
              </a:rPr>
              <a:t>largest norm</a:t>
            </a:r>
          </a:p>
        </p:txBody>
      </p:sp>
      <p:sp>
        <p:nvSpPr>
          <p:cNvPr id="28686" name="Rectangle 14"/>
          <p:cNvSpPr>
            <a:spLocks/>
          </p:cNvSpPr>
          <p:nvPr/>
        </p:nvSpPr>
        <p:spPr bwMode="auto">
          <a:xfrm>
            <a:off x="60325" y="1981200"/>
            <a:ext cx="1421864" cy="569387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pPr algn="l"/>
            <a:r>
              <a:rPr lang="en-US" sz="1600" b="1">
                <a:solidFill>
                  <a:schemeClr val="tx1"/>
                </a:solidFill>
                <a:latin typeface="+mn-lt"/>
                <a:ea typeface="Calibri Bold" charset="0"/>
                <a:cs typeface="Courier New" pitchFamily="49" charset="0"/>
                <a:sym typeface="Calibri Bold" charset="0"/>
              </a:rPr>
              <a:t>Denormalized</a:t>
            </a:r>
            <a:endParaRPr lang="en-US" sz="1600" b="1">
              <a:solidFill>
                <a:schemeClr val="tx1"/>
              </a:solidFill>
              <a:latin typeface="+mn-lt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/>
            <a:r>
              <a:rPr lang="en-US" sz="1600" b="1">
                <a:solidFill>
                  <a:schemeClr val="tx1"/>
                </a:solidFill>
                <a:latin typeface="+mn-lt"/>
                <a:ea typeface="Calibri Bold" charset="0"/>
                <a:cs typeface="Courier New" pitchFamily="49" charset="0"/>
                <a:sym typeface="Calibri Bold" charset="0"/>
              </a:rPr>
              <a:t>numbers</a:t>
            </a:r>
          </a:p>
        </p:txBody>
      </p:sp>
      <p:sp>
        <p:nvSpPr>
          <p:cNvPr id="28687" name="Rectangle 15"/>
          <p:cNvSpPr>
            <a:spLocks/>
          </p:cNvSpPr>
          <p:nvPr/>
        </p:nvSpPr>
        <p:spPr bwMode="auto">
          <a:xfrm>
            <a:off x="73025" y="4343400"/>
            <a:ext cx="1183016" cy="569387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pPr algn="l"/>
            <a:r>
              <a:rPr lang="en-US" sz="1600" b="1">
                <a:solidFill>
                  <a:schemeClr val="tx1"/>
                </a:solidFill>
                <a:latin typeface="+mn-lt"/>
                <a:ea typeface="Calibri Bold" charset="0"/>
                <a:cs typeface="Courier New" pitchFamily="49" charset="0"/>
                <a:sym typeface="Calibri Bold" charset="0"/>
              </a:rPr>
              <a:t>Normalized</a:t>
            </a:r>
            <a:endParaRPr lang="en-US" sz="1600" b="1">
              <a:solidFill>
                <a:schemeClr val="tx1"/>
              </a:solidFill>
              <a:latin typeface="+mn-lt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/>
            <a:r>
              <a:rPr lang="en-US" sz="1600" b="1">
                <a:solidFill>
                  <a:schemeClr val="tx1"/>
                </a:solidFill>
                <a:latin typeface="+mn-lt"/>
                <a:ea typeface="Calibri Bold" charset="0"/>
                <a:cs typeface="Courier New" pitchFamily="49" charset="0"/>
                <a:sym typeface="Calibri Bold" charset="0"/>
              </a:rPr>
              <a:t>numbers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943600" y="304800"/>
            <a:ext cx="2952863" cy="12003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2400" dirty="0"/>
              <a:t>v = (–1)</a:t>
            </a:r>
            <a:r>
              <a:rPr lang="en-US" sz="2400" baseline="32000" dirty="0"/>
              <a:t>s</a:t>
            </a:r>
            <a:r>
              <a:rPr lang="en-US" sz="2400" dirty="0"/>
              <a:t> </a:t>
            </a:r>
            <a:r>
              <a:rPr lang="en-US" sz="2400" dirty="0"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M</a:t>
            </a:r>
            <a:r>
              <a:rPr lang="en-US" sz="2400" dirty="0"/>
              <a:t> 2</a:t>
            </a:r>
            <a:r>
              <a:rPr lang="en-US" sz="2400" baseline="32000" dirty="0"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E</a:t>
            </a:r>
          </a:p>
          <a:p>
            <a:r>
              <a:rPr lang="en-US" sz="2400" dirty="0"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norm: E = </a:t>
            </a:r>
            <a:r>
              <a:rPr lang="en-US" sz="2400" dirty="0" err="1">
                <a:latin typeface="Courier New Bold" panose="02070609020205020404" pitchFamily="49" charset="0"/>
                <a:ea typeface="Calibri Bold Italic" charset="0"/>
                <a:cs typeface="Courier New Bold" panose="02070609020205020404" pitchFamily="49" charset="0"/>
                <a:sym typeface="Calibri Bold Italic" charset="0"/>
              </a:rPr>
              <a:t>exp</a:t>
            </a:r>
            <a:r>
              <a:rPr lang="en-US" sz="2400" dirty="0"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 – Bias</a:t>
            </a:r>
          </a:p>
          <a:p>
            <a:r>
              <a:rPr lang="en-US" sz="2400" dirty="0" err="1"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denorm</a:t>
            </a:r>
            <a:r>
              <a:rPr lang="en-US" sz="2400" dirty="0"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: E</a:t>
            </a:r>
            <a:r>
              <a:rPr lang="en-US" sz="2400" dirty="0"/>
              <a:t> = </a:t>
            </a:r>
            <a:r>
              <a:rPr lang="en-US" sz="2400" dirty="0"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1</a:t>
            </a:r>
            <a:r>
              <a:rPr lang="en-US" sz="2400" dirty="0"/>
              <a:t> – </a:t>
            </a:r>
            <a:r>
              <a:rPr lang="en-US" sz="2400" dirty="0"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Bias</a:t>
            </a:r>
            <a:endParaRPr lang="en-US" sz="2400" dirty="0"/>
          </a:p>
        </p:txBody>
      </p:sp>
      <p:sp>
        <p:nvSpPr>
          <p:cNvPr id="2" name="TextBox 1"/>
          <p:cNvSpPr txBox="1"/>
          <p:nvPr/>
        </p:nvSpPr>
        <p:spPr>
          <a:xfrm>
            <a:off x="6270010" y="1885890"/>
            <a:ext cx="24929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(-1)</a:t>
            </a:r>
            <a:r>
              <a:rPr lang="en-US" sz="2000" b="1" baseline="30000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0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(0+1/4)*2</a:t>
            </a:r>
            <a:r>
              <a:rPr lang="en-US" sz="2000" b="1" baseline="30000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-6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270010" y="3276600"/>
            <a:ext cx="24929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b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(-1)</a:t>
            </a:r>
            <a:r>
              <a:rPr lang="en-US" sz="2000" b="1" baseline="3000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000" b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(1+1/8)*</a:t>
            </a:r>
            <a:r>
              <a:rPr lang="en-US" sz="20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sz="2000" b="1" baseline="30000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-6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9730" name="Object 1024"/>
          <p:cNvGraphicFramePr>
            <a:graphicFrameLocks noChangeAspect="1"/>
          </p:cNvGraphicFramePr>
          <p:nvPr/>
        </p:nvGraphicFramePr>
        <p:xfrm>
          <a:off x="381000" y="4419600"/>
          <a:ext cx="8326438" cy="1095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7848600" imgH="952500" progId="Excel.Sheet.8">
                  <p:embed/>
                </p:oleObj>
              </mc:Choice>
              <mc:Fallback>
                <p:oleObj name="Worksheet" r:id="rId2" imgW="7848600" imgH="952500" progId="Excel.Sheet.8">
                  <p:embed/>
                  <p:pic>
                    <p:nvPicPr>
                      <p:cNvPr id="0" name="Object 10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4419600"/>
                        <a:ext cx="8326438" cy="1095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254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700" name="Rectangle 4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/>
              <a:t>Distribution of Values</a:t>
            </a:r>
          </a:p>
        </p:txBody>
      </p:sp>
      <p:sp>
        <p:nvSpPr>
          <p:cNvPr id="29701" name="Rectangle 5"/>
          <p:cNvSpPr>
            <a:spLocks noGrp="1" noChangeArrowheads="1"/>
          </p:cNvSpPr>
          <p:nvPr>
            <p:ph idx="1"/>
          </p:nvPr>
        </p:nvSpPr>
        <p:spPr>
          <a:ln/>
        </p:spPr>
        <p:txBody>
          <a:bodyPr/>
          <a:lstStyle/>
          <a:p>
            <a:r>
              <a:rPr lang="en-US" dirty="0"/>
              <a:t>6-bit IEEE-like format</a:t>
            </a:r>
          </a:p>
          <a:p>
            <a:pPr marL="552450" lvl="1"/>
            <a:r>
              <a:rPr lang="en-US" dirty="0"/>
              <a:t>e = 3 exponent bits</a:t>
            </a:r>
          </a:p>
          <a:p>
            <a:pPr marL="552450" lvl="1"/>
            <a:r>
              <a:rPr lang="en-US" dirty="0"/>
              <a:t>f = 2 fraction bits</a:t>
            </a:r>
          </a:p>
          <a:p>
            <a:pPr marL="552450" lvl="1"/>
            <a:r>
              <a:rPr lang="en-US" dirty="0"/>
              <a:t>Bias is 2</a:t>
            </a:r>
            <a:r>
              <a:rPr lang="en-US" baseline="30000" dirty="0"/>
              <a:t>3-1</a:t>
            </a:r>
            <a:r>
              <a:rPr lang="en-US" dirty="0"/>
              <a:t>-1 = 3</a:t>
            </a:r>
          </a:p>
          <a:p>
            <a:pPr marL="552450" lvl="1"/>
            <a:endParaRPr lang="en-US" dirty="0"/>
          </a:p>
          <a:p>
            <a:r>
              <a:rPr lang="en-US" dirty="0"/>
              <a:t>Notice how the distribution gets denser toward zero. </a:t>
            </a:r>
          </a:p>
        </p:txBody>
      </p:sp>
      <p:sp>
        <p:nvSpPr>
          <p:cNvPr id="29703" name="Rectangle 7"/>
          <p:cNvSpPr>
            <a:spLocks/>
          </p:cNvSpPr>
          <p:nvPr/>
        </p:nvSpPr>
        <p:spPr bwMode="auto">
          <a:xfrm>
            <a:off x="5486400" y="3810000"/>
            <a:ext cx="1082349" cy="369332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0" bIns="0">
            <a:spAutoFit/>
          </a:bodyPr>
          <a:lstStyle/>
          <a:p>
            <a:r>
              <a:rPr lang="en-US" sz="2400" dirty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  <a:sym typeface="Calibri" charset="0"/>
              </a:rPr>
              <a:t> 8 values</a:t>
            </a:r>
          </a:p>
        </p:txBody>
      </p:sp>
      <p:graphicFrame>
        <p:nvGraphicFramePr>
          <p:cNvPr id="29705" name="Group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126717"/>
              </p:ext>
            </p:extLst>
          </p:nvPr>
        </p:nvGraphicFramePr>
        <p:xfrm>
          <a:off x="4191000" y="2032000"/>
          <a:ext cx="4064000" cy="1016000"/>
        </p:xfrm>
        <a:graphic>
          <a:graphicData uri="http://schemas.openxmlformats.org/drawingml/2006/table">
            <a:tbl>
              <a:tblPr/>
              <a:tblGrid>
                <a:gridCol w="381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97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8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Monaco" charset="0"/>
                          <a:cs typeface="Calibri"/>
                          <a:sym typeface="Monaco" charset="0"/>
                        </a:rPr>
                        <a:t>s</a:t>
                      </a:r>
                    </a:p>
                  </a:txBody>
                  <a:tcPr marL="50800" marR="50800" marT="50800" marB="508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E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Monaco" charset="0"/>
                          <a:cs typeface="Calibri"/>
                          <a:sym typeface="Monaco" charset="0"/>
                        </a:rPr>
                        <a:t>exp</a:t>
                      </a:r>
                    </a:p>
                  </a:txBody>
                  <a:tcPr marL="50800" marR="50800" marT="50800" marB="508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1C7C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Monaco" charset="0"/>
                          <a:cs typeface="Calibri"/>
                          <a:sym typeface="Monaco" charset="0"/>
                        </a:rPr>
                        <a:t>frac</a:t>
                      </a:r>
                    </a:p>
                  </a:txBody>
                  <a:tcPr marL="50800" marR="50800" marT="50800" marB="508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8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Monaco" charset="0"/>
                          <a:cs typeface="Calibri"/>
                          <a:sym typeface="Monaco" charset="0"/>
                        </a:rPr>
                        <a:t>1</a:t>
                      </a:r>
                    </a:p>
                  </a:txBody>
                  <a:tcPr marL="50800" marR="50800" marT="50800" marB="50800" anchor="ctr" horzOverflow="overflow">
                    <a:lnL cap="flat">
                      <a:noFill/>
                    </a:lnL>
                    <a:lnR cap="flat"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Monaco" charset="0"/>
                          <a:cs typeface="Calibri"/>
                          <a:sym typeface="Monaco" charset="0"/>
                        </a:rPr>
                        <a:t>3-bits</a:t>
                      </a:r>
                    </a:p>
                  </a:txBody>
                  <a:tcPr marL="50800" marR="50800" marT="50800" marB="50800" anchor="ctr" horzOverflow="overflow">
                    <a:lnL cap="flat">
                      <a:noFill/>
                    </a:lnL>
                    <a:lnR cap="flat"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Monaco" charset="0"/>
                          <a:cs typeface="Calibri"/>
                          <a:sym typeface="Monaco" charset="0"/>
                        </a:rPr>
                        <a:t>2-bits</a:t>
                      </a:r>
                    </a:p>
                  </a:txBody>
                  <a:tcPr marL="50800" marR="50800" marT="50800" marB="50800" anchor="ctr" horzOverflow="overflow">
                    <a:lnL cap="flat">
                      <a:noFill/>
                    </a:lnL>
                    <a:lnR cap="flat"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36" name="Straight Arrow Connector 35"/>
          <p:cNvCxnSpPr>
            <a:stCxn id="29703" idx="1"/>
          </p:cNvCxnSpPr>
          <p:nvPr/>
        </p:nvCxnSpPr>
        <p:spPr bwMode="auto">
          <a:xfrm rot="10800000" flipV="1">
            <a:off x="4572000" y="3994666"/>
            <a:ext cx="914400" cy="424934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Rectangle 3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/>
              <a:t>Distribution of Values (close-up view)</a:t>
            </a:r>
          </a:p>
        </p:txBody>
      </p:sp>
      <p:sp>
        <p:nvSpPr>
          <p:cNvPr id="30724" name="Rectangle 4"/>
          <p:cNvSpPr>
            <a:spLocks noGrp="1" noChangeArrowheads="1"/>
          </p:cNvSpPr>
          <p:nvPr>
            <p:ph idx="1"/>
          </p:nvPr>
        </p:nvSpPr>
        <p:spPr>
          <a:ln/>
        </p:spPr>
        <p:txBody>
          <a:bodyPr/>
          <a:lstStyle/>
          <a:p>
            <a:r>
              <a:rPr lang="en-US"/>
              <a:t>6-bit IEEE-like format</a:t>
            </a:r>
          </a:p>
          <a:p>
            <a:pPr marL="552450" lvl="1"/>
            <a:r>
              <a:rPr lang="en-US"/>
              <a:t>e = 3 exponent bits</a:t>
            </a:r>
          </a:p>
          <a:p>
            <a:pPr marL="552450" lvl="1"/>
            <a:r>
              <a:rPr lang="en-US"/>
              <a:t>f = 2 fraction bits</a:t>
            </a:r>
          </a:p>
          <a:p>
            <a:pPr marL="552450" lvl="1"/>
            <a:r>
              <a:rPr lang="en-US"/>
              <a:t>Bias is 3</a:t>
            </a:r>
          </a:p>
        </p:txBody>
      </p:sp>
      <p:graphicFrame>
        <p:nvGraphicFramePr>
          <p:cNvPr id="30726" name="Group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6558112"/>
              </p:ext>
            </p:extLst>
          </p:nvPr>
        </p:nvGraphicFramePr>
        <p:xfrm>
          <a:off x="4191000" y="2032000"/>
          <a:ext cx="4064000" cy="1016000"/>
        </p:xfrm>
        <a:graphic>
          <a:graphicData uri="http://schemas.openxmlformats.org/drawingml/2006/table">
            <a:tbl>
              <a:tblPr/>
              <a:tblGrid>
                <a:gridCol w="381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97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8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Monaco" charset="0"/>
                          <a:cs typeface="Calibri"/>
                          <a:sym typeface="Monaco" charset="0"/>
                        </a:rPr>
                        <a:t>s</a:t>
                      </a:r>
                    </a:p>
                  </a:txBody>
                  <a:tcPr marL="50800" marR="50800" marT="50800" marB="508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E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Monaco" charset="0"/>
                          <a:cs typeface="Calibri"/>
                          <a:sym typeface="Monaco" charset="0"/>
                        </a:rPr>
                        <a:t>exp</a:t>
                      </a:r>
                    </a:p>
                  </a:txBody>
                  <a:tcPr marL="50800" marR="50800" marT="50800" marB="508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1C7C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Monaco" charset="0"/>
                          <a:cs typeface="Calibri"/>
                          <a:sym typeface="Monaco" charset="0"/>
                        </a:rPr>
                        <a:t>frac</a:t>
                      </a:r>
                    </a:p>
                  </a:txBody>
                  <a:tcPr marL="50800" marR="50800" marT="50800" marB="508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8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Monaco" charset="0"/>
                          <a:cs typeface="Calibri"/>
                          <a:sym typeface="Monaco" charset="0"/>
                        </a:rPr>
                        <a:t>1</a:t>
                      </a:r>
                    </a:p>
                  </a:txBody>
                  <a:tcPr marL="50800" marR="50800" marT="50800" marB="50800" anchor="ctr" horzOverflow="overflow">
                    <a:lnL cap="flat">
                      <a:noFill/>
                    </a:lnL>
                    <a:lnR cap="flat"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Monaco" charset="0"/>
                          <a:cs typeface="Calibri"/>
                          <a:sym typeface="Monaco" charset="0"/>
                        </a:rPr>
                        <a:t>3-bits</a:t>
                      </a:r>
                    </a:p>
                  </a:txBody>
                  <a:tcPr marL="50800" marR="50800" marT="50800" marB="50800" anchor="ctr" horzOverflow="overflow">
                    <a:lnL cap="flat">
                      <a:noFill/>
                    </a:lnL>
                    <a:lnR cap="flat"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Monaco" charset="0"/>
                          <a:cs typeface="Calibri"/>
                          <a:sym typeface="Monaco" charset="0"/>
                        </a:rPr>
                        <a:t>2-bits</a:t>
                      </a:r>
                    </a:p>
                  </a:txBody>
                  <a:tcPr marL="50800" marR="50800" marT="50800" marB="50800" anchor="ctr" horzOverflow="overflow">
                    <a:lnL cap="flat">
                      <a:noFill/>
                    </a:lnL>
                    <a:lnR cap="flat"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30751" name="Object 1024"/>
          <p:cNvGraphicFramePr>
            <a:graphicFrameLocks noChangeAspect="1"/>
          </p:cNvGraphicFramePr>
          <p:nvPr/>
        </p:nvGraphicFramePr>
        <p:xfrm>
          <a:off x="404813" y="3924300"/>
          <a:ext cx="8335962" cy="1104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7848600" imgH="965200" progId="Excel.Sheet.8">
                  <p:embed/>
                </p:oleObj>
              </mc:Choice>
              <mc:Fallback>
                <p:oleObj name="Worksheet" r:id="rId2" imgW="7848600" imgH="965200" progId="Excel.Sheet.8">
                  <p:embed/>
                  <p:pic>
                    <p:nvPicPr>
                      <p:cNvPr id="0" name="Object 10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4813" y="3924300"/>
                        <a:ext cx="8335962" cy="1104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254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3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/>
              <a:t>Today: Floating Point</a:t>
            </a:r>
          </a:p>
        </p:txBody>
      </p:sp>
      <p:sp>
        <p:nvSpPr>
          <p:cNvPr id="33796" name="Rectangle 4"/>
          <p:cNvSpPr>
            <a:spLocks noGrp="1" noChangeArrowheads="1"/>
          </p:cNvSpPr>
          <p:nvPr>
            <p:ph idx="1"/>
          </p:nvPr>
        </p:nvSpPr>
        <p:spPr>
          <a:ln/>
        </p:spPr>
        <p:txBody>
          <a:bodyPr/>
          <a:lstStyle/>
          <a:p>
            <a:r>
              <a:rPr lang="en-US">
                <a:solidFill>
                  <a:srgbClr val="B3B3B3"/>
                </a:solidFill>
              </a:rPr>
              <a:t>Background: Fractional binary numbers</a:t>
            </a:r>
          </a:p>
          <a:p>
            <a:r>
              <a:rPr lang="en-US">
                <a:solidFill>
                  <a:srgbClr val="B3B3B3"/>
                </a:solidFill>
              </a:rPr>
              <a:t>IEEE floating point standard: Definition</a:t>
            </a:r>
          </a:p>
          <a:p>
            <a:r>
              <a:rPr lang="en-US">
                <a:solidFill>
                  <a:srgbClr val="B3B3B3"/>
                </a:solidFill>
              </a:rPr>
              <a:t>Example and properties</a:t>
            </a:r>
          </a:p>
          <a:p>
            <a:r>
              <a:rPr lang="en-US"/>
              <a:t>Rounding, addition, multiplication</a:t>
            </a:r>
          </a:p>
          <a:p>
            <a:r>
              <a:rPr lang="en-US">
                <a:solidFill>
                  <a:srgbClr val="B3B3B3"/>
                </a:solidFill>
              </a:rPr>
              <a:t>Floating point in C</a:t>
            </a:r>
          </a:p>
          <a:p>
            <a:r>
              <a:rPr lang="en-US">
                <a:solidFill>
                  <a:srgbClr val="B3B3B3"/>
                </a:solidFill>
              </a:rPr>
              <a:t>Summary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Rectangle 3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/>
              <a:t>Floating Point Operations: Basic Idea</a:t>
            </a:r>
          </a:p>
        </p:txBody>
      </p:sp>
      <p:sp>
        <p:nvSpPr>
          <p:cNvPr id="34820" name="Rectangle 4"/>
          <p:cNvSpPr>
            <a:spLocks noGrp="1" noChangeArrowheads="1"/>
          </p:cNvSpPr>
          <p:nvPr>
            <p:ph idx="1"/>
          </p:nvPr>
        </p:nvSpPr>
        <p:spPr>
          <a:ln/>
        </p:spPr>
        <p:txBody>
          <a:bodyPr/>
          <a:lstStyle/>
          <a:p>
            <a:r>
              <a:rPr lang="en-US" dirty="0">
                <a:latin typeface="Courier New Bold" charset="0"/>
                <a:cs typeface="Courier New Bold" charset="0"/>
                <a:sym typeface="Courier New Bold" charset="0"/>
              </a:rPr>
              <a:t>x +</a:t>
            </a:r>
            <a:r>
              <a:rPr lang="en-US" baseline="-6000" dirty="0">
                <a:latin typeface="Courier New Bold" charset="0"/>
                <a:cs typeface="Courier New Bold" charset="0"/>
                <a:sym typeface="Courier New Bold" charset="0"/>
              </a:rPr>
              <a:t>f</a:t>
            </a:r>
            <a:r>
              <a:rPr lang="en-US" dirty="0">
                <a:latin typeface="Courier New Bold" charset="0"/>
                <a:cs typeface="Courier New Bold" charset="0"/>
                <a:sym typeface="Courier New Bold" charset="0"/>
              </a:rPr>
              <a:t> y = Round(x + y)</a:t>
            </a:r>
            <a:endParaRPr lang="en-US" dirty="0">
              <a:latin typeface="Courier New Bold" charset="0"/>
              <a:sym typeface="Courier New Bold" charset="0"/>
            </a:endParaRPr>
          </a:p>
          <a:p>
            <a:endParaRPr lang="en-US" dirty="0">
              <a:latin typeface="Courier New Bold" charset="0"/>
              <a:sym typeface="Courier New Bold" charset="0"/>
            </a:endParaRPr>
          </a:p>
          <a:p>
            <a:r>
              <a:rPr lang="en-US" dirty="0">
                <a:latin typeface="Courier New Bold" charset="0"/>
                <a:cs typeface="Courier New Bold" charset="0"/>
                <a:sym typeface="Courier New Bold" charset="0"/>
              </a:rPr>
              <a:t>x </a:t>
            </a:r>
            <a:r>
              <a:rPr lang="en-US" dirty="0">
                <a:latin typeface="Courier New Bold" charset="0"/>
                <a:cs typeface="Courier New Bold" charset="0"/>
                <a:sym typeface="Symbol"/>
              </a:rPr>
              <a:t></a:t>
            </a:r>
            <a:r>
              <a:rPr lang="en-US" baseline="-6000" dirty="0">
                <a:latin typeface="Courier New Bold" charset="0"/>
                <a:cs typeface="Courier New Bold" charset="0"/>
                <a:sym typeface="Courier New Bold" charset="0"/>
              </a:rPr>
              <a:t>f</a:t>
            </a:r>
            <a:r>
              <a:rPr lang="en-US" dirty="0">
                <a:latin typeface="Courier New Bold" charset="0"/>
                <a:cs typeface="Courier New Bold" charset="0"/>
                <a:sym typeface="Courier New Bold" charset="0"/>
              </a:rPr>
              <a:t> y = Round(x </a:t>
            </a:r>
            <a:r>
              <a:rPr lang="en-US" dirty="0">
                <a:latin typeface="Courier New Bold" charset="0"/>
                <a:cs typeface="Courier New Bold" charset="0"/>
                <a:sym typeface="Symbol"/>
              </a:rPr>
              <a:t></a:t>
            </a:r>
            <a:r>
              <a:rPr lang="en-US" dirty="0">
                <a:latin typeface="Courier New Bold" charset="0"/>
                <a:cs typeface="Courier New Bold" charset="0"/>
                <a:sym typeface="Courier New Bold" charset="0"/>
              </a:rPr>
              <a:t> y)</a:t>
            </a:r>
            <a:endParaRPr lang="en-US" dirty="0">
              <a:latin typeface="Courier New Bold" charset="0"/>
              <a:sym typeface="Courier New Bold" charset="0"/>
            </a:endParaRPr>
          </a:p>
          <a:p>
            <a:endParaRPr lang="en-US" dirty="0"/>
          </a:p>
          <a:p>
            <a:r>
              <a:rPr lang="en-US" dirty="0"/>
              <a:t>Basic idea</a:t>
            </a:r>
          </a:p>
          <a:p>
            <a:pPr marL="552450" lvl="1"/>
            <a:r>
              <a:rPr lang="en-US" dirty="0"/>
              <a:t>Make it fit into desired precision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Rectangle 3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/>
              <a:t>Rounding</a:t>
            </a:r>
          </a:p>
        </p:txBody>
      </p:sp>
      <p:sp>
        <p:nvSpPr>
          <p:cNvPr id="35844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381000" y="1397000"/>
            <a:ext cx="8382000" cy="3175000"/>
          </a:xfrm>
          <a:ln/>
        </p:spPr>
        <p:txBody>
          <a:bodyPr/>
          <a:lstStyle/>
          <a:p>
            <a:pPr>
              <a:tabLst>
                <a:tab pos="3146425" algn="l"/>
                <a:tab pos="4152900" algn="l"/>
                <a:tab pos="5157788" algn="l"/>
                <a:tab pos="6164263" algn="l"/>
                <a:tab pos="7169150" algn="l"/>
                <a:tab pos="3146425" algn="l"/>
                <a:tab pos="4152900" algn="l"/>
                <a:tab pos="5157788" algn="l"/>
                <a:tab pos="6164263" algn="l"/>
                <a:tab pos="7169150" algn="l"/>
                <a:tab pos="3146425" algn="l"/>
                <a:tab pos="4152900" algn="l"/>
                <a:tab pos="5157788" algn="l"/>
                <a:tab pos="6164263" algn="l"/>
                <a:tab pos="7169150" algn="l"/>
                <a:tab pos="3146425" algn="l"/>
                <a:tab pos="4152900" algn="l"/>
                <a:tab pos="5157788" algn="l"/>
                <a:tab pos="6164263" algn="l"/>
                <a:tab pos="7169150" algn="l"/>
                <a:tab pos="3146425" algn="l"/>
                <a:tab pos="4152900" algn="l"/>
                <a:tab pos="5157788" algn="l"/>
                <a:tab pos="6164263" algn="l"/>
                <a:tab pos="7169150" algn="l"/>
              </a:tabLst>
            </a:pPr>
            <a:r>
              <a:rPr lang="en-US" dirty="0"/>
              <a:t>Rounding Modes (illustrate with $ rounding)</a:t>
            </a:r>
          </a:p>
          <a:p>
            <a:pPr>
              <a:tabLst>
                <a:tab pos="3146425" algn="l"/>
                <a:tab pos="4152900" algn="l"/>
                <a:tab pos="5157788" algn="l"/>
                <a:tab pos="6164263" algn="l"/>
                <a:tab pos="7169150" algn="l"/>
                <a:tab pos="3146425" algn="l"/>
                <a:tab pos="4152900" algn="l"/>
                <a:tab pos="5157788" algn="l"/>
                <a:tab pos="6164263" algn="l"/>
                <a:tab pos="7169150" algn="l"/>
                <a:tab pos="3146425" algn="l"/>
                <a:tab pos="4152900" algn="l"/>
                <a:tab pos="5157788" algn="l"/>
                <a:tab pos="6164263" algn="l"/>
                <a:tab pos="7169150" algn="l"/>
                <a:tab pos="3146425" algn="l"/>
                <a:tab pos="4152900" algn="l"/>
                <a:tab pos="5157788" algn="l"/>
                <a:tab pos="6164263" algn="l"/>
                <a:tab pos="7169150" algn="l"/>
                <a:tab pos="3146425" algn="l"/>
                <a:tab pos="4152900" algn="l"/>
                <a:tab pos="5157788" algn="l"/>
                <a:tab pos="6164263" algn="l"/>
                <a:tab pos="7169150" algn="l"/>
              </a:tabLst>
            </a:pPr>
            <a:endParaRPr lang="en-US" dirty="0"/>
          </a:p>
          <a:p>
            <a:pPr marL="0" indent="0">
              <a:buNone/>
              <a:tabLst>
                <a:tab pos="3146425" algn="l"/>
                <a:tab pos="4152900" algn="l"/>
                <a:tab pos="5157788" algn="l"/>
                <a:tab pos="6164263" algn="l"/>
                <a:tab pos="7169150" algn="l"/>
                <a:tab pos="3146425" algn="l"/>
                <a:tab pos="4152900" algn="l"/>
                <a:tab pos="5157788" algn="l"/>
                <a:tab pos="6164263" algn="l"/>
                <a:tab pos="7169150" algn="l"/>
                <a:tab pos="3146425" algn="l"/>
                <a:tab pos="4152900" algn="l"/>
                <a:tab pos="5157788" algn="l"/>
                <a:tab pos="6164263" algn="l"/>
                <a:tab pos="7169150" algn="l"/>
                <a:tab pos="3146425" algn="l"/>
                <a:tab pos="4152900" algn="l"/>
                <a:tab pos="5157788" algn="l"/>
                <a:tab pos="6164263" algn="l"/>
                <a:tab pos="7169150" algn="l"/>
                <a:tab pos="3146425" algn="l"/>
                <a:tab pos="4152900" algn="l"/>
                <a:tab pos="5157788" algn="l"/>
                <a:tab pos="6164263" algn="l"/>
                <a:tab pos="7169150" algn="l"/>
              </a:tabLst>
            </a:pPr>
            <a:r>
              <a:rPr lang="en-US" dirty="0"/>
              <a:t>	$1.40	$1.60	$1.50	$2.50	–$1.50</a:t>
            </a:r>
          </a:p>
          <a:p>
            <a:pPr marL="552450" lvl="1">
              <a:tabLst>
                <a:tab pos="3146425" algn="l"/>
                <a:tab pos="4152900" algn="l"/>
                <a:tab pos="5157788" algn="l"/>
                <a:tab pos="6164263" algn="l"/>
                <a:tab pos="7169150" algn="l"/>
                <a:tab pos="3146425" algn="l"/>
                <a:tab pos="4152900" algn="l"/>
                <a:tab pos="5157788" algn="l"/>
                <a:tab pos="6164263" algn="l"/>
                <a:tab pos="7169150" algn="l"/>
                <a:tab pos="3146425" algn="l"/>
                <a:tab pos="4152900" algn="l"/>
                <a:tab pos="5157788" algn="l"/>
                <a:tab pos="6164263" algn="l"/>
                <a:tab pos="7169150" algn="l"/>
                <a:tab pos="3146425" algn="l"/>
                <a:tab pos="4152900" algn="l"/>
                <a:tab pos="5157788" algn="l"/>
                <a:tab pos="6164263" algn="l"/>
                <a:tab pos="7169150" algn="l"/>
                <a:tab pos="3146425" algn="l"/>
                <a:tab pos="4152900" algn="l"/>
                <a:tab pos="5157788" algn="l"/>
                <a:tab pos="6164263" algn="l"/>
                <a:tab pos="7169150" algn="l"/>
              </a:tabLst>
            </a:pPr>
            <a:r>
              <a:rPr lang="en-US" dirty="0"/>
              <a:t>Nearest Even* (default)	$1	$2	$2	$2	–$2</a:t>
            </a:r>
          </a:p>
          <a:p>
            <a:pPr>
              <a:tabLst>
                <a:tab pos="3146425" algn="l"/>
                <a:tab pos="4152900" algn="l"/>
                <a:tab pos="5157788" algn="l"/>
                <a:tab pos="6164263" algn="l"/>
                <a:tab pos="7169150" algn="l"/>
                <a:tab pos="3146425" algn="l"/>
                <a:tab pos="4152900" algn="l"/>
                <a:tab pos="5157788" algn="l"/>
                <a:tab pos="6164263" algn="l"/>
                <a:tab pos="7169150" algn="l"/>
                <a:tab pos="3146425" algn="l"/>
                <a:tab pos="4152900" algn="l"/>
                <a:tab pos="5157788" algn="l"/>
                <a:tab pos="6164263" algn="l"/>
                <a:tab pos="7169150" algn="l"/>
                <a:tab pos="3146425" algn="l"/>
                <a:tab pos="4152900" algn="l"/>
                <a:tab pos="5157788" algn="l"/>
                <a:tab pos="6164263" algn="l"/>
                <a:tab pos="7169150" algn="l"/>
                <a:tab pos="3146425" algn="l"/>
                <a:tab pos="4152900" algn="l"/>
                <a:tab pos="5157788" algn="l"/>
                <a:tab pos="6164263" algn="l"/>
                <a:tab pos="7169150" algn="l"/>
              </a:tabLst>
            </a:pPr>
            <a:endParaRPr lang="en-US" dirty="0"/>
          </a:p>
          <a:p>
            <a:pPr>
              <a:tabLst>
                <a:tab pos="3146425" algn="l"/>
                <a:tab pos="4152900" algn="l"/>
                <a:tab pos="5157788" algn="l"/>
                <a:tab pos="6164263" algn="l"/>
                <a:tab pos="7169150" algn="l"/>
                <a:tab pos="3146425" algn="l"/>
                <a:tab pos="4152900" algn="l"/>
                <a:tab pos="5157788" algn="l"/>
                <a:tab pos="6164263" algn="l"/>
                <a:tab pos="7169150" algn="l"/>
                <a:tab pos="3146425" algn="l"/>
                <a:tab pos="4152900" algn="l"/>
                <a:tab pos="5157788" algn="l"/>
                <a:tab pos="6164263" algn="l"/>
                <a:tab pos="7169150" algn="l"/>
                <a:tab pos="3146425" algn="l"/>
                <a:tab pos="4152900" algn="l"/>
                <a:tab pos="5157788" algn="l"/>
                <a:tab pos="6164263" algn="l"/>
                <a:tab pos="7169150" algn="l"/>
                <a:tab pos="3146425" algn="l"/>
                <a:tab pos="4152900" algn="l"/>
                <a:tab pos="5157788" algn="l"/>
                <a:tab pos="6164263" algn="l"/>
                <a:tab pos="7169150" algn="l"/>
              </a:tabLst>
            </a:pPr>
            <a:endParaRPr lang="en-US" dirty="0"/>
          </a:p>
        </p:txBody>
      </p:sp>
      <p:cxnSp>
        <p:nvCxnSpPr>
          <p:cNvPr id="7" name="Straight Arrow Connector 6"/>
          <p:cNvCxnSpPr/>
          <p:nvPr/>
        </p:nvCxnSpPr>
        <p:spPr bwMode="auto">
          <a:xfrm flipV="1">
            <a:off x="6019800" y="2782615"/>
            <a:ext cx="0" cy="22860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bg2">
                <a:lumMod val="50000"/>
                <a:lumOff val="50000"/>
              </a:schemeClr>
            </a:solidFill>
            <a:prstDash val="solid"/>
            <a:round/>
            <a:headEnd type="arrow" w="med" len="med"/>
            <a:tailEnd type="none"/>
          </a:ln>
          <a:effectLst/>
        </p:spPr>
      </p:cxnSp>
      <p:cxnSp>
        <p:nvCxnSpPr>
          <p:cNvPr id="8" name="Straight Arrow Connector 7"/>
          <p:cNvCxnSpPr/>
          <p:nvPr/>
        </p:nvCxnSpPr>
        <p:spPr bwMode="auto">
          <a:xfrm flipV="1">
            <a:off x="7010400" y="2782615"/>
            <a:ext cx="0" cy="22860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bg2">
                <a:lumMod val="50000"/>
                <a:lumOff val="50000"/>
              </a:schemeClr>
            </a:solidFill>
            <a:prstDash val="solid"/>
            <a:round/>
            <a:headEnd type="arrow" w="med" len="med"/>
            <a:tailEnd type="none"/>
          </a:ln>
          <a:effectLst/>
        </p:spPr>
      </p:cxnSp>
      <p:cxnSp>
        <p:nvCxnSpPr>
          <p:cNvPr id="9" name="Straight Arrow Connector 8"/>
          <p:cNvCxnSpPr/>
          <p:nvPr/>
        </p:nvCxnSpPr>
        <p:spPr bwMode="auto">
          <a:xfrm flipV="1">
            <a:off x="8077200" y="2782615"/>
            <a:ext cx="0" cy="22860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bg2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2" name="Straight Arrow Connector 21"/>
          <p:cNvCxnSpPr/>
          <p:nvPr/>
        </p:nvCxnSpPr>
        <p:spPr bwMode="auto">
          <a:xfrm flipV="1">
            <a:off x="6019800" y="2743200"/>
            <a:ext cx="0" cy="22860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3" name="Straight Arrow Connector 22"/>
          <p:cNvCxnSpPr/>
          <p:nvPr/>
        </p:nvCxnSpPr>
        <p:spPr bwMode="auto">
          <a:xfrm flipV="1">
            <a:off x="7010400" y="2743200"/>
            <a:ext cx="0" cy="22860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C00000"/>
            </a:solidFill>
            <a:prstDash val="solid"/>
            <a:round/>
            <a:headEnd type="arrow" w="med" len="med"/>
            <a:tailEnd type="none"/>
          </a:ln>
          <a:effectLst/>
        </p:spPr>
      </p:cxnSp>
      <p:cxnSp>
        <p:nvCxnSpPr>
          <p:cNvPr id="24" name="Straight Arrow Connector 23"/>
          <p:cNvCxnSpPr/>
          <p:nvPr/>
        </p:nvCxnSpPr>
        <p:spPr bwMode="auto">
          <a:xfrm flipV="1">
            <a:off x="8077200" y="2743200"/>
            <a:ext cx="0" cy="22860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C00000"/>
            </a:solidFill>
            <a:prstDash val="solid"/>
            <a:round/>
            <a:headEnd type="arrow" w="med" len="med"/>
            <a:tailEnd type="none"/>
          </a:ln>
          <a:effectLst/>
        </p:spPr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66F31CEB-1F96-4462-ADA5-20254EDAE863}"/>
              </a:ext>
            </a:extLst>
          </p:cNvPr>
          <p:cNvSpPr txBox="1"/>
          <p:nvPr/>
        </p:nvSpPr>
        <p:spPr>
          <a:xfrm>
            <a:off x="610146" y="3338275"/>
            <a:ext cx="792370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*Round to nearest, but if half-way in-between then round to nearest even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40D54C9D-DF57-1005-7EC1-57A40A389D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4096025"/>
            <a:ext cx="8382000" cy="17029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990000"/>
              </a:buClr>
              <a:buSzPct val="60000"/>
              <a:buFont typeface="Wingdings 2" pitchFamily="18" charset="2"/>
              <a:buChar char="¢"/>
              <a:defRPr sz="2400" b="1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990000"/>
              </a:buClr>
              <a:buSzPct val="11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kern="0" dirty="0"/>
              <a:t>Default Rounding Mode</a:t>
            </a:r>
          </a:p>
          <a:p>
            <a:pPr marL="552450" lvl="1"/>
            <a:r>
              <a:rPr lang="en-US" kern="0" dirty="0"/>
              <a:t>Hard to get any other kind without dropping into assembly</a:t>
            </a:r>
          </a:p>
          <a:p>
            <a:pPr marL="552450" lvl="1"/>
            <a:r>
              <a:rPr lang="en-US" kern="0" dirty="0"/>
              <a:t>All others are statistically biased</a:t>
            </a:r>
          </a:p>
          <a:p>
            <a:pPr marL="838200" lvl="2"/>
            <a:r>
              <a:rPr lang="en-US" kern="0" dirty="0"/>
              <a:t>Sum of set of positive numbers will consistently be over- or under- estimated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7" name="Rectangle 3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 dirty="0"/>
              <a:t>Closer Look at Round-To-Even</a:t>
            </a:r>
          </a:p>
        </p:txBody>
      </p:sp>
      <p:sp>
        <p:nvSpPr>
          <p:cNvPr id="36868" name="Rectangle 4"/>
          <p:cNvSpPr>
            <a:spLocks noGrp="1" noChangeArrowheads="1"/>
          </p:cNvSpPr>
          <p:nvPr>
            <p:ph idx="1"/>
          </p:nvPr>
        </p:nvSpPr>
        <p:spPr>
          <a:xfrm>
            <a:off x="381000" y="1219200"/>
            <a:ext cx="8382000" cy="5435600"/>
          </a:xfrm>
          <a:ln/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r>
              <a:rPr lang="en-US" altLang="zh-CN" dirty="0"/>
              <a:t>Decimal examples</a:t>
            </a:r>
            <a:endParaRPr lang="en-US" dirty="0"/>
          </a:p>
          <a:p>
            <a:pPr marL="552450" lvl="1"/>
            <a:r>
              <a:rPr lang="en-US" dirty="0"/>
              <a:t>When exactly halfway between two possible values</a:t>
            </a:r>
          </a:p>
          <a:p>
            <a:pPr marL="838200" lvl="2"/>
            <a:r>
              <a:rPr lang="en-US" dirty="0"/>
              <a:t>Round so that least significant digit is even</a:t>
            </a:r>
          </a:p>
          <a:p>
            <a:pPr marL="552450" lvl="1"/>
            <a:r>
              <a:rPr lang="en-US" dirty="0"/>
              <a:t>E.g., </a:t>
            </a:r>
            <a:r>
              <a:rPr lang="en-US" altLang="zh-CN" dirty="0"/>
              <a:t>least significant: </a:t>
            </a:r>
            <a:r>
              <a:rPr lang="en-US" dirty="0"/>
              <a:t>the hundredth</a:t>
            </a:r>
          </a:p>
          <a:p>
            <a:pPr marL="838200" lvl="2">
              <a:buNone/>
            </a:pPr>
            <a:r>
              <a:rPr lang="en-US" dirty="0"/>
              <a:t>	7.8949999	7.89	(Less than half way)</a:t>
            </a:r>
          </a:p>
          <a:p>
            <a:pPr marL="838200" lvl="2">
              <a:buNone/>
            </a:pPr>
            <a:r>
              <a:rPr lang="en-US" dirty="0"/>
              <a:t>	7.8950001	7.90	(Greater than half way)</a:t>
            </a:r>
          </a:p>
          <a:p>
            <a:pPr marL="838200" lvl="2">
              <a:buNone/>
            </a:pPr>
            <a:r>
              <a:rPr lang="en-US" dirty="0"/>
              <a:t>	7.8950000	7.90	(Half way—round up)</a:t>
            </a:r>
          </a:p>
          <a:p>
            <a:pPr marL="838200" lvl="2">
              <a:buNone/>
            </a:pPr>
            <a:r>
              <a:rPr lang="en-US" dirty="0"/>
              <a:t>	7.8850000	7.88	(Half way—round down)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3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/>
              <a:t>Rounding Binary Numbers</a:t>
            </a:r>
          </a:p>
        </p:txBody>
      </p:sp>
      <p:sp>
        <p:nvSpPr>
          <p:cNvPr id="37892" name="Rectangle 4"/>
          <p:cNvSpPr>
            <a:spLocks noGrp="1" noChangeArrowheads="1"/>
          </p:cNvSpPr>
          <p:nvPr>
            <p:ph idx="1"/>
          </p:nvPr>
        </p:nvSpPr>
        <p:spPr>
          <a:xfrm>
            <a:off x="396875" y="1362075"/>
            <a:ext cx="8518525" cy="4972050"/>
          </a:xfrm>
          <a:ln/>
        </p:spPr>
        <p:txBody>
          <a:bodyPr/>
          <a:lstStyle/>
          <a:p>
            <a:pPr>
              <a:tabLst>
                <a:tab pos="1682750" algn="l"/>
                <a:tab pos="3238500" algn="l"/>
                <a:tab pos="4700588" algn="l"/>
                <a:tab pos="6621463" algn="l"/>
                <a:tab pos="1682750" algn="l"/>
                <a:tab pos="3238500" algn="l"/>
                <a:tab pos="4700588" algn="l"/>
                <a:tab pos="6621463" algn="l"/>
                <a:tab pos="1682750" algn="l"/>
                <a:tab pos="3238500" algn="l"/>
                <a:tab pos="4700588" algn="l"/>
                <a:tab pos="6621463" algn="l"/>
                <a:tab pos="1682750" algn="l"/>
                <a:tab pos="3238500" algn="l"/>
                <a:tab pos="4700588" algn="l"/>
                <a:tab pos="6621463" algn="l"/>
                <a:tab pos="1682750" algn="l"/>
                <a:tab pos="3238500" algn="l"/>
                <a:tab pos="4700588" algn="l"/>
                <a:tab pos="6621463" algn="l"/>
              </a:tabLst>
            </a:pPr>
            <a:r>
              <a:rPr lang="en-US" dirty="0"/>
              <a:t>Binary Fractional Numbers</a:t>
            </a:r>
          </a:p>
          <a:p>
            <a:pPr marL="552450" lvl="1">
              <a:tabLst>
                <a:tab pos="1682750" algn="l"/>
                <a:tab pos="3238500" algn="l"/>
                <a:tab pos="4700588" algn="l"/>
                <a:tab pos="6621463" algn="l"/>
                <a:tab pos="1682750" algn="l"/>
                <a:tab pos="3238500" algn="l"/>
                <a:tab pos="4700588" algn="l"/>
                <a:tab pos="6621463" algn="l"/>
                <a:tab pos="1682750" algn="l"/>
                <a:tab pos="3238500" algn="l"/>
                <a:tab pos="4700588" algn="l"/>
                <a:tab pos="6621463" algn="l"/>
                <a:tab pos="1682750" algn="l"/>
                <a:tab pos="3238500" algn="l"/>
                <a:tab pos="4700588" algn="l"/>
                <a:tab pos="6621463" algn="l"/>
                <a:tab pos="1682750" algn="l"/>
                <a:tab pos="3238500" algn="l"/>
                <a:tab pos="4700588" algn="l"/>
                <a:tab pos="6621463" algn="l"/>
              </a:tabLst>
            </a:pPr>
            <a:r>
              <a:rPr lang="en-US" dirty="0"/>
              <a:t>“Even” when least significant bit is </a:t>
            </a:r>
            <a:r>
              <a:rPr lang="en-US" sz="1800" b="1" dirty="0">
                <a:latin typeface="Courier New"/>
                <a:ea typeface="Monaco" charset="0"/>
                <a:cs typeface="Courier New"/>
                <a:sym typeface="Monaco" charset="0"/>
              </a:rPr>
              <a:t>0</a:t>
            </a:r>
            <a:endParaRPr lang="en-US" b="1" dirty="0">
              <a:latin typeface="Courier New"/>
              <a:cs typeface="Courier New"/>
            </a:endParaRPr>
          </a:p>
          <a:p>
            <a:pPr marL="552450" lvl="1">
              <a:tabLst>
                <a:tab pos="1682750" algn="l"/>
                <a:tab pos="3238500" algn="l"/>
                <a:tab pos="4700588" algn="l"/>
                <a:tab pos="6621463" algn="l"/>
                <a:tab pos="1682750" algn="l"/>
                <a:tab pos="3238500" algn="l"/>
                <a:tab pos="4700588" algn="l"/>
                <a:tab pos="6621463" algn="l"/>
                <a:tab pos="1682750" algn="l"/>
                <a:tab pos="3238500" algn="l"/>
                <a:tab pos="4700588" algn="l"/>
                <a:tab pos="6621463" algn="l"/>
                <a:tab pos="1682750" algn="l"/>
                <a:tab pos="3238500" algn="l"/>
                <a:tab pos="4700588" algn="l"/>
                <a:tab pos="6621463" algn="l"/>
                <a:tab pos="1682750" algn="l"/>
                <a:tab pos="3238500" algn="l"/>
                <a:tab pos="4700588" algn="l"/>
                <a:tab pos="6621463" algn="l"/>
              </a:tabLst>
            </a:pPr>
            <a:r>
              <a:rPr lang="en-US" dirty="0"/>
              <a:t>“Half way” when bits to right of rounding position = </a:t>
            </a:r>
            <a:r>
              <a:rPr lang="en-US" sz="1800" b="1" dirty="0">
                <a:latin typeface="Courier New"/>
                <a:ea typeface="Monaco" charset="0"/>
                <a:cs typeface="Courier New"/>
                <a:sym typeface="Monaco" charset="0"/>
              </a:rPr>
              <a:t>100…</a:t>
            </a:r>
            <a:r>
              <a:rPr lang="en-US" sz="1800" b="1" baseline="-6000" dirty="0">
                <a:latin typeface="Courier New"/>
                <a:ea typeface="Monaco" charset="0"/>
                <a:cs typeface="Courier New"/>
                <a:sym typeface="Monaco" charset="0"/>
              </a:rPr>
              <a:t>2</a:t>
            </a:r>
            <a:endParaRPr lang="en-US" b="1" dirty="0">
              <a:latin typeface="Courier New"/>
              <a:cs typeface="Courier New"/>
            </a:endParaRPr>
          </a:p>
          <a:p>
            <a:pPr>
              <a:tabLst>
                <a:tab pos="1682750" algn="l"/>
                <a:tab pos="3238500" algn="l"/>
                <a:tab pos="4700588" algn="l"/>
                <a:tab pos="6621463" algn="l"/>
                <a:tab pos="1682750" algn="l"/>
                <a:tab pos="3238500" algn="l"/>
                <a:tab pos="4700588" algn="l"/>
                <a:tab pos="6621463" algn="l"/>
                <a:tab pos="1682750" algn="l"/>
                <a:tab pos="3238500" algn="l"/>
                <a:tab pos="4700588" algn="l"/>
                <a:tab pos="6621463" algn="l"/>
                <a:tab pos="1682750" algn="l"/>
                <a:tab pos="3238500" algn="l"/>
                <a:tab pos="4700588" algn="l"/>
                <a:tab pos="6621463" algn="l"/>
                <a:tab pos="1682750" algn="l"/>
                <a:tab pos="3238500" algn="l"/>
                <a:tab pos="4700588" algn="l"/>
                <a:tab pos="6621463" algn="l"/>
              </a:tabLst>
            </a:pPr>
            <a:endParaRPr lang="en-US" dirty="0"/>
          </a:p>
          <a:p>
            <a:pPr>
              <a:tabLst>
                <a:tab pos="1682750" algn="l"/>
                <a:tab pos="3238500" algn="l"/>
                <a:tab pos="4700588" algn="l"/>
                <a:tab pos="6621463" algn="l"/>
                <a:tab pos="1682750" algn="l"/>
                <a:tab pos="3238500" algn="l"/>
                <a:tab pos="4700588" algn="l"/>
                <a:tab pos="6621463" algn="l"/>
                <a:tab pos="1682750" algn="l"/>
                <a:tab pos="3238500" algn="l"/>
                <a:tab pos="4700588" algn="l"/>
                <a:tab pos="6621463" algn="l"/>
                <a:tab pos="1682750" algn="l"/>
                <a:tab pos="3238500" algn="l"/>
                <a:tab pos="4700588" algn="l"/>
                <a:tab pos="6621463" algn="l"/>
                <a:tab pos="1682750" algn="l"/>
                <a:tab pos="3238500" algn="l"/>
                <a:tab pos="4700588" algn="l"/>
                <a:tab pos="6621463" algn="l"/>
              </a:tabLst>
            </a:pPr>
            <a:r>
              <a:rPr lang="en-US" dirty="0"/>
              <a:t>Examples</a:t>
            </a:r>
          </a:p>
          <a:p>
            <a:pPr marL="552450" lvl="1">
              <a:tabLst>
                <a:tab pos="1682750" algn="l"/>
                <a:tab pos="3238500" algn="l"/>
                <a:tab pos="4700588" algn="l"/>
                <a:tab pos="6621463" algn="l"/>
                <a:tab pos="1682750" algn="l"/>
                <a:tab pos="3238500" algn="l"/>
                <a:tab pos="4700588" algn="l"/>
                <a:tab pos="6621463" algn="l"/>
                <a:tab pos="1682750" algn="l"/>
                <a:tab pos="3238500" algn="l"/>
                <a:tab pos="4700588" algn="l"/>
                <a:tab pos="6621463" algn="l"/>
                <a:tab pos="1682750" algn="l"/>
                <a:tab pos="3238500" algn="l"/>
                <a:tab pos="4700588" algn="l"/>
                <a:tab pos="6621463" algn="l"/>
                <a:tab pos="1682750" algn="l"/>
                <a:tab pos="3238500" algn="l"/>
                <a:tab pos="4700588" algn="l"/>
                <a:tab pos="6621463" algn="l"/>
              </a:tabLst>
            </a:pPr>
            <a:r>
              <a:rPr lang="en-US" dirty="0"/>
              <a:t>Round to nearest 1/4 (2 bits right of binary point)</a:t>
            </a:r>
          </a:p>
          <a:p>
            <a:pPr marL="552450" lvl="1">
              <a:buNone/>
              <a:tabLst>
                <a:tab pos="1682750" algn="l"/>
                <a:tab pos="3238500" algn="l"/>
                <a:tab pos="4700588" algn="l"/>
                <a:tab pos="6621463" algn="l"/>
                <a:tab pos="1682750" algn="l"/>
                <a:tab pos="3238500" algn="l"/>
                <a:tab pos="4700588" algn="l"/>
                <a:tab pos="6621463" algn="l"/>
                <a:tab pos="1682750" algn="l"/>
                <a:tab pos="3238500" algn="l"/>
                <a:tab pos="4700588" algn="l"/>
                <a:tab pos="6621463" algn="l"/>
                <a:tab pos="1682750" algn="l"/>
                <a:tab pos="3238500" algn="l"/>
                <a:tab pos="4700588" algn="l"/>
                <a:tab pos="6621463" algn="l"/>
                <a:tab pos="1682750" algn="l"/>
                <a:tab pos="3238500" algn="l"/>
                <a:tab pos="4700588" algn="l"/>
                <a:tab pos="6621463" algn="l"/>
              </a:tabLst>
            </a:pPr>
            <a:r>
              <a:rPr lang="en-US" dirty="0"/>
              <a:t>Value	Binary	Rounded	Action	Rounded Value </a:t>
            </a:r>
          </a:p>
          <a:p>
            <a:pPr marL="552450" lvl="1">
              <a:buNone/>
              <a:tabLst>
                <a:tab pos="1682750" algn="l"/>
                <a:tab pos="3238500" algn="l"/>
                <a:tab pos="4700588" algn="l"/>
                <a:tab pos="6621463" algn="l"/>
                <a:tab pos="1682750" algn="l"/>
                <a:tab pos="3238500" algn="l"/>
                <a:tab pos="4700588" algn="l"/>
                <a:tab pos="6621463" algn="l"/>
                <a:tab pos="1682750" algn="l"/>
                <a:tab pos="3238500" algn="l"/>
                <a:tab pos="4700588" algn="l"/>
                <a:tab pos="6621463" algn="l"/>
                <a:tab pos="1682750" algn="l"/>
                <a:tab pos="3238500" algn="l"/>
                <a:tab pos="4700588" algn="l"/>
                <a:tab pos="6621463" algn="l"/>
                <a:tab pos="1682750" algn="l"/>
                <a:tab pos="3238500" algn="l"/>
                <a:tab pos="4700588" algn="l"/>
                <a:tab pos="6621463" algn="l"/>
              </a:tabLst>
            </a:pPr>
            <a:r>
              <a:rPr lang="en-US" dirty="0"/>
              <a:t>2 3/32	10.00</a:t>
            </a:r>
            <a:r>
              <a:rPr lang="en-US" dirty="0">
                <a:solidFill>
                  <a:srgbClr val="980002"/>
                </a:solidFill>
              </a:rPr>
              <a:t>011</a:t>
            </a:r>
            <a:r>
              <a:rPr lang="en-US" baseline="-6000" dirty="0"/>
              <a:t>2</a:t>
            </a:r>
            <a:r>
              <a:rPr lang="en-US" dirty="0"/>
              <a:t>	10.00</a:t>
            </a:r>
            <a:r>
              <a:rPr lang="en-US" baseline="-6000" dirty="0"/>
              <a:t>2</a:t>
            </a:r>
            <a:r>
              <a:rPr lang="en-US" dirty="0"/>
              <a:t>	(&lt;1/2—down)	2</a:t>
            </a:r>
          </a:p>
          <a:p>
            <a:pPr marL="552450" lvl="1">
              <a:buNone/>
              <a:tabLst>
                <a:tab pos="1682750" algn="l"/>
                <a:tab pos="3238500" algn="l"/>
                <a:tab pos="4700588" algn="l"/>
                <a:tab pos="6621463" algn="l"/>
                <a:tab pos="1682750" algn="l"/>
                <a:tab pos="3238500" algn="l"/>
                <a:tab pos="4700588" algn="l"/>
                <a:tab pos="6621463" algn="l"/>
                <a:tab pos="1682750" algn="l"/>
                <a:tab pos="3238500" algn="l"/>
                <a:tab pos="4700588" algn="l"/>
                <a:tab pos="6621463" algn="l"/>
                <a:tab pos="1682750" algn="l"/>
                <a:tab pos="3238500" algn="l"/>
                <a:tab pos="4700588" algn="l"/>
                <a:tab pos="6621463" algn="l"/>
                <a:tab pos="1682750" algn="l"/>
                <a:tab pos="3238500" algn="l"/>
                <a:tab pos="4700588" algn="l"/>
                <a:tab pos="6621463" algn="l"/>
              </a:tabLst>
            </a:pPr>
            <a:r>
              <a:rPr lang="en-US" dirty="0"/>
              <a:t>2 3/16	10.00</a:t>
            </a:r>
            <a:r>
              <a:rPr lang="en-US" dirty="0">
                <a:solidFill>
                  <a:srgbClr val="980002"/>
                </a:solidFill>
              </a:rPr>
              <a:t>110</a:t>
            </a:r>
            <a:r>
              <a:rPr lang="en-US" baseline="-6000" dirty="0"/>
              <a:t>2</a:t>
            </a:r>
            <a:r>
              <a:rPr lang="en-US" dirty="0"/>
              <a:t>	10.01</a:t>
            </a:r>
            <a:r>
              <a:rPr lang="en-US" baseline="-6000" dirty="0"/>
              <a:t>2</a:t>
            </a:r>
            <a:r>
              <a:rPr lang="en-US" dirty="0"/>
              <a:t>	(&gt;1/2—up)	2 1/4</a:t>
            </a:r>
          </a:p>
          <a:p>
            <a:pPr marL="552450" lvl="1">
              <a:buNone/>
              <a:tabLst>
                <a:tab pos="1682750" algn="l"/>
                <a:tab pos="3238500" algn="l"/>
                <a:tab pos="4700588" algn="l"/>
                <a:tab pos="6621463" algn="l"/>
                <a:tab pos="1682750" algn="l"/>
                <a:tab pos="3238500" algn="l"/>
                <a:tab pos="4700588" algn="l"/>
                <a:tab pos="6621463" algn="l"/>
                <a:tab pos="1682750" algn="l"/>
                <a:tab pos="3238500" algn="l"/>
                <a:tab pos="4700588" algn="l"/>
                <a:tab pos="6621463" algn="l"/>
                <a:tab pos="1682750" algn="l"/>
                <a:tab pos="3238500" algn="l"/>
                <a:tab pos="4700588" algn="l"/>
                <a:tab pos="6621463" algn="l"/>
                <a:tab pos="1682750" algn="l"/>
                <a:tab pos="3238500" algn="l"/>
                <a:tab pos="4700588" algn="l"/>
                <a:tab pos="6621463" algn="l"/>
              </a:tabLst>
            </a:pPr>
            <a:r>
              <a:rPr lang="en-US" dirty="0"/>
              <a:t>2 7/8	10.11</a:t>
            </a:r>
            <a:r>
              <a:rPr lang="en-US" dirty="0">
                <a:solidFill>
                  <a:srgbClr val="980002"/>
                </a:solidFill>
              </a:rPr>
              <a:t>100</a:t>
            </a:r>
            <a:r>
              <a:rPr lang="en-US" baseline="-6000" dirty="0"/>
              <a:t>2</a:t>
            </a:r>
            <a:r>
              <a:rPr lang="en-US" dirty="0"/>
              <a:t>	11.00</a:t>
            </a:r>
            <a:r>
              <a:rPr lang="en-US" baseline="-6000" dirty="0"/>
              <a:t>2</a:t>
            </a:r>
            <a:r>
              <a:rPr lang="en-US" dirty="0"/>
              <a:t>	(  1/2—up)	3</a:t>
            </a:r>
          </a:p>
          <a:p>
            <a:pPr marL="552450" lvl="1">
              <a:buNone/>
              <a:tabLst>
                <a:tab pos="1682750" algn="l"/>
                <a:tab pos="3238500" algn="l"/>
                <a:tab pos="4700588" algn="l"/>
                <a:tab pos="6621463" algn="l"/>
                <a:tab pos="1682750" algn="l"/>
                <a:tab pos="3238500" algn="l"/>
                <a:tab pos="4700588" algn="l"/>
                <a:tab pos="6621463" algn="l"/>
                <a:tab pos="1682750" algn="l"/>
                <a:tab pos="3238500" algn="l"/>
                <a:tab pos="4700588" algn="l"/>
                <a:tab pos="6621463" algn="l"/>
                <a:tab pos="1682750" algn="l"/>
                <a:tab pos="3238500" algn="l"/>
                <a:tab pos="4700588" algn="l"/>
                <a:tab pos="6621463" algn="l"/>
                <a:tab pos="1682750" algn="l"/>
                <a:tab pos="3238500" algn="l"/>
                <a:tab pos="4700588" algn="l"/>
                <a:tab pos="6621463" algn="l"/>
              </a:tabLst>
            </a:pPr>
            <a:r>
              <a:rPr lang="en-US" dirty="0"/>
              <a:t>2 5/8	10.10</a:t>
            </a:r>
            <a:r>
              <a:rPr lang="en-US" dirty="0">
                <a:solidFill>
                  <a:srgbClr val="980002"/>
                </a:solidFill>
              </a:rPr>
              <a:t>100</a:t>
            </a:r>
            <a:r>
              <a:rPr lang="en-US" baseline="-6000" dirty="0"/>
              <a:t>2</a:t>
            </a:r>
            <a:r>
              <a:rPr lang="en-US" dirty="0"/>
              <a:t>	10.10</a:t>
            </a:r>
            <a:r>
              <a:rPr lang="en-US" baseline="-6000" dirty="0"/>
              <a:t>2</a:t>
            </a:r>
            <a:r>
              <a:rPr lang="en-US" dirty="0"/>
              <a:t>	(  1/2—down)	2 1/2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 bwMode="auto">
          <a:xfrm>
            <a:off x="609600" y="5722203"/>
            <a:ext cx="7842532" cy="830997"/>
          </a:xfrm>
          <a:prstGeom prst="rect">
            <a:avLst/>
          </a:prstGeom>
          <a:solidFill>
            <a:schemeClr val="bg1">
              <a:lumMod val="85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 dirty="0"/>
              <a:t>FP Multiplication</a:t>
            </a:r>
          </a:p>
        </p:txBody>
      </p:sp>
      <p:sp>
        <p:nvSpPr>
          <p:cNvPr id="38916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381000" y="1219200"/>
            <a:ext cx="8382000" cy="5435600"/>
          </a:xfrm>
          <a:ln/>
        </p:spPr>
        <p:txBody>
          <a:bodyPr/>
          <a:lstStyle/>
          <a:p>
            <a:r>
              <a:rPr lang="en-US" dirty="0">
                <a:solidFill>
                  <a:srgbClr val="980002"/>
                </a:solidFill>
              </a:rPr>
              <a:t>(–1)</a:t>
            </a:r>
            <a:r>
              <a:rPr lang="en-US" baseline="32000" dirty="0">
                <a:solidFill>
                  <a:srgbClr val="980002"/>
                </a:solidFill>
              </a:rPr>
              <a:t>s1</a:t>
            </a:r>
            <a:r>
              <a:rPr lang="en-US" dirty="0">
                <a:solidFill>
                  <a:srgbClr val="980002"/>
                </a:solidFill>
              </a:rPr>
              <a:t> </a:t>
            </a:r>
            <a:r>
              <a:rPr lang="en-US" dirty="0">
                <a:solidFill>
                  <a:srgbClr val="980002"/>
                </a:solidFill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M1</a:t>
            </a:r>
            <a:r>
              <a:rPr lang="en-US" dirty="0">
                <a:solidFill>
                  <a:srgbClr val="980002"/>
                </a:solidFill>
              </a:rPr>
              <a:t>  2</a:t>
            </a:r>
            <a:r>
              <a:rPr lang="en-US" baseline="32000" dirty="0">
                <a:solidFill>
                  <a:srgbClr val="980002"/>
                </a:solidFill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E1</a:t>
            </a:r>
            <a:r>
              <a:rPr lang="en-US" dirty="0">
                <a:solidFill>
                  <a:srgbClr val="980002"/>
                </a:solidFill>
              </a:rPr>
              <a:t>   x   (–1)</a:t>
            </a:r>
            <a:r>
              <a:rPr lang="en-US" baseline="32000" dirty="0">
                <a:solidFill>
                  <a:srgbClr val="980002"/>
                </a:solidFill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s2</a:t>
            </a:r>
            <a:r>
              <a:rPr lang="en-US" dirty="0">
                <a:solidFill>
                  <a:srgbClr val="980002"/>
                </a:solidFill>
              </a:rPr>
              <a:t> </a:t>
            </a:r>
            <a:r>
              <a:rPr lang="en-US" dirty="0">
                <a:solidFill>
                  <a:srgbClr val="980002"/>
                </a:solidFill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M2</a:t>
            </a:r>
            <a:r>
              <a:rPr lang="en-US" dirty="0">
                <a:solidFill>
                  <a:srgbClr val="980002"/>
                </a:solidFill>
              </a:rPr>
              <a:t>  2</a:t>
            </a:r>
            <a:r>
              <a:rPr lang="en-US" baseline="32000" dirty="0">
                <a:solidFill>
                  <a:srgbClr val="980002"/>
                </a:solidFill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E2</a:t>
            </a:r>
            <a:endParaRPr lang="en-US" dirty="0">
              <a:solidFill>
                <a:srgbClr val="980002"/>
              </a:solidFill>
            </a:endParaRPr>
          </a:p>
          <a:p>
            <a:r>
              <a:rPr lang="en-US" dirty="0"/>
              <a:t>Exact Result: </a:t>
            </a:r>
            <a:r>
              <a:rPr lang="en-US" dirty="0">
                <a:solidFill>
                  <a:srgbClr val="980002"/>
                </a:solidFill>
              </a:rPr>
              <a:t>(–1)</a:t>
            </a:r>
            <a:r>
              <a:rPr lang="en-US" baseline="32000" dirty="0">
                <a:solidFill>
                  <a:srgbClr val="980002"/>
                </a:solidFill>
              </a:rPr>
              <a:t>s</a:t>
            </a:r>
            <a:r>
              <a:rPr lang="en-US" dirty="0">
                <a:solidFill>
                  <a:srgbClr val="980002"/>
                </a:solidFill>
              </a:rPr>
              <a:t> </a:t>
            </a:r>
            <a:r>
              <a:rPr lang="en-US" dirty="0">
                <a:solidFill>
                  <a:srgbClr val="980002"/>
                </a:solidFill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M</a:t>
            </a:r>
            <a:r>
              <a:rPr lang="en-US" dirty="0">
                <a:solidFill>
                  <a:srgbClr val="980002"/>
                </a:solidFill>
              </a:rPr>
              <a:t>  2</a:t>
            </a:r>
            <a:r>
              <a:rPr lang="en-US" baseline="32000" dirty="0">
                <a:solidFill>
                  <a:srgbClr val="980002"/>
                </a:solidFill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E</a:t>
            </a:r>
            <a:endParaRPr lang="en-US" dirty="0"/>
          </a:p>
          <a:p>
            <a:pPr marL="552450" lvl="1"/>
            <a:r>
              <a:rPr lang="en-US" dirty="0"/>
              <a:t>Sign </a:t>
            </a:r>
            <a:r>
              <a:rPr lang="en-US" dirty="0">
                <a:latin typeface="Calibri Italic" charset="0"/>
                <a:ea typeface="Calibri Italic" charset="0"/>
                <a:cs typeface="Calibri Italic" charset="0"/>
                <a:sym typeface="Calibri Italic" charset="0"/>
              </a:rPr>
              <a:t>s</a:t>
            </a:r>
            <a:r>
              <a:rPr lang="en-US" dirty="0"/>
              <a:t>: 		</a:t>
            </a:r>
            <a:r>
              <a:rPr lang="en-US" dirty="0">
                <a:latin typeface="Calibri Italic" charset="0"/>
                <a:ea typeface="Calibri Italic" charset="0"/>
                <a:cs typeface="Calibri Italic" charset="0"/>
                <a:sym typeface="Calibri Italic" charset="0"/>
              </a:rPr>
              <a:t>s1</a:t>
            </a:r>
            <a:r>
              <a:rPr lang="en-US" dirty="0"/>
              <a:t> ^ </a:t>
            </a:r>
            <a:r>
              <a:rPr lang="en-US" dirty="0">
                <a:latin typeface="Calibri Italic" charset="0"/>
                <a:ea typeface="Calibri Italic" charset="0"/>
                <a:cs typeface="Calibri Italic" charset="0"/>
                <a:sym typeface="Calibri Italic" charset="0"/>
              </a:rPr>
              <a:t>s2</a:t>
            </a:r>
            <a:endParaRPr lang="en-US" dirty="0"/>
          </a:p>
          <a:p>
            <a:pPr marL="552450" lvl="1"/>
            <a:r>
              <a:rPr lang="en-US" dirty="0" err="1"/>
              <a:t>Significand</a:t>
            </a:r>
            <a:r>
              <a:rPr lang="en-US" dirty="0"/>
              <a:t> </a:t>
            </a:r>
            <a:r>
              <a:rPr lang="en-US" dirty="0">
                <a:latin typeface="Calibri Italic" charset="0"/>
                <a:ea typeface="Calibri Italic" charset="0"/>
                <a:cs typeface="Calibri Italic" charset="0"/>
                <a:sym typeface="Calibri Italic" charset="0"/>
              </a:rPr>
              <a:t>M</a:t>
            </a:r>
            <a:r>
              <a:rPr lang="en-US" dirty="0"/>
              <a:t>: 	</a:t>
            </a:r>
            <a:r>
              <a:rPr lang="en-US" dirty="0">
                <a:latin typeface="Calibri Italic" charset="0"/>
                <a:ea typeface="Calibri Italic" charset="0"/>
                <a:cs typeface="Calibri Italic" charset="0"/>
                <a:sym typeface="Calibri Italic" charset="0"/>
              </a:rPr>
              <a:t>M1</a:t>
            </a:r>
            <a:r>
              <a:rPr lang="en-US" dirty="0"/>
              <a:t> x  </a:t>
            </a:r>
            <a:r>
              <a:rPr lang="en-US" dirty="0">
                <a:latin typeface="Calibri Italic" charset="0"/>
                <a:ea typeface="Calibri Italic" charset="0"/>
                <a:cs typeface="Calibri Italic" charset="0"/>
                <a:sym typeface="Calibri Italic" charset="0"/>
              </a:rPr>
              <a:t>M2</a:t>
            </a:r>
            <a:endParaRPr lang="en-US" dirty="0"/>
          </a:p>
          <a:p>
            <a:pPr marL="552450" lvl="1"/>
            <a:r>
              <a:rPr lang="en-US" dirty="0"/>
              <a:t>Exponent </a:t>
            </a:r>
            <a:r>
              <a:rPr lang="en-US" dirty="0">
                <a:latin typeface="Calibri Italic" charset="0"/>
                <a:ea typeface="Calibri Italic" charset="0"/>
                <a:cs typeface="Calibri Italic" charset="0"/>
                <a:sym typeface="Calibri Italic" charset="0"/>
              </a:rPr>
              <a:t>E</a:t>
            </a:r>
            <a:r>
              <a:rPr lang="en-US" dirty="0"/>
              <a:t>: 	</a:t>
            </a:r>
            <a:r>
              <a:rPr lang="en-US" dirty="0">
                <a:latin typeface="Calibri Italic" charset="0"/>
                <a:ea typeface="Calibri Italic" charset="0"/>
                <a:cs typeface="Calibri Italic" charset="0"/>
                <a:sym typeface="Calibri Italic" charset="0"/>
              </a:rPr>
              <a:t>E1</a:t>
            </a:r>
            <a:r>
              <a:rPr lang="en-US" dirty="0"/>
              <a:t> + </a:t>
            </a:r>
            <a:r>
              <a:rPr lang="en-US" dirty="0">
                <a:latin typeface="Calibri Italic" charset="0"/>
                <a:ea typeface="Calibri Italic" charset="0"/>
                <a:cs typeface="Calibri Italic" charset="0"/>
                <a:sym typeface="Calibri Italic" charset="0"/>
              </a:rPr>
              <a:t>E2</a:t>
            </a:r>
            <a:endParaRPr lang="en-US" dirty="0"/>
          </a:p>
          <a:p>
            <a:r>
              <a:rPr lang="en-US" dirty="0"/>
              <a:t>Fixing</a:t>
            </a:r>
          </a:p>
          <a:p>
            <a:pPr marL="552450" lvl="1"/>
            <a:r>
              <a:rPr lang="en-US" dirty="0"/>
              <a:t>If </a:t>
            </a:r>
            <a:r>
              <a:rPr lang="en-US" dirty="0">
                <a:latin typeface="Calibri Italic" charset="0"/>
                <a:ea typeface="Calibri Italic" charset="0"/>
                <a:cs typeface="Calibri Italic" charset="0"/>
                <a:sym typeface="Calibri Italic" charset="0"/>
              </a:rPr>
              <a:t>M</a:t>
            </a:r>
            <a:r>
              <a:rPr lang="en-US" dirty="0"/>
              <a:t> ≥ 2, shift </a:t>
            </a:r>
            <a:r>
              <a:rPr lang="en-US" dirty="0">
                <a:latin typeface="Calibri Italic" charset="0"/>
                <a:ea typeface="Calibri Italic" charset="0"/>
                <a:cs typeface="Calibri Italic" charset="0"/>
                <a:sym typeface="Calibri Italic" charset="0"/>
              </a:rPr>
              <a:t>M</a:t>
            </a:r>
            <a:r>
              <a:rPr lang="en-US" dirty="0"/>
              <a:t> right, increment </a:t>
            </a:r>
            <a:r>
              <a:rPr lang="en-US" dirty="0">
                <a:latin typeface="Calibri Italic" charset="0"/>
                <a:ea typeface="Calibri Italic" charset="0"/>
                <a:cs typeface="Calibri Italic" charset="0"/>
                <a:sym typeface="Calibri Italic" charset="0"/>
              </a:rPr>
              <a:t>E</a:t>
            </a:r>
            <a:endParaRPr lang="en-US" dirty="0"/>
          </a:p>
          <a:p>
            <a:pPr marL="552450" lvl="1"/>
            <a:r>
              <a:rPr lang="en-US" dirty="0"/>
              <a:t>If </a:t>
            </a:r>
            <a:r>
              <a:rPr lang="en-US" dirty="0">
                <a:latin typeface="Calibri Italic" charset="0"/>
                <a:ea typeface="Calibri Italic" charset="0"/>
                <a:cs typeface="Calibri Italic" charset="0"/>
                <a:sym typeface="Calibri Italic" charset="0"/>
              </a:rPr>
              <a:t>E</a:t>
            </a:r>
            <a:r>
              <a:rPr lang="en-US" dirty="0"/>
              <a:t> out of range, overflow </a:t>
            </a:r>
          </a:p>
          <a:p>
            <a:pPr marL="552450" lvl="1"/>
            <a:r>
              <a:rPr lang="en-US" dirty="0"/>
              <a:t>Round </a:t>
            </a:r>
            <a:r>
              <a:rPr lang="en-US" dirty="0">
                <a:latin typeface="Calibri Italic" charset="0"/>
                <a:ea typeface="Calibri Italic" charset="0"/>
                <a:cs typeface="Calibri Italic" charset="0"/>
                <a:sym typeface="Calibri Italic" charset="0"/>
              </a:rPr>
              <a:t>M</a:t>
            </a:r>
            <a:r>
              <a:rPr lang="en-US" dirty="0"/>
              <a:t> to fit </a:t>
            </a:r>
            <a:r>
              <a:rPr lang="en-US" dirty="0" err="1">
                <a:latin typeface="Courier New Bold" charset="0"/>
                <a:cs typeface="Courier New Bold" charset="0"/>
                <a:sym typeface="Courier New Bold" charset="0"/>
              </a:rPr>
              <a:t>frac</a:t>
            </a:r>
            <a:r>
              <a:rPr lang="en-US" dirty="0"/>
              <a:t> precision</a:t>
            </a:r>
          </a:p>
          <a:p>
            <a:r>
              <a:rPr lang="en-US" dirty="0"/>
              <a:t>Implementation</a:t>
            </a:r>
          </a:p>
          <a:p>
            <a:pPr marL="552450" lvl="1"/>
            <a:r>
              <a:rPr lang="en-US" dirty="0"/>
              <a:t>Biggest chore is multiplying </a:t>
            </a:r>
            <a:r>
              <a:rPr lang="en-US" dirty="0" err="1"/>
              <a:t>significands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540383" y="5725146"/>
            <a:ext cx="806323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b="1" dirty="0">
                <a:latin typeface="+mj-lt"/>
                <a:cs typeface="Courier New" panose="02070309020205020404" pitchFamily="49" charset="0"/>
              </a:rPr>
              <a:t>4 bit significand: </a:t>
            </a:r>
            <a:r>
              <a:rPr lang="en-US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1.010*2</a:t>
            </a:r>
            <a:r>
              <a:rPr lang="en-US" sz="2400" b="1" baseline="30000" dirty="0"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x 1.110*2</a:t>
            </a:r>
            <a:r>
              <a:rPr lang="en-US" sz="2400" b="1" baseline="30000" dirty="0"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en-US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1</a:t>
            </a:r>
            <a:r>
              <a:rPr lang="en-US" sz="2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.00</a:t>
            </a:r>
            <a:r>
              <a:rPr lang="en-US" sz="24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11*2</a:t>
            </a:r>
            <a:r>
              <a:rPr lang="en-US" sz="2400" b="1" baseline="300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</a:t>
            </a:r>
          </a:p>
          <a:p>
            <a:pPr algn="l"/>
            <a:r>
              <a:rPr lang="en-US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= 1.000</a:t>
            </a:r>
            <a:r>
              <a:rPr lang="en-US" sz="2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11</a:t>
            </a:r>
            <a:r>
              <a:rPr lang="en-US" sz="24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*2</a:t>
            </a:r>
            <a:r>
              <a:rPr lang="en-US" sz="2400" b="1" baseline="300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 	</a:t>
            </a:r>
            <a:r>
              <a:rPr lang="en-US" sz="24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 </a:t>
            </a:r>
            <a:r>
              <a:rPr lang="en-US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1.00</a:t>
            </a:r>
            <a:r>
              <a:rPr lang="en-US" sz="2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sz="24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*2</a:t>
            </a:r>
            <a:r>
              <a:rPr lang="en-US" sz="2400" b="1" baseline="300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6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9" name="Rectangle 3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/>
              <a:t>Floating Point Addition</a:t>
            </a:r>
          </a:p>
        </p:txBody>
      </p:sp>
      <p:sp>
        <p:nvSpPr>
          <p:cNvPr id="39940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381000" y="1219200"/>
            <a:ext cx="8382000" cy="4343400"/>
          </a:xfrm>
          <a:ln/>
        </p:spPr>
        <p:txBody>
          <a:bodyPr/>
          <a:lstStyle/>
          <a:p>
            <a:pPr>
              <a:tabLst>
                <a:tab pos="2049463" algn="l"/>
              </a:tabLst>
            </a:pPr>
            <a:r>
              <a:rPr lang="en-US" dirty="0">
                <a:solidFill>
                  <a:srgbClr val="980002"/>
                </a:solidFill>
              </a:rPr>
              <a:t>(–1)</a:t>
            </a:r>
            <a:r>
              <a:rPr lang="en-US" baseline="32000" dirty="0">
                <a:solidFill>
                  <a:srgbClr val="980002"/>
                </a:solidFill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s1</a:t>
            </a:r>
            <a:r>
              <a:rPr lang="en-US" dirty="0">
                <a:solidFill>
                  <a:srgbClr val="980002"/>
                </a:solidFill>
              </a:rPr>
              <a:t> </a:t>
            </a:r>
            <a:r>
              <a:rPr lang="en-US" dirty="0">
                <a:solidFill>
                  <a:srgbClr val="980002"/>
                </a:solidFill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M1</a:t>
            </a:r>
            <a:r>
              <a:rPr lang="en-US" dirty="0">
                <a:solidFill>
                  <a:srgbClr val="980002"/>
                </a:solidFill>
              </a:rPr>
              <a:t>  2</a:t>
            </a:r>
            <a:r>
              <a:rPr lang="en-US" baseline="32000" dirty="0">
                <a:solidFill>
                  <a:srgbClr val="980002"/>
                </a:solidFill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E1</a:t>
            </a:r>
            <a:r>
              <a:rPr lang="en-US" dirty="0">
                <a:solidFill>
                  <a:srgbClr val="980002"/>
                </a:solidFill>
              </a:rPr>
              <a:t>   +   (-1)</a:t>
            </a:r>
            <a:r>
              <a:rPr lang="en-US" baseline="32000" dirty="0">
                <a:solidFill>
                  <a:srgbClr val="980002"/>
                </a:solidFill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s2</a:t>
            </a:r>
            <a:r>
              <a:rPr lang="en-US" dirty="0">
                <a:solidFill>
                  <a:srgbClr val="980002"/>
                </a:solidFill>
              </a:rPr>
              <a:t> </a:t>
            </a:r>
            <a:r>
              <a:rPr lang="en-US" dirty="0">
                <a:solidFill>
                  <a:srgbClr val="980002"/>
                </a:solidFill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M2</a:t>
            </a:r>
            <a:r>
              <a:rPr lang="en-US" dirty="0">
                <a:solidFill>
                  <a:srgbClr val="980002"/>
                </a:solidFill>
              </a:rPr>
              <a:t>  2</a:t>
            </a:r>
            <a:r>
              <a:rPr lang="en-US" baseline="32000" dirty="0">
                <a:solidFill>
                  <a:srgbClr val="980002"/>
                </a:solidFill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E2</a:t>
            </a:r>
            <a:endParaRPr lang="en-US" dirty="0">
              <a:solidFill>
                <a:srgbClr val="980002"/>
              </a:solidFill>
            </a:endParaRPr>
          </a:p>
          <a:p>
            <a:pPr marL="317500" lvl="1" indent="0">
              <a:tabLst>
                <a:tab pos="2049463" algn="l"/>
              </a:tabLst>
            </a:pPr>
            <a:r>
              <a:rPr lang="en-US" dirty="0"/>
              <a:t>Assume </a:t>
            </a:r>
            <a:r>
              <a:rPr lang="en-US" dirty="0">
                <a:latin typeface="Calibri Italic" charset="0"/>
                <a:ea typeface="Calibri Italic" charset="0"/>
                <a:cs typeface="Calibri Italic" charset="0"/>
                <a:sym typeface="Calibri Italic" charset="0"/>
              </a:rPr>
              <a:t>E1</a:t>
            </a:r>
            <a:r>
              <a:rPr lang="en-US" dirty="0"/>
              <a:t> &gt; </a:t>
            </a:r>
            <a:r>
              <a:rPr lang="en-US" dirty="0">
                <a:latin typeface="Calibri Italic" charset="0"/>
                <a:ea typeface="Calibri Italic" charset="0"/>
                <a:cs typeface="Calibri Italic" charset="0"/>
                <a:sym typeface="Calibri Italic" charset="0"/>
              </a:rPr>
              <a:t>E2</a:t>
            </a:r>
            <a:endParaRPr lang="en-US" dirty="0"/>
          </a:p>
          <a:p>
            <a:pPr>
              <a:tabLst>
                <a:tab pos="2049463" algn="l"/>
              </a:tabLst>
            </a:pPr>
            <a:r>
              <a:rPr lang="en-US" dirty="0"/>
              <a:t>Exact Result: </a:t>
            </a:r>
            <a:r>
              <a:rPr lang="en-US" dirty="0">
                <a:solidFill>
                  <a:srgbClr val="980002"/>
                </a:solidFill>
              </a:rPr>
              <a:t>(–1)</a:t>
            </a:r>
            <a:r>
              <a:rPr lang="en-US" baseline="32000" dirty="0">
                <a:solidFill>
                  <a:srgbClr val="980002"/>
                </a:solidFill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s</a:t>
            </a:r>
            <a:r>
              <a:rPr lang="en-US" dirty="0">
                <a:solidFill>
                  <a:srgbClr val="980002"/>
                </a:solidFill>
              </a:rPr>
              <a:t> </a:t>
            </a:r>
            <a:r>
              <a:rPr lang="en-US" dirty="0">
                <a:solidFill>
                  <a:srgbClr val="980002"/>
                </a:solidFill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M</a:t>
            </a:r>
            <a:r>
              <a:rPr lang="en-US" dirty="0">
                <a:solidFill>
                  <a:srgbClr val="980002"/>
                </a:solidFill>
              </a:rPr>
              <a:t>  2</a:t>
            </a:r>
            <a:r>
              <a:rPr lang="en-US" baseline="32000" dirty="0">
                <a:solidFill>
                  <a:srgbClr val="980002"/>
                </a:solidFill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E</a:t>
            </a:r>
            <a:endParaRPr lang="en-US" dirty="0"/>
          </a:p>
          <a:p>
            <a:pPr marL="317500" lvl="1" indent="0">
              <a:tabLst>
                <a:tab pos="2049463" algn="l"/>
              </a:tabLst>
            </a:pPr>
            <a:r>
              <a:rPr lang="en-US" dirty="0"/>
              <a:t>Sign </a:t>
            </a:r>
            <a:r>
              <a:rPr lang="en-US" dirty="0">
                <a:latin typeface="Calibri Italic" charset="0"/>
                <a:ea typeface="Calibri Italic" charset="0"/>
                <a:cs typeface="Calibri Italic" charset="0"/>
                <a:sym typeface="Calibri Italic" charset="0"/>
              </a:rPr>
              <a:t>s</a:t>
            </a:r>
            <a:r>
              <a:rPr lang="en-US" dirty="0"/>
              <a:t>, significand </a:t>
            </a:r>
            <a:r>
              <a:rPr lang="en-US" dirty="0">
                <a:latin typeface="Calibri Italic" charset="0"/>
                <a:ea typeface="Calibri Italic" charset="0"/>
                <a:cs typeface="Calibri Italic" charset="0"/>
                <a:sym typeface="Calibri Italic" charset="0"/>
              </a:rPr>
              <a:t>M</a:t>
            </a:r>
            <a:r>
              <a:rPr lang="en-US" dirty="0"/>
              <a:t>: </a:t>
            </a:r>
          </a:p>
          <a:p>
            <a:pPr marL="838200" lvl="2">
              <a:tabLst>
                <a:tab pos="2049463" algn="l"/>
              </a:tabLst>
            </a:pPr>
            <a:r>
              <a:rPr lang="en-US" dirty="0"/>
              <a:t>Result of signed align &amp; add</a:t>
            </a:r>
          </a:p>
          <a:p>
            <a:pPr marL="317500" lvl="1" indent="0">
              <a:tabLst>
                <a:tab pos="2049463" algn="l"/>
              </a:tabLst>
            </a:pPr>
            <a:r>
              <a:rPr lang="en-US" dirty="0"/>
              <a:t>Exponent </a:t>
            </a:r>
            <a:r>
              <a:rPr lang="en-US" dirty="0">
                <a:latin typeface="Calibri Italic" charset="0"/>
                <a:ea typeface="Calibri Italic" charset="0"/>
                <a:cs typeface="Calibri Italic" charset="0"/>
                <a:sym typeface="Calibri Italic" charset="0"/>
              </a:rPr>
              <a:t>E</a:t>
            </a:r>
            <a:r>
              <a:rPr lang="en-US" dirty="0"/>
              <a:t>: 	</a:t>
            </a:r>
            <a:r>
              <a:rPr lang="en-US" dirty="0">
                <a:latin typeface="Calibri Italic" charset="0"/>
                <a:ea typeface="Calibri Italic" charset="0"/>
                <a:cs typeface="Calibri Italic" charset="0"/>
                <a:sym typeface="Calibri Italic" charset="0"/>
              </a:rPr>
              <a:t>E1</a:t>
            </a:r>
            <a:endParaRPr lang="en-US" dirty="0"/>
          </a:p>
          <a:p>
            <a:pPr>
              <a:tabLst>
                <a:tab pos="2049463" algn="l"/>
              </a:tabLst>
            </a:pPr>
            <a:r>
              <a:rPr lang="en-US" dirty="0"/>
              <a:t>Fixing</a:t>
            </a:r>
          </a:p>
          <a:p>
            <a:pPr marL="317500" lvl="1" indent="0">
              <a:tabLst>
                <a:tab pos="2049463" algn="l"/>
              </a:tabLst>
            </a:pPr>
            <a:r>
              <a:rPr lang="en-US" dirty="0"/>
              <a:t>If </a:t>
            </a:r>
            <a:r>
              <a:rPr lang="en-US" dirty="0">
                <a:latin typeface="Calibri Italic" charset="0"/>
                <a:ea typeface="Calibri Italic" charset="0"/>
                <a:cs typeface="Calibri Italic" charset="0"/>
                <a:sym typeface="Calibri Italic" charset="0"/>
              </a:rPr>
              <a:t>M</a:t>
            </a:r>
            <a:r>
              <a:rPr lang="en-US" dirty="0"/>
              <a:t> ≥ 2, shift </a:t>
            </a:r>
            <a:r>
              <a:rPr lang="en-US" dirty="0">
                <a:latin typeface="Calibri Italic" charset="0"/>
                <a:ea typeface="Calibri Italic" charset="0"/>
                <a:cs typeface="Calibri Italic" charset="0"/>
                <a:sym typeface="Calibri Italic" charset="0"/>
              </a:rPr>
              <a:t>M</a:t>
            </a:r>
            <a:r>
              <a:rPr lang="en-US" dirty="0"/>
              <a:t> right, increment </a:t>
            </a:r>
            <a:r>
              <a:rPr lang="en-US" dirty="0">
                <a:latin typeface="Calibri Italic" charset="0"/>
                <a:ea typeface="Calibri Italic" charset="0"/>
                <a:cs typeface="Calibri Italic" charset="0"/>
                <a:sym typeface="Calibri Italic" charset="0"/>
              </a:rPr>
              <a:t>E</a:t>
            </a:r>
            <a:r>
              <a:rPr lang="en-US" dirty="0"/>
              <a:t> </a:t>
            </a:r>
          </a:p>
          <a:p>
            <a:pPr marL="317500" lvl="1" indent="0">
              <a:tabLst>
                <a:tab pos="2049463" algn="l"/>
              </a:tabLst>
            </a:pPr>
            <a:r>
              <a:rPr lang="en-US" dirty="0"/>
              <a:t>if </a:t>
            </a:r>
            <a:r>
              <a:rPr lang="en-US" dirty="0">
                <a:latin typeface="Calibri Italic" charset="0"/>
                <a:ea typeface="Calibri Italic" charset="0"/>
                <a:cs typeface="Calibri Italic" charset="0"/>
                <a:sym typeface="Calibri Italic" charset="0"/>
              </a:rPr>
              <a:t>M</a:t>
            </a:r>
            <a:r>
              <a:rPr lang="en-US" dirty="0"/>
              <a:t> &lt; 1, shift </a:t>
            </a:r>
            <a:r>
              <a:rPr lang="en-US" dirty="0">
                <a:latin typeface="Calibri Italic" charset="0"/>
                <a:ea typeface="Calibri Italic" charset="0"/>
                <a:cs typeface="Calibri Italic" charset="0"/>
                <a:sym typeface="Calibri Italic" charset="0"/>
              </a:rPr>
              <a:t>M</a:t>
            </a:r>
            <a:r>
              <a:rPr lang="en-US" dirty="0"/>
              <a:t> left </a:t>
            </a:r>
            <a:r>
              <a:rPr lang="en-US" dirty="0">
                <a:latin typeface="Calibri Italic" charset="0"/>
                <a:ea typeface="Calibri Italic" charset="0"/>
                <a:cs typeface="Calibri Italic" charset="0"/>
                <a:sym typeface="Calibri Italic" charset="0"/>
              </a:rPr>
              <a:t>k</a:t>
            </a:r>
            <a:r>
              <a:rPr lang="en-US" dirty="0"/>
              <a:t> positions, decrement </a:t>
            </a:r>
            <a:r>
              <a:rPr lang="en-US" dirty="0">
                <a:latin typeface="Calibri Italic" charset="0"/>
                <a:ea typeface="Calibri Italic" charset="0"/>
                <a:cs typeface="Calibri Italic" charset="0"/>
                <a:sym typeface="Calibri Italic" charset="0"/>
              </a:rPr>
              <a:t>E</a:t>
            </a:r>
            <a:r>
              <a:rPr lang="en-US" dirty="0"/>
              <a:t> by </a:t>
            </a:r>
            <a:r>
              <a:rPr lang="en-US" dirty="0">
                <a:latin typeface="Calibri Italic" charset="0"/>
                <a:ea typeface="Calibri Italic" charset="0"/>
                <a:cs typeface="Calibri Italic" charset="0"/>
                <a:sym typeface="Calibri Italic" charset="0"/>
              </a:rPr>
              <a:t>k</a:t>
            </a:r>
            <a:endParaRPr lang="en-US" dirty="0"/>
          </a:p>
          <a:p>
            <a:pPr marL="317500" lvl="1" indent="0">
              <a:tabLst>
                <a:tab pos="2049463" algn="l"/>
              </a:tabLst>
            </a:pPr>
            <a:r>
              <a:rPr lang="en-US" dirty="0"/>
              <a:t>Overflow if </a:t>
            </a:r>
            <a:r>
              <a:rPr lang="en-US" dirty="0">
                <a:latin typeface="Calibri Italic" charset="0"/>
                <a:ea typeface="Calibri Italic" charset="0"/>
                <a:cs typeface="Calibri Italic" charset="0"/>
                <a:sym typeface="Calibri Italic" charset="0"/>
              </a:rPr>
              <a:t>E</a:t>
            </a:r>
            <a:r>
              <a:rPr lang="en-US" dirty="0"/>
              <a:t> out of range</a:t>
            </a:r>
          </a:p>
          <a:p>
            <a:pPr marL="317500" lvl="1" indent="0">
              <a:tabLst>
                <a:tab pos="2049463" algn="l"/>
              </a:tabLst>
            </a:pPr>
            <a:r>
              <a:rPr lang="en-US" dirty="0"/>
              <a:t>Round </a:t>
            </a:r>
            <a:r>
              <a:rPr lang="en-US" dirty="0">
                <a:latin typeface="Calibri Italic" charset="0"/>
                <a:ea typeface="Calibri Italic" charset="0"/>
                <a:cs typeface="Calibri Italic" charset="0"/>
                <a:sym typeface="Calibri Italic" charset="0"/>
              </a:rPr>
              <a:t>M</a:t>
            </a:r>
            <a:r>
              <a:rPr lang="en-US" dirty="0"/>
              <a:t> to fit </a:t>
            </a:r>
            <a:r>
              <a:rPr lang="en-US" dirty="0" err="1">
                <a:latin typeface="Courier New Bold" charset="0"/>
                <a:cs typeface="Courier New Bold" charset="0"/>
                <a:sym typeface="Courier New Bold" charset="0"/>
              </a:rPr>
              <a:t>frac</a:t>
            </a:r>
            <a:r>
              <a:rPr lang="en-US" dirty="0"/>
              <a:t> precision</a:t>
            </a:r>
          </a:p>
        </p:txBody>
      </p:sp>
      <p:sp>
        <p:nvSpPr>
          <p:cNvPr id="39941" name="Rectangle 5"/>
          <p:cNvSpPr>
            <a:spLocks/>
          </p:cNvSpPr>
          <p:nvPr/>
        </p:nvSpPr>
        <p:spPr bwMode="auto">
          <a:xfrm>
            <a:off x="5067300" y="2628900"/>
            <a:ext cx="1790700" cy="419100"/>
          </a:xfrm>
          <a:prstGeom prst="rect">
            <a:avLst/>
          </a:prstGeom>
          <a:solidFill>
            <a:srgbClr val="F1C7C7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r>
              <a:rPr lang="en-US" sz="200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(–1)</a:t>
            </a:r>
            <a:r>
              <a:rPr lang="en-US" sz="2000" baseline="32000">
                <a:solidFill>
                  <a:schemeClr val="tx1"/>
                </a:solidFill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s1</a:t>
            </a:r>
            <a:r>
              <a:rPr lang="en-US" sz="200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 </a:t>
            </a:r>
            <a:r>
              <a:rPr lang="en-US" sz="2000">
                <a:solidFill>
                  <a:schemeClr val="tx1"/>
                </a:solidFill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M1</a:t>
            </a:r>
            <a:r>
              <a:rPr lang="en-US" sz="200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 </a:t>
            </a:r>
          </a:p>
        </p:txBody>
      </p:sp>
      <p:sp>
        <p:nvSpPr>
          <p:cNvPr id="39942" name="Rectangle 6"/>
          <p:cNvSpPr>
            <a:spLocks/>
          </p:cNvSpPr>
          <p:nvPr/>
        </p:nvSpPr>
        <p:spPr bwMode="auto">
          <a:xfrm>
            <a:off x="6645275" y="3175000"/>
            <a:ext cx="2222500" cy="419100"/>
          </a:xfrm>
          <a:prstGeom prst="rect">
            <a:avLst/>
          </a:prstGeom>
          <a:solidFill>
            <a:srgbClr val="F1C7C7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r>
              <a:rPr lang="en-US" sz="200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(–1)</a:t>
            </a:r>
            <a:r>
              <a:rPr lang="en-US" sz="2000" baseline="32000">
                <a:solidFill>
                  <a:schemeClr val="tx1"/>
                </a:solidFill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s2</a:t>
            </a:r>
            <a:r>
              <a:rPr lang="en-US" sz="200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 </a:t>
            </a:r>
            <a:r>
              <a:rPr lang="en-US" sz="2000">
                <a:solidFill>
                  <a:schemeClr val="tx1"/>
                </a:solidFill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M2</a:t>
            </a:r>
            <a:r>
              <a:rPr lang="en-US" sz="200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 </a:t>
            </a:r>
          </a:p>
        </p:txBody>
      </p:sp>
      <p:sp>
        <p:nvSpPr>
          <p:cNvPr id="39943" name="Line 7"/>
          <p:cNvSpPr>
            <a:spLocks noChangeShapeType="1"/>
          </p:cNvSpPr>
          <p:nvPr/>
        </p:nvSpPr>
        <p:spPr bwMode="auto">
          <a:xfrm>
            <a:off x="6858000" y="2311400"/>
            <a:ext cx="0" cy="254000"/>
          </a:xfrm>
          <a:prstGeom prst="line">
            <a:avLst/>
          </a:prstGeom>
          <a:noFill/>
          <a:ln w="381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 sz="4000"/>
          </a:p>
        </p:txBody>
      </p:sp>
      <p:sp>
        <p:nvSpPr>
          <p:cNvPr id="39944" name="Line 8"/>
          <p:cNvSpPr>
            <a:spLocks noChangeShapeType="1"/>
          </p:cNvSpPr>
          <p:nvPr/>
        </p:nvSpPr>
        <p:spPr bwMode="auto">
          <a:xfrm>
            <a:off x="8851900" y="2311400"/>
            <a:ext cx="0" cy="254000"/>
          </a:xfrm>
          <a:prstGeom prst="line">
            <a:avLst/>
          </a:prstGeom>
          <a:noFill/>
          <a:ln w="381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 sz="4000"/>
          </a:p>
        </p:txBody>
      </p:sp>
      <p:sp>
        <p:nvSpPr>
          <p:cNvPr id="39945" name="Line 9"/>
          <p:cNvSpPr>
            <a:spLocks noChangeShapeType="1"/>
          </p:cNvSpPr>
          <p:nvPr/>
        </p:nvSpPr>
        <p:spPr bwMode="auto">
          <a:xfrm>
            <a:off x="6870700" y="2438400"/>
            <a:ext cx="1968500" cy="0"/>
          </a:xfrm>
          <a:prstGeom prst="line">
            <a:avLst/>
          </a:prstGeom>
          <a:noFill/>
          <a:ln w="38100" cap="flat">
            <a:solidFill>
              <a:schemeClr val="tx1"/>
            </a:solidFill>
            <a:prstDash val="solid"/>
            <a:miter lim="800000"/>
            <a:headEnd type="triangle" w="med" len="med"/>
            <a:tailEnd type="triangle" w="med" len="med"/>
          </a:ln>
        </p:spPr>
        <p:txBody>
          <a:bodyPr lIns="0" tIns="0" rIns="0" bIns="0"/>
          <a:lstStyle/>
          <a:p>
            <a:endParaRPr lang="en-US" sz="4000"/>
          </a:p>
        </p:txBody>
      </p:sp>
      <p:sp>
        <p:nvSpPr>
          <p:cNvPr id="39946" name="Rectangle 10"/>
          <p:cNvSpPr>
            <a:spLocks/>
          </p:cNvSpPr>
          <p:nvPr/>
        </p:nvSpPr>
        <p:spPr bwMode="auto">
          <a:xfrm>
            <a:off x="7567613" y="2208213"/>
            <a:ext cx="771045" cy="307777"/>
          </a:xfrm>
          <a:prstGeom prst="rect">
            <a:avLst/>
          </a:prstGeom>
          <a:solidFill>
            <a:srgbClr val="FFFFFF"/>
          </a:solidFill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2000">
                <a:solidFill>
                  <a:schemeClr val="tx1"/>
                </a:solidFill>
                <a:latin typeface="Arial Narrow Bold Italic" charset="0"/>
                <a:ea typeface="Arial Narrow Bold Italic" charset="0"/>
                <a:cs typeface="Arial Narrow Bold Italic" charset="0"/>
                <a:sym typeface="Arial Narrow Bold Italic" charset="0"/>
              </a:rPr>
              <a:t>E1</a:t>
            </a:r>
            <a:r>
              <a:rPr lang="en-US" sz="2000">
                <a:solidFill>
                  <a:schemeClr val="tx1"/>
                </a:solidFill>
                <a:latin typeface="Arial Narrow Bold" charset="0"/>
                <a:ea typeface="Arial Narrow Bold" charset="0"/>
                <a:cs typeface="Arial Narrow Bold" charset="0"/>
                <a:sym typeface="Arial Narrow Bold" charset="0"/>
              </a:rPr>
              <a:t>–</a:t>
            </a:r>
            <a:r>
              <a:rPr lang="en-US" sz="2000">
                <a:solidFill>
                  <a:schemeClr val="tx1"/>
                </a:solidFill>
                <a:latin typeface="Arial Narrow Bold Italic" charset="0"/>
                <a:ea typeface="Arial Narrow Bold Italic" charset="0"/>
                <a:cs typeface="Arial Narrow Bold Italic" charset="0"/>
                <a:sym typeface="Arial Narrow Bold Italic" charset="0"/>
              </a:rPr>
              <a:t>E2</a:t>
            </a:r>
          </a:p>
        </p:txBody>
      </p:sp>
      <p:sp>
        <p:nvSpPr>
          <p:cNvPr id="39947" name="Rectangle 11"/>
          <p:cNvSpPr>
            <a:spLocks/>
          </p:cNvSpPr>
          <p:nvPr/>
        </p:nvSpPr>
        <p:spPr bwMode="auto">
          <a:xfrm>
            <a:off x="4697413" y="3038475"/>
            <a:ext cx="254877" cy="615553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0" bIns="0">
            <a:spAutoFit/>
          </a:bodyPr>
          <a:lstStyle/>
          <a:p>
            <a:r>
              <a:rPr lang="en-US" sz="40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  <a:sym typeface="Calibri" charset="0"/>
              </a:rPr>
              <a:t>+</a:t>
            </a:r>
          </a:p>
        </p:txBody>
      </p:sp>
      <p:sp>
        <p:nvSpPr>
          <p:cNvPr id="39948" name="Line 12"/>
          <p:cNvSpPr>
            <a:spLocks noChangeShapeType="1"/>
          </p:cNvSpPr>
          <p:nvPr/>
        </p:nvSpPr>
        <p:spPr bwMode="auto">
          <a:xfrm>
            <a:off x="4826000" y="3771900"/>
            <a:ext cx="4089400" cy="0"/>
          </a:xfrm>
          <a:prstGeom prst="line">
            <a:avLst/>
          </a:prstGeom>
          <a:noFill/>
          <a:ln w="381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 sz="4000"/>
          </a:p>
        </p:txBody>
      </p:sp>
      <p:sp>
        <p:nvSpPr>
          <p:cNvPr id="39949" name="Rectangle 13"/>
          <p:cNvSpPr>
            <a:spLocks/>
          </p:cNvSpPr>
          <p:nvPr/>
        </p:nvSpPr>
        <p:spPr bwMode="auto">
          <a:xfrm>
            <a:off x="5067300" y="3924300"/>
            <a:ext cx="3784600" cy="419100"/>
          </a:xfrm>
          <a:prstGeom prst="rect">
            <a:avLst/>
          </a:prstGeom>
          <a:solidFill>
            <a:srgbClr val="F1C7C7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r>
              <a:rPr lang="en-US" sz="200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(–1)</a:t>
            </a:r>
            <a:r>
              <a:rPr lang="en-US" sz="2000" baseline="32000">
                <a:solidFill>
                  <a:schemeClr val="tx1"/>
                </a:solidFill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s</a:t>
            </a:r>
            <a:r>
              <a:rPr lang="en-US" sz="200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 </a:t>
            </a:r>
            <a:r>
              <a:rPr lang="en-US" sz="2000">
                <a:solidFill>
                  <a:schemeClr val="tx1"/>
                </a:solidFill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M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257800" y="1612900"/>
            <a:ext cx="34438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Get binary points lined up</a:t>
            </a:r>
          </a:p>
        </p:txBody>
      </p:sp>
      <p:sp>
        <p:nvSpPr>
          <p:cNvPr id="14" name="Rectangle 13"/>
          <p:cNvSpPr/>
          <p:nvPr/>
        </p:nvSpPr>
        <p:spPr bwMode="auto">
          <a:xfrm>
            <a:off x="609600" y="5569803"/>
            <a:ext cx="7842532" cy="983397"/>
          </a:xfrm>
          <a:prstGeom prst="rect">
            <a:avLst/>
          </a:prstGeom>
          <a:solidFill>
            <a:schemeClr val="bg1">
              <a:lumMod val="85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62000" y="5646003"/>
            <a:ext cx="792877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tabLst>
                <a:tab pos="1885950" algn="l"/>
              </a:tabLst>
            </a:pPr>
            <a:r>
              <a:rPr lang="en-US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1.010*2</a:t>
            </a:r>
            <a:r>
              <a:rPr lang="en-US" sz="2400" b="1" baseline="30000" dirty="0"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en-US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+ 1.110*2</a:t>
            </a:r>
            <a:r>
              <a:rPr lang="en-US" sz="2400" b="1" baseline="30000" dirty="0"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en-US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(0.1010 + 1.1100)*2</a:t>
            </a:r>
            <a:r>
              <a:rPr lang="en-US" sz="2400" b="1" baseline="30000" dirty="0"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en-US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pPr algn="l"/>
            <a:r>
              <a:rPr lang="en-US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= 1</a:t>
            </a:r>
            <a:r>
              <a:rPr lang="en-US" sz="2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4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.0</a:t>
            </a:r>
            <a:r>
              <a:rPr lang="en-US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110 * 2</a:t>
            </a:r>
            <a:r>
              <a:rPr lang="en-US" sz="2400" b="1" baseline="30000" dirty="0">
                <a:latin typeface="Courier New" panose="02070309020205020404" pitchFamily="49" charset="0"/>
                <a:cs typeface="Courier New" panose="02070309020205020404" pitchFamily="49" charset="0"/>
              </a:rPr>
              <a:t>3</a:t>
            </a:r>
            <a:r>
              <a:rPr lang="en-US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1.001</a:t>
            </a:r>
            <a:r>
              <a:rPr lang="en-US" sz="2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10</a:t>
            </a:r>
            <a:r>
              <a:rPr lang="en-US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* 2</a:t>
            </a:r>
            <a:r>
              <a:rPr lang="en-US" sz="2400" b="1" baseline="30000" dirty="0"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r>
              <a:rPr lang="en-US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1.010 * 2</a:t>
            </a:r>
            <a:r>
              <a:rPr lang="en-US" sz="2400" b="1" baseline="30000" dirty="0">
                <a:latin typeface="Courier New" panose="02070309020205020404" pitchFamily="49" charset="0"/>
                <a:cs typeface="Courier New" panose="02070309020205020404" pitchFamily="49" charset="0"/>
              </a:rPr>
              <a:t>4</a:t>
            </a:r>
            <a:endParaRPr lang="en-US" sz="2400" b="1" baseline="30000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7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Mathematical Properties of FP Add</a:t>
            </a:r>
          </a:p>
        </p:txBody>
      </p:sp>
      <p:sp>
        <p:nvSpPr>
          <p:cNvPr id="40968" name="Rectangle 8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Compare to those of </a:t>
            </a:r>
            <a:r>
              <a:rPr lang="en-US" dirty="0" err="1"/>
              <a:t>Abelian</a:t>
            </a:r>
            <a:r>
              <a:rPr lang="en-US" dirty="0"/>
              <a:t> Group</a:t>
            </a:r>
          </a:p>
          <a:p>
            <a:pPr lvl="1"/>
            <a:r>
              <a:rPr lang="en-US" dirty="0"/>
              <a:t>Closed under addition?			</a:t>
            </a:r>
          </a:p>
          <a:p>
            <a:pPr lvl="2"/>
            <a:r>
              <a:rPr lang="en-US" dirty="0"/>
              <a:t>But may generate infinity or </a:t>
            </a:r>
            <a:r>
              <a:rPr lang="en-US" dirty="0" err="1"/>
              <a:t>NaN</a:t>
            </a:r>
            <a:endParaRPr lang="en-US" dirty="0"/>
          </a:p>
          <a:p>
            <a:pPr lvl="1"/>
            <a:r>
              <a:rPr lang="en-US" dirty="0"/>
              <a:t>Commutative? </a:t>
            </a:r>
          </a:p>
          <a:p>
            <a:pPr lvl="1"/>
            <a:r>
              <a:rPr lang="en-US" dirty="0"/>
              <a:t>Associative?</a:t>
            </a:r>
          </a:p>
          <a:p>
            <a:pPr lvl="2"/>
            <a:r>
              <a:rPr lang="en-US" dirty="0"/>
              <a:t>Overflow and inexactness of rounding</a:t>
            </a:r>
          </a:p>
          <a:p>
            <a:pPr lvl="2"/>
            <a:r>
              <a:rPr lang="en-US" dirty="0">
                <a:latin typeface="Courier New"/>
                <a:cs typeface="Courier New"/>
              </a:rPr>
              <a:t>(3.14+1e10)-1e10 = 0, 3.14+(1e10-1e10) = 3.14</a:t>
            </a:r>
          </a:p>
          <a:p>
            <a:pPr lvl="1"/>
            <a:r>
              <a:rPr lang="en-US" dirty="0"/>
              <a:t>0 is additive identity? </a:t>
            </a:r>
          </a:p>
          <a:p>
            <a:pPr lvl="1"/>
            <a:r>
              <a:rPr lang="en-US" dirty="0"/>
              <a:t>Every element has additive inverse?</a:t>
            </a:r>
          </a:p>
          <a:p>
            <a:pPr lvl="2"/>
            <a:r>
              <a:rPr lang="en-US" dirty="0"/>
              <a:t>Yes, except for infinities &amp; </a:t>
            </a:r>
            <a:r>
              <a:rPr lang="en-US" dirty="0" err="1"/>
              <a:t>NaNs</a:t>
            </a:r>
            <a:endParaRPr lang="en-US" dirty="0"/>
          </a:p>
          <a:p>
            <a:r>
              <a:rPr lang="en-US" dirty="0"/>
              <a:t>Monotonicity</a:t>
            </a:r>
          </a:p>
          <a:p>
            <a:pPr lvl="1"/>
            <a:r>
              <a:rPr lang="en-US" dirty="0">
                <a:sym typeface="Calibri Italic" charset="0"/>
              </a:rPr>
              <a:t>a</a:t>
            </a:r>
            <a:r>
              <a:rPr lang="en-US" dirty="0"/>
              <a:t> ≥ </a:t>
            </a:r>
            <a:r>
              <a:rPr lang="en-US" dirty="0">
                <a:sym typeface="Calibri Italic" charset="0"/>
              </a:rPr>
              <a:t>b</a:t>
            </a:r>
            <a:r>
              <a:rPr lang="en-US" dirty="0"/>
              <a:t> ⇒ </a:t>
            </a:r>
            <a:r>
              <a:rPr lang="en-US" dirty="0" err="1">
                <a:sym typeface="Calibri Italic" charset="0"/>
              </a:rPr>
              <a:t>a</a:t>
            </a:r>
            <a:r>
              <a:rPr lang="en-US" dirty="0" err="1"/>
              <a:t>+</a:t>
            </a:r>
            <a:r>
              <a:rPr lang="en-US" dirty="0" err="1">
                <a:sym typeface="Calibri Italic" charset="0"/>
              </a:rPr>
              <a:t>c</a:t>
            </a:r>
            <a:r>
              <a:rPr lang="en-US" dirty="0"/>
              <a:t> ≥ </a:t>
            </a:r>
            <a:r>
              <a:rPr lang="en-US" dirty="0" err="1">
                <a:sym typeface="Calibri Italic" charset="0"/>
              </a:rPr>
              <a:t>b</a:t>
            </a:r>
            <a:r>
              <a:rPr lang="en-US" dirty="0" err="1"/>
              <a:t>+</a:t>
            </a:r>
            <a:r>
              <a:rPr lang="en-US" dirty="0" err="1">
                <a:sym typeface="Calibri Italic" charset="0"/>
              </a:rPr>
              <a:t>c</a:t>
            </a:r>
            <a:r>
              <a:rPr lang="en-US" dirty="0"/>
              <a:t>?</a:t>
            </a:r>
          </a:p>
          <a:p>
            <a:pPr lvl="2"/>
            <a:r>
              <a:rPr lang="en-US" dirty="0"/>
              <a:t>Except for infinities &amp; </a:t>
            </a:r>
            <a:r>
              <a:rPr lang="en-US" dirty="0" err="1"/>
              <a:t>NaNs</a:t>
            </a:r>
            <a:endParaRPr lang="en-US" dirty="0"/>
          </a:p>
        </p:txBody>
      </p:sp>
      <p:sp>
        <p:nvSpPr>
          <p:cNvPr id="40969" name="Rectangle 9"/>
          <p:cNvSpPr>
            <a:spLocks/>
          </p:cNvSpPr>
          <p:nvPr/>
        </p:nvSpPr>
        <p:spPr bwMode="auto">
          <a:xfrm>
            <a:off x="5465763" y="1790700"/>
            <a:ext cx="493712" cy="444500"/>
          </a:xfrm>
          <a:prstGeom prst="rect">
            <a:avLst/>
          </a:prstGeom>
          <a:noFill/>
          <a:ln w="12700" cap="rnd">
            <a:noFill/>
            <a:round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r>
              <a:rPr lang="en-US" sz="2400" dirty="0">
                <a:solidFill>
                  <a:srgbClr val="C00000"/>
                </a:solidFill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Yes</a:t>
            </a:r>
          </a:p>
        </p:txBody>
      </p:sp>
      <p:sp>
        <p:nvSpPr>
          <p:cNvPr id="40970" name="Rectangle 10"/>
          <p:cNvSpPr>
            <a:spLocks/>
          </p:cNvSpPr>
          <p:nvPr/>
        </p:nvSpPr>
        <p:spPr bwMode="auto">
          <a:xfrm>
            <a:off x="5468938" y="2514600"/>
            <a:ext cx="493712" cy="444500"/>
          </a:xfrm>
          <a:prstGeom prst="rect">
            <a:avLst/>
          </a:prstGeom>
          <a:noFill/>
          <a:ln w="12700" cap="rnd">
            <a:noFill/>
            <a:round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r>
              <a:rPr lang="en-US" sz="2400">
                <a:solidFill>
                  <a:srgbClr val="C00000"/>
                </a:solidFill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Yes</a:t>
            </a:r>
          </a:p>
        </p:txBody>
      </p:sp>
      <p:sp>
        <p:nvSpPr>
          <p:cNvPr id="40971" name="Rectangle 11"/>
          <p:cNvSpPr>
            <a:spLocks/>
          </p:cNvSpPr>
          <p:nvPr/>
        </p:nvSpPr>
        <p:spPr bwMode="auto">
          <a:xfrm>
            <a:off x="5486400" y="4343400"/>
            <a:ext cx="493712" cy="444500"/>
          </a:xfrm>
          <a:prstGeom prst="rect">
            <a:avLst/>
          </a:prstGeom>
          <a:noFill/>
          <a:ln w="12700" cap="rnd">
            <a:noFill/>
            <a:round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r>
              <a:rPr lang="en-US" sz="2400" dirty="0">
                <a:solidFill>
                  <a:srgbClr val="C00000"/>
                </a:solidFill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Yes</a:t>
            </a:r>
          </a:p>
        </p:txBody>
      </p:sp>
      <p:sp>
        <p:nvSpPr>
          <p:cNvPr id="40972" name="Rectangle 12"/>
          <p:cNvSpPr>
            <a:spLocks/>
          </p:cNvSpPr>
          <p:nvPr/>
        </p:nvSpPr>
        <p:spPr bwMode="auto">
          <a:xfrm>
            <a:off x="5465763" y="2882900"/>
            <a:ext cx="449262" cy="444500"/>
          </a:xfrm>
          <a:prstGeom prst="rect">
            <a:avLst/>
          </a:prstGeom>
          <a:noFill/>
          <a:ln w="12700" cap="rnd">
            <a:noFill/>
            <a:round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r>
              <a:rPr lang="en-US" sz="2400" dirty="0">
                <a:solidFill>
                  <a:srgbClr val="C00000"/>
                </a:solidFill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No</a:t>
            </a:r>
          </a:p>
        </p:txBody>
      </p:sp>
      <p:sp>
        <p:nvSpPr>
          <p:cNvPr id="40973" name="Rectangle 13"/>
          <p:cNvSpPr>
            <a:spLocks/>
          </p:cNvSpPr>
          <p:nvPr/>
        </p:nvSpPr>
        <p:spPr bwMode="auto">
          <a:xfrm>
            <a:off x="5486400" y="4724400"/>
            <a:ext cx="976313" cy="444500"/>
          </a:xfrm>
          <a:prstGeom prst="rect">
            <a:avLst/>
          </a:prstGeom>
          <a:noFill/>
          <a:ln w="12700" cap="rnd">
            <a:noFill/>
            <a:round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r>
              <a:rPr lang="en-US" sz="2400" dirty="0">
                <a:solidFill>
                  <a:srgbClr val="C00000"/>
                </a:solidFill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Almost</a:t>
            </a:r>
          </a:p>
        </p:txBody>
      </p:sp>
      <p:sp>
        <p:nvSpPr>
          <p:cNvPr id="40974" name="Rectangle 14"/>
          <p:cNvSpPr>
            <a:spLocks/>
          </p:cNvSpPr>
          <p:nvPr/>
        </p:nvSpPr>
        <p:spPr bwMode="auto">
          <a:xfrm>
            <a:off x="5486400" y="5562600"/>
            <a:ext cx="976313" cy="444500"/>
          </a:xfrm>
          <a:prstGeom prst="rect">
            <a:avLst/>
          </a:prstGeom>
          <a:noFill/>
          <a:ln w="12700" cap="rnd">
            <a:noFill/>
            <a:round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r>
              <a:rPr lang="en-US" sz="2400" dirty="0">
                <a:solidFill>
                  <a:srgbClr val="C00000"/>
                </a:solidFill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Almost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91" name="Rectangle 7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/>
              <a:t>Mathematical Properties of FP Mult</a:t>
            </a:r>
          </a:p>
        </p:txBody>
      </p:sp>
      <p:sp>
        <p:nvSpPr>
          <p:cNvPr id="41992" name="Rectangle 8"/>
          <p:cNvSpPr>
            <a:spLocks noGrp="1" noChangeArrowheads="1"/>
          </p:cNvSpPr>
          <p:nvPr>
            <p:ph idx="1"/>
          </p:nvPr>
        </p:nvSpPr>
        <p:spPr>
          <a:xfrm>
            <a:off x="396875" y="1362075"/>
            <a:ext cx="8366125" cy="4972050"/>
          </a:xfrm>
          <a:ln/>
        </p:spPr>
        <p:txBody>
          <a:bodyPr/>
          <a:lstStyle/>
          <a:p>
            <a:r>
              <a:rPr lang="en-US" dirty="0"/>
              <a:t>Compare to Commutative Ring</a:t>
            </a:r>
          </a:p>
          <a:p>
            <a:pPr marL="552450" lvl="1"/>
            <a:r>
              <a:rPr lang="en-US" dirty="0"/>
              <a:t>Closed under multiplication?</a:t>
            </a:r>
          </a:p>
          <a:p>
            <a:pPr marL="838200" lvl="2"/>
            <a:r>
              <a:rPr lang="en-US" dirty="0"/>
              <a:t>But may generate infinity or </a:t>
            </a:r>
            <a:r>
              <a:rPr lang="en-US" dirty="0" err="1"/>
              <a:t>NaN</a:t>
            </a:r>
            <a:endParaRPr lang="en-US" dirty="0"/>
          </a:p>
          <a:p>
            <a:pPr marL="552450" lvl="1"/>
            <a:r>
              <a:rPr lang="en-US" dirty="0"/>
              <a:t>Multiplication Commutative?</a:t>
            </a:r>
          </a:p>
          <a:p>
            <a:pPr marL="552450" lvl="1"/>
            <a:r>
              <a:rPr lang="en-US" dirty="0"/>
              <a:t>Multiplication is Associative?</a:t>
            </a:r>
          </a:p>
          <a:p>
            <a:pPr marL="838200" lvl="2"/>
            <a:r>
              <a:rPr lang="en-US" dirty="0"/>
              <a:t>Possibility of overflow, inexactness of rounding</a:t>
            </a:r>
          </a:p>
          <a:p>
            <a:pPr marL="838200" lvl="2"/>
            <a:r>
              <a:rPr lang="en-US" dirty="0"/>
              <a:t>Ex: </a:t>
            </a:r>
            <a:r>
              <a:rPr lang="en-US" dirty="0">
                <a:latin typeface="Courier New"/>
              </a:rPr>
              <a:t>(1e20*1e20)*1e-20</a:t>
            </a:r>
            <a:r>
              <a:rPr lang="en-US" dirty="0"/>
              <a:t>= </a:t>
            </a:r>
            <a:r>
              <a:rPr lang="en-US" dirty="0" err="1">
                <a:latin typeface="Courier New"/>
                <a:cs typeface="Courier New"/>
              </a:rPr>
              <a:t>inf</a:t>
            </a:r>
            <a:r>
              <a:rPr lang="en-US" dirty="0"/>
              <a:t>, </a:t>
            </a:r>
            <a:r>
              <a:rPr lang="en-US" dirty="0">
                <a:latin typeface="Courier New"/>
                <a:cs typeface="Courier New"/>
              </a:rPr>
              <a:t>1e20*(1e20*1e-20)</a:t>
            </a:r>
            <a:r>
              <a:rPr lang="en-US" dirty="0"/>
              <a:t>= </a:t>
            </a:r>
            <a:r>
              <a:rPr lang="en-US" dirty="0">
                <a:latin typeface="Courier New"/>
                <a:cs typeface="Courier New"/>
              </a:rPr>
              <a:t>1e20</a:t>
            </a:r>
          </a:p>
          <a:p>
            <a:pPr marL="552450" lvl="1"/>
            <a:r>
              <a:rPr lang="en-US" dirty="0"/>
              <a:t>1 is multiplicative identity?</a:t>
            </a:r>
          </a:p>
          <a:p>
            <a:pPr marL="552450" lvl="1"/>
            <a:r>
              <a:rPr lang="en-US" dirty="0"/>
              <a:t>Multiplication distributes over addition?</a:t>
            </a:r>
          </a:p>
          <a:p>
            <a:pPr marL="838200" lvl="2"/>
            <a:r>
              <a:rPr lang="en-US" dirty="0"/>
              <a:t>Possibility of overflow, inexactness of rounding</a:t>
            </a:r>
          </a:p>
          <a:p>
            <a:pPr marL="838200" lvl="2"/>
            <a:r>
              <a:rPr lang="en-US" dirty="0">
                <a:latin typeface="Courier New"/>
                <a:cs typeface="Courier New"/>
              </a:rPr>
              <a:t>1e20*(1e20-1e20)</a:t>
            </a:r>
            <a:r>
              <a:rPr lang="en-US" dirty="0"/>
              <a:t>= </a:t>
            </a:r>
            <a:r>
              <a:rPr lang="en-US" dirty="0">
                <a:latin typeface="Courier New"/>
                <a:cs typeface="Courier New"/>
              </a:rPr>
              <a:t>0.0</a:t>
            </a:r>
            <a:r>
              <a:rPr lang="en-US" dirty="0"/>
              <a:t>,  </a:t>
            </a:r>
            <a:r>
              <a:rPr lang="en-US" dirty="0">
                <a:latin typeface="Courier New"/>
                <a:cs typeface="Courier New"/>
              </a:rPr>
              <a:t>1e20*1e20 – 1e20*1e20 </a:t>
            </a:r>
            <a:r>
              <a:rPr lang="en-US" dirty="0"/>
              <a:t>= </a:t>
            </a:r>
            <a:r>
              <a:rPr lang="en-US" dirty="0" err="1">
                <a:latin typeface="Courier New"/>
                <a:cs typeface="Courier New"/>
              </a:rPr>
              <a:t>NaN</a:t>
            </a:r>
            <a:endParaRPr lang="en-US" dirty="0">
              <a:latin typeface="Courier New"/>
              <a:cs typeface="Courier New"/>
            </a:endParaRPr>
          </a:p>
          <a:p>
            <a:pPr marL="431800" indent="-342900"/>
            <a:r>
              <a:rPr lang="en-US" dirty="0"/>
              <a:t>Monotonicity</a:t>
            </a:r>
          </a:p>
          <a:p>
            <a:pPr marL="552450" lvl="1"/>
            <a:r>
              <a:rPr lang="en-US" dirty="0">
                <a:latin typeface="Calibri Italic" charset="0"/>
                <a:ea typeface="Calibri Italic" charset="0"/>
                <a:cs typeface="Calibri Italic" charset="0"/>
                <a:sym typeface="Calibri Italic" charset="0"/>
              </a:rPr>
              <a:t>a</a:t>
            </a:r>
            <a:r>
              <a:rPr lang="en-US" dirty="0"/>
              <a:t> ≥ </a:t>
            </a:r>
            <a:r>
              <a:rPr lang="en-US" dirty="0">
                <a:latin typeface="Calibri Italic" charset="0"/>
                <a:ea typeface="Calibri Italic" charset="0"/>
                <a:cs typeface="Calibri Italic" charset="0"/>
                <a:sym typeface="Calibri Italic" charset="0"/>
              </a:rPr>
              <a:t>b</a:t>
            </a:r>
            <a:r>
              <a:rPr lang="en-US" dirty="0"/>
              <a:t>  &amp; </a:t>
            </a:r>
            <a:r>
              <a:rPr lang="en-US" dirty="0">
                <a:latin typeface="Calibri Italic" charset="0"/>
                <a:ea typeface="Calibri Italic" charset="0"/>
                <a:cs typeface="Calibri Italic" charset="0"/>
                <a:sym typeface="Calibri Italic" charset="0"/>
              </a:rPr>
              <a:t>c</a:t>
            </a:r>
            <a:r>
              <a:rPr lang="en-US" dirty="0"/>
              <a:t> ≥ 0  ⇒ </a:t>
            </a:r>
            <a:r>
              <a:rPr lang="en-US" dirty="0">
                <a:latin typeface="Calibri Italic" charset="0"/>
                <a:ea typeface="Calibri Italic" charset="0"/>
                <a:cs typeface="Calibri Italic" charset="0"/>
                <a:sym typeface="Calibri Italic" charset="0"/>
              </a:rPr>
              <a:t>a</a:t>
            </a:r>
            <a:r>
              <a:rPr lang="en-US" dirty="0"/>
              <a:t> * </a:t>
            </a:r>
            <a:r>
              <a:rPr lang="en-US" dirty="0">
                <a:latin typeface="Calibri Italic" charset="0"/>
                <a:ea typeface="Calibri Italic" charset="0"/>
                <a:cs typeface="Calibri Italic" charset="0"/>
                <a:sym typeface="Calibri Italic" charset="0"/>
              </a:rPr>
              <a:t>c</a:t>
            </a:r>
            <a:r>
              <a:rPr lang="en-US" dirty="0"/>
              <a:t> ≥ </a:t>
            </a:r>
            <a:r>
              <a:rPr lang="en-US" dirty="0">
                <a:latin typeface="Calibri Italic" charset="0"/>
                <a:ea typeface="Calibri Italic" charset="0"/>
                <a:cs typeface="Calibri Italic" charset="0"/>
                <a:sym typeface="Calibri Italic" charset="0"/>
              </a:rPr>
              <a:t>b</a:t>
            </a:r>
            <a:r>
              <a:rPr lang="en-US" dirty="0"/>
              <a:t> *</a:t>
            </a:r>
            <a:r>
              <a:rPr lang="en-US" dirty="0">
                <a:latin typeface="Calibri Italic" charset="0"/>
                <a:ea typeface="Calibri Italic" charset="0"/>
                <a:cs typeface="Calibri Italic" charset="0"/>
                <a:sym typeface="Calibri Italic" charset="0"/>
              </a:rPr>
              <a:t>c</a:t>
            </a:r>
            <a:r>
              <a:rPr lang="en-US" dirty="0"/>
              <a:t>?</a:t>
            </a:r>
          </a:p>
          <a:p>
            <a:pPr marL="838200" lvl="2"/>
            <a:r>
              <a:rPr lang="en-US" dirty="0"/>
              <a:t>Except for infinities &amp; </a:t>
            </a:r>
            <a:r>
              <a:rPr lang="en-US" dirty="0" err="1"/>
              <a:t>NaNs</a:t>
            </a:r>
            <a:endParaRPr lang="en-US" dirty="0"/>
          </a:p>
        </p:txBody>
      </p:sp>
      <p:sp>
        <p:nvSpPr>
          <p:cNvPr id="41993" name="Rectangle 9"/>
          <p:cNvSpPr>
            <a:spLocks/>
          </p:cNvSpPr>
          <p:nvPr/>
        </p:nvSpPr>
        <p:spPr bwMode="auto">
          <a:xfrm>
            <a:off x="6303963" y="1790700"/>
            <a:ext cx="493712" cy="444500"/>
          </a:xfrm>
          <a:prstGeom prst="rect">
            <a:avLst/>
          </a:prstGeom>
          <a:noFill/>
          <a:ln w="12700" cap="rnd">
            <a:noFill/>
            <a:round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r>
              <a:rPr lang="en-US" sz="2400">
                <a:solidFill>
                  <a:srgbClr val="C00000"/>
                </a:solidFill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Yes</a:t>
            </a:r>
          </a:p>
        </p:txBody>
      </p:sp>
      <p:sp>
        <p:nvSpPr>
          <p:cNvPr id="41994" name="Rectangle 10"/>
          <p:cNvSpPr>
            <a:spLocks/>
          </p:cNvSpPr>
          <p:nvPr/>
        </p:nvSpPr>
        <p:spPr bwMode="auto">
          <a:xfrm>
            <a:off x="6303963" y="2522538"/>
            <a:ext cx="493712" cy="444500"/>
          </a:xfrm>
          <a:prstGeom prst="rect">
            <a:avLst/>
          </a:prstGeom>
          <a:noFill/>
          <a:ln w="12700" cap="rnd">
            <a:noFill/>
            <a:round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r>
              <a:rPr lang="en-US" sz="2400">
                <a:solidFill>
                  <a:srgbClr val="C00000"/>
                </a:solidFill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Yes</a:t>
            </a:r>
          </a:p>
        </p:txBody>
      </p:sp>
      <p:sp>
        <p:nvSpPr>
          <p:cNvPr id="41995" name="Rectangle 11"/>
          <p:cNvSpPr>
            <a:spLocks/>
          </p:cNvSpPr>
          <p:nvPr/>
        </p:nvSpPr>
        <p:spPr bwMode="auto">
          <a:xfrm>
            <a:off x="6303963" y="2895600"/>
            <a:ext cx="449262" cy="444500"/>
          </a:xfrm>
          <a:prstGeom prst="rect">
            <a:avLst/>
          </a:prstGeom>
          <a:noFill/>
          <a:ln w="12700" cap="rnd">
            <a:noFill/>
            <a:round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r>
              <a:rPr lang="en-US" sz="2400">
                <a:solidFill>
                  <a:srgbClr val="C00000"/>
                </a:solidFill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No</a:t>
            </a:r>
          </a:p>
        </p:txBody>
      </p:sp>
      <p:sp>
        <p:nvSpPr>
          <p:cNvPr id="41996" name="Rectangle 12"/>
          <p:cNvSpPr>
            <a:spLocks/>
          </p:cNvSpPr>
          <p:nvPr/>
        </p:nvSpPr>
        <p:spPr bwMode="auto">
          <a:xfrm>
            <a:off x="6303963" y="3975100"/>
            <a:ext cx="493712" cy="444500"/>
          </a:xfrm>
          <a:prstGeom prst="rect">
            <a:avLst/>
          </a:prstGeom>
          <a:noFill/>
          <a:ln w="12700" cap="rnd">
            <a:noFill/>
            <a:round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r>
              <a:rPr lang="en-US" sz="2400" dirty="0">
                <a:solidFill>
                  <a:srgbClr val="C00000"/>
                </a:solidFill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Yes</a:t>
            </a:r>
          </a:p>
        </p:txBody>
      </p:sp>
      <p:sp>
        <p:nvSpPr>
          <p:cNvPr id="41997" name="Rectangle 13"/>
          <p:cNvSpPr>
            <a:spLocks/>
          </p:cNvSpPr>
          <p:nvPr/>
        </p:nvSpPr>
        <p:spPr bwMode="auto">
          <a:xfrm>
            <a:off x="6303963" y="4343400"/>
            <a:ext cx="449262" cy="444500"/>
          </a:xfrm>
          <a:prstGeom prst="rect">
            <a:avLst/>
          </a:prstGeom>
          <a:noFill/>
          <a:ln w="12700" cap="rnd">
            <a:noFill/>
            <a:round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r>
              <a:rPr lang="en-US" sz="2400" dirty="0">
                <a:solidFill>
                  <a:srgbClr val="C00000"/>
                </a:solidFill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No</a:t>
            </a:r>
          </a:p>
        </p:txBody>
      </p:sp>
      <p:sp>
        <p:nvSpPr>
          <p:cNvPr id="41998" name="Rectangle 14"/>
          <p:cNvSpPr>
            <a:spLocks/>
          </p:cNvSpPr>
          <p:nvPr/>
        </p:nvSpPr>
        <p:spPr bwMode="auto">
          <a:xfrm>
            <a:off x="6324600" y="5791200"/>
            <a:ext cx="976313" cy="444500"/>
          </a:xfrm>
          <a:prstGeom prst="rect">
            <a:avLst/>
          </a:prstGeom>
          <a:noFill/>
          <a:ln w="12700" cap="rnd">
            <a:noFill/>
            <a:round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r>
              <a:rPr lang="en-US" sz="2400" dirty="0">
                <a:solidFill>
                  <a:srgbClr val="C00000"/>
                </a:solidFill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Almost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1" name="Rectangle 3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/>
              <a:t>Today: Floating Point</a:t>
            </a:r>
          </a:p>
        </p:txBody>
      </p:sp>
      <p:sp>
        <p:nvSpPr>
          <p:cNvPr id="43012" name="Rectangle 4"/>
          <p:cNvSpPr>
            <a:spLocks noGrp="1" noChangeArrowheads="1"/>
          </p:cNvSpPr>
          <p:nvPr>
            <p:ph idx="1"/>
          </p:nvPr>
        </p:nvSpPr>
        <p:spPr>
          <a:ln/>
        </p:spPr>
        <p:txBody>
          <a:bodyPr/>
          <a:lstStyle/>
          <a:p>
            <a:r>
              <a:rPr lang="en-US">
                <a:solidFill>
                  <a:srgbClr val="B3B3B3"/>
                </a:solidFill>
              </a:rPr>
              <a:t>Background: Fractional binary numbers</a:t>
            </a:r>
          </a:p>
          <a:p>
            <a:r>
              <a:rPr lang="en-US">
                <a:solidFill>
                  <a:srgbClr val="B3B3B3"/>
                </a:solidFill>
              </a:rPr>
              <a:t>IEEE floating point standard: Definition</a:t>
            </a:r>
          </a:p>
          <a:p>
            <a:r>
              <a:rPr lang="en-US">
                <a:solidFill>
                  <a:srgbClr val="B3B3B3"/>
                </a:solidFill>
              </a:rPr>
              <a:t>Example and properties</a:t>
            </a:r>
          </a:p>
          <a:p>
            <a:r>
              <a:rPr lang="en-US">
                <a:solidFill>
                  <a:srgbClr val="B3B3B3"/>
                </a:solidFill>
              </a:rPr>
              <a:t>Rounding, addition, multiplication</a:t>
            </a:r>
          </a:p>
          <a:p>
            <a:r>
              <a:rPr lang="en-US"/>
              <a:t>Floating point in C</a:t>
            </a:r>
          </a:p>
          <a:p>
            <a:r>
              <a:rPr lang="en-US">
                <a:solidFill>
                  <a:srgbClr val="B3B3B3"/>
                </a:solidFill>
              </a:rPr>
              <a:t>Summary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Rectangle 3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/>
              <a:t>Floating Point in C</a:t>
            </a:r>
          </a:p>
        </p:txBody>
      </p:sp>
      <p:sp>
        <p:nvSpPr>
          <p:cNvPr id="44036" name="Rectangle 4"/>
          <p:cNvSpPr>
            <a:spLocks noGrp="1" noChangeArrowheads="1"/>
          </p:cNvSpPr>
          <p:nvPr>
            <p:ph idx="1"/>
          </p:nvPr>
        </p:nvSpPr>
        <p:spPr>
          <a:ln/>
        </p:spPr>
        <p:txBody>
          <a:bodyPr/>
          <a:lstStyle/>
          <a:p>
            <a:r>
              <a:rPr lang="en-US" dirty="0"/>
              <a:t>C Guarantees Two Levels</a:t>
            </a:r>
          </a:p>
          <a:p>
            <a:pPr marL="317500" lvl="1" indent="0"/>
            <a:r>
              <a:rPr lang="en-US" dirty="0">
                <a:latin typeface="Courier New Bold" charset="0"/>
                <a:cs typeface="Courier New Bold" charset="0"/>
                <a:sym typeface="Courier New Bold" charset="0"/>
              </a:rPr>
              <a:t>float</a:t>
            </a:r>
            <a:r>
              <a:rPr lang="en-US" dirty="0"/>
              <a:t>	single precision</a:t>
            </a:r>
          </a:p>
          <a:p>
            <a:pPr marL="317500" lvl="1" indent="0"/>
            <a:r>
              <a:rPr lang="en-US" dirty="0">
                <a:latin typeface="Courier New Bold" charset="0"/>
                <a:cs typeface="Courier New Bold" charset="0"/>
                <a:sym typeface="Courier New Bold" charset="0"/>
              </a:rPr>
              <a:t>double</a:t>
            </a:r>
            <a:r>
              <a:rPr lang="en-US" dirty="0"/>
              <a:t>	double precision</a:t>
            </a:r>
          </a:p>
          <a:p>
            <a:pPr>
              <a:spcBef>
                <a:spcPts val="1600"/>
              </a:spcBef>
            </a:pPr>
            <a:r>
              <a:rPr lang="en-US" dirty="0"/>
              <a:t>Conversions/Casting</a:t>
            </a:r>
          </a:p>
          <a:p>
            <a:pPr marL="317500" lvl="1" indent="0"/>
            <a:r>
              <a:rPr lang="en-US" dirty="0"/>
              <a:t> Casting between </a:t>
            </a:r>
            <a:r>
              <a:rPr lang="en-US" dirty="0" err="1">
                <a:latin typeface="Courier New Bold" charset="0"/>
                <a:cs typeface="Courier New Bold" charset="0"/>
                <a:sym typeface="Courier New Bold" charset="0"/>
              </a:rPr>
              <a:t>int</a:t>
            </a:r>
            <a:r>
              <a:rPr lang="en-US" dirty="0"/>
              <a:t>, </a:t>
            </a:r>
            <a:r>
              <a:rPr lang="en-US" dirty="0">
                <a:latin typeface="Courier New Bold" charset="0"/>
                <a:cs typeface="Courier New Bold" charset="0"/>
                <a:sym typeface="Courier New Bold" charset="0"/>
              </a:rPr>
              <a:t>float</a:t>
            </a:r>
            <a:r>
              <a:rPr lang="en-US" dirty="0"/>
              <a:t>, and </a:t>
            </a:r>
            <a:r>
              <a:rPr lang="en-US" dirty="0">
                <a:latin typeface="Courier New Bold" charset="0"/>
                <a:cs typeface="Courier New Bold" charset="0"/>
                <a:sym typeface="Courier New Bold" charset="0"/>
              </a:rPr>
              <a:t>double</a:t>
            </a:r>
            <a:r>
              <a:rPr lang="en-US" dirty="0"/>
              <a:t> changes bit representation</a:t>
            </a:r>
          </a:p>
          <a:p>
            <a:pPr marL="317500" lvl="1" indent="0"/>
            <a:r>
              <a:rPr lang="en-US" dirty="0"/>
              <a:t> </a:t>
            </a:r>
            <a:r>
              <a:rPr lang="en-US" dirty="0">
                <a:latin typeface="Courier New Bold" charset="0"/>
                <a:cs typeface="Courier New Bold" charset="0"/>
                <a:sym typeface="Courier New Bold" charset="0"/>
              </a:rPr>
              <a:t>double</a:t>
            </a:r>
            <a:r>
              <a:rPr lang="en-US" dirty="0"/>
              <a:t>/</a:t>
            </a:r>
            <a:r>
              <a:rPr lang="en-US" dirty="0">
                <a:latin typeface="Courier New Bold" charset="0"/>
                <a:cs typeface="Courier New Bold" charset="0"/>
                <a:sym typeface="Courier New Bold" charset="0"/>
              </a:rPr>
              <a:t>float</a:t>
            </a:r>
            <a:r>
              <a:rPr lang="en-US" dirty="0"/>
              <a:t> → </a:t>
            </a:r>
            <a:r>
              <a:rPr lang="en-US" dirty="0" err="1">
                <a:latin typeface="Courier New Bold" charset="0"/>
                <a:cs typeface="Courier New Bold" charset="0"/>
                <a:sym typeface="Courier New Bold" charset="0"/>
              </a:rPr>
              <a:t>int</a:t>
            </a:r>
            <a:endParaRPr lang="en-US" dirty="0"/>
          </a:p>
          <a:p>
            <a:pPr marL="838200" lvl="2"/>
            <a:r>
              <a:rPr lang="en-US" dirty="0"/>
              <a:t>Truncates fractional part</a:t>
            </a:r>
          </a:p>
          <a:p>
            <a:pPr marL="838200" lvl="2"/>
            <a:r>
              <a:rPr lang="en-US" dirty="0"/>
              <a:t>Like rounding toward zero</a:t>
            </a:r>
          </a:p>
          <a:p>
            <a:pPr marL="838200" lvl="2"/>
            <a:r>
              <a:rPr lang="en-US" dirty="0"/>
              <a:t>Not defined when out of range or </a:t>
            </a:r>
            <a:r>
              <a:rPr lang="en-US" dirty="0" err="1"/>
              <a:t>NaN</a:t>
            </a:r>
            <a:r>
              <a:rPr lang="en-US" dirty="0"/>
              <a:t>: Generally sets to </a:t>
            </a:r>
            <a:r>
              <a:rPr lang="en-US" dirty="0" err="1"/>
              <a:t>TMin</a:t>
            </a:r>
            <a:endParaRPr lang="en-US" dirty="0"/>
          </a:p>
          <a:p>
            <a:pPr marL="317500" lvl="1" indent="0"/>
            <a:r>
              <a:rPr lang="en-US" dirty="0"/>
              <a:t> </a:t>
            </a:r>
            <a:r>
              <a:rPr lang="en-US" dirty="0" err="1">
                <a:latin typeface="Courier New Bold" charset="0"/>
                <a:cs typeface="Courier New Bold" charset="0"/>
                <a:sym typeface="Courier New Bold" charset="0"/>
              </a:rPr>
              <a:t>int</a:t>
            </a:r>
            <a:r>
              <a:rPr lang="en-US" dirty="0"/>
              <a:t> → </a:t>
            </a:r>
            <a:r>
              <a:rPr lang="en-US" dirty="0">
                <a:latin typeface="Courier New Bold" charset="0"/>
                <a:cs typeface="Courier New Bold" charset="0"/>
                <a:sym typeface="Courier New Bold" charset="0"/>
              </a:rPr>
              <a:t>double</a:t>
            </a:r>
            <a:endParaRPr lang="en-US" dirty="0"/>
          </a:p>
          <a:p>
            <a:pPr marL="838200" lvl="2"/>
            <a:r>
              <a:rPr lang="en-US" dirty="0"/>
              <a:t>Exact conversion, as long as </a:t>
            </a:r>
            <a:r>
              <a:rPr lang="en-US" dirty="0" err="1">
                <a:latin typeface="Courier New Bold" charset="0"/>
                <a:cs typeface="Courier New Bold" charset="0"/>
                <a:sym typeface="Courier New Bold" charset="0"/>
              </a:rPr>
              <a:t>int</a:t>
            </a:r>
            <a:r>
              <a:rPr lang="en-US" dirty="0"/>
              <a:t> has ≤ 53 bit word size</a:t>
            </a:r>
          </a:p>
          <a:p>
            <a:pPr marL="317500" lvl="1" indent="0"/>
            <a:r>
              <a:rPr lang="en-US" dirty="0"/>
              <a:t> </a:t>
            </a:r>
            <a:r>
              <a:rPr lang="en-US" dirty="0" err="1">
                <a:latin typeface="Courier New Bold" charset="0"/>
                <a:cs typeface="Courier New Bold" charset="0"/>
                <a:sym typeface="Courier New Bold" charset="0"/>
              </a:rPr>
              <a:t>int</a:t>
            </a:r>
            <a:r>
              <a:rPr lang="en-US" dirty="0"/>
              <a:t> → </a:t>
            </a:r>
            <a:r>
              <a:rPr lang="en-US" dirty="0">
                <a:latin typeface="Courier New Bold" charset="0"/>
                <a:cs typeface="Courier New Bold" charset="0"/>
                <a:sym typeface="Courier New Bold" charset="0"/>
              </a:rPr>
              <a:t>float</a:t>
            </a:r>
            <a:endParaRPr lang="en-US" dirty="0"/>
          </a:p>
          <a:p>
            <a:pPr marL="838200" lvl="2"/>
            <a:r>
              <a:rPr lang="en-US" dirty="0"/>
              <a:t>Will round according to rounding mode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9" name="Rectangle 3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/>
              <a:t>Floating Point Puzzles</a:t>
            </a:r>
          </a:p>
        </p:txBody>
      </p:sp>
      <p:sp>
        <p:nvSpPr>
          <p:cNvPr id="45060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381000" y="1397000"/>
            <a:ext cx="8382000" cy="1270000"/>
          </a:xfrm>
          <a:ln/>
        </p:spPr>
        <p:txBody>
          <a:bodyPr/>
          <a:lstStyle/>
          <a:p>
            <a:r>
              <a:rPr lang="en-US"/>
              <a:t>For each of the following C expressions, either:</a:t>
            </a:r>
          </a:p>
          <a:p>
            <a:pPr marL="552450" lvl="1"/>
            <a:r>
              <a:rPr lang="en-US"/>
              <a:t>Argue that it is true for all argument values</a:t>
            </a:r>
          </a:p>
          <a:p>
            <a:pPr marL="552450" lvl="1"/>
            <a:r>
              <a:rPr lang="en-US"/>
              <a:t>Explain why not true</a:t>
            </a:r>
          </a:p>
        </p:txBody>
      </p:sp>
      <p:sp>
        <p:nvSpPr>
          <p:cNvPr id="45061" name="Rectangle 5"/>
          <p:cNvSpPr>
            <a:spLocks/>
          </p:cNvSpPr>
          <p:nvPr/>
        </p:nvSpPr>
        <p:spPr bwMode="auto">
          <a:xfrm>
            <a:off x="3736975" y="2446338"/>
            <a:ext cx="4889500" cy="4076700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lIns="38100" tIns="38100" rIns="38100" bIns="38100"/>
          <a:lstStyle/>
          <a:p>
            <a:pPr marL="254000" indent="-254000" algn="l">
              <a:spcBef>
                <a:spcPts val="575"/>
              </a:spcBef>
              <a:buClr>
                <a:srgbClr val="000000"/>
              </a:buClr>
              <a:buSzPct val="100000"/>
              <a:buFont typeface="Helvetica" pitchFamily="34" charset="0"/>
              <a:buChar char="•"/>
              <a:tabLst>
                <a:tab pos="1828800" algn="l"/>
                <a:tab pos="2463800" algn="l"/>
                <a:tab pos="3086100" algn="l"/>
                <a:tab pos="1828800" algn="l"/>
                <a:tab pos="2463800" algn="l"/>
                <a:tab pos="3086100" algn="l"/>
                <a:tab pos="1828800" algn="l"/>
                <a:tab pos="2463800" algn="l"/>
                <a:tab pos="3086100" algn="l"/>
                <a:tab pos="1828800" algn="l"/>
                <a:tab pos="2463800" algn="l"/>
                <a:tab pos="3086100" algn="l"/>
                <a:tab pos="1828800" algn="l"/>
                <a:tab pos="2463800" algn="l"/>
                <a:tab pos="3086100" algn="l"/>
                <a:tab pos="1828800" algn="l"/>
                <a:tab pos="2463800" algn="l"/>
                <a:tab pos="3086100" algn="l"/>
                <a:tab pos="1828800" algn="l"/>
                <a:tab pos="2463800" algn="l"/>
                <a:tab pos="3086100" algn="l"/>
                <a:tab pos="1828800" algn="l"/>
                <a:tab pos="2463800" algn="l"/>
                <a:tab pos="3086100" algn="l"/>
                <a:tab pos="1828800" algn="l"/>
                <a:tab pos="2463800" algn="l"/>
                <a:tab pos="3086100" algn="l"/>
                <a:tab pos="1828800" algn="l"/>
                <a:tab pos="2463800" algn="l"/>
                <a:tab pos="30861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x == (</a:t>
            </a:r>
            <a:r>
              <a:rPr lang="en-US" sz="1800" b="1" dirty="0" err="1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int</a:t>
            </a:r>
            <a:r>
              <a:rPr lang="en-US" sz="1800" b="1" dirty="0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)(float) x</a:t>
            </a:r>
            <a:endParaRPr lang="en-US" b="1" dirty="0">
              <a:solidFill>
                <a:schemeClr val="tx1"/>
              </a:solidFill>
              <a:latin typeface="Courier New"/>
              <a:ea typeface="Monaco" charset="0"/>
              <a:cs typeface="Courier New"/>
              <a:sym typeface="Monaco" charset="0"/>
            </a:endParaRPr>
          </a:p>
          <a:p>
            <a:pPr marL="254000" indent="-254000" algn="l">
              <a:spcBef>
                <a:spcPts val="575"/>
              </a:spcBef>
              <a:buClr>
                <a:srgbClr val="000000"/>
              </a:buClr>
              <a:buSzPct val="100000"/>
              <a:buFont typeface="Helvetica" pitchFamily="34" charset="0"/>
              <a:buChar char="•"/>
              <a:tabLst>
                <a:tab pos="1828800" algn="l"/>
                <a:tab pos="2463800" algn="l"/>
                <a:tab pos="3086100" algn="l"/>
                <a:tab pos="1828800" algn="l"/>
                <a:tab pos="2463800" algn="l"/>
                <a:tab pos="3086100" algn="l"/>
                <a:tab pos="1828800" algn="l"/>
                <a:tab pos="2463800" algn="l"/>
                <a:tab pos="3086100" algn="l"/>
                <a:tab pos="1828800" algn="l"/>
                <a:tab pos="2463800" algn="l"/>
                <a:tab pos="3086100" algn="l"/>
                <a:tab pos="1828800" algn="l"/>
                <a:tab pos="2463800" algn="l"/>
                <a:tab pos="3086100" algn="l"/>
                <a:tab pos="1828800" algn="l"/>
                <a:tab pos="2463800" algn="l"/>
                <a:tab pos="3086100" algn="l"/>
                <a:tab pos="1828800" algn="l"/>
                <a:tab pos="2463800" algn="l"/>
                <a:tab pos="3086100" algn="l"/>
                <a:tab pos="1828800" algn="l"/>
                <a:tab pos="2463800" algn="l"/>
                <a:tab pos="3086100" algn="l"/>
                <a:tab pos="1828800" algn="l"/>
                <a:tab pos="2463800" algn="l"/>
                <a:tab pos="3086100" algn="l"/>
                <a:tab pos="1828800" algn="l"/>
                <a:tab pos="2463800" algn="l"/>
                <a:tab pos="30861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x == (</a:t>
            </a:r>
            <a:r>
              <a:rPr lang="en-US" sz="1800" b="1" dirty="0" err="1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int</a:t>
            </a:r>
            <a:r>
              <a:rPr lang="en-US" sz="1800" b="1" dirty="0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)(double) x</a:t>
            </a:r>
            <a:endParaRPr lang="en-US" b="1" dirty="0">
              <a:solidFill>
                <a:schemeClr val="tx1"/>
              </a:solidFill>
              <a:latin typeface="Courier New"/>
              <a:ea typeface="Monaco" charset="0"/>
              <a:cs typeface="Courier New"/>
              <a:sym typeface="Monaco" charset="0"/>
            </a:endParaRPr>
          </a:p>
          <a:p>
            <a:pPr marL="254000" indent="-254000" algn="l">
              <a:spcBef>
                <a:spcPts val="575"/>
              </a:spcBef>
              <a:buClr>
                <a:srgbClr val="000000"/>
              </a:buClr>
              <a:buSzPct val="100000"/>
              <a:buFont typeface="Helvetica" pitchFamily="34" charset="0"/>
              <a:buChar char="•"/>
              <a:tabLst>
                <a:tab pos="1828800" algn="l"/>
                <a:tab pos="2463800" algn="l"/>
                <a:tab pos="3086100" algn="l"/>
                <a:tab pos="1828800" algn="l"/>
                <a:tab pos="2463800" algn="l"/>
                <a:tab pos="3086100" algn="l"/>
                <a:tab pos="1828800" algn="l"/>
                <a:tab pos="2463800" algn="l"/>
                <a:tab pos="3086100" algn="l"/>
                <a:tab pos="1828800" algn="l"/>
                <a:tab pos="2463800" algn="l"/>
                <a:tab pos="3086100" algn="l"/>
                <a:tab pos="1828800" algn="l"/>
                <a:tab pos="2463800" algn="l"/>
                <a:tab pos="3086100" algn="l"/>
                <a:tab pos="1828800" algn="l"/>
                <a:tab pos="2463800" algn="l"/>
                <a:tab pos="3086100" algn="l"/>
                <a:tab pos="1828800" algn="l"/>
                <a:tab pos="2463800" algn="l"/>
                <a:tab pos="3086100" algn="l"/>
                <a:tab pos="1828800" algn="l"/>
                <a:tab pos="2463800" algn="l"/>
                <a:tab pos="3086100" algn="l"/>
                <a:tab pos="1828800" algn="l"/>
                <a:tab pos="2463800" algn="l"/>
                <a:tab pos="3086100" algn="l"/>
                <a:tab pos="1828800" algn="l"/>
                <a:tab pos="2463800" algn="l"/>
                <a:tab pos="30861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f == (float)(double) f</a:t>
            </a:r>
            <a:endParaRPr lang="en-US" b="1" dirty="0">
              <a:solidFill>
                <a:schemeClr val="tx1"/>
              </a:solidFill>
              <a:latin typeface="Courier New"/>
              <a:ea typeface="Monaco" charset="0"/>
              <a:cs typeface="Courier New"/>
              <a:sym typeface="Monaco" charset="0"/>
            </a:endParaRPr>
          </a:p>
          <a:p>
            <a:pPr marL="254000" indent="-254000" algn="l">
              <a:spcBef>
                <a:spcPts val="575"/>
              </a:spcBef>
              <a:buClr>
                <a:srgbClr val="000000"/>
              </a:buClr>
              <a:buSzPct val="100000"/>
              <a:buFont typeface="Helvetica" pitchFamily="34" charset="0"/>
              <a:buChar char="•"/>
              <a:tabLst>
                <a:tab pos="1828800" algn="l"/>
                <a:tab pos="2463800" algn="l"/>
                <a:tab pos="3086100" algn="l"/>
                <a:tab pos="1828800" algn="l"/>
                <a:tab pos="2463800" algn="l"/>
                <a:tab pos="3086100" algn="l"/>
                <a:tab pos="1828800" algn="l"/>
                <a:tab pos="2463800" algn="l"/>
                <a:tab pos="3086100" algn="l"/>
                <a:tab pos="1828800" algn="l"/>
                <a:tab pos="2463800" algn="l"/>
                <a:tab pos="3086100" algn="l"/>
                <a:tab pos="1828800" algn="l"/>
                <a:tab pos="2463800" algn="l"/>
                <a:tab pos="3086100" algn="l"/>
                <a:tab pos="1828800" algn="l"/>
                <a:tab pos="2463800" algn="l"/>
                <a:tab pos="3086100" algn="l"/>
                <a:tab pos="1828800" algn="l"/>
                <a:tab pos="2463800" algn="l"/>
                <a:tab pos="3086100" algn="l"/>
                <a:tab pos="1828800" algn="l"/>
                <a:tab pos="2463800" algn="l"/>
                <a:tab pos="3086100" algn="l"/>
                <a:tab pos="1828800" algn="l"/>
                <a:tab pos="2463800" algn="l"/>
                <a:tab pos="3086100" algn="l"/>
                <a:tab pos="1828800" algn="l"/>
                <a:tab pos="2463800" algn="l"/>
                <a:tab pos="30861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d == (double)(float) d</a:t>
            </a:r>
            <a:endParaRPr lang="en-US" b="1" dirty="0">
              <a:solidFill>
                <a:schemeClr val="tx1"/>
              </a:solidFill>
              <a:latin typeface="Courier New"/>
              <a:ea typeface="Monaco" charset="0"/>
              <a:cs typeface="Courier New"/>
              <a:sym typeface="Monaco" charset="0"/>
            </a:endParaRPr>
          </a:p>
          <a:p>
            <a:pPr marL="254000" indent="-254000" algn="l">
              <a:spcBef>
                <a:spcPts val="575"/>
              </a:spcBef>
              <a:buClr>
                <a:srgbClr val="000000"/>
              </a:buClr>
              <a:buSzPct val="100000"/>
              <a:buFont typeface="Helvetica" pitchFamily="34" charset="0"/>
              <a:buChar char="•"/>
              <a:tabLst>
                <a:tab pos="1828800" algn="l"/>
                <a:tab pos="2463800" algn="l"/>
                <a:tab pos="3086100" algn="l"/>
                <a:tab pos="1828800" algn="l"/>
                <a:tab pos="2463800" algn="l"/>
                <a:tab pos="3086100" algn="l"/>
                <a:tab pos="1828800" algn="l"/>
                <a:tab pos="2463800" algn="l"/>
                <a:tab pos="3086100" algn="l"/>
                <a:tab pos="1828800" algn="l"/>
                <a:tab pos="2463800" algn="l"/>
                <a:tab pos="3086100" algn="l"/>
                <a:tab pos="1828800" algn="l"/>
                <a:tab pos="2463800" algn="l"/>
                <a:tab pos="3086100" algn="l"/>
                <a:tab pos="1828800" algn="l"/>
                <a:tab pos="2463800" algn="l"/>
                <a:tab pos="3086100" algn="l"/>
                <a:tab pos="1828800" algn="l"/>
                <a:tab pos="2463800" algn="l"/>
                <a:tab pos="3086100" algn="l"/>
                <a:tab pos="1828800" algn="l"/>
                <a:tab pos="2463800" algn="l"/>
                <a:tab pos="3086100" algn="l"/>
                <a:tab pos="1828800" algn="l"/>
                <a:tab pos="2463800" algn="l"/>
                <a:tab pos="3086100" algn="l"/>
                <a:tab pos="1828800" algn="l"/>
                <a:tab pos="2463800" algn="l"/>
                <a:tab pos="30861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f == -(-f);</a:t>
            </a:r>
            <a:endParaRPr lang="en-US" b="1" dirty="0">
              <a:solidFill>
                <a:schemeClr val="tx1"/>
              </a:solidFill>
              <a:latin typeface="Courier New"/>
              <a:ea typeface="Monaco" charset="0"/>
              <a:cs typeface="Courier New"/>
              <a:sym typeface="Monaco" charset="0"/>
            </a:endParaRPr>
          </a:p>
          <a:p>
            <a:pPr marL="254000" indent="-254000" algn="l">
              <a:spcBef>
                <a:spcPts val="575"/>
              </a:spcBef>
              <a:buClr>
                <a:srgbClr val="000000"/>
              </a:buClr>
              <a:buSzPct val="100000"/>
              <a:buFont typeface="Helvetica" pitchFamily="34" charset="0"/>
              <a:buChar char="•"/>
              <a:tabLst>
                <a:tab pos="1828800" algn="l"/>
                <a:tab pos="2463800" algn="l"/>
                <a:tab pos="3086100" algn="l"/>
                <a:tab pos="1828800" algn="l"/>
                <a:tab pos="2463800" algn="l"/>
                <a:tab pos="3086100" algn="l"/>
                <a:tab pos="1828800" algn="l"/>
                <a:tab pos="2463800" algn="l"/>
                <a:tab pos="3086100" algn="l"/>
                <a:tab pos="1828800" algn="l"/>
                <a:tab pos="2463800" algn="l"/>
                <a:tab pos="3086100" algn="l"/>
                <a:tab pos="1828800" algn="l"/>
                <a:tab pos="2463800" algn="l"/>
                <a:tab pos="3086100" algn="l"/>
                <a:tab pos="1828800" algn="l"/>
                <a:tab pos="2463800" algn="l"/>
                <a:tab pos="3086100" algn="l"/>
                <a:tab pos="1828800" algn="l"/>
                <a:tab pos="2463800" algn="l"/>
                <a:tab pos="3086100" algn="l"/>
                <a:tab pos="1828800" algn="l"/>
                <a:tab pos="2463800" algn="l"/>
                <a:tab pos="3086100" algn="l"/>
                <a:tab pos="1828800" algn="l"/>
                <a:tab pos="2463800" algn="l"/>
                <a:tab pos="3086100" algn="l"/>
                <a:tab pos="1828800" algn="l"/>
                <a:tab pos="2463800" algn="l"/>
                <a:tab pos="30861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2/3 == 2/3.0</a:t>
            </a:r>
            <a:endParaRPr lang="en-US" b="1" dirty="0">
              <a:solidFill>
                <a:schemeClr val="tx1"/>
              </a:solidFill>
              <a:latin typeface="Courier New"/>
              <a:ea typeface="Monaco" charset="0"/>
              <a:cs typeface="Courier New"/>
              <a:sym typeface="Monaco" charset="0"/>
            </a:endParaRPr>
          </a:p>
          <a:p>
            <a:pPr marL="254000" indent="-254000" algn="l">
              <a:spcBef>
                <a:spcPts val="575"/>
              </a:spcBef>
              <a:buClr>
                <a:srgbClr val="000000"/>
              </a:buClr>
              <a:buSzPct val="100000"/>
              <a:buFont typeface="Helvetica" pitchFamily="34" charset="0"/>
              <a:buChar char="•"/>
              <a:tabLst>
                <a:tab pos="1828800" algn="l"/>
                <a:tab pos="2463800" algn="l"/>
                <a:tab pos="3086100" algn="l"/>
                <a:tab pos="1828800" algn="l"/>
                <a:tab pos="2463800" algn="l"/>
                <a:tab pos="3086100" algn="l"/>
                <a:tab pos="1828800" algn="l"/>
                <a:tab pos="2463800" algn="l"/>
                <a:tab pos="3086100" algn="l"/>
                <a:tab pos="1828800" algn="l"/>
                <a:tab pos="2463800" algn="l"/>
                <a:tab pos="3086100" algn="l"/>
                <a:tab pos="1828800" algn="l"/>
                <a:tab pos="2463800" algn="l"/>
                <a:tab pos="3086100" algn="l"/>
                <a:tab pos="1828800" algn="l"/>
                <a:tab pos="2463800" algn="l"/>
                <a:tab pos="3086100" algn="l"/>
                <a:tab pos="1828800" algn="l"/>
                <a:tab pos="2463800" algn="l"/>
                <a:tab pos="3086100" algn="l"/>
                <a:tab pos="1828800" algn="l"/>
                <a:tab pos="2463800" algn="l"/>
                <a:tab pos="3086100" algn="l"/>
                <a:tab pos="1828800" algn="l"/>
                <a:tab pos="2463800" algn="l"/>
                <a:tab pos="3086100" algn="l"/>
                <a:tab pos="1828800" algn="l"/>
                <a:tab pos="2463800" algn="l"/>
                <a:tab pos="30861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d &lt; 0.0	 ⇒ 	((d*2) &lt; 0.0)</a:t>
            </a:r>
            <a:endParaRPr lang="en-US" b="1" dirty="0">
              <a:solidFill>
                <a:schemeClr val="tx1"/>
              </a:solidFill>
              <a:latin typeface="Courier New"/>
              <a:ea typeface="Monaco" charset="0"/>
              <a:cs typeface="Courier New"/>
              <a:sym typeface="Monaco" charset="0"/>
            </a:endParaRPr>
          </a:p>
          <a:p>
            <a:pPr marL="254000" indent="-254000" algn="l">
              <a:spcBef>
                <a:spcPts val="575"/>
              </a:spcBef>
              <a:buClr>
                <a:srgbClr val="000000"/>
              </a:buClr>
              <a:buSzPct val="100000"/>
              <a:buFont typeface="Helvetica" pitchFamily="34" charset="0"/>
              <a:buChar char="•"/>
              <a:tabLst>
                <a:tab pos="1828800" algn="l"/>
                <a:tab pos="2463800" algn="l"/>
                <a:tab pos="3086100" algn="l"/>
                <a:tab pos="1828800" algn="l"/>
                <a:tab pos="2463800" algn="l"/>
                <a:tab pos="3086100" algn="l"/>
                <a:tab pos="1828800" algn="l"/>
                <a:tab pos="2463800" algn="l"/>
                <a:tab pos="3086100" algn="l"/>
                <a:tab pos="1828800" algn="l"/>
                <a:tab pos="2463800" algn="l"/>
                <a:tab pos="3086100" algn="l"/>
                <a:tab pos="1828800" algn="l"/>
                <a:tab pos="2463800" algn="l"/>
                <a:tab pos="3086100" algn="l"/>
                <a:tab pos="1828800" algn="l"/>
                <a:tab pos="2463800" algn="l"/>
                <a:tab pos="3086100" algn="l"/>
                <a:tab pos="1828800" algn="l"/>
                <a:tab pos="2463800" algn="l"/>
                <a:tab pos="3086100" algn="l"/>
                <a:tab pos="1828800" algn="l"/>
                <a:tab pos="2463800" algn="l"/>
                <a:tab pos="3086100" algn="l"/>
                <a:tab pos="1828800" algn="l"/>
                <a:tab pos="2463800" algn="l"/>
                <a:tab pos="3086100" algn="l"/>
                <a:tab pos="1828800" algn="l"/>
                <a:tab pos="2463800" algn="l"/>
                <a:tab pos="30861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d &gt; f	 ⇒ 	-f &gt; -d</a:t>
            </a:r>
            <a:endParaRPr lang="en-US" b="1" dirty="0">
              <a:solidFill>
                <a:schemeClr val="tx1"/>
              </a:solidFill>
              <a:latin typeface="Courier New"/>
              <a:ea typeface="Monaco" charset="0"/>
              <a:cs typeface="Courier New"/>
              <a:sym typeface="Monaco" charset="0"/>
            </a:endParaRPr>
          </a:p>
          <a:p>
            <a:pPr marL="254000" indent="-254000" algn="l">
              <a:spcBef>
                <a:spcPts val="575"/>
              </a:spcBef>
              <a:buClr>
                <a:srgbClr val="000000"/>
              </a:buClr>
              <a:buSzPct val="100000"/>
              <a:buFont typeface="Helvetica" pitchFamily="34" charset="0"/>
              <a:buChar char="•"/>
              <a:tabLst>
                <a:tab pos="1828800" algn="l"/>
                <a:tab pos="2463800" algn="l"/>
                <a:tab pos="3086100" algn="l"/>
                <a:tab pos="1828800" algn="l"/>
                <a:tab pos="2463800" algn="l"/>
                <a:tab pos="3086100" algn="l"/>
                <a:tab pos="1828800" algn="l"/>
                <a:tab pos="2463800" algn="l"/>
                <a:tab pos="3086100" algn="l"/>
                <a:tab pos="1828800" algn="l"/>
                <a:tab pos="2463800" algn="l"/>
                <a:tab pos="3086100" algn="l"/>
                <a:tab pos="1828800" algn="l"/>
                <a:tab pos="2463800" algn="l"/>
                <a:tab pos="3086100" algn="l"/>
                <a:tab pos="1828800" algn="l"/>
                <a:tab pos="2463800" algn="l"/>
                <a:tab pos="3086100" algn="l"/>
                <a:tab pos="1828800" algn="l"/>
                <a:tab pos="2463800" algn="l"/>
                <a:tab pos="3086100" algn="l"/>
                <a:tab pos="1828800" algn="l"/>
                <a:tab pos="2463800" algn="l"/>
                <a:tab pos="3086100" algn="l"/>
                <a:tab pos="1828800" algn="l"/>
                <a:tab pos="2463800" algn="l"/>
                <a:tab pos="3086100" algn="l"/>
                <a:tab pos="1828800" algn="l"/>
                <a:tab pos="2463800" algn="l"/>
                <a:tab pos="30861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d * d &gt;= 0.0</a:t>
            </a:r>
            <a:endParaRPr lang="en-US" b="1" dirty="0">
              <a:solidFill>
                <a:schemeClr val="tx1"/>
              </a:solidFill>
              <a:latin typeface="Courier New"/>
              <a:ea typeface="Monaco" charset="0"/>
              <a:cs typeface="Courier New"/>
              <a:sym typeface="Monaco" charset="0"/>
            </a:endParaRPr>
          </a:p>
          <a:p>
            <a:pPr marL="254000" indent="-254000" algn="l">
              <a:spcBef>
                <a:spcPts val="575"/>
              </a:spcBef>
              <a:buClr>
                <a:srgbClr val="000000"/>
              </a:buClr>
              <a:buSzPct val="100000"/>
              <a:buFont typeface="Helvetica" pitchFamily="34" charset="0"/>
              <a:buChar char="•"/>
              <a:tabLst>
                <a:tab pos="1828800" algn="l"/>
                <a:tab pos="2463800" algn="l"/>
                <a:tab pos="3086100" algn="l"/>
                <a:tab pos="1828800" algn="l"/>
                <a:tab pos="2463800" algn="l"/>
                <a:tab pos="3086100" algn="l"/>
                <a:tab pos="1828800" algn="l"/>
                <a:tab pos="2463800" algn="l"/>
                <a:tab pos="3086100" algn="l"/>
                <a:tab pos="1828800" algn="l"/>
                <a:tab pos="2463800" algn="l"/>
                <a:tab pos="3086100" algn="l"/>
                <a:tab pos="1828800" algn="l"/>
                <a:tab pos="2463800" algn="l"/>
                <a:tab pos="3086100" algn="l"/>
                <a:tab pos="1828800" algn="l"/>
                <a:tab pos="2463800" algn="l"/>
                <a:tab pos="3086100" algn="l"/>
                <a:tab pos="1828800" algn="l"/>
                <a:tab pos="2463800" algn="l"/>
                <a:tab pos="3086100" algn="l"/>
                <a:tab pos="1828800" algn="l"/>
                <a:tab pos="2463800" algn="l"/>
                <a:tab pos="3086100" algn="l"/>
                <a:tab pos="1828800" algn="l"/>
                <a:tab pos="2463800" algn="l"/>
                <a:tab pos="3086100" algn="l"/>
                <a:tab pos="1828800" algn="l"/>
                <a:tab pos="2463800" algn="l"/>
                <a:tab pos="30861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(</a:t>
            </a:r>
            <a:r>
              <a:rPr lang="en-US" sz="1800" b="1" dirty="0" err="1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d+f</a:t>
            </a:r>
            <a:r>
              <a:rPr lang="en-US" sz="1800" b="1" dirty="0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)-d == f</a:t>
            </a:r>
          </a:p>
        </p:txBody>
      </p:sp>
      <p:sp>
        <p:nvSpPr>
          <p:cNvPr id="45062" name="Rectangle 6"/>
          <p:cNvSpPr>
            <a:spLocks/>
          </p:cNvSpPr>
          <p:nvPr/>
        </p:nvSpPr>
        <p:spPr bwMode="auto">
          <a:xfrm>
            <a:off x="522288" y="3271838"/>
            <a:ext cx="2628900" cy="1155700"/>
          </a:xfrm>
          <a:prstGeom prst="rect">
            <a:avLst/>
          </a:prstGeom>
          <a:solidFill>
            <a:srgbClr val="D6D6F4"/>
          </a:solidFill>
          <a:ln w="25400" cap="flat">
            <a:solidFill>
              <a:srgbClr val="ADADEA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/>
          <a:lstStyle/>
          <a:p>
            <a:pPr algn="l">
              <a:spcBef>
                <a:spcPts val="475"/>
              </a:spcBef>
              <a:tabLst>
                <a:tab pos="1371600" algn="l"/>
                <a:tab pos="2286000" algn="l"/>
                <a:tab pos="1371600" algn="l"/>
                <a:tab pos="2286000" algn="l"/>
                <a:tab pos="1371600" algn="l"/>
                <a:tab pos="2286000" algn="l"/>
              </a:tabLst>
            </a:pPr>
            <a:r>
              <a:rPr lang="en-US" sz="1800" b="1" dirty="0" err="1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int</a:t>
            </a:r>
            <a:r>
              <a:rPr lang="en-US" sz="1800" b="1" dirty="0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 x = …;</a:t>
            </a:r>
            <a:endParaRPr lang="en-US" sz="2400" b="1" dirty="0">
              <a:solidFill>
                <a:schemeClr val="tx1"/>
              </a:solidFill>
              <a:latin typeface="Courier New"/>
              <a:ea typeface="Monaco" charset="0"/>
              <a:cs typeface="Courier New"/>
              <a:sym typeface="Monaco" charset="0"/>
            </a:endParaRPr>
          </a:p>
          <a:p>
            <a:pPr algn="l">
              <a:spcBef>
                <a:spcPts val="475"/>
              </a:spcBef>
              <a:tabLst>
                <a:tab pos="1371600" algn="l"/>
                <a:tab pos="2286000" algn="l"/>
                <a:tab pos="1371600" algn="l"/>
                <a:tab pos="2286000" algn="l"/>
                <a:tab pos="1371600" algn="l"/>
                <a:tab pos="22860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float f = …;</a:t>
            </a:r>
            <a:endParaRPr lang="en-US" sz="2400" b="1" dirty="0">
              <a:solidFill>
                <a:schemeClr val="tx1"/>
              </a:solidFill>
              <a:latin typeface="Courier New"/>
              <a:ea typeface="Monaco" charset="0"/>
              <a:cs typeface="Courier New"/>
              <a:sym typeface="Monaco" charset="0"/>
            </a:endParaRPr>
          </a:p>
          <a:p>
            <a:pPr algn="l">
              <a:spcBef>
                <a:spcPts val="475"/>
              </a:spcBef>
              <a:tabLst>
                <a:tab pos="1371600" algn="l"/>
                <a:tab pos="2286000" algn="l"/>
                <a:tab pos="1371600" algn="l"/>
                <a:tab pos="2286000" algn="l"/>
                <a:tab pos="1371600" algn="l"/>
                <a:tab pos="22860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double d = …;</a:t>
            </a:r>
          </a:p>
        </p:txBody>
      </p:sp>
      <p:sp>
        <p:nvSpPr>
          <p:cNvPr id="45063" name="Rectangle 7"/>
          <p:cNvSpPr>
            <a:spLocks/>
          </p:cNvSpPr>
          <p:nvPr/>
        </p:nvSpPr>
        <p:spPr bwMode="auto">
          <a:xfrm>
            <a:off x="457200" y="4581525"/>
            <a:ext cx="1704975" cy="698500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pPr algn="l"/>
            <a:r>
              <a:rPr lang="en-US" sz="20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  <a:sym typeface="Calibri" charset="0"/>
              </a:rPr>
              <a:t>Assume neither</a:t>
            </a:r>
            <a:endParaRPr lang="en-US">
              <a:solidFill>
                <a:schemeClr val="tx1"/>
              </a:solidFill>
              <a:latin typeface="Arial Narrow" charset="0"/>
              <a:ea typeface="Lucida Grande" charset="0"/>
              <a:cs typeface="Lucida Grande" charset="0"/>
              <a:sym typeface="Arial Narrow" charset="0"/>
            </a:endParaRPr>
          </a:p>
          <a:p>
            <a:pPr algn="l"/>
            <a:r>
              <a:rPr lang="en-US" sz="20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d</a:t>
            </a:r>
            <a:r>
              <a:rPr lang="en-US" sz="20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  <a:sym typeface="Calibri" charset="0"/>
              </a:rPr>
              <a:t> nor </a:t>
            </a:r>
            <a:r>
              <a:rPr lang="en-US" sz="20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f</a:t>
            </a:r>
            <a:r>
              <a:rPr lang="en-US" sz="20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  <a:sym typeface="Calibri" charset="0"/>
              </a:rPr>
              <a:t> is NaN</a:t>
            </a:r>
          </a:p>
        </p:txBody>
      </p:sp>
      <p:pic>
        <p:nvPicPr>
          <p:cNvPr id="7" name="Picture 4" descr="https://upload.wikimedia.org/wikipedia/commons/thumb/b/ba/Red_x.svg/1024px-Red_x.svg.pn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1834" y="2479349"/>
            <a:ext cx="228600" cy="2286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8" descr="Thumbnail for version as of 20:40, 31 January 2008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4008" y="2833298"/>
            <a:ext cx="224252" cy="22425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Thumbnail for version as of 20:40, 31 January 2008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4008" y="3182899"/>
            <a:ext cx="224252" cy="22425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https://upload.wikimedia.org/wikipedia/commons/thumb/b/ba/Red_x.svg/1024px-Red_x.svg.pn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1834" y="3532500"/>
            <a:ext cx="228600" cy="2286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 descr="Thumbnail for version as of 20:40, 31 January 2008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4008" y="3886449"/>
            <a:ext cx="224252" cy="22425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https://upload.wikimedia.org/wikipedia/commons/thumb/b/ba/Red_x.svg/1024px-Red_x.svg.pn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1834" y="4236050"/>
            <a:ext cx="228600" cy="2286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 descr="Thumbnail for version as of 20:40, 31 January 2008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4008" y="4589999"/>
            <a:ext cx="224252" cy="22425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 descr="Thumbnail for version as of 20:40, 31 January 2008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4008" y="4939600"/>
            <a:ext cx="224252" cy="22425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 descr="Thumbnail for version as of 20:40, 31 January 2008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4008" y="5289201"/>
            <a:ext cx="224252" cy="22425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" descr="https://upload.wikimedia.org/wikipedia/commons/thumb/b/ba/Red_x.svg/1024px-Red_x.svg.pn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1834" y="5638800"/>
            <a:ext cx="228600" cy="2286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This is important!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397000"/>
            <a:ext cx="8686800" cy="5435600"/>
          </a:xfrm>
        </p:spPr>
        <p:txBody>
          <a:bodyPr/>
          <a:lstStyle/>
          <a:p>
            <a:r>
              <a:rPr lang="en-US" dirty="0"/>
              <a:t>Ariane 5 explodes on maiden voyage: $500 MILLION dollars lost</a:t>
            </a:r>
          </a:p>
          <a:p>
            <a:pPr lvl="1"/>
            <a:r>
              <a:rPr lang="en-US" dirty="0"/>
              <a:t>64-bit floating point number assigned to 16-bit integer (1996)</a:t>
            </a:r>
          </a:p>
          <a:p>
            <a:pPr lvl="1"/>
            <a:r>
              <a:rPr lang="en-US" dirty="0"/>
              <a:t>Legacy code from Ariane 4 with a lower top speed</a:t>
            </a:r>
          </a:p>
          <a:p>
            <a:pPr lvl="1"/>
            <a:r>
              <a:rPr lang="en-US" dirty="0"/>
              <a:t>Causes rocket to get incorrect value of horizontal velocity and crash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r>
              <a:rPr lang="en-US" dirty="0"/>
              <a:t>Patriot Missile defense system misses scud – 28 people die</a:t>
            </a:r>
          </a:p>
          <a:p>
            <a:pPr lvl="1"/>
            <a:r>
              <a:rPr lang="en-US" dirty="0"/>
              <a:t>System tracks time in tenths of second</a:t>
            </a:r>
          </a:p>
          <a:p>
            <a:pPr lvl="1"/>
            <a:r>
              <a:rPr lang="en-US" dirty="0"/>
              <a:t>Converted from integer to floating point number.</a:t>
            </a:r>
          </a:p>
          <a:p>
            <a:pPr lvl="1"/>
            <a:r>
              <a:rPr lang="en-US" dirty="0"/>
              <a:t>Accumulated rounding error causes drift.  20% drift over 8 hours.</a:t>
            </a:r>
          </a:p>
          <a:p>
            <a:pPr lvl="1"/>
            <a:r>
              <a:rPr lang="en-US" dirty="0"/>
              <a:t>Eventually (on 2/25/1991 system was on for 100 hours) causes range </a:t>
            </a:r>
            <a:r>
              <a:rPr lang="en-US" dirty="0" err="1"/>
              <a:t>mis</a:t>
            </a:r>
            <a:r>
              <a:rPr lang="en-US" dirty="0"/>
              <a:t>-estimation sufficiently large to miss incoming missiles.</a:t>
            </a:r>
          </a:p>
          <a:p>
            <a:pPr lvl="1"/>
            <a:endParaRPr lang="en-US" dirty="0"/>
          </a:p>
        </p:txBody>
      </p:sp>
      <p:sp>
        <p:nvSpPr>
          <p:cNvPr id="6" name="动作按钮: 前进或下一项 5">
            <a:hlinkClick r:id="rId3" highlightClick="1"/>
            <a:extLst>
              <a:ext uri="{FF2B5EF4-FFF2-40B4-BE49-F238E27FC236}">
                <a16:creationId xmlns:a16="http://schemas.microsoft.com/office/drawing/2014/main" id="{3BBE8A5A-F7DC-4C78-AE34-D1A88236795B}"/>
              </a:ext>
            </a:extLst>
          </p:cNvPr>
          <p:cNvSpPr/>
          <p:nvPr/>
        </p:nvSpPr>
        <p:spPr bwMode="auto">
          <a:xfrm>
            <a:off x="914400" y="2971800"/>
            <a:ext cx="533400" cy="533400"/>
          </a:xfrm>
          <a:prstGeom prst="actionButtonForwardNext">
            <a:avLst/>
          </a:prstGeom>
          <a:ln>
            <a:headEnd type="none" w="med" len="med"/>
            <a:tailEnd type="triangl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328732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7" name="Rectangle 3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/>
              <a:t>Summary</a:t>
            </a:r>
          </a:p>
        </p:txBody>
      </p:sp>
      <p:sp>
        <p:nvSpPr>
          <p:cNvPr id="47108" name="Rectangle 4"/>
          <p:cNvSpPr>
            <a:spLocks noGrp="1" noChangeArrowheads="1"/>
          </p:cNvSpPr>
          <p:nvPr>
            <p:ph idx="1"/>
          </p:nvPr>
        </p:nvSpPr>
        <p:spPr>
          <a:ln/>
        </p:spPr>
        <p:txBody>
          <a:bodyPr/>
          <a:lstStyle/>
          <a:p>
            <a:r>
              <a:rPr lang="en-US"/>
              <a:t>IEEE Floating Point has clear mathematical  properties</a:t>
            </a:r>
          </a:p>
          <a:p>
            <a:r>
              <a:rPr lang="en-US"/>
              <a:t>Represents numbers of form M x 2</a:t>
            </a:r>
            <a:r>
              <a:rPr lang="en-US" baseline="32000"/>
              <a:t>E</a:t>
            </a:r>
            <a:endParaRPr lang="en-US"/>
          </a:p>
          <a:p>
            <a:r>
              <a:rPr lang="en-US"/>
              <a:t>One can reason about operations independent of implementation</a:t>
            </a:r>
          </a:p>
          <a:p>
            <a:pPr marL="552450" lvl="1"/>
            <a:r>
              <a:rPr lang="en-US"/>
              <a:t>As if computed with perfect precision and then rounded</a:t>
            </a:r>
          </a:p>
          <a:p>
            <a:r>
              <a:rPr lang="en-US"/>
              <a:t>Not the same as real arithmetic</a:t>
            </a:r>
          </a:p>
          <a:p>
            <a:pPr marL="552450" lvl="1"/>
            <a:r>
              <a:rPr lang="en-US"/>
              <a:t>Violates associativity/distributivity</a:t>
            </a:r>
          </a:p>
          <a:p>
            <a:pPr marL="552450" lvl="1"/>
            <a:r>
              <a:rPr lang="en-US"/>
              <a:t>Makes life difficult for compilers &amp; serious numerical applications programmers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1" name="Rectangle 3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 dirty="0"/>
              <a:t>Additional Slides</a:t>
            </a:r>
          </a:p>
        </p:txBody>
      </p:sp>
      <p:sp>
        <p:nvSpPr>
          <p:cNvPr id="48132" name="Rectangle 4"/>
          <p:cNvSpPr>
            <a:spLocks noGrp="1" noChangeArrowheads="1"/>
          </p:cNvSpPr>
          <p:nvPr>
            <p:ph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3" name="Rectangle 3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/>
              <a:t>Rounding</a:t>
            </a:r>
          </a:p>
        </p:txBody>
      </p:sp>
      <p:sp>
        <p:nvSpPr>
          <p:cNvPr id="51204" name="Rectangle 4"/>
          <p:cNvSpPr>
            <a:spLocks noGrp="1" noChangeArrowheads="1"/>
          </p:cNvSpPr>
          <p:nvPr>
            <p:ph idx="1"/>
          </p:nvPr>
        </p:nvSpPr>
        <p:spPr>
          <a:xfrm>
            <a:off x="381000" y="2844800"/>
            <a:ext cx="8382000" cy="3987800"/>
          </a:xfrm>
          <a:ln/>
        </p:spPr>
        <p:txBody>
          <a:bodyPr/>
          <a:lstStyle/>
          <a:p>
            <a:pPr>
              <a:tabLst>
                <a:tab pos="1682750" algn="l"/>
                <a:tab pos="3603625" algn="l"/>
                <a:tab pos="4425950" algn="l"/>
                <a:tab pos="5432425" algn="l"/>
              </a:tabLst>
            </a:pPr>
            <a:r>
              <a:rPr lang="en-US" dirty="0"/>
              <a:t>Round up conditions</a:t>
            </a:r>
          </a:p>
          <a:p>
            <a:pPr marL="552450" lvl="1">
              <a:tabLst>
                <a:tab pos="1682750" algn="l"/>
                <a:tab pos="3603625" algn="l"/>
                <a:tab pos="4425950" algn="l"/>
                <a:tab pos="5432425" algn="l"/>
              </a:tabLst>
            </a:pPr>
            <a:r>
              <a:rPr lang="en-US" dirty="0">
                <a:ea typeface="Zapf Dingbats" charset="0"/>
                <a:cs typeface="Zapf Dingbats" charset="0"/>
              </a:rPr>
              <a:t>Round = 1, Sticky = 1 ➙ &gt; 0.5</a:t>
            </a:r>
            <a:endParaRPr lang="en-US" dirty="0"/>
          </a:p>
          <a:p>
            <a:pPr marL="552450" lvl="1">
              <a:tabLst>
                <a:tab pos="1682750" algn="l"/>
                <a:tab pos="3603625" algn="l"/>
                <a:tab pos="4425950" algn="l"/>
                <a:tab pos="5432425" algn="l"/>
              </a:tabLst>
            </a:pPr>
            <a:r>
              <a:rPr lang="en-US" dirty="0">
                <a:ea typeface="Zapf Dingbats" charset="0"/>
                <a:cs typeface="Zapf Dingbats" charset="0"/>
              </a:rPr>
              <a:t>Guard = 1, Round = 1, Sticky = 0 ➙ Round to even</a:t>
            </a:r>
            <a:endParaRPr lang="en-US" dirty="0"/>
          </a:p>
          <a:p>
            <a:pPr marL="552450" lvl="1">
              <a:buNone/>
              <a:tabLst>
                <a:tab pos="1682750" algn="l"/>
                <a:tab pos="3603625" algn="l"/>
                <a:tab pos="4425950" algn="l"/>
                <a:tab pos="5432425" algn="l"/>
              </a:tabLst>
            </a:pPr>
            <a:r>
              <a:rPr lang="en-US" dirty="0"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Value</a:t>
            </a:r>
            <a:r>
              <a:rPr lang="en-US" dirty="0">
                <a:latin typeface="Calibri Bold Italic" charset="0"/>
                <a:ea typeface="ヒラギノ角ゴ ProN W6" charset="0"/>
                <a:cs typeface="ヒラギノ角ゴ ProN W6" charset="0"/>
                <a:sym typeface="Calibri Bold Italic" charset="0"/>
              </a:rPr>
              <a:t>	</a:t>
            </a:r>
            <a:r>
              <a:rPr lang="en-US" dirty="0"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Fraction</a:t>
            </a:r>
            <a:r>
              <a:rPr lang="en-US" dirty="0">
                <a:latin typeface="Calibri Bold Italic" charset="0"/>
                <a:ea typeface="ヒラギノ角ゴ ProN W6" charset="0"/>
                <a:cs typeface="ヒラギノ角ゴ ProN W6" charset="0"/>
                <a:sym typeface="Calibri Bold Italic" charset="0"/>
              </a:rPr>
              <a:t>	</a:t>
            </a:r>
            <a:r>
              <a:rPr lang="en-US" dirty="0"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GRS</a:t>
            </a:r>
            <a:r>
              <a:rPr lang="en-US" dirty="0">
                <a:latin typeface="Calibri Bold Italic" charset="0"/>
                <a:ea typeface="ヒラギノ角ゴ ProN W6" charset="0"/>
                <a:cs typeface="ヒラギノ角ゴ ProN W6" charset="0"/>
                <a:sym typeface="Calibri Bold Italic" charset="0"/>
              </a:rPr>
              <a:t>	</a:t>
            </a:r>
            <a:r>
              <a:rPr lang="en-US" dirty="0" err="1"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Incr</a:t>
            </a:r>
            <a:r>
              <a:rPr lang="en-US" dirty="0"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?</a:t>
            </a:r>
            <a:r>
              <a:rPr lang="en-US" dirty="0">
                <a:latin typeface="Calibri Bold Italic" charset="0"/>
                <a:ea typeface="ヒラギノ角ゴ ProN W6" charset="0"/>
                <a:cs typeface="ヒラギノ角ゴ ProN W6" charset="0"/>
                <a:sym typeface="Calibri Bold Italic" charset="0"/>
              </a:rPr>
              <a:t>	</a:t>
            </a:r>
            <a:r>
              <a:rPr lang="en-US" dirty="0"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Rounded</a:t>
            </a:r>
            <a:endParaRPr lang="en-US" dirty="0">
              <a:latin typeface="Calibri Bold Italic" charset="0"/>
              <a:ea typeface="ヒラギノ角ゴ ProN W6" charset="0"/>
              <a:cs typeface="ヒラギノ角ゴ ProN W6" charset="0"/>
              <a:sym typeface="Calibri Bold Italic" charset="0"/>
            </a:endParaRPr>
          </a:p>
          <a:p>
            <a:pPr marL="552450" lvl="1">
              <a:buNone/>
              <a:tabLst>
                <a:tab pos="1682750" algn="l"/>
                <a:tab pos="3603625" algn="l"/>
                <a:tab pos="4425950" algn="l"/>
                <a:tab pos="5432425" algn="l"/>
              </a:tabLst>
            </a:pPr>
            <a:r>
              <a:rPr lang="en-US" sz="1800" b="1" dirty="0">
                <a:latin typeface="Courier New"/>
                <a:ea typeface="Monaco" charset="0"/>
                <a:cs typeface="Courier New"/>
                <a:sym typeface="Monaco" charset="0"/>
              </a:rPr>
              <a:t> 128</a:t>
            </a:r>
            <a:r>
              <a:rPr lang="en-US" sz="1800" b="1" dirty="0">
                <a:latin typeface="Courier New"/>
                <a:cs typeface="Courier New"/>
                <a:sym typeface="Monaco" charset="0"/>
              </a:rPr>
              <a:t>	</a:t>
            </a:r>
            <a:r>
              <a:rPr lang="en-US" sz="1800" b="1" dirty="0">
                <a:latin typeface="Courier New"/>
                <a:ea typeface="Monaco" charset="0"/>
                <a:cs typeface="Courier New"/>
                <a:sym typeface="Monaco" charset="0"/>
              </a:rPr>
              <a:t>1.000</a:t>
            </a:r>
            <a:r>
              <a:rPr lang="en-US" sz="1800" b="1" dirty="0">
                <a:solidFill>
                  <a:srgbClr val="980002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0000</a:t>
            </a:r>
            <a:r>
              <a:rPr lang="en-US" sz="1800" b="1" dirty="0">
                <a:latin typeface="Courier New"/>
                <a:cs typeface="Courier New"/>
                <a:sym typeface="Monaco" charset="0"/>
              </a:rPr>
              <a:t>	</a:t>
            </a:r>
            <a:r>
              <a:rPr lang="en-US" sz="1800" b="1" dirty="0">
                <a:latin typeface="Courier New"/>
                <a:ea typeface="Monaco" charset="0"/>
                <a:cs typeface="Courier New"/>
                <a:sym typeface="Monaco" charset="0"/>
              </a:rPr>
              <a:t>000</a:t>
            </a:r>
            <a:r>
              <a:rPr lang="en-US" sz="1800" b="1" dirty="0">
                <a:latin typeface="Courier New"/>
                <a:cs typeface="Courier New"/>
                <a:sym typeface="Monaco" charset="0"/>
              </a:rPr>
              <a:t>	</a:t>
            </a:r>
            <a:r>
              <a:rPr lang="en-US" sz="1800" b="1" dirty="0">
                <a:latin typeface="Courier New"/>
                <a:ea typeface="Monaco" charset="0"/>
                <a:cs typeface="Courier New"/>
                <a:sym typeface="Monaco" charset="0"/>
              </a:rPr>
              <a:t>N</a:t>
            </a:r>
            <a:r>
              <a:rPr lang="en-US" sz="1800" b="1" dirty="0">
                <a:latin typeface="Courier New"/>
                <a:cs typeface="Courier New"/>
                <a:sym typeface="Monaco" charset="0"/>
              </a:rPr>
              <a:t>	</a:t>
            </a:r>
            <a:r>
              <a:rPr lang="en-US" sz="1800" b="1" dirty="0">
                <a:latin typeface="Courier New"/>
                <a:ea typeface="Monaco" charset="0"/>
                <a:cs typeface="Courier New"/>
                <a:sym typeface="Monaco" charset="0"/>
              </a:rPr>
              <a:t> 1.000</a:t>
            </a:r>
            <a:endParaRPr lang="en-US" sz="1800" b="1" dirty="0">
              <a:latin typeface="Courier New"/>
              <a:cs typeface="Courier New"/>
              <a:sym typeface="Monaco" charset="0"/>
            </a:endParaRPr>
          </a:p>
          <a:p>
            <a:pPr marL="552450" lvl="1">
              <a:buNone/>
              <a:tabLst>
                <a:tab pos="1682750" algn="l"/>
                <a:tab pos="3603625" algn="l"/>
                <a:tab pos="4425950" algn="l"/>
                <a:tab pos="5432425" algn="l"/>
              </a:tabLst>
            </a:pPr>
            <a:r>
              <a:rPr lang="en-US" sz="1800" b="1" dirty="0">
                <a:latin typeface="Courier New"/>
                <a:ea typeface="Monaco" charset="0"/>
                <a:cs typeface="Courier New"/>
                <a:sym typeface="Monaco" charset="0"/>
              </a:rPr>
              <a:t> 15</a:t>
            </a:r>
            <a:r>
              <a:rPr lang="en-US" sz="1800" b="1" dirty="0">
                <a:latin typeface="Courier New"/>
                <a:cs typeface="Courier New"/>
                <a:sym typeface="Monaco" charset="0"/>
              </a:rPr>
              <a:t>	</a:t>
            </a:r>
            <a:r>
              <a:rPr lang="en-US" sz="1800" b="1" dirty="0">
                <a:latin typeface="Courier New"/>
                <a:ea typeface="Monaco" charset="0"/>
                <a:cs typeface="Courier New"/>
                <a:sym typeface="Monaco" charset="0"/>
              </a:rPr>
              <a:t>1.101</a:t>
            </a:r>
            <a:r>
              <a:rPr lang="en-US" sz="1800" b="1" dirty="0">
                <a:solidFill>
                  <a:srgbClr val="980002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0000</a:t>
            </a:r>
            <a:r>
              <a:rPr lang="en-US" sz="1800" b="1" dirty="0">
                <a:latin typeface="Courier New"/>
                <a:cs typeface="Courier New"/>
                <a:sym typeface="Monaco" charset="0"/>
              </a:rPr>
              <a:t>	</a:t>
            </a:r>
            <a:r>
              <a:rPr lang="en-US" sz="1800" b="1" dirty="0">
                <a:latin typeface="Courier New"/>
                <a:ea typeface="Monaco" charset="0"/>
                <a:cs typeface="Courier New"/>
                <a:sym typeface="Monaco" charset="0"/>
              </a:rPr>
              <a:t>100</a:t>
            </a:r>
            <a:r>
              <a:rPr lang="en-US" sz="1800" b="1" dirty="0">
                <a:latin typeface="Courier New"/>
                <a:cs typeface="Courier New"/>
                <a:sym typeface="Monaco" charset="0"/>
              </a:rPr>
              <a:t>	</a:t>
            </a:r>
            <a:r>
              <a:rPr lang="en-US" sz="1800" b="1" dirty="0">
                <a:latin typeface="Courier New"/>
                <a:ea typeface="Monaco" charset="0"/>
                <a:cs typeface="Courier New"/>
                <a:sym typeface="Monaco" charset="0"/>
              </a:rPr>
              <a:t>N</a:t>
            </a:r>
            <a:r>
              <a:rPr lang="en-US" sz="1800" b="1" dirty="0">
                <a:latin typeface="Courier New"/>
                <a:cs typeface="Courier New"/>
                <a:sym typeface="Monaco" charset="0"/>
              </a:rPr>
              <a:t>	</a:t>
            </a:r>
            <a:r>
              <a:rPr lang="en-US" sz="1800" b="1" dirty="0">
                <a:latin typeface="Courier New"/>
                <a:ea typeface="Monaco" charset="0"/>
                <a:cs typeface="Courier New"/>
                <a:sym typeface="Monaco" charset="0"/>
              </a:rPr>
              <a:t> 1.101</a:t>
            </a:r>
            <a:endParaRPr lang="en-US" sz="1800" b="1" dirty="0">
              <a:latin typeface="Courier New"/>
              <a:cs typeface="Courier New"/>
              <a:sym typeface="Monaco" charset="0"/>
            </a:endParaRPr>
          </a:p>
          <a:p>
            <a:pPr marL="552450" lvl="1">
              <a:buNone/>
              <a:tabLst>
                <a:tab pos="1682750" algn="l"/>
                <a:tab pos="3603625" algn="l"/>
                <a:tab pos="4425950" algn="l"/>
                <a:tab pos="5432425" algn="l"/>
              </a:tabLst>
            </a:pPr>
            <a:r>
              <a:rPr lang="en-US" sz="1800" b="1" dirty="0">
                <a:latin typeface="Courier New"/>
                <a:ea typeface="Monaco" charset="0"/>
                <a:cs typeface="Courier New"/>
                <a:sym typeface="Monaco" charset="0"/>
              </a:rPr>
              <a:t> 17</a:t>
            </a:r>
            <a:r>
              <a:rPr lang="en-US" sz="1800" b="1" dirty="0">
                <a:latin typeface="Courier New"/>
                <a:cs typeface="Courier New"/>
                <a:sym typeface="Monaco" charset="0"/>
              </a:rPr>
              <a:t>	</a:t>
            </a:r>
            <a:r>
              <a:rPr lang="en-US" sz="1800" b="1" dirty="0">
                <a:latin typeface="Courier New"/>
                <a:ea typeface="Monaco" charset="0"/>
                <a:cs typeface="Courier New"/>
                <a:sym typeface="Monaco" charset="0"/>
              </a:rPr>
              <a:t>1.000</a:t>
            </a:r>
            <a:r>
              <a:rPr lang="en-US" sz="1800" b="1" dirty="0">
                <a:solidFill>
                  <a:srgbClr val="980002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1000</a:t>
            </a:r>
            <a:r>
              <a:rPr lang="en-US" sz="1800" b="1" dirty="0">
                <a:latin typeface="Courier New"/>
                <a:cs typeface="Courier New"/>
                <a:sym typeface="Monaco" charset="0"/>
              </a:rPr>
              <a:t>	</a:t>
            </a:r>
            <a:r>
              <a:rPr lang="en-US" sz="1800" b="1" dirty="0">
                <a:latin typeface="Courier New"/>
                <a:ea typeface="Monaco" charset="0"/>
                <a:cs typeface="Courier New"/>
                <a:sym typeface="Monaco" charset="0"/>
              </a:rPr>
              <a:t>010</a:t>
            </a:r>
            <a:r>
              <a:rPr lang="en-US" sz="1800" b="1" dirty="0">
                <a:latin typeface="Courier New"/>
                <a:cs typeface="Courier New"/>
                <a:sym typeface="Monaco" charset="0"/>
              </a:rPr>
              <a:t>	</a:t>
            </a:r>
            <a:r>
              <a:rPr lang="en-US" sz="1800" b="1" dirty="0">
                <a:latin typeface="Courier New"/>
                <a:ea typeface="Monaco" charset="0"/>
                <a:cs typeface="Courier New"/>
                <a:sym typeface="Monaco" charset="0"/>
              </a:rPr>
              <a:t>N</a:t>
            </a:r>
            <a:r>
              <a:rPr lang="en-US" sz="1800" b="1" dirty="0">
                <a:latin typeface="Courier New"/>
                <a:cs typeface="Courier New"/>
                <a:sym typeface="Monaco" charset="0"/>
              </a:rPr>
              <a:t>	</a:t>
            </a:r>
            <a:r>
              <a:rPr lang="en-US" sz="1800" b="1" dirty="0">
                <a:latin typeface="Courier New"/>
                <a:ea typeface="Monaco" charset="0"/>
                <a:cs typeface="Courier New"/>
                <a:sym typeface="Monaco" charset="0"/>
              </a:rPr>
              <a:t> 1.000</a:t>
            </a:r>
            <a:endParaRPr lang="en-US" sz="1800" b="1" dirty="0">
              <a:latin typeface="Courier New"/>
              <a:cs typeface="Courier New"/>
              <a:sym typeface="Monaco" charset="0"/>
            </a:endParaRPr>
          </a:p>
          <a:p>
            <a:pPr marL="552450" lvl="1">
              <a:buNone/>
              <a:tabLst>
                <a:tab pos="1682750" algn="l"/>
                <a:tab pos="3603625" algn="l"/>
                <a:tab pos="4425950" algn="l"/>
                <a:tab pos="5432425" algn="l"/>
              </a:tabLst>
            </a:pPr>
            <a:r>
              <a:rPr lang="en-US" sz="1800" b="1" dirty="0">
                <a:latin typeface="Courier New"/>
                <a:ea typeface="Monaco" charset="0"/>
                <a:cs typeface="Courier New"/>
                <a:sym typeface="Monaco" charset="0"/>
              </a:rPr>
              <a:t> 19</a:t>
            </a:r>
            <a:r>
              <a:rPr lang="en-US" sz="1800" b="1" dirty="0">
                <a:latin typeface="Courier New"/>
                <a:cs typeface="Courier New"/>
                <a:sym typeface="Monaco" charset="0"/>
              </a:rPr>
              <a:t>	</a:t>
            </a:r>
            <a:r>
              <a:rPr lang="en-US" sz="1800" b="1" dirty="0">
                <a:latin typeface="Courier New"/>
                <a:ea typeface="Monaco" charset="0"/>
                <a:cs typeface="Courier New"/>
                <a:sym typeface="Monaco" charset="0"/>
              </a:rPr>
              <a:t>1.001</a:t>
            </a:r>
            <a:r>
              <a:rPr lang="en-US" sz="1800" b="1" dirty="0">
                <a:solidFill>
                  <a:srgbClr val="980002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1000</a:t>
            </a:r>
            <a:r>
              <a:rPr lang="en-US" sz="1800" b="1" dirty="0">
                <a:latin typeface="Courier New"/>
                <a:cs typeface="Courier New"/>
                <a:sym typeface="Monaco" charset="0"/>
              </a:rPr>
              <a:t>	</a:t>
            </a:r>
            <a:r>
              <a:rPr lang="en-US" sz="1800" b="1" dirty="0">
                <a:latin typeface="Courier New"/>
                <a:ea typeface="Monaco" charset="0"/>
                <a:cs typeface="Courier New"/>
                <a:sym typeface="Monaco" charset="0"/>
              </a:rPr>
              <a:t>110</a:t>
            </a:r>
            <a:r>
              <a:rPr lang="en-US" sz="1800" b="1" dirty="0">
                <a:latin typeface="Courier New"/>
                <a:cs typeface="Courier New"/>
                <a:sym typeface="Monaco" charset="0"/>
              </a:rPr>
              <a:t>	</a:t>
            </a:r>
            <a:r>
              <a:rPr lang="en-US" sz="1800" b="1" dirty="0">
                <a:latin typeface="Courier New"/>
                <a:ea typeface="Monaco" charset="0"/>
                <a:cs typeface="Courier New"/>
                <a:sym typeface="Monaco" charset="0"/>
              </a:rPr>
              <a:t>Y</a:t>
            </a:r>
            <a:r>
              <a:rPr lang="en-US" sz="1800" b="1" dirty="0">
                <a:latin typeface="Courier New"/>
                <a:cs typeface="Courier New"/>
                <a:sym typeface="Monaco" charset="0"/>
              </a:rPr>
              <a:t>	</a:t>
            </a:r>
            <a:r>
              <a:rPr lang="en-US" sz="1800" b="1" dirty="0">
                <a:latin typeface="Courier New"/>
                <a:ea typeface="Monaco" charset="0"/>
                <a:cs typeface="Courier New"/>
                <a:sym typeface="Monaco" charset="0"/>
              </a:rPr>
              <a:t> 1.010</a:t>
            </a:r>
            <a:endParaRPr lang="en-US" sz="1800" b="1" dirty="0">
              <a:latin typeface="Courier New"/>
              <a:cs typeface="Courier New"/>
              <a:sym typeface="Monaco" charset="0"/>
            </a:endParaRPr>
          </a:p>
          <a:p>
            <a:pPr marL="552450" lvl="1">
              <a:buNone/>
              <a:tabLst>
                <a:tab pos="1682750" algn="l"/>
                <a:tab pos="3603625" algn="l"/>
                <a:tab pos="4425950" algn="l"/>
                <a:tab pos="5432425" algn="l"/>
              </a:tabLst>
            </a:pPr>
            <a:r>
              <a:rPr lang="en-US" sz="1800" b="1" dirty="0">
                <a:latin typeface="Courier New"/>
                <a:ea typeface="Monaco" charset="0"/>
                <a:cs typeface="Courier New"/>
                <a:sym typeface="Monaco" charset="0"/>
              </a:rPr>
              <a:t> 138</a:t>
            </a:r>
            <a:r>
              <a:rPr lang="en-US" sz="1800" b="1" dirty="0">
                <a:latin typeface="Courier New"/>
                <a:cs typeface="Courier New"/>
                <a:sym typeface="Monaco" charset="0"/>
              </a:rPr>
              <a:t>	</a:t>
            </a:r>
            <a:r>
              <a:rPr lang="en-US" sz="1800" b="1" dirty="0">
                <a:latin typeface="Courier New"/>
                <a:ea typeface="Monaco" charset="0"/>
                <a:cs typeface="Courier New"/>
                <a:sym typeface="Monaco" charset="0"/>
              </a:rPr>
              <a:t>1.000</a:t>
            </a:r>
            <a:r>
              <a:rPr lang="en-US" sz="1800" b="1" dirty="0">
                <a:solidFill>
                  <a:srgbClr val="980002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1010</a:t>
            </a:r>
            <a:r>
              <a:rPr lang="en-US" sz="1800" b="1" dirty="0">
                <a:latin typeface="Courier New"/>
                <a:cs typeface="Courier New"/>
                <a:sym typeface="Monaco" charset="0"/>
              </a:rPr>
              <a:t>	</a:t>
            </a:r>
            <a:r>
              <a:rPr lang="en-US" sz="1800" b="1" dirty="0">
                <a:latin typeface="Courier New"/>
                <a:ea typeface="Monaco" charset="0"/>
                <a:cs typeface="Courier New"/>
                <a:sym typeface="Monaco" charset="0"/>
              </a:rPr>
              <a:t>011</a:t>
            </a:r>
            <a:r>
              <a:rPr lang="en-US" sz="1800" b="1" dirty="0">
                <a:latin typeface="Courier New"/>
                <a:cs typeface="Courier New"/>
                <a:sym typeface="Monaco" charset="0"/>
              </a:rPr>
              <a:t>	</a:t>
            </a:r>
            <a:r>
              <a:rPr lang="en-US" sz="1800" b="1" dirty="0">
                <a:latin typeface="Courier New"/>
                <a:ea typeface="Monaco" charset="0"/>
                <a:cs typeface="Courier New"/>
                <a:sym typeface="Monaco" charset="0"/>
              </a:rPr>
              <a:t>Y</a:t>
            </a:r>
            <a:r>
              <a:rPr lang="en-US" sz="1800" b="1" dirty="0">
                <a:latin typeface="Courier New"/>
                <a:cs typeface="Courier New"/>
                <a:sym typeface="Monaco" charset="0"/>
              </a:rPr>
              <a:t>	</a:t>
            </a:r>
            <a:r>
              <a:rPr lang="en-US" sz="1800" b="1" dirty="0">
                <a:latin typeface="Courier New"/>
                <a:ea typeface="Monaco" charset="0"/>
                <a:cs typeface="Courier New"/>
                <a:sym typeface="Monaco" charset="0"/>
              </a:rPr>
              <a:t> 1.001</a:t>
            </a:r>
            <a:endParaRPr lang="en-US" sz="1800" b="1" dirty="0">
              <a:latin typeface="Courier New"/>
              <a:cs typeface="Courier New"/>
              <a:sym typeface="Monaco" charset="0"/>
            </a:endParaRPr>
          </a:p>
          <a:p>
            <a:pPr marL="552450" lvl="1">
              <a:buNone/>
              <a:tabLst>
                <a:tab pos="1682750" algn="l"/>
                <a:tab pos="3603625" algn="l"/>
                <a:tab pos="4425950" algn="l"/>
                <a:tab pos="5432425" algn="l"/>
              </a:tabLst>
            </a:pPr>
            <a:r>
              <a:rPr lang="en-US" sz="1800" b="1" dirty="0">
                <a:latin typeface="Courier New"/>
                <a:ea typeface="Monaco" charset="0"/>
                <a:cs typeface="Courier New"/>
                <a:sym typeface="Monaco" charset="0"/>
              </a:rPr>
              <a:t> 63</a:t>
            </a:r>
            <a:r>
              <a:rPr lang="en-US" sz="1800" b="1" dirty="0">
                <a:latin typeface="Courier New"/>
                <a:cs typeface="Courier New"/>
                <a:sym typeface="Monaco" charset="0"/>
              </a:rPr>
              <a:t>	</a:t>
            </a:r>
            <a:r>
              <a:rPr lang="en-US" sz="1800" b="1" dirty="0">
                <a:latin typeface="Courier New"/>
                <a:ea typeface="Monaco" charset="0"/>
                <a:cs typeface="Courier New"/>
                <a:sym typeface="Monaco" charset="0"/>
              </a:rPr>
              <a:t>1.111</a:t>
            </a:r>
            <a:r>
              <a:rPr lang="en-US" sz="1800" b="1" dirty="0">
                <a:solidFill>
                  <a:srgbClr val="980002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1100</a:t>
            </a:r>
            <a:r>
              <a:rPr lang="en-US" sz="1800" b="1" dirty="0">
                <a:latin typeface="Courier New"/>
                <a:cs typeface="Courier New"/>
                <a:sym typeface="Monaco" charset="0"/>
              </a:rPr>
              <a:t>	</a:t>
            </a:r>
            <a:r>
              <a:rPr lang="en-US" sz="1800" b="1" dirty="0">
                <a:latin typeface="Courier New"/>
                <a:ea typeface="Monaco" charset="0"/>
                <a:cs typeface="Courier New"/>
                <a:sym typeface="Monaco" charset="0"/>
              </a:rPr>
              <a:t>111</a:t>
            </a:r>
            <a:r>
              <a:rPr lang="en-US" sz="1800" b="1" dirty="0">
                <a:latin typeface="Courier New"/>
                <a:cs typeface="Courier New"/>
                <a:sym typeface="Monaco" charset="0"/>
              </a:rPr>
              <a:t>	</a:t>
            </a:r>
            <a:r>
              <a:rPr lang="en-US" sz="1800" b="1" dirty="0">
                <a:latin typeface="Courier New"/>
                <a:ea typeface="Monaco" charset="0"/>
                <a:cs typeface="Courier New"/>
                <a:sym typeface="Monaco" charset="0"/>
              </a:rPr>
              <a:t>Y</a:t>
            </a:r>
            <a:r>
              <a:rPr lang="en-US" sz="1800" b="1" dirty="0">
                <a:latin typeface="Courier New"/>
                <a:cs typeface="Courier New"/>
                <a:sym typeface="Monaco" charset="0"/>
              </a:rPr>
              <a:t>	</a:t>
            </a:r>
            <a:r>
              <a:rPr lang="en-US" sz="1800" b="1" dirty="0">
                <a:latin typeface="Courier New"/>
                <a:ea typeface="Monaco" charset="0"/>
                <a:cs typeface="Courier New"/>
                <a:sym typeface="Monaco" charset="0"/>
              </a:rPr>
              <a:t>10.000</a:t>
            </a:r>
            <a:endParaRPr lang="en-US" sz="1800" b="1" dirty="0">
              <a:latin typeface="Courier New"/>
              <a:cs typeface="Courier New"/>
              <a:sym typeface="Monaco" charset="0"/>
            </a:endParaRPr>
          </a:p>
        </p:txBody>
      </p:sp>
      <p:sp>
        <p:nvSpPr>
          <p:cNvPr id="51205" name="Rectangle 5"/>
          <p:cNvSpPr>
            <a:spLocks/>
          </p:cNvSpPr>
          <p:nvPr/>
        </p:nvSpPr>
        <p:spPr bwMode="auto">
          <a:xfrm>
            <a:off x="3745618" y="698500"/>
            <a:ext cx="2570340" cy="630942"/>
          </a:xfrm>
          <a:prstGeom prst="rect">
            <a:avLst/>
          </a:prstGeom>
          <a:noFill/>
          <a:ln w="19050" cap="flat">
            <a:noFill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r>
              <a:rPr lang="en-US" sz="3600" b="1" dirty="0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1.BBG</a:t>
            </a:r>
            <a:r>
              <a:rPr lang="en-US" sz="3600" b="1" dirty="0">
                <a:solidFill>
                  <a:srgbClr val="CC0000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RXXX</a:t>
            </a:r>
          </a:p>
        </p:txBody>
      </p:sp>
      <p:sp>
        <p:nvSpPr>
          <p:cNvPr id="51206" name="Rectangle 6"/>
          <p:cNvSpPr>
            <a:spLocks/>
          </p:cNvSpPr>
          <p:nvPr/>
        </p:nvSpPr>
        <p:spPr bwMode="auto">
          <a:xfrm>
            <a:off x="144463" y="1450975"/>
            <a:ext cx="3060700" cy="444500"/>
          </a:xfrm>
          <a:prstGeom prst="rect">
            <a:avLst/>
          </a:prstGeom>
          <a:noFill/>
          <a:ln w="19050" cap="flat">
            <a:noFill/>
            <a:miter lim="800000"/>
            <a:headEnd type="none" w="med" len="med"/>
            <a:tailEnd type="none" w="med" len="med"/>
          </a:ln>
        </p:spPr>
        <p:txBody>
          <a:bodyPr lIns="38100" tIns="38100" rIns="38100" bIns="38100"/>
          <a:lstStyle/>
          <a:p>
            <a:pPr algn="r"/>
            <a:r>
              <a:rPr lang="en-US" sz="240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Guard bit: LSB of result</a:t>
            </a:r>
          </a:p>
        </p:txBody>
      </p:sp>
      <p:sp>
        <p:nvSpPr>
          <p:cNvPr id="51207" name="Rectangle 7"/>
          <p:cNvSpPr>
            <a:spLocks/>
          </p:cNvSpPr>
          <p:nvPr/>
        </p:nvSpPr>
        <p:spPr bwMode="auto">
          <a:xfrm>
            <a:off x="669925" y="2149475"/>
            <a:ext cx="3389313" cy="444500"/>
          </a:xfrm>
          <a:prstGeom prst="rect">
            <a:avLst/>
          </a:prstGeom>
          <a:noFill/>
          <a:ln w="19050" cap="flat">
            <a:noFill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pPr algn="r"/>
            <a:r>
              <a:rPr lang="en-US" sz="240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Round bit: 1</a:t>
            </a:r>
            <a:r>
              <a:rPr lang="en-US" sz="2400" baseline="3000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st</a:t>
            </a:r>
            <a:r>
              <a:rPr lang="en-US" sz="240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 bit removed</a:t>
            </a:r>
          </a:p>
        </p:txBody>
      </p:sp>
      <p:sp>
        <p:nvSpPr>
          <p:cNvPr id="51208" name="AutoShape 8"/>
          <p:cNvSpPr>
            <a:spLocks/>
          </p:cNvSpPr>
          <p:nvPr/>
        </p:nvSpPr>
        <p:spPr bwMode="auto">
          <a:xfrm rot="-5400000">
            <a:off x="5708650" y="1084263"/>
            <a:ext cx="381000" cy="774700"/>
          </a:xfrm>
          <a:custGeom>
            <a:avLst/>
            <a:gdLst>
              <a:gd name="T0" fmla="*/ 10800 w 21600"/>
              <a:gd name="T1" fmla="*/ 10800 h 21600"/>
            </a:gdLst>
            <a:ahLst/>
            <a:cxnLst>
              <a:cxn ang="0">
                <a:pos x="T0" y="T1"/>
              </a:cxn>
            </a:cxnLst>
            <a:rect l="0" t="0" r="r" b="b"/>
            <a:pathLst>
              <a:path w="21600" h="21600">
                <a:moveTo>
                  <a:pt x="21600" y="21600"/>
                </a:moveTo>
                <a:cubicBezTo>
                  <a:pt x="15635" y="21600"/>
                  <a:pt x="10800" y="20005"/>
                  <a:pt x="10800" y="18036"/>
                </a:cubicBezTo>
                <a:lnTo>
                  <a:pt x="10800" y="14364"/>
                </a:lnTo>
                <a:cubicBezTo>
                  <a:pt x="10800" y="12395"/>
                  <a:pt x="5965" y="10800"/>
                  <a:pt x="0" y="10800"/>
                </a:cubicBezTo>
                <a:cubicBezTo>
                  <a:pt x="5965" y="10800"/>
                  <a:pt x="10800" y="9204"/>
                  <a:pt x="10800" y="7236"/>
                </a:cubicBezTo>
                <a:lnTo>
                  <a:pt x="10800" y="3564"/>
                </a:lnTo>
                <a:cubicBezTo>
                  <a:pt x="10800" y="1596"/>
                  <a:pt x="15635" y="0"/>
                  <a:pt x="21600" y="0"/>
                </a:cubicBezTo>
              </a:path>
            </a:pathLst>
          </a:custGeom>
          <a:noFill/>
          <a:ln w="381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1209" name="Rectangle 9"/>
          <p:cNvSpPr>
            <a:spLocks/>
          </p:cNvSpPr>
          <p:nvPr/>
        </p:nvSpPr>
        <p:spPr bwMode="auto">
          <a:xfrm>
            <a:off x="5026025" y="1798638"/>
            <a:ext cx="3983038" cy="444500"/>
          </a:xfrm>
          <a:prstGeom prst="rect">
            <a:avLst/>
          </a:prstGeom>
          <a:noFill/>
          <a:ln w="19050" cap="flat">
            <a:noFill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pPr algn="l"/>
            <a:r>
              <a:rPr lang="en-US" sz="240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Sticky bit: OR of remaining bits</a:t>
            </a:r>
          </a:p>
        </p:txBody>
      </p:sp>
      <p:sp>
        <p:nvSpPr>
          <p:cNvPr id="51210" name="Freeform 10"/>
          <p:cNvSpPr>
            <a:spLocks/>
          </p:cNvSpPr>
          <p:nvPr/>
        </p:nvSpPr>
        <p:spPr bwMode="auto">
          <a:xfrm>
            <a:off x="4064000" y="1258888"/>
            <a:ext cx="1231900" cy="1090612"/>
          </a:xfrm>
          <a:custGeom>
            <a:avLst/>
            <a:gdLst/>
            <a:ahLst/>
            <a:cxnLst>
              <a:cxn ang="0">
                <a:pos x="0" y="19500"/>
              </a:cxn>
              <a:cxn ang="0">
                <a:pos x="21380" y="3812"/>
              </a:cxn>
              <a:cxn ang="0">
                <a:pos x="21159" y="628"/>
              </a:cxn>
            </a:cxnLst>
            <a:rect l="0" t="0" r="r" b="b"/>
            <a:pathLst>
              <a:path w="21381" h="19500">
                <a:moveTo>
                  <a:pt x="0" y="19500"/>
                </a:moveTo>
                <a:cubicBezTo>
                  <a:pt x="0" y="19500"/>
                  <a:pt x="21600" y="9723"/>
                  <a:pt x="21380" y="3812"/>
                </a:cubicBezTo>
                <a:cubicBezTo>
                  <a:pt x="21159" y="-2100"/>
                  <a:pt x="21159" y="628"/>
                  <a:pt x="21159" y="628"/>
                </a:cubicBezTo>
              </a:path>
            </a:pathLst>
          </a:custGeom>
          <a:noFill/>
          <a:ln w="38100" cap="flat">
            <a:solidFill>
              <a:schemeClr val="tx1"/>
            </a:solidFill>
            <a:prstDash val="solid"/>
            <a:miter lim="800000"/>
            <a:headEnd type="none" w="med" len="med"/>
            <a:tailEnd type="triangl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1211" name="Freeform 11"/>
          <p:cNvSpPr>
            <a:spLocks/>
          </p:cNvSpPr>
          <p:nvPr/>
        </p:nvSpPr>
        <p:spPr bwMode="auto">
          <a:xfrm>
            <a:off x="3251200" y="1320800"/>
            <a:ext cx="1790700" cy="596900"/>
          </a:xfrm>
          <a:custGeom>
            <a:avLst/>
            <a:gdLst/>
            <a:ahLst/>
            <a:cxnLst>
              <a:cxn ang="0">
                <a:pos x="0" y="12462"/>
              </a:cxn>
              <a:cxn ang="0">
                <a:pos x="11949" y="19108"/>
              </a:cxn>
              <a:cxn ang="0">
                <a:pos x="21600" y="4154"/>
              </a:cxn>
              <a:cxn ang="0">
                <a:pos x="21447" y="0"/>
              </a:cxn>
            </a:cxnLst>
            <a:rect l="0" t="0" r="r" b="b"/>
            <a:pathLst>
              <a:path w="21600" h="19538">
                <a:moveTo>
                  <a:pt x="0" y="12462"/>
                </a:moveTo>
                <a:cubicBezTo>
                  <a:pt x="0" y="12462"/>
                  <a:pt x="5668" y="21600"/>
                  <a:pt x="11949" y="19108"/>
                </a:cubicBezTo>
                <a:cubicBezTo>
                  <a:pt x="18230" y="16615"/>
                  <a:pt x="21600" y="4985"/>
                  <a:pt x="21600" y="4154"/>
                </a:cubicBezTo>
                <a:cubicBezTo>
                  <a:pt x="21600" y="3323"/>
                  <a:pt x="21447" y="0"/>
                  <a:pt x="21447" y="0"/>
                </a:cubicBezTo>
              </a:path>
            </a:pathLst>
          </a:custGeom>
          <a:noFill/>
          <a:ln w="38100" cap="flat">
            <a:solidFill>
              <a:schemeClr val="tx1"/>
            </a:solidFill>
            <a:prstDash val="solid"/>
            <a:miter lim="800000"/>
            <a:headEnd type="none" w="med" len="med"/>
            <a:tailEnd type="triangle" w="med" len="med"/>
          </a:ln>
        </p:spPr>
        <p:txBody>
          <a:bodyPr lIns="0" tIns="0" rIns="0" bIns="0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242394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7" name="Rectangle 3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/>
              <a:t>Postnormalize</a:t>
            </a:r>
          </a:p>
        </p:txBody>
      </p:sp>
      <p:sp>
        <p:nvSpPr>
          <p:cNvPr id="52228" name="Rectangle 4"/>
          <p:cNvSpPr>
            <a:spLocks noGrp="1" noChangeArrowheads="1"/>
          </p:cNvSpPr>
          <p:nvPr>
            <p:ph idx="1"/>
          </p:nvPr>
        </p:nvSpPr>
        <p:spPr>
          <a:ln/>
        </p:spPr>
        <p:txBody>
          <a:bodyPr/>
          <a:lstStyle/>
          <a:p>
            <a:pPr>
              <a:tabLst>
                <a:tab pos="1866900" algn="l"/>
                <a:tab pos="3511550" algn="l"/>
                <a:tab pos="4335463" algn="l"/>
                <a:tab pos="5981700" algn="l"/>
                <a:tab pos="1866900" algn="l"/>
                <a:tab pos="3603625" algn="l"/>
                <a:tab pos="4335463" algn="l"/>
                <a:tab pos="6072188" algn="l"/>
                <a:tab pos="1866900" algn="l"/>
                <a:tab pos="3603625" algn="l"/>
                <a:tab pos="4335463" algn="l"/>
                <a:tab pos="6072188" algn="l"/>
                <a:tab pos="1866900" algn="l"/>
                <a:tab pos="3603625" algn="l"/>
                <a:tab pos="4335463" algn="l"/>
                <a:tab pos="6072188" algn="l"/>
                <a:tab pos="1866900" algn="l"/>
                <a:tab pos="3603625" algn="l"/>
                <a:tab pos="4335463" algn="l"/>
                <a:tab pos="6072188" algn="l"/>
                <a:tab pos="1866900" algn="l"/>
                <a:tab pos="3603625" algn="l"/>
                <a:tab pos="4335463" algn="l"/>
                <a:tab pos="6072188" algn="l"/>
                <a:tab pos="1866900" algn="l"/>
                <a:tab pos="3603625" algn="l"/>
                <a:tab pos="4335463" algn="l"/>
                <a:tab pos="6072188" algn="l"/>
              </a:tabLst>
            </a:pPr>
            <a:r>
              <a:rPr lang="en-US" dirty="0"/>
              <a:t>Issue</a:t>
            </a:r>
          </a:p>
          <a:p>
            <a:pPr marL="552450" lvl="1">
              <a:tabLst>
                <a:tab pos="1866900" algn="l"/>
                <a:tab pos="3511550" algn="l"/>
                <a:tab pos="4335463" algn="l"/>
                <a:tab pos="5981700" algn="l"/>
                <a:tab pos="1866900" algn="l"/>
                <a:tab pos="3603625" algn="l"/>
                <a:tab pos="4335463" algn="l"/>
                <a:tab pos="6072188" algn="l"/>
                <a:tab pos="1866900" algn="l"/>
                <a:tab pos="3603625" algn="l"/>
                <a:tab pos="4335463" algn="l"/>
                <a:tab pos="6072188" algn="l"/>
                <a:tab pos="1866900" algn="l"/>
                <a:tab pos="3603625" algn="l"/>
                <a:tab pos="4335463" algn="l"/>
                <a:tab pos="6072188" algn="l"/>
                <a:tab pos="1866900" algn="l"/>
                <a:tab pos="3603625" algn="l"/>
                <a:tab pos="4335463" algn="l"/>
                <a:tab pos="6072188" algn="l"/>
                <a:tab pos="1866900" algn="l"/>
                <a:tab pos="3603625" algn="l"/>
                <a:tab pos="4335463" algn="l"/>
                <a:tab pos="6072188" algn="l"/>
                <a:tab pos="1866900" algn="l"/>
                <a:tab pos="3603625" algn="l"/>
                <a:tab pos="4335463" algn="l"/>
                <a:tab pos="6072188" algn="l"/>
              </a:tabLst>
            </a:pPr>
            <a:r>
              <a:rPr lang="en-US" dirty="0"/>
              <a:t>Rounding may have caused overflow</a:t>
            </a:r>
          </a:p>
          <a:p>
            <a:pPr marL="552450" lvl="1">
              <a:tabLst>
                <a:tab pos="1866900" algn="l"/>
                <a:tab pos="3511550" algn="l"/>
                <a:tab pos="4335463" algn="l"/>
                <a:tab pos="5981700" algn="l"/>
                <a:tab pos="1866900" algn="l"/>
                <a:tab pos="3603625" algn="l"/>
                <a:tab pos="4335463" algn="l"/>
                <a:tab pos="6072188" algn="l"/>
                <a:tab pos="1866900" algn="l"/>
                <a:tab pos="3603625" algn="l"/>
                <a:tab pos="4335463" algn="l"/>
                <a:tab pos="6072188" algn="l"/>
                <a:tab pos="1866900" algn="l"/>
                <a:tab pos="3603625" algn="l"/>
                <a:tab pos="4335463" algn="l"/>
                <a:tab pos="6072188" algn="l"/>
                <a:tab pos="1866900" algn="l"/>
                <a:tab pos="3603625" algn="l"/>
                <a:tab pos="4335463" algn="l"/>
                <a:tab pos="6072188" algn="l"/>
                <a:tab pos="1866900" algn="l"/>
                <a:tab pos="3603625" algn="l"/>
                <a:tab pos="4335463" algn="l"/>
                <a:tab pos="6072188" algn="l"/>
                <a:tab pos="1866900" algn="l"/>
                <a:tab pos="3603625" algn="l"/>
                <a:tab pos="4335463" algn="l"/>
                <a:tab pos="6072188" algn="l"/>
              </a:tabLst>
            </a:pPr>
            <a:r>
              <a:rPr lang="en-US" dirty="0"/>
              <a:t>Handle by shifting right once &amp; incrementing exponent</a:t>
            </a:r>
          </a:p>
          <a:p>
            <a:pPr marL="552450" lvl="1">
              <a:buNone/>
              <a:tabLst>
                <a:tab pos="1866900" algn="l"/>
                <a:tab pos="3511550" algn="l"/>
                <a:tab pos="4335463" algn="l"/>
                <a:tab pos="5981700" algn="l"/>
                <a:tab pos="1866900" algn="l"/>
                <a:tab pos="3603625" algn="l"/>
                <a:tab pos="4335463" algn="l"/>
                <a:tab pos="6072188" algn="l"/>
                <a:tab pos="1866900" algn="l"/>
                <a:tab pos="3603625" algn="l"/>
                <a:tab pos="4335463" algn="l"/>
                <a:tab pos="6072188" algn="l"/>
                <a:tab pos="1866900" algn="l"/>
                <a:tab pos="3603625" algn="l"/>
                <a:tab pos="4335463" algn="l"/>
                <a:tab pos="6072188" algn="l"/>
                <a:tab pos="1866900" algn="l"/>
                <a:tab pos="3603625" algn="l"/>
                <a:tab pos="4335463" algn="l"/>
                <a:tab pos="6072188" algn="l"/>
                <a:tab pos="1866900" algn="l"/>
                <a:tab pos="3603625" algn="l"/>
                <a:tab pos="4335463" algn="l"/>
                <a:tab pos="6072188" algn="l"/>
                <a:tab pos="1866900" algn="l"/>
                <a:tab pos="3603625" algn="l"/>
                <a:tab pos="4335463" algn="l"/>
                <a:tab pos="6072188" algn="l"/>
              </a:tabLst>
            </a:pPr>
            <a:r>
              <a:rPr lang="en-US" dirty="0"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Value</a:t>
            </a:r>
            <a:r>
              <a:rPr lang="en-US" dirty="0">
                <a:latin typeface="Calibri Bold Italic" charset="0"/>
                <a:ea typeface="ヒラギノ角ゴ ProN W6" charset="0"/>
                <a:cs typeface="ヒラギノ角ゴ ProN W6" charset="0"/>
                <a:sym typeface="Calibri Bold Italic" charset="0"/>
              </a:rPr>
              <a:t>	</a:t>
            </a:r>
            <a:r>
              <a:rPr lang="en-US" dirty="0"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Rounded</a:t>
            </a:r>
            <a:r>
              <a:rPr lang="en-US" dirty="0">
                <a:latin typeface="Calibri Bold Italic" charset="0"/>
                <a:ea typeface="ヒラギノ角ゴ ProN W6" charset="0"/>
                <a:cs typeface="ヒラギノ角ゴ ProN W6" charset="0"/>
                <a:sym typeface="Calibri Bold Italic" charset="0"/>
              </a:rPr>
              <a:t>	</a:t>
            </a:r>
            <a:r>
              <a:rPr lang="en-US" dirty="0"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Exp</a:t>
            </a:r>
            <a:r>
              <a:rPr lang="en-US" dirty="0">
                <a:latin typeface="Calibri Bold Italic" charset="0"/>
                <a:ea typeface="ヒラギノ角ゴ ProN W6" charset="0"/>
                <a:cs typeface="ヒラギノ角ゴ ProN W6" charset="0"/>
                <a:sym typeface="Calibri Bold Italic" charset="0"/>
              </a:rPr>
              <a:t>	</a:t>
            </a:r>
            <a:r>
              <a:rPr lang="en-US" dirty="0"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Adjusted</a:t>
            </a:r>
            <a:r>
              <a:rPr lang="en-US" dirty="0">
                <a:latin typeface="Calibri Bold Italic" charset="0"/>
                <a:ea typeface="ヒラギノ角ゴ ProN W6" charset="0"/>
                <a:cs typeface="ヒラギノ角ゴ ProN W6" charset="0"/>
                <a:sym typeface="Calibri Bold Italic" charset="0"/>
              </a:rPr>
              <a:t>	</a:t>
            </a:r>
            <a:r>
              <a:rPr lang="en-US" dirty="0"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Result</a:t>
            </a:r>
            <a:endParaRPr lang="en-US" dirty="0">
              <a:latin typeface="Calibri Bold Italic" charset="0"/>
              <a:ea typeface="ヒラギノ角ゴ ProN W6" charset="0"/>
              <a:cs typeface="ヒラギノ角ゴ ProN W6" charset="0"/>
              <a:sym typeface="Calibri Bold Italic" charset="0"/>
            </a:endParaRPr>
          </a:p>
          <a:p>
            <a:pPr marL="552450" lvl="1">
              <a:buNone/>
              <a:tabLst>
                <a:tab pos="1866900" algn="l"/>
                <a:tab pos="3511550" algn="l"/>
                <a:tab pos="4335463" algn="l"/>
                <a:tab pos="5981700" algn="l"/>
                <a:tab pos="1866900" algn="l"/>
                <a:tab pos="3603625" algn="l"/>
                <a:tab pos="4335463" algn="l"/>
                <a:tab pos="6072188" algn="l"/>
                <a:tab pos="1866900" algn="l"/>
                <a:tab pos="3603625" algn="l"/>
                <a:tab pos="4335463" algn="l"/>
                <a:tab pos="6072188" algn="l"/>
                <a:tab pos="1866900" algn="l"/>
                <a:tab pos="3603625" algn="l"/>
                <a:tab pos="4335463" algn="l"/>
                <a:tab pos="6072188" algn="l"/>
                <a:tab pos="1866900" algn="l"/>
                <a:tab pos="3603625" algn="l"/>
                <a:tab pos="4335463" algn="l"/>
                <a:tab pos="6072188" algn="l"/>
                <a:tab pos="1866900" algn="l"/>
                <a:tab pos="3603625" algn="l"/>
                <a:tab pos="4335463" algn="l"/>
                <a:tab pos="6072188" algn="l"/>
                <a:tab pos="1866900" algn="l"/>
                <a:tab pos="3603625" algn="l"/>
                <a:tab pos="4335463" algn="l"/>
                <a:tab pos="6072188" algn="l"/>
              </a:tabLst>
            </a:pPr>
            <a:r>
              <a:rPr lang="en-US" b="1" dirty="0">
                <a:latin typeface="Courier New"/>
                <a:ea typeface="Monaco" charset="0"/>
                <a:cs typeface="Courier New"/>
                <a:sym typeface="Monaco" charset="0"/>
              </a:rPr>
              <a:t> 128</a:t>
            </a:r>
            <a:r>
              <a:rPr lang="en-US" b="1" dirty="0">
                <a:latin typeface="Courier New"/>
                <a:cs typeface="Courier New"/>
                <a:sym typeface="Monaco" charset="0"/>
              </a:rPr>
              <a:t>	</a:t>
            </a:r>
            <a:r>
              <a:rPr lang="en-US" b="1" dirty="0">
                <a:latin typeface="Courier New"/>
                <a:ea typeface="Monaco" charset="0"/>
                <a:cs typeface="Courier New"/>
                <a:sym typeface="Monaco" charset="0"/>
              </a:rPr>
              <a:t> 1.000</a:t>
            </a:r>
            <a:r>
              <a:rPr lang="en-US" b="1" dirty="0">
                <a:latin typeface="Courier New"/>
                <a:cs typeface="Courier New"/>
                <a:sym typeface="Monaco" charset="0"/>
              </a:rPr>
              <a:t>	</a:t>
            </a:r>
            <a:r>
              <a:rPr lang="en-US" b="1" dirty="0">
                <a:latin typeface="Courier New"/>
                <a:ea typeface="Monaco" charset="0"/>
                <a:cs typeface="Courier New"/>
                <a:sym typeface="Monaco" charset="0"/>
              </a:rPr>
              <a:t>7</a:t>
            </a:r>
            <a:r>
              <a:rPr lang="en-US" b="1" dirty="0">
                <a:latin typeface="Courier New"/>
                <a:cs typeface="Courier New"/>
                <a:sym typeface="Monaco" charset="0"/>
              </a:rPr>
              <a:t>		</a:t>
            </a:r>
            <a:r>
              <a:rPr lang="en-US" b="1" dirty="0">
                <a:latin typeface="Courier New"/>
                <a:ea typeface="Monaco" charset="0"/>
                <a:cs typeface="Courier New"/>
                <a:sym typeface="Monaco" charset="0"/>
              </a:rPr>
              <a:t>128</a:t>
            </a:r>
            <a:endParaRPr lang="en-US" b="1" dirty="0">
              <a:latin typeface="Courier New"/>
              <a:cs typeface="Courier New"/>
              <a:sym typeface="Monaco" charset="0"/>
            </a:endParaRPr>
          </a:p>
          <a:p>
            <a:pPr marL="552450" lvl="1">
              <a:buNone/>
              <a:tabLst>
                <a:tab pos="1866900" algn="l"/>
                <a:tab pos="3511550" algn="l"/>
                <a:tab pos="4335463" algn="l"/>
                <a:tab pos="5981700" algn="l"/>
                <a:tab pos="1866900" algn="l"/>
                <a:tab pos="3603625" algn="l"/>
                <a:tab pos="4335463" algn="l"/>
                <a:tab pos="6072188" algn="l"/>
                <a:tab pos="1866900" algn="l"/>
                <a:tab pos="3603625" algn="l"/>
                <a:tab pos="4335463" algn="l"/>
                <a:tab pos="6072188" algn="l"/>
                <a:tab pos="1866900" algn="l"/>
                <a:tab pos="3603625" algn="l"/>
                <a:tab pos="4335463" algn="l"/>
                <a:tab pos="6072188" algn="l"/>
                <a:tab pos="1866900" algn="l"/>
                <a:tab pos="3603625" algn="l"/>
                <a:tab pos="4335463" algn="l"/>
                <a:tab pos="6072188" algn="l"/>
                <a:tab pos="1866900" algn="l"/>
                <a:tab pos="3603625" algn="l"/>
                <a:tab pos="4335463" algn="l"/>
                <a:tab pos="6072188" algn="l"/>
                <a:tab pos="1866900" algn="l"/>
                <a:tab pos="3603625" algn="l"/>
                <a:tab pos="4335463" algn="l"/>
                <a:tab pos="6072188" algn="l"/>
              </a:tabLst>
            </a:pPr>
            <a:r>
              <a:rPr lang="en-US" b="1" dirty="0">
                <a:latin typeface="Courier New"/>
                <a:ea typeface="Monaco" charset="0"/>
                <a:cs typeface="Courier New"/>
                <a:sym typeface="Monaco" charset="0"/>
              </a:rPr>
              <a:t>  15</a:t>
            </a:r>
            <a:r>
              <a:rPr lang="en-US" b="1" dirty="0">
                <a:latin typeface="Courier New"/>
                <a:cs typeface="Courier New"/>
                <a:sym typeface="Monaco" charset="0"/>
              </a:rPr>
              <a:t>	</a:t>
            </a:r>
            <a:r>
              <a:rPr lang="en-US" b="1" dirty="0">
                <a:latin typeface="Courier New"/>
                <a:ea typeface="Monaco" charset="0"/>
                <a:cs typeface="Courier New"/>
                <a:sym typeface="Monaco" charset="0"/>
              </a:rPr>
              <a:t> 1.101</a:t>
            </a:r>
            <a:r>
              <a:rPr lang="en-US" b="1" dirty="0">
                <a:latin typeface="Courier New"/>
                <a:cs typeface="Courier New"/>
                <a:sym typeface="Monaco" charset="0"/>
              </a:rPr>
              <a:t>	</a:t>
            </a:r>
            <a:r>
              <a:rPr lang="en-US" b="1" dirty="0">
                <a:latin typeface="Courier New"/>
                <a:ea typeface="Monaco" charset="0"/>
                <a:cs typeface="Courier New"/>
                <a:sym typeface="Monaco" charset="0"/>
              </a:rPr>
              <a:t>3</a:t>
            </a:r>
            <a:r>
              <a:rPr lang="en-US" b="1" dirty="0">
                <a:latin typeface="Courier New"/>
                <a:cs typeface="Courier New"/>
                <a:sym typeface="Monaco" charset="0"/>
              </a:rPr>
              <a:t>		</a:t>
            </a:r>
            <a:r>
              <a:rPr lang="en-US" b="1" dirty="0">
                <a:latin typeface="Courier New"/>
                <a:ea typeface="Monaco" charset="0"/>
                <a:cs typeface="Courier New"/>
                <a:sym typeface="Monaco" charset="0"/>
              </a:rPr>
              <a:t> 15</a:t>
            </a:r>
            <a:endParaRPr lang="en-US" b="1" dirty="0">
              <a:latin typeface="Courier New"/>
              <a:cs typeface="Courier New"/>
              <a:sym typeface="Monaco" charset="0"/>
            </a:endParaRPr>
          </a:p>
          <a:p>
            <a:pPr marL="552450" lvl="1">
              <a:buNone/>
              <a:tabLst>
                <a:tab pos="1866900" algn="l"/>
                <a:tab pos="3511550" algn="l"/>
                <a:tab pos="4335463" algn="l"/>
                <a:tab pos="5981700" algn="l"/>
                <a:tab pos="1866900" algn="l"/>
                <a:tab pos="3603625" algn="l"/>
                <a:tab pos="4335463" algn="l"/>
                <a:tab pos="6072188" algn="l"/>
                <a:tab pos="1866900" algn="l"/>
                <a:tab pos="3603625" algn="l"/>
                <a:tab pos="4335463" algn="l"/>
                <a:tab pos="6072188" algn="l"/>
                <a:tab pos="1866900" algn="l"/>
                <a:tab pos="3603625" algn="l"/>
                <a:tab pos="4335463" algn="l"/>
                <a:tab pos="6072188" algn="l"/>
                <a:tab pos="1866900" algn="l"/>
                <a:tab pos="3603625" algn="l"/>
                <a:tab pos="4335463" algn="l"/>
                <a:tab pos="6072188" algn="l"/>
                <a:tab pos="1866900" algn="l"/>
                <a:tab pos="3603625" algn="l"/>
                <a:tab pos="4335463" algn="l"/>
                <a:tab pos="6072188" algn="l"/>
                <a:tab pos="1866900" algn="l"/>
                <a:tab pos="3603625" algn="l"/>
                <a:tab pos="4335463" algn="l"/>
                <a:tab pos="6072188" algn="l"/>
              </a:tabLst>
            </a:pPr>
            <a:r>
              <a:rPr lang="en-US" b="1" dirty="0">
                <a:latin typeface="Courier New"/>
                <a:ea typeface="Monaco" charset="0"/>
                <a:cs typeface="Courier New"/>
                <a:sym typeface="Monaco" charset="0"/>
              </a:rPr>
              <a:t>  17</a:t>
            </a:r>
            <a:r>
              <a:rPr lang="en-US" b="1" dirty="0">
                <a:latin typeface="Courier New"/>
                <a:cs typeface="Courier New"/>
                <a:sym typeface="Monaco" charset="0"/>
              </a:rPr>
              <a:t>	</a:t>
            </a:r>
            <a:r>
              <a:rPr lang="en-US" b="1" dirty="0">
                <a:latin typeface="Courier New"/>
                <a:ea typeface="Monaco" charset="0"/>
                <a:cs typeface="Courier New"/>
                <a:sym typeface="Monaco" charset="0"/>
              </a:rPr>
              <a:t> 1.000</a:t>
            </a:r>
            <a:r>
              <a:rPr lang="en-US" b="1" dirty="0">
                <a:latin typeface="Courier New"/>
                <a:cs typeface="Courier New"/>
                <a:sym typeface="Monaco" charset="0"/>
              </a:rPr>
              <a:t>	</a:t>
            </a:r>
            <a:r>
              <a:rPr lang="en-US" b="1" dirty="0">
                <a:latin typeface="Courier New"/>
                <a:ea typeface="Monaco" charset="0"/>
                <a:cs typeface="Courier New"/>
                <a:sym typeface="Monaco" charset="0"/>
              </a:rPr>
              <a:t>4</a:t>
            </a:r>
            <a:r>
              <a:rPr lang="en-US" b="1" dirty="0">
                <a:latin typeface="Courier New"/>
                <a:cs typeface="Courier New"/>
                <a:sym typeface="Monaco" charset="0"/>
              </a:rPr>
              <a:t>		</a:t>
            </a:r>
            <a:r>
              <a:rPr lang="en-US" b="1" dirty="0">
                <a:latin typeface="Courier New"/>
                <a:ea typeface="Monaco" charset="0"/>
                <a:cs typeface="Courier New"/>
                <a:sym typeface="Monaco" charset="0"/>
              </a:rPr>
              <a:t> 16</a:t>
            </a:r>
            <a:endParaRPr lang="en-US" b="1" dirty="0">
              <a:latin typeface="Courier New"/>
              <a:cs typeface="Courier New"/>
              <a:sym typeface="Monaco" charset="0"/>
            </a:endParaRPr>
          </a:p>
          <a:p>
            <a:pPr marL="552450" lvl="1">
              <a:buNone/>
              <a:tabLst>
                <a:tab pos="1866900" algn="l"/>
                <a:tab pos="3511550" algn="l"/>
                <a:tab pos="4335463" algn="l"/>
                <a:tab pos="5981700" algn="l"/>
                <a:tab pos="1866900" algn="l"/>
                <a:tab pos="3603625" algn="l"/>
                <a:tab pos="4335463" algn="l"/>
                <a:tab pos="6072188" algn="l"/>
                <a:tab pos="1866900" algn="l"/>
                <a:tab pos="3603625" algn="l"/>
                <a:tab pos="4335463" algn="l"/>
                <a:tab pos="6072188" algn="l"/>
                <a:tab pos="1866900" algn="l"/>
                <a:tab pos="3603625" algn="l"/>
                <a:tab pos="4335463" algn="l"/>
                <a:tab pos="6072188" algn="l"/>
                <a:tab pos="1866900" algn="l"/>
                <a:tab pos="3603625" algn="l"/>
                <a:tab pos="4335463" algn="l"/>
                <a:tab pos="6072188" algn="l"/>
                <a:tab pos="1866900" algn="l"/>
                <a:tab pos="3603625" algn="l"/>
                <a:tab pos="4335463" algn="l"/>
                <a:tab pos="6072188" algn="l"/>
                <a:tab pos="1866900" algn="l"/>
                <a:tab pos="3603625" algn="l"/>
                <a:tab pos="4335463" algn="l"/>
                <a:tab pos="6072188" algn="l"/>
              </a:tabLst>
            </a:pPr>
            <a:r>
              <a:rPr lang="en-US" b="1" dirty="0">
                <a:latin typeface="Courier New"/>
                <a:ea typeface="Monaco" charset="0"/>
                <a:cs typeface="Courier New"/>
                <a:sym typeface="Monaco" charset="0"/>
              </a:rPr>
              <a:t>  19</a:t>
            </a:r>
            <a:r>
              <a:rPr lang="en-US" b="1" dirty="0">
                <a:latin typeface="Courier New"/>
                <a:cs typeface="Courier New"/>
                <a:sym typeface="Monaco" charset="0"/>
              </a:rPr>
              <a:t>	</a:t>
            </a:r>
            <a:r>
              <a:rPr lang="en-US" b="1" dirty="0">
                <a:latin typeface="Courier New"/>
                <a:ea typeface="Monaco" charset="0"/>
                <a:cs typeface="Courier New"/>
                <a:sym typeface="Monaco" charset="0"/>
              </a:rPr>
              <a:t> 1.010</a:t>
            </a:r>
            <a:r>
              <a:rPr lang="en-US" b="1" dirty="0">
                <a:latin typeface="Courier New"/>
                <a:cs typeface="Courier New"/>
                <a:sym typeface="Monaco" charset="0"/>
              </a:rPr>
              <a:t>	</a:t>
            </a:r>
            <a:r>
              <a:rPr lang="en-US" b="1" dirty="0">
                <a:latin typeface="Courier New"/>
                <a:ea typeface="Monaco" charset="0"/>
                <a:cs typeface="Courier New"/>
                <a:sym typeface="Monaco" charset="0"/>
              </a:rPr>
              <a:t>4</a:t>
            </a:r>
            <a:r>
              <a:rPr lang="en-US" b="1" dirty="0">
                <a:latin typeface="Courier New"/>
                <a:cs typeface="Courier New"/>
                <a:sym typeface="Monaco" charset="0"/>
              </a:rPr>
              <a:t>		</a:t>
            </a:r>
            <a:r>
              <a:rPr lang="en-US" b="1" dirty="0">
                <a:latin typeface="Courier New"/>
                <a:ea typeface="Monaco" charset="0"/>
                <a:cs typeface="Courier New"/>
                <a:sym typeface="Monaco" charset="0"/>
              </a:rPr>
              <a:t> 20</a:t>
            </a:r>
            <a:endParaRPr lang="en-US" b="1" dirty="0">
              <a:latin typeface="Courier New"/>
              <a:cs typeface="Courier New"/>
              <a:sym typeface="Monaco" charset="0"/>
            </a:endParaRPr>
          </a:p>
          <a:p>
            <a:pPr marL="552450" lvl="1">
              <a:buNone/>
              <a:tabLst>
                <a:tab pos="1866900" algn="l"/>
                <a:tab pos="3511550" algn="l"/>
                <a:tab pos="4335463" algn="l"/>
                <a:tab pos="5981700" algn="l"/>
                <a:tab pos="1866900" algn="l"/>
                <a:tab pos="3603625" algn="l"/>
                <a:tab pos="4335463" algn="l"/>
                <a:tab pos="6072188" algn="l"/>
                <a:tab pos="1866900" algn="l"/>
                <a:tab pos="3603625" algn="l"/>
                <a:tab pos="4335463" algn="l"/>
                <a:tab pos="6072188" algn="l"/>
                <a:tab pos="1866900" algn="l"/>
                <a:tab pos="3603625" algn="l"/>
                <a:tab pos="4335463" algn="l"/>
                <a:tab pos="6072188" algn="l"/>
                <a:tab pos="1866900" algn="l"/>
                <a:tab pos="3603625" algn="l"/>
                <a:tab pos="4335463" algn="l"/>
                <a:tab pos="6072188" algn="l"/>
                <a:tab pos="1866900" algn="l"/>
                <a:tab pos="3603625" algn="l"/>
                <a:tab pos="4335463" algn="l"/>
                <a:tab pos="6072188" algn="l"/>
                <a:tab pos="1866900" algn="l"/>
                <a:tab pos="3603625" algn="l"/>
                <a:tab pos="4335463" algn="l"/>
                <a:tab pos="6072188" algn="l"/>
              </a:tabLst>
            </a:pPr>
            <a:r>
              <a:rPr lang="en-US" b="1" dirty="0">
                <a:latin typeface="Courier New"/>
                <a:ea typeface="Monaco" charset="0"/>
                <a:cs typeface="Courier New"/>
                <a:sym typeface="Monaco" charset="0"/>
              </a:rPr>
              <a:t> 138</a:t>
            </a:r>
            <a:r>
              <a:rPr lang="en-US" b="1" dirty="0">
                <a:latin typeface="Courier New"/>
                <a:cs typeface="Courier New"/>
                <a:sym typeface="Monaco" charset="0"/>
              </a:rPr>
              <a:t>	</a:t>
            </a:r>
            <a:r>
              <a:rPr lang="en-US" b="1" dirty="0">
                <a:latin typeface="Courier New"/>
                <a:ea typeface="Monaco" charset="0"/>
                <a:cs typeface="Courier New"/>
                <a:sym typeface="Monaco" charset="0"/>
              </a:rPr>
              <a:t> 1.001</a:t>
            </a:r>
            <a:r>
              <a:rPr lang="en-US" b="1" dirty="0">
                <a:latin typeface="Courier New"/>
                <a:cs typeface="Courier New"/>
                <a:sym typeface="Monaco" charset="0"/>
              </a:rPr>
              <a:t>	</a:t>
            </a:r>
            <a:r>
              <a:rPr lang="en-US" b="1" dirty="0">
                <a:latin typeface="Courier New"/>
                <a:ea typeface="Monaco" charset="0"/>
                <a:cs typeface="Courier New"/>
                <a:sym typeface="Monaco" charset="0"/>
              </a:rPr>
              <a:t>7</a:t>
            </a:r>
            <a:r>
              <a:rPr lang="en-US" b="1" dirty="0">
                <a:latin typeface="Courier New"/>
                <a:cs typeface="Courier New"/>
                <a:sym typeface="Monaco" charset="0"/>
              </a:rPr>
              <a:t>		</a:t>
            </a:r>
            <a:r>
              <a:rPr lang="en-US" b="1" dirty="0">
                <a:latin typeface="Courier New"/>
                <a:ea typeface="Monaco" charset="0"/>
                <a:cs typeface="Courier New"/>
                <a:sym typeface="Monaco" charset="0"/>
              </a:rPr>
              <a:t>134</a:t>
            </a:r>
            <a:r>
              <a:rPr lang="en-US" b="1" dirty="0">
                <a:latin typeface="Courier New"/>
                <a:cs typeface="Courier New"/>
                <a:sym typeface="Monaco" charset="0"/>
              </a:rPr>
              <a:t>	</a:t>
            </a:r>
          </a:p>
          <a:p>
            <a:pPr marL="552450" lvl="1">
              <a:buNone/>
              <a:tabLst>
                <a:tab pos="1866900" algn="l"/>
                <a:tab pos="3511550" algn="l"/>
                <a:tab pos="4335463" algn="l"/>
                <a:tab pos="5981700" algn="l"/>
                <a:tab pos="1866900" algn="l"/>
                <a:tab pos="3603625" algn="l"/>
                <a:tab pos="4335463" algn="l"/>
                <a:tab pos="6072188" algn="l"/>
                <a:tab pos="1866900" algn="l"/>
                <a:tab pos="3603625" algn="l"/>
                <a:tab pos="4335463" algn="l"/>
                <a:tab pos="6072188" algn="l"/>
                <a:tab pos="1866900" algn="l"/>
                <a:tab pos="3603625" algn="l"/>
                <a:tab pos="4335463" algn="l"/>
                <a:tab pos="6072188" algn="l"/>
                <a:tab pos="1866900" algn="l"/>
                <a:tab pos="3603625" algn="l"/>
                <a:tab pos="4335463" algn="l"/>
                <a:tab pos="6072188" algn="l"/>
                <a:tab pos="1866900" algn="l"/>
                <a:tab pos="3603625" algn="l"/>
                <a:tab pos="4335463" algn="l"/>
                <a:tab pos="6072188" algn="l"/>
                <a:tab pos="1866900" algn="l"/>
                <a:tab pos="3603625" algn="l"/>
                <a:tab pos="4335463" algn="l"/>
                <a:tab pos="6072188" algn="l"/>
              </a:tabLst>
            </a:pPr>
            <a:r>
              <a:rPr lang="en-US" b="1" dirty="0">
                <a:latin typeface="Courier New"/>
                <a:ea typeface="Monaco" charset="0"/>
                <a:cs typeface="Courier New"/>
                <a:sym typeface="Monaco" charset="0"/>
              </a:rPr>
              <a:t>  63</a:t>
            </a:r>
            <a:r>
              <a:rPr lang="en-US" b="1" dirty="0">
                <a:latin typeface="Courier New"/>
                <a:cs typeface="Courier New"/>
                <a:sym typeface="Monaco" charset="0"/>
              </a:rPr>
              <a:t>	</a:t>
            </a:r>
            <a:r>
              <a:rPr lang="en-US" b="1" dirty="0">
                <a:latin typeface="Courier New"/>
                <a:ea typeface="Monaco" charset="0"/>
                <a:cs typeface="Courier New"/>
                <a:sym typeface="Monaco" charset="0"/>
              </a:rPr>
              <a:t>10.000</a:t>
            </a:r>
            <a:r>
              <a:rPr lang="en-US" b="1" dirty="0">
                <a:latin typeface="Courier New"/>
                <a:cs typeface="Courier New"/>
                <a:sym typeface="Monaco" charset="0"/>
              </a:rPr>
              <a:t>	</a:t>
            </a:r>
            <a:r>
              <a:rPr lang="en-US" b="1" dirty="0">
                <a:latin typeface="Courier New"/>
                <a:ea typeface="Monaco" charset="0"/>
                <a:cs typeface="Courier New"/>
                <a:sym typeface="Monaco" charset="0"/>
              </a:rPr>
              <a:t>5</a:t>
            </a:r>
            <a:r>
              <a:rPr lang="en-US" b="1" dirty="0">
                <a:latin typeface="Courier New"/>
                <a:cs typeface="Courier New"/>
                <a:sym typeface="Monaco" charset="0"/>
              </a:rPr>
              <a:t>	</a:t>
            </a:r>
            <a:r>
              <a:rPr lang="en-US" b="1" dirty="0">
                <a:latin typeface="Courier New"/>
                <a:ea typeface="Monaco" charset="0"/>
                <a:cs typeface="Courier New"/>
                <a:sym typeface="Monaco" charset="0"/>
              </a:rPr>
              <a:t>1.000/6</a:t>
            </a:r>
            <a:r>
              <a:rPr lang="en-US" b="1" dirty="0">
                <a:latin typeface="Courier New"/>
                <a:cs typeface="Courier New"/>
                <a:sym typeface="Monaco" charset="0"/>
              </a:rPr>
              <a:t>	</a:t>
            </a:r>
            <a:r>
              <a:rPr lang="en-US" b="1" dirty="0">
                <a:latin typeface="Courier New"/>
                <a:ea typeface="Monaco" charset="0"/>
                <a:cs typeface="Courier New"/>
                <a:sym typeface="Monaco" charset="0"/>
              </a:rPr>
              <a:t> 64</a:t>
            </a:r>
            <a:endParaRPr lang="en-US" b="1" dirty="0">
              <a:latin typeface="Courier New"/>
              <a:cs typeface="Courier New"/>
              <a:sym typeface="Monac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525211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Rectangle 3"/>
          <p:cNvSpPr>
            <a:spLocks noGrp="1" noChangeArrowheads="1"/>
          </p:cNvSpPr>
          <p:nvPr>
            <p:ph type="title"/>
          </p:nvPr>
        </p:nvSpPr>
        <p:spPr>
          <a:xfrm>
            <a:off x="381000" y="254000"/>
            <a:ext cx="8382000" cy="622300"/>
          </a:xfrm>
          <a:ln/>
        </p:spPr>
        <p:txBody>
          <a:bodyPr/>
          <a:lstStyle/>
          <a:p>
            <a:pPr marL="119063" indent="-119063"/>
            <a:r>
              <a:rPr lang="en-US"/>
              <a:t>Interesting Numbers</a:t>
            </a:r>
          </a:p>
        </p:txBody>
      </p:sp>
      <p:sp>
        <p:nvSpPr>
          <p:cNvPr id="31748" name="Rectangle 4"/>
          <p:cNvSpPr>
            <a:spLocks noGrp="1" noChangeArrowheads="1"/>
          </p:cNvSpPr>
          <p:nvPr>
            <p:ph idx="1"/>
          </p:nvPr>
        </p:nvSpPr>
        <p:spPr>
          <a:xfrm>
            <a:off x="381000" y="965200"/>
            <a:ext cx="8382000" cy="5867400"/>
          </a:xfrm>
          <a:ln/>
        </p:spPr>
        <p:txBody>
          <a:bodyPr/>
          <a:lstStyle/>
          <a:p>
            <a:pPr>
              <a:buNone/>
              <a:tabLst>
                <a:tab pos="3511550" algn="l"/>
                <a:tab pos="4518025" algn="l"/>
                <a:tab pos="5707063" algn="l"/>
                <a:tab pos="3511550" algn="l"/>
                <a:tab pos="4518025" algn="l"/>
                <a:tab pos="5707063" algn="l"/>
                <a:tab pos="3511550" algn="l"/>
                <a:tab pos="4518025" algn="l"/>
                <a:tab pos="5707063" algn="l"/>
                <a:tab pos="3511550" algn="l"/>
                <a:tab pos="4518025" algn="l"/>
                <a:tab pos="5707063" algn="l"/>
                <a:tab pos="3511550" algn="l"/>
                <a:tab pos="4518025" algn="l"/>
                <a:tab pos="5707063" algn="l"/>
                <a:tab pos="3511550" algn="l"/>
                <a:tab pos="4518025" algn="l"/>
                <a:tab pos="5707063" algn="l"/>
                <a:tab pos="3511550" algn="l"/>
                <a:tab pos="4518025" algn="l"/>
                <a:tab pos="5707063" algn="l"/>
              </a:tabLst>
            </a:pPr>
            <a:r>
              <a:rPr lang="en-US" sz="2000" i="1" dirty="0"/>
              <a:t>Description	exp	</a:t>
            </a:r>
            <a:r>
              <a:rPr lang="en-US" sz="2000" i="1" dirty="0" err="1"/>
              <a:t>frac</a:t>
            </a:r>
            <a:r>
              <a:rPr lang="en-US" sz="2000" i="1" dirty="0"/>
              <a:t>	Numeric Value</a:t>
            </a:r>
          </a:p>
          <a:p>
            <a:pPr>
              <a:tabLst>
                <a:tab pos="3511550" algn="l"/>
                <a:tab pos="4518025" algn="l"/>
                <a:tab pos="5707063" algn="l"/>
                <a:tab pos="3511550" algn="l"/>
                <a:tab pos="4518025" algn="l"/>
                <a:tab pos="5707063" algn="l"/>
                <a:tab pos="3511550" algn="l"/>
                <a:tab pos="4518025" algn="l"/>
                <a:tab pos="5707063" algn="l"/>
                <a:tab pos="3511550" algn="l"/>
                <a:tab pos="4518025" algn="l"/>
                <a:tab pos="5707063" algn="l"/>
                <a:tab pos="3511550" algn="l"/>
                <a:tab pos="4518025" algn="l"/>
                <a:tab pos="5707063" algn="l"/>
                <a:tab pos="3511550" algn="l"/>
                <a:tab pos="4518025" algn="l"/>
                <a:tab pos="5707063" algn="l"/>
                <a:tab pos="3511550" algn="l"/>
                <a:tab pos="4518025" algn="l"/>
                <a:tab pos="5707063" algn="l"/>
              </a:tabLst>
            </a:pPr>
            <a:r>
              <a:rPr lang="en-US" sz="2000" dirty="0"/>
              <a:t>Zero	00…00	00…00	0.0</a:t>
            </a:r>
          </a:p>
          <a:p>
            <a:pPr>
              <a:tabLst>
                <a:tab pos="3511550" algn="l"/>
                <a:tab pos="4518025" algn="l"/>
                <a:tab pos="5707063" algn="l"/>
                <a:tab pos="3511550" algn="l"/>
                <a:tab pos="4518025" algn="l"/>
                <a:tab pos="5707063" algn="l"/>
                <a:tab pos="3511550" algn="l"/>
                <a:tab pos="4518025" algn="l"/>
                <a:tab pos="5707063" algn="l"/>
                <a:tab pos="3511550" algn="l"/>
                <a:tab pos="4518025" algn="l"/>
                <a:tab pos="5707063" algn="l"/>
                <a:tab pos="3511550" algn="l"/>
                <a:tab pos="4518025" algn="l"/>
                <a:tab pos="5707063" algn="l"/>
                <a:tab pos="3511550" algn="l"/>
                <a:tab pos="4518025" algn="l"/>
                <a:tab pos="5707063" algn="l"/>
                <a:tab pos="3511550" algn="l"/>
                <a:tab pos="4518025" algn="l"/>
                <a:tab pos="5707063" algn="l"/>
              </a:tabLst>
            </a:pPr>
            <a:r>
              <a:rPr lang="en-US" sz="2000" dirty="0"/>
              <a:t>Smallest Pos. </a:t>
            </a:r>
            <a:r>
              <a:rPr lang="en-US" sz="2000" dirty="0" err="1"/>
              <a:t>Denorm</a:t>
            </a:r>
            <a:r>
              <a:rPr lang="en-US" sz="2000" dirty="0"/>
              <a:t>.	00…00	00…01	2</a:t>
            </a:r>
            <a:r>
              <a:rPr lang="en-US" sz="2000" baseline="32000" dirty="0"/>
              <a:t>– {23,52}</a:t>
            </a:r>
            <a:r>
              <a:rPr lang="en-US" sz="2000" dirty="0"/>
              <a:t> x 2</a:t>
            </a:r>
            <a:r>
              <a:rPr lang="en-US" sz="2000" baseline="32000" dirty="0"/>
              <a:t>– {126,1022}</a:t>
            </a:r>
            <a:endParaRPr lang="en-US" sz="2000" dirty="0"/>
          </a:p>
          <a:p>
            <a:pPr marL="552450" lvl="1">
              <a:tabLst>
                <a:tab pos="3511550" algn="l"/>
                <a:tab pos="4518025" algn="l"/>
                <a:tab pos="5707063" algn="l"/>
                <a:tab pos="3511550" algn="l"/>
                <a:tab pos="4518025" algn="l"/>
                <a:tab pos="5707063" algn="l"/>
                <a:tab pos="3511550" algn="l"/>
                <a:tab pos="4518025" algn="l"/>
                <a:tab pos="5707063" algn="l"/>
                <a:tab pos="3511550" algn="l"/>
                <a:tab pos="4518025" algn="l"/>
                <a:tab pos="5707063" algn="l"/>
                <a:tab pos="3511550" algn="l"/>
                <a:tab pos="4518025" algn="l"/>
                <a:tab pos="5707063" algn="l"/>
                <a:tab pos="3511550" algn="l"/>
                <a:tab pos="4518025" algn="l"/>
                <a:tab pos="5707063" algn="l"/>
                <a:tab pos="3511550" algn="l"/>
                <a:tab pos="4518025" algn="l"/>
                <a:tab pos="5707063" algn="l"/>
              </a:tabLst>
            </a:pPr>
            <a:r>
              <a:rPr lang="en-US" sz="1800" dirty="0"/>
              <a:t>Single ≈ 1.4 x 10</a:t>
            </a:r>
            <a:r>
              <a:rPr lang="en-US" sz="1800" baseline="32000" dirty="0"/>
              <a:t>–45</a:t>
            </a:r>
            <a:endParaRPr lang="en-US" sz="1800" dirty="0"/>
          </a:p>
          <a:p>
            <a:pPr marL="552450" lvl="1">
              <a:tabLst>
                <a:tab pos="3511550" algn="l"/>
                <a:tab pos="4518025" algn="l"/>
                <a:tab pos="5707063" algn="l"/>
                <a:tab pos="3511550" algn="l"/>
                <a:tab pos="4518025" algn="l"/>
                <a:tab pos="5707063" algn="l"/>
                <a:tab pos="3511550" algn="l"/>
                <a:tab pos="4518025" algn="l"/>
                <a:tab pos="5707063" algn="l"/>
                <a:tab pos="3511550" algn="l"/>
                <a:tab pos="4518025" algn="l"/>
                <a:tab pos="5707063" algn="l"/>
                <a:tab pos="3511550" algn="l"/>
                <a:tab pos="4518025" algn="l"/>
                <a:tab pos="5707063" algn="l"/>
                <a:tab pos="3511550" algn="l"/>
                <a:tab pos="4518025" algn="l"/>
                <a:tab pos="5707063" algn="l"/>
                <a:tab pos="3511550" algn="l"/>
                <a:tab pos="4518025" algn="l"/>
                <a:tab pos="5707063" algn="l"/>
              </a:tabLst>
            </a:pPr>
            <a:r>
              <a:rPr lang="en-US" sz="1800" dirty="0"/>
              <a:t>Double ≈ 4.9 x 10</a:t>
            </a:r>
            <a:r>
              <a:rPr lang="en-US" sz="1800" baseline="32000" dirty="0"/>
              <a:t>–324</a:t>
            </a:r>
            <a:endParaRPr lang="en-US" sz="1800" dirty="0"/>
          </a:p>
          <a:p>
            <a:pPr>
              <a:tabLst>
                <a:tab pos="3511550" algn="l"/>
                <a:tab pos="4518025" algn="l"/>
                <a:tab pos="5707063" algn="l"/>
                <a:tab pos="3511550" algn="l"/>
                <a:tab pos="4518025" algn="l"/>
                <a:tab pos="5707063" algn="l"/>
                <a:tab pos="3511550" algn="l"/>
                <a:tab pos="4518025" algn="l"/>
                <a:tab pos="5707063" algn="l"/>
                <a:tab pos="3511550" algn="l"/>
                <a:tab pos="4518025" algn="l"/>
                <a:tab pos="5707063" algn="l"/>
                <a:tab pos="3511550" algn="l"/>
                <a:tab pos="4518025" algn="l"/>
                <a:tab pos="5707063" algn="l"/>
                <a:tab pos="3511550" algn="l"/>
                <a:tab pos="4518025" algn="l"/>
                <a:tab pos="5707063" algn="l"/>
                <a:tab pos="3511550" algn="l"/>
                <a:tab pos="4518025" algn="l"/>
                <a:tab pos="5707063" algn="l"/>
              </a:tabLst>
            </a:pPr>
            <a:r>
              <a:rPr lang="en-US" sz="2000" dirty="0"/>
              <a:t>Largest </a:t>
            </a:r>
            <a:r>
              <a:rPr lang="en-US" sz="2000" dirty="0" err="1"/>
              <a:t>Denormalized</a:t>
            </a:r>
            <a:r>
              <a:rPr lang="en-US" sz="2000" dirty="0"/>
              <a:t>	00…00	11…11	(1.0 – ε) x 2</a:t>
            </a:r>
            <a:r>
              <a:rPr lang="en-US" sz="2000" baseline="32000" dirty="0"/>
              <a:t>– {126,1022}</a:t>
            </a:r>
            <a:endParaRPr lang="en-US" sz="2000" dirty="0"/>
          </a:p>
          <a:p>
            <a:pPr marL="552450" lvl="1">
              <a:tabLst>
                <a:tab pos="3511550" algn="l"/>
                <a:tab pos="4518025" algn="l"/>
                <a:tab pos="5707063" algn="l"/>
                <a:tab pos="3511550" algn="l"/>
                <a:tab pos="4518025" algn="l"/>
                <a:tab pos="5707063" algn="l"/>
                <a:tab pos="3511550" algn="l"/>
                <a:tab pos="4518025" algn="l"/>
                <a:tab pos="5707063" algn="l"/>
                <a:tab pos="3511550" algn="l"/>
                <a:tab pos="4518025" algn="l"/>
                <a:tab pos="5707063" algn="l"/>
                <a:tab pos="3511550" algn="l"/>
                <a:tab pos="4518025" algn="l"/>
                <a:tab pos="5707063" algn="l"/>
                <a:tab pos="3511550" algn="l"/>
                <a:tab pos="4518025" algn="l"/>
                <a:tab pos="5707063" algn="l"/>
                <a:tab pos="3511550" algn="l"/>
                <a:tab pos="4518025" algn="l"/>
                <a:tab pos="5707063" algn="l"/>
              </a:tabLst>
            </a:pPr>
            <a:r>
              <a:rPr lang="en-US" sz="1800" dirty="0"/>
              <a:t>Single ≈ 1.18 x 10</a:t>
            </a:r>
            <a:r>
              <a:rPr lang="en-US" sz="1800" baseline="32000" dirty="0"/>
              <a:t>–38</a:t>
            </a:r>
            <a:endParaRPr lang="en-US" sz="1800" dirty="0"/>
          </a:p>
          <a:p>
            <a:pPr marL="552450" lvl="1">
              <a:tabLst>
                <a:tab pos="3511550" algn="l"/>
                <a:tab pos="4518025" algn="l"/>
                <a:tab pos="5707063" algn="l"/>
                <a:tab pos="3511550" algn="l"/>
                <a:tab pos="4518025" algn="l"/>
                <a:tab pos="5707063" algn="l"/>
                <a:tab pos="3511550" algn="l"/>
                <a:tab pos="4518025" algn="l"/>
                <a:tab pos="5707063" algn="l"/>
                <a:tab pos="3511550" algn="l"/>
                <a:tab pos="4518025" algn="l"/>
                <a:tab pos="5707063" algn="l"/>
                <a:tab pos="3511550" algn="l"/>
                <a:tab pos="4518025" algn="l"/>
                <a:tab pos="5707063" algn="l"/>
                <a:tab pos="3511550" algn="l"/>
                <a:tab pos="4518025" algn="l"/>
                <a:tab pos="5707063" algn="l"/>
                <a:tab pos="3511550" algn="l"/>
                <a:tab pos="4518025" algn="l"/>
                <a:tab pos="5707063" algn="l"/>
              </a:tabLst>
            </a:pPr>
            <a:r>
              <a:rPr lang="en-US" sz="1800" dirty="0"/>
              <a:t>Double ≈ 2.2 x 10</a:t>
            </a:r>
            <a:r>
              <a:rPr lang="en-US" sz="1800" baseline="32000" dirty="0"/>
              <a:t>–308</a:t>
            </a:r>
            <a:endParaRPr lang="en-US" sz="1800" dirty="0"/>
          </a:p>
          <a:p>
            <a:pPr>
              <a:tabLst>
                <a:tab pos="3511550" algn="l"/>
                <a:tab pos="4518025" algn="l"/>
                <a:tab pos="5707063" algn="l"/>
                <a:tab pos="3511550" algn="l"/>
                <a:tab pos="4518025" algn="l"/>
                <a:tab pos="5707063" algn="l"/>
                <a:tab pos="3511550" algn="l"/>
                <a:tab pos="4518025" algn="l"/>
                <a:tab pos="5707063" algn="l"/>
                <a:tab pos="3511550" algn="l"/>
                <a:tab pos="4518025" algn="l"/>
                <a:tab pos="5707063" algn="l"/>
                <a:tab pos="3511550" algn="l"/>
                <a:tab pos="4518025" algn="l"/>
                <a:tab pos="5707063" algn="l"/>
                <a:tab pos="3511550" algn="l"/>
                <a:tab pos="4518025" algn="l"/>
                <a:tab pos="5707063" algn="l"/>
                <a:tab pos="3511550" algn="l"/>
                <a:tab pos="4518025" algn="l"/>
                <a:tab pos="5707063" algn="l"/>
              </a:tabLst>
            </a:pPr>
            <a:r>
              <a:rPr lang="en-US" sz="2000" dirty="0"/>
              <a:t>Smallest Pos. Normalized	00…01	00…00	1.0 x 2</a:t>
            </a:r>
            <a:r>
              <a:rPr lang="en-US" sz="2000" baseline="32000" dirty="0"/>
              <a:t>– {126,1022}</a:t>
            </a:r>
            <a:endParaRPr lang="en-US" sz="2000" dirty="0"/>
          </a:p>
          <a:p>
            <a:pPr marL="552450" lvl="1">
              <a:tabLst>
                <a:tab pos="3511550" algn="l"/>
                <a:tab pos="4518025" algn="l"/>
                <a:tab pos="5707063" algn="l"/>
                <a:tab pos="3511550" algn="l"/>
                <a:tab pos="4518025" algn="l"/>
                <a:tab pos="5707063" algn="l"/>
                <a:tab pos="3511550" algn="l"/>
                <a:tab pos="4518025" algn="l"/>
                <a:tab pos="5707063" algn="l"/>
                <a:tab pos="3511550" algn="l"/>
                <a:tab pos="4518025" algn="l"/>
                <a:tab pos="5707063" algn="l"/>
                <a:tab pos="3511550" algn="l"/>
                <a:tab pos="4518025" algn="l"/>
                <a:tab pos="5707063" algn="l"/>
                <a:tab pos="3511550" algn="l"/>
                <a:tab pos="4518025" algn="l"/>
                <a:tab pos="5707063" algn="l"/>
                <a:tab pos="3511550" algn="l"/>
                <a:tab pos="4518025" algn="l"/>
                <a:tab pos="5707063" algn="l"/>
              </a:tabLst>
            </a:pPr>
            <a:r>
              <a:rPr lang="en-US" sz="1800" dirty="0"/>
              <a:t>Just larger than largest </a:t>
            </a:r>
            <a:r>
              <a:rPr lang="en-US" sz="1800" dirty="0" err="1"/>
              <a:t>denormalized</a:t>
            </a:r>
            <a:endParaRPr lang="en-US" sz="1800" dirty="0"/>
          </a:p>
          <a:p>
            <a:pPr>
              <a:tabLst>
                <a:tab pos="3511550" algn="l"/>
                <a:tab pos="4518025" algn="l"/>
                <a:tab pos="5707063" algn="l"/>
                <a:tab pos="3511550" algn="l"/>
                <a:tab pos="4518025" algn="l"/>
                <a:tab pos="5707063" algn="l"/>
                <a:tab pos="3511550" algn="l"/>
                <a:tab pos="4518025" algn="l"/>
                <a:tab pos="5707063" algn="l"/>
                <a:tab pos="3511550" algn="l"/>
                <a:tab pos="4518025" algn="l"/>
                <a:tab pos="5707063" algn="l"/>
                <a:tab pos="3511550" algn="l"/>
                <a:tab pos="4518025" algn="l"/>
                <a:tab pos="5707063" algn="l"/>
                <a:tab pos="3511550" algn="l"/>
                <a:tab pos="4518025" algn="l"/>
                <a:tab pos="5707063" algn="l"/>
                <a:tab pos="3511550" algn="l"/>
                <a:tab pos="4518025" algn="l"/>
                <a:tab pos="5707063" algn="l"/>
              </a:tabLst>
            </a:pPr>
            <a:r>
              <a:rPr lang="en-US" sz="2000" dirty="0"/>
              <a:t>One	01…11	00…00	1.0</a:t>
            </a:r>
          </a:p>
          <a:p>
            <a:pPr>
              <a:tabLst>
                <a:tab pos="3511550" algn="l"/>
                <a:tab pos="4518025" algn="l"/>
                <a:tab pos="5707063" algn="l"/>
                <a:tab pos="3511550" algn="l"/>
                <a:tab pos="4518025" algn="l"/>
                <a:tab pos="5707063" algn="l"/>
                <a:tab pos="3511550" algn="l"/>
                <a:tab pos="4518025" algn="l"/>
                <a:tab pos="5707063" algn="l"/>
                <a:tab pos="3511550" algn="l"/>
                <a:tab pos="4518025" algn="l"/>
                <a:tab pos="5707063" algn="l"/>
                <a:tab pos="3511550" algn="l"/>
                <a:tab pos="4518025" algn="l"/>
                <a:tab pos="5707063" algn="l"/>
                <a:tab pos="3511550" algn="l"/>
                <a:tab pos="4518025" algn="l"/>
                <a:tab pos="5707063" algn="l"/>
                <a:tab pos="3511550" algn="l"/>
                <a:tab pos="4518025" algn="l"/>
                <a:tab pos="5707063" algn="l"/>
              </a:tabLst>
            </a:pPr>
            <a:r>
              <a:rPr lang="en-US" sz="2000" dirty="0"/>
              <a:t> Largest Normalized	11…10	11…11	(2.0 – ε) x 2</a:t>
            </a:r>
            <a:r>
              <a:rPr lang="en-US" sz="2000" baseline="32000" dirty="0"/>
              <a:t>{127,1023}</a:t>
            </a:r>
            <a:endParaRPr lang="en-US" sz="2000" dirty="0"/>
          </a:p>
          <a:p>
            <a:pPr marL="552450" lvl="1">
              <a:tabLst>
                <a:tab pos="3511550" algn="l"/>
                <a:tab pos="4518025" algn="l"/>
                <a:tab pos="5707063" algn="l"/>
                <a:tab pos="3511550" algn="l"/>
                <a:tab pos="4518025" algn="l"/>
                <a:tab pos="5707063" algn="l"/>
                <a:tab pos="3511550" algn="l"/>
                <a:tab pos="4518025" algn="l"/>
                <a:tab pos="5707063" algn="l"/>
                <a:tab pos="3511550" algn="l"/>
                <a:tab pos="4518025" algn="l"/>
                <a:tab pos="5707063" algn="l"/>
                <a:tab pos="3511550" algn="l"/>
                <a:tab pos="4518025" algn="l"/>
                <a:tab pos="5707063" algn="l"/>
                <a:tab pos="3511550" algn="l"/>
                <a:tab pos="4518025" algn="l"/>
                <a:tab pos="5707063" algn="l"/>
                <a:tab pos="3511550" algn="l"/>
                <a:tab pos="4518025" algn="l"/>
                <a:tab pos="5707063" algn="l"/>
              </a:tabLst>
            </a:pPr>
            <a:r>
              <a:rPr lang="en-US" sz="1800" dirty="0"/>
              <a:t>Single ≈ 3.4 x 10</a:t>
            </a:r>
            <a:r>
              <a:rPr lang="en-US" sz="1800" baseline="32000" dirty="0"/>
              <a:t>38</a:t>
            </a:r>
            <a:endParaRPr lang="en-US" sz="1800" dirty="0"/>
          </a:p>
          <a:p>
            <a:pPr marL="552450" lvl="1">
              <a:tabLst>
                <a:tab pos="3511550" algn="l"/>
                <a:tab pos="4518025" algn="l"/>
                <a:tab pos="5707063" algn="l"/>
                <a:tab pos="3511550" algn="l"/>
                <a:tab pos="4518025" algn="l"/>
                <a:tab pos="5707063" algn="l"/>
                <a:tab pos="3511550" algn="l"/>
                <a:tab pos="4518025" algn="l"/>
                <a:tab pos="5707063" algn="l"/>
                <a:tab pos="3511550" algn="l"/>
                <a:tab pos="4518025" algn="l"/>
                <a:tab pos="5707063" algn="l"/>
                <a:tab pos="3511550" algn="l"/>
                <a:tab pos="4518025" algn="l"/>
                <a:tab pos="5707063" algn="l"/>
                <a:tab pos="3511550" algn="l"/>
                <a:tab pos="4518025" algn="l"/>
                <a:tab pos="5707063" algn="l"/>
                <a:tab pos="3511550" algn="l"/>
                <a:tab pos="4518025" algn="l"/>
                <a:tab pos="5707063" algn="l"/>
              </a:tabLst>
            </a:pPr>
            <a:r>
              <a:rPr lang="en-US" sz="1800" dirty="0"/>
              <a:t>Double ≈ 1.8 x 10</a:t>
            </a:r>
            <a:r>
              <a:rPr lang="en-US" sz="1800" baseline="32000" dirty="0"/>
              <a:t>308</a:t>
            </a:r>
          </a:p>
        </p:txBody>
      </p:sp>
      <p:sp>
        <p:nvSpPr>
          <p:cNvPr id="31749" name="Rectangle 5"/>
          <p:cNvSpPr>
            <a:spLocks/>
          </p:cNvSpPr>
          <p:nvPr/>
        </p:nvSpPr>
        <p:spPr bwMode="auto">
          <a:xfrm>
            <a:off x="5753100" y="414338"/>
            <a:ext cx="2819400" cy="457200"/>
          </a:xfrm>
          <a:prstGeom prst="rect">
            <a:avLst/>
          </a:prstGeom>
          <a:noFill/>
          <a:ln w="12700" cap="rnd">
            <a:noFill/>
            <a:round/>
            <a:headEnd type="none" w="med" len="med"/>
            <a:tailEnd type="none" w="med" len="med"/>
          </a:ln>
        </p:spPr>
        <p:txBody>
          <a:bodyPr lIns="38100" tIns="38100" rIns="38100" bIns="38100"/>
          <a:lstStyle/>
          <a:p>
            <a:r>
              <a:rPr lang="en-US" sz="2400" dirty="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{</a:t>
            </a:r>
            <a:r>
              <a:rPr lang="en-US" sz="2400" dirty="0" err="1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single,double</a:t>
            </a:r>
            <a:r>
              <a:rPr lang="en-US" sz="2400" dirty="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}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itle Only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990000"/>
      </a:accent1>
      <a:accent2>
        <a:srgbClr val="333399"/>
      </a:accent2>
      <a:accent3>
        <a:srgbClr val="FFFFFF"/>
      </a:accent3>
      <a:accent4>
        <a:srgbClr val="000000"/>
      </a:accent4>
      <a:accent5>
        <a:srgbClr val="CAAAAA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Only">
      <a:majorFont>
        <a:latin typeface="Calibri Bold"/>
        <a:ea typeface="ヒラギノ角ゴ ProN W6"/>
        <a:cs typeface="ヒラギノ角ゴ ProN W6"/>
      </a:majorFont>
      <a:minorFont>
        <a:latin typeface="Calibri Bold"/>
        <a:ea typeface="ヒラギノ角ゴ ProN W6"/>
        <a:cs typeface="ヒラギノ角ゴ ProN W6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Title Only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ICS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1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25400" cap="flat" cmpd="sng" algn="ctr">
          <a:solidFill>
            <a:srgbClr val="CC0000"/>
          </a:solidFill>
          <a:prstDash val="solid"/>
          <a:round/>
          <a:headEnd type="none" w="med" len="med"/>
          <a:tailEnd type="triangl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25400" cap="flat" cmpd="sng" algn="ctr">
          <a:solidFill>
            <a:srgbClr val="CC0000"/>
          </a:solidFill>
          <a:prstDash val="solid"/>
          <a:round/>
          <a:headEnd type="none" w="med" len="med"/>
          <a:tailEnd type="triangl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itchFamily="34" charset="0"/>
          </a:defRPr>
        </a:defPPr>
      </a:lstStyle>
    </a:lnDef>
    <a:txDef>
      <a:spPr>
        <a:noFill/>
      </a:spPr>
      <a:bodyPr wrap="none" rtlCol="0">
        <a:spAutoFit/>
      </a:bodyPr>
      <a:lstStyle>
        <a:defPPr>
          <a:defRPr dirty="0" smtClean="0">
            <a:latin typeface="Calibri" pitchFamily="34" charset="0"/>
          </a:defRPr>
        </a:defPPr>
      </a:lstStyle>
    </a:txDef>
  </a:objectDefaults>
  <a:extraClrSchemeLst>
    <a:extraClrScheme>
      <a:clrScheme name="class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ss1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ass1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ss1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ss1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ss1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ss1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ICS" id="{BFB7FEFA-8734-0B42-B755-C9D64BE0CB38}" vid="{E9469454-AAA5-594F-867D-BCE1B1026FFC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2403</TotalTime>
  <Pages>0</Pages>
  <Words>3397</Words>
  <Characters>0</Characters>
  <Application>Microsoft Office PowerPoint</Application>
  <PresentationFormat>On-screen Show (4:3)</PresentationFormat>
  <Lines>0</Lines>
  <Paragraphs>596</Paragraphs>
  <Slides>46</Slides>
  <Notes>6</Notes>
  <HiddenSlides>0</HiddenSlides>
  <MMClips>0</MMClips>
  <ScaleCrop>false</ScaleCrop>
  <HeadingPairs>
    <vt:vector size="8" baseType="variant">
      <vt:variant>
        <vt:lpstr>Fonts Used</vt:lpstr>
      </vt:variant>
      <vt:variant>
        <vt:i4>20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69" baseType="lpstr">
      <vt:lpstr>Apple Symbols</vt:lpstr>
      <vt:lpstr>Gill Sans</vt:lpstr>
      <vt:lpstr>Monaco</vt:lpstr>
      <vt:lpstr>Zapf Dingbats</vt:lpstr>
      <vt:lpstr>Arial</vt:lpstr>
      <vt:lpstr>Arial Narrow</vt:lpstr>
      <vt:lpstr>Arial Narrow Bold</vt:lpstr>
      <vt:lpstr>Arial Narrow Bold Italic</vt:lpstr>
      <vt:lpstr>Calibri</vt:lpstr>
      <vt:lpstr>Calibri Bold</vt:lpstr>
      <vt:lpstr>Calibri Bold Italic</vt:lpstr>
      <vt:lpstr>Calibri Italic</vt:lpstr>
      <vt:lpstr>Courier New</vt:lpstr>
      <vt:lpstr>Courier New Bold</vt:lpstr>
      <vt:lpstr>Helvetica</vt:lpstr>
      <vt:lpstr>Symbol</vt:lpstr>
      <vt:lpstr>Times</vt:lpstr>
      <vt:lpstr>Times New Roman</vt:lpstr>
      <vt:lpstr>Wingdings</vt:lpstr>
      <vt:lpstr>Wingdings 2</vt:lpstr>
      <vt:lpstr>Title Only</vt:lpstr>
      <vt:lpstr>ICS</vt:lpstr>
      <vt:lpstr>Worksheet</vt:lpstr>
      <vt:lpstr>Floating Point  Introduction to Computer Systems 3rd Lecture, Sep. 14, 2026</vt:lpstr>
      <vt:lpstr>Today: Floating Point</vt:lpstr>
      <vt:lpstr>Fractional binary numbers</vt:lpstr>
      <vt:lpstr>Fractional Binary Numbers</vt:lpstr>
      <vt:lpstr>Fractional Binary Numbers: Examples</vt:lpstr>
      <vt:lpstr>Representable Numbers</vt:lpstr>
      <vt:lpstr>Today: Floating Point</vt:lpstr>
      <vt:lpstr>IEEE Floating Point</vt:lpstr>
      <vt:lpstr>(Binary) Scientific Notation</vt:lpstr>
      <vt:lpstr>Floating Point Representation</vt:lpstr>
      <vt:lpstr>Three “kinds” of floating point numbers</vt:lpstr>
      <vt:lpstr>“Normalized” Values</vt:lpstr>
      <vt:lpstr>“Normalized” Values</vt:lpstr>
      <vt:lpstr>Normalized Encoding Example</vt:lpstr>
      <vt:lpstr>Denormalized Values</vt:lpstr>
      <vt:lpstr>Denormalized Values</vt:lpstr>
      <vt:lpstr>Special Values</vt:lpstr>
      <vt:lpstr>Special Properties of the IEEE Encoding</vt:lpstr>
      <vt:lpstr>C float Decoding Example</vt:lpstr>
      <vt:lpstr>C float Decoding Example #1</vt:lpstr>
      <vt:lpstr>C float Decoding Example #1</vt:lpstr>
      <vt:lpstr>C float Decoding Example #2</vt:lpstr>
      <vt:lpstr>C float Decoding Example #2</vt:lpstr>
      <vt:lpstr>Today: Floating Point</vt:lpstr>
      <vt:lpstr>Tiny Floating Point Example</vt:lpstr>
      <vt:lpstr>Dynamic Range (s=0 only)</vt:lpstr>
      <vt:lpstr>Distribution of Values</vt:lpstr>
      <vt:lpstr>Distribution of Values (close-up view)</vt:lpstr>
      <vt:lpstr>Today: Floating Point</vt:lpstr>
      <vt:lpstr>Floating Point Operations: Basic Idea</vt:lpstr>
      <vt:lpstr>Rounding</vt:lpstr>
      <vt:lpstr>Closer Look at Round-To-Even</vt:lpstr>
      <vt:lpstr>Rounding Binary Numbers</vt:lpstr>
      <vt:lpstr>FP Multiplication</vt:lpstr>
      <vt:lpstr>Floating Point Addition</vt:lpstr>
      <vt:lpstr>Mathematical Properties of FP Add</vt:lpstr>
      <vt:lpstr>Mathematical Properties of FP Mult</vt:lpstr>
      <vt:lpstr>Today: Floating Point</vt:lpstr>
      <vt:lpstr>Floating Point in C</vt:lpstr>
      <vt:lpstr>Floating Point Puzzles</vt:lpstr>
      <vt:lpstr>This is important!</vt:lpstr>
      <vt:lpstr>Summary</vt:lpstr>
      <vt:lpstr>Additional Slides</vt:lpstr>
      <vt:lpstr>Rounding</vt:lpstr>
      <vt:lpstr>Postnormalize</vt:lpstr>
      <vt:lpstr>Interesting Numbers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Computer Systems 15-213/18-243, spring 2009 1st Lecture, Jan. 12th</dc:title>
  <dc:creator>Markus Pueschel</dc:creator>
  <cp:lastModifiedBy>DIYU ZHOU</cp:lastModifiedBy>
  <cp:revision>228</cp:revision>
  <cp:lastPrinted>2012-09-05T04:08:39Z</cp:lastPrinted>
  <dcterms:created xsi:type="dcterms:W3CDTF">2012-09-06T15:16:51Z</dcterms:created>
  <dcterms:modified xsi:type="dcterms:W3CDTF">2026-09-14T05:44:56Z</dcterms:modified>
</cp:coreProperties>
</file>