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 id="2147483664" r:id="rId2"/>
    <p:sldMasterId id="2147483666" r:id="rId3"/>
  </p:sldMasterIdLst>
  <p:notesMasterIdLst>
    <p:notesMasterId r:id="rId65"/>
  </p:notesMasterIdLst>
  <p:handoutMasterIdLst>
    <p:handoutMasterId r:id="rId66"/>
  </p:handoutMasterIdLst>
  <p:sldIdLst>
    <p:sldId id="820" r:id="rId4"/>
    <p:sldId id="840" r:id="rId5"/>
    <p:sldId id="839" r:id="rId6"/>
    <p:sldId id="731" r:id="rId7"/>
    <p:sldId id="732" r:id="rId8"/>
    <p:sldId id="743" r:id="rId9"/>
    <p:sldId id="744" r:id="rId10"/>
    <p:sldId id="592" r:id="rId11"/>
    <p:sldId id="819" r:id="rId12"/>
    <p:sldId id="745" r:id="rId13"/>
    <p:sldId id="838" r:id="rId14"/>
    <p:sldId id="841" r:id="rId15"/>
    <p:sldId id="748" r:id="rId16"/>
    <p:sldId id="746" r:id="rId17"/>
    <p:sldId id="747" r:id="rId18"/>
    <p:sldId id="749" r:id="rId19"/>
    <p:sldId id="750" r:id="rId20"/>
    <p:sldId id="751" r:id="rId21"/>
    <p:sldId id="752" r:id="rId22"/>
    <p:sldId id="755" r:id="rId23"/>
    <p:sldId id="756" r:id="rId24"/>
    <p:sldId id="757" r:id="rId25"/>
    <p:sldId id="758" r:id="rId26"/>
    <p:sldId id="759" r:id="rId27"/>
    <p:sldId id="721" r:id="rId28"/>
    <p:sldId id="760" r:id="rId29"/>
    <p:sldId id="723" r:id="rId30"/>
    <p:sldId id="761" r:id="rId31"/>
    <p:sldId id="762" r:id="rId32"/>
    <p:sldId id="611" r:id="rId33"/>
    <p:sldId id="837" r:id="rId34"/>
    <p:sldId id="615" r:id="rId35"/>
    <p:sldId id="727" r:id="rId36"/>
    <p:sldId id="769" r:id="rId37"/>
    <p:sldId id="621" r:id="rId38"/>
    <p:sldId id="625" r:id="rId39"/>
    <p:sldId id="626" r:id="rId40"/>
    <p:sldId id="826" r:id="rId41"/>
    <p:sldId id="777" r:id="rId42"/>
    <p:sldId id="778" r:id="rId43"/>
    <p:sldId id="836" r:id="rId44"/>
    <p:sldId id="827" r:id="rId45"/>
    <p:sldId id="828" r:id="rId46"/>
    <p:sldId id="780" r:id="rId47"/>
    <p:sldId id="733" r:id="rId48"/>
    <p:sldId id="829" r:id="rId49"/>
    <p:sldId id="832" r:id="rId50"/>
    <p:sldId id="834" r:id="rId51"/>
    <p:sldId id="787" r:id="rId52"/>
    <p:sldId id="833" r:id="rId53"/>
    <p:sldId id="788" r:id="rId54"/>
    <p:sldId id="667" r:id="rId55"/>
    <p:sldId id="669" r:id="rId56"/>
    <p:sldId id="705" r:id="rId57"/>
    <p:sldId id="665" r:id="rId58"/>
    <p:sldId id="713" r:id="rId59"/>
    <p:sldId id="636" r:id="rId60"/>
    <p:sldId id="821" r:id="rId61"/>
    <p:sldId id="737" r:id="rId62"/>
    <p:sldId id="677" r:id="rId63"/>
    <p:sldId id="825" r:id="rId64"/>
  </p:sldIdLst>
  <p:sldSz cx="9144000" cy="6858000" type="screen4x3"/>
  <p:notesSz cx="7302500" cy="9586913"/>
  <p:custDataLst>
    <p:tags r:id="rId67"/>
  </p:custDataLst>
  <p:defaultTextStyle>
    <a:defPPr>
      <a:defRPr lang="en-US"/>
    </a:defPPr>
    <a:lvl1pPr algn="l" rtl="0" eaLnBrk="0" fontAlgn="base" hangingPunct="0">
      <a:spcBef>
        <a:spcPct val="0"/>
      </a:spcBef>
      <a:spcAft>
        <a:spcPct val="0"/>
      </a:spcAft>
      <a:defRPr sz="2400" b="1" kern="1200">
        <a:solidFill>
          <a:schemeClr val="tx1"/>
        </a:solidFill>
        <a:latin typeface="Arial Narrow"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Narrow"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Narrow"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Narrow"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Narrow" pitchFamily="34" charset="0"/>
        <a:ea typeface="+mn-ea"/>
        <a:cs typeface="+mn-cs"/>
      </a:defRPr>
    </a:lvl5pPr>
    <a:lvl6pPr marL="2286000" algn="l" defTabSz="914400" rtl="0" eaLnBrk="1" latinLnBrk="0" hangingPunct="1">
      <a:defRPr sz="2400" b="1" kern="1200">
        <a:solidFill>
          <a:schemeClr val="tx1"/>
        </a:solidFill>
        <a:latin typeface="Arial Narrow" pitchFamily="34" charset="0"/>
        <a:ea typeface="+mn-ea"/>
        <a:cs typeface="+mn-cs"/>
      </a:defRPr>
    </a:lvl6pPr>
    <a:lvl7pPr marL="2743200" algn="l" defTabSz="914400" rtl="0" eaLnBrk="1" latinLnBrk="0" hangingPunct="1">
      <a:defRPr sz="2400" b="1" kern="1200">
        <a:solidFill>
          <a:schemeClr val="tx1"/>
        </a:solidFill>
        <a:latin typeface="Arial Narrow" pitchFamily="34" charset="0"/>
        <a:ea typeface="+mn-ea"/>
        <a:cs typeface="+mn-cs"/>
      </a:defRPr>
    </a:lvl7pPr>
    <a:lvl8pPr marL="3200400" algn="l" defTabSz="914400" rtl="0" eaLnBrk="1" latinLnBrk="0" hangingPunct="1">
      <a:defRPr sz="2400" b="1" kern="1200">
        <a:solidFill>
          <a:schemeClr val="tx1"/>
        </a:solidFill>
        <a:latin typeface="Arial Narrow" pitchFamily="34" charset="0"/>
        <a:ea typeface="+mn-ea"/>
        <a:cs typeface="+mn-cs"/>
      </a:defRPr>
    </a:lvl8pPr>
    <a:lvl9pPr marL="3657600" algn="l" defTabSz="914400" rtl="0" eaLnBrk="1" latinLnBrk="0" hangingPunct="1">
      <a:defRPr sz="2400" b="1" kern="1200">
        <a:solidFill>
          <a:schemeClr val="tx1"/>
        </a:solidFill>
        <a:latin typeface="Arial Narrow"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00000"/>
    <a:srgbClr val="A50021"/>
    <a:srgbClr val="CC0000"/>
    <a:srgbClr val="80554C"/>
    <a:srgbClr val="A6A6A6"/>
    <a:srgbClr val="FFFF99"/>
    <a:srgbClr val="FF9999"/>
    <a:srgbClr val="EFBFBF"/>
    <a:srgbClr val="A8E799"/>
    <a:srgbClr val="CDF1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1" autoAdjust="0"/>
    <p:restoredTop sz="92531" autoAdjust="0"/>
  </p:normalViewPr>
  <p:slideViewPr>
    <p:cSldViewPr snapToObjects="1">
      <p:cViewPr varScale="1">
        <p:scale>
          <a:sx n="89" d="100"/>
          <a:sy n="89" d="100"/>
        </p:scale>
        <p:origin x="1098" y="57"/>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presProps" Target="presProps.xml"/><Relationship Id="rId7" Type="http://schemas.openxmlformats.org/officeDocument/2006/relationships/slide" Target="slides/slide4.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handoutMaster" Target="handoutMasters/handoutMaster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viewProps" Target="view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tags" Target="tags/tag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2930" name="Rectangle 2"/>
          <p:cNvSpPr>
            <a:spLocks noGrp="1" noChangeArrowheads="1"/>
          </p:cNvSpPr>
          <p:nvPr>
            <p:ph type="hdr" sz="quarter"/>
          </p:nvPr>
        </p:nvSpPr>
        <p:spPr bwMode="auto">
          <a:xfrm>
            <a:off x="0" y="0"/>
            <a:ext cx="3130550" cy="482600"/>
          </a:xfrm>
          <a:prstGeom prst="rect">
            <a:avLst/>
          </a:prstGeom>
          <a:noFill/>
          <a:ln w="9525">
            <a:noFill/>
            <a:miter lim="800000"/>
            <a:headEnd/>
            <a:tailEnd/>
          </a:ln>
          <a:effectLst/>
        </p:spPr>
        <p:txBody>
          <a:bodyPr vert="horz" wrap="square" lIns="96422" tIns="48211" rIns="96422" bIns="48211" numCol="1" anchor="t" anchorCtr="0" compatLnSpc="1">
            <a:prstTxWarp prst="textNoShape">
              <a:avLst/>
            </a:prstTxWarp>
          </a:bodyPr>
          <a:lstStyle>
            <a:lvl1pPr defTabSz="965200">
              <a:defRPr sz="1200" smtClean="0">
                <a:latin typeface="Times New Roman" pitchFamily="18" charset="0"/>
              </a:defRPr>
            </a:lvl1pPr>
          </a:lstStyle>
          <a:p>
            <a:pPr>
              <a:defRPr/>
            </a:pPr>
            <a:r>
              <a:rPr lang="en-US"/>
              <a:t>DAC 2001 Tutorial</a:t>
            </a:r>
          </a:p>
        </p:txBody>
      </p:sp>
      <p:sp>
        <p:nvSpPr>
          <p:cNvPr id="252931" name="Rectangle 3"/>
          <p:cNvSpPr>
            <a:spLocks noGrp="1" noChangeArrowheads="1"/>
          </p:cNvSpPr>
          <p:nvPr>
            <p:ph type="dt" sz="quarter" idx="1"/>
          </p:nvPr>
        </p:nvSpPr>
        <p:spPr bwMode="auto">
          <a:xfrm>
            <a:off x="4171950" y="0"/>
            <a:ext cx="3130550" cy="482600"/>
          </a:xfrm>
          <a:prstGeom prst="rect">
            <a:avLst/>
          </a:prstGeom>
          <a:noFill/>
          <a:ln w="9525">
            <a:noFill/>
            <a:miter lim="800000"/>
            <a:headEnd/>
            <a:tailEnd/>
          </a:ln>
          <a:effectLst/>
        </p:spPr>
        <p:txBody>
          <a:bodyPr vert="horz" wrap="square" lIns="96422" tIns="48211" rIns="96422" bIns="48211" numCol="1" anchor="t" anchorCtr="0" compatLnSpc="1">
            <a:prstTxWarp prst="textNoShape">
              <a:avLst/>
            </a:prstTxWarp>
          </a:bodyPr>
          <a:lstStyle>
            <a:lvl1pPr algn="r" defTabSz="965200">
              <a:defRPr sz="1200" smtClean="0">
                <a:latin typeface="Times New Roman" pitchFamily="18" charset="0"/>
              </a:defRPr>
            </a:lvl1pPr>
          </a:lstStyle>
          <a:p>
            <a:pPr>
              <a:defRPr/>
            </a:pPr>
            <a:endParaRPr lang="en-US"/>
          </a:p>
        </p:txBody>
      </p:sp>
      <p:sp>
        <p:nvSpPr>
          <p:cNvPr id="252932" name="Rectangle 4"/>
          <p:cNvSpPr>
            <a:spLocks noGrp="1" noChangeArrowheads="1"/>
          </p:cNvSpPr>
          <p:nvPr>
            <p:ph type="ftr" sz="quarter" idx="2"/>
          </p:nvPr>
        </p:nvSpPr>
        <p:spPr bwMode="auto">
          <a:xfrm>
            <a:off x="0" y="9091613"/>
            <a:ext cx="3130550" cy="482600"/>
          </a:xfrm>
          <a:prstGeom prst="rect">
            <a:avLst/>
          </a:prstGeom>
          <a:noFill/>
          <a:ln w="9525">
            <a:noFill/>
            <a:miter lim="800000"/>
            <a:headEnd/>
            <a:tailEnd/>
          </a:ln>
          <a:effectLst/>
        </p:spPr>
        <p:txBody>
          <a:bodyPr vert="horz" wrap="square" lIns="96422" tIns="48211" rIns="96422" bIns="48211" numCol="1" anchor="b" anchorCtr="0" compatLnSpc="1">
            <a:prstTxWarp prst="textNoShape">
              <a:avLst/>
            </a:prstTxWarp>
          </a:bodyPr>
          <a:lstStyle>
            <a:lvl1pPr defTabSz="965200">
              <a:defRPr sz="1200" smtClean="0">
                <a:latin typeface="Times New Roman" pitchFamily="18" charset="0"/>
                <a:cs typeface="Times New Roman" pitchFamily="18" charset="0"/>
              </a:defRPr>
            </a:lvl1pPr>
          </a:lstStyle>
          <a:p>
            <a:pPr>
              <a:defRPr/>
            </a:pPr>
            <a:r>
              <a:rPr lang="en-US"/>
              <a:t>©R.A. Rutenbar, 2001</a:t>
            </a:r>
          </a:p>
        </p:txBody>
      </p:sp>
      <p:sp>
        <p:nvSpPr>
          <p:cNvPr id="252933" name="Rectangle 5"/>
          <p:cNvSpPr>
            <a:spLocks noGrp="1" noChangeArrowheads="1"/>
          </p:cNvSpPr>
          <p:nvPr>
            <p:ph type="sldNum" sz="quarter" idx="3"/>
          </p:nvPr>
        </p:nvSpPr>
        <p:spPr bwMode="auto">
          <a:xfrm>
            <a:off x="4171950" y="9091613"/>
            <a:ext cx="3130550" cy="482600"/>
          </a:xfrm>
          <a:prstGeom prst="rect">
            <a:avLst/>
          </a:prstGeom>
          <a:noFill/>
          <a:ln w="9525">
            <a:noFill/>
            <a:miter lim="800000"/>
            <a:headEnd/>
            <a:tailEnd/>
          </a:ln>
          <a:effectLst/>
        </p:spPr>
        <p:txBody>
          <a:bodyPr vert="horz" wrap="square" lIns="96422" tIns="48211" rIns="96422" bIns="48211" numCol="1" anchor="b" anchorCtr="0" compatLnSpc="1">
            <a:prstTxWarp prst="textNoShape">
              <a:avLst/>
            </a:prstTxWarp>
          </a:bodyPr>
          <a:lstStyle>
            <a:lvl1pPr algn="r" defTabSz="965200">
              <a:defRPr sz="1200" smtClean="0">
                <a:latin typeface="Times New Roman" pitchFamily="18" charset="0"/>
              </a:defRPr>
            </a:lvl1pPr>
          </a:lstStyle>
          <a:p>
            <a:pPr>
              <a:defRPr/>
            </a:pPr>
            <a:fld id="{83587096-7852-44F5-9A71-D621B1FF2472}" type="slidenum">
              <a:rPr lang="en-US"/>
              <a:pPr>
                <a:defRPr/>
              </a:pPr>
              <a:t>‹#›</a:t>
            </a:fld>
            <a:endParaRPr lang="en-US"/>
          </a:p>
        </p:txBody>
      </p:sp>
    </p:spTree>
    <p:extLst>
      <p:ext uri="{BB962C8B-B14F-4D97-AF65-F5344CB8AC3E}">
        <p14:creationId xmlns:p14="http://schemas.microsoft.com/office/powerpoint/2010/main" val="327845591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8578" name="Rectangle 2"/>
          <p:cNvSpPr>
            <a:spLocks noGrp="1" noChangeArrowheads="1"/>
          </p:cNvSpPr>
          <p:nvPr>
            <p:ph type="hdr" sz="quarter"/>
          </p:nvPr>
        </p:nvSpPr>
        <p:spPr bwMode="auto">
          <a:xfrm>
            <a:off x="0" y="0"/>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79" name="Rectangle 3"/>
          <p:cNvSpPr>
            <a:spLocks noGrp="1" noChangeArrowheads="1"/>
          </p:cNvSpPr>
          <p:nvPr>
            <p:ph type="dt" idx="1"/>
          </p:nvPr>
        </p:nvSpPr>
        <p:spPr bwMode="auto">
          <a:xfrm>
            <a:off x="4114800" y="0"/>
            <a:ext cx="32004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smtClean="0">
                <a:latin typeface="Times New Roman" pitchFamily="18" charset="0"/>
              </a:defRPr>
            </a:lvl1pPr>
          </a:lstStyle>
          <a:p>
            <a:pPr>
              <a:defRPr/>
            </a:pPr>
            <a:endParaRPr lang="en-US"/>
          </a:p>
        </p:txBody>
      </p:sp>
      <p:sp>
        <p:nvSpPr>
          <p:cNvPr id="50180" name="Rectangle 4"/>
          <p:cNvSpPr>
            <a:spLocks noGrp="1" noRot="1" noChangeAspect="1" noChangeArrowheads="1" noTextEdit="1"/>
          </p:cNvSpPr>
          <p:nvPr>
            <p:ph type="sldImg" idx="2"/>
          </p:nvPr>
        </p:nvSpPr>
        <p:spPr bwMode="auto">
          <a:xfrm>
            <a:off x="1219200" y="685800"/>
            <a:ext cx="4876800" cy="3657600"/>
          </a:xfrm>
          <a:prstGeom prst="rect">
            <a:avLst/>
          </a:prstGeom>
          <a:noFill/>
          <a:ln w="9525">
            <a:solidFill>
              <a:srgbClr val="000000"/>
            </a:solidFill>
            <a:miter lim="800000"/>
            <a:headEnd/>
            <a:tailEnd/>
          </a:ln>
        </p:spPr>
      </p:sp>
      <p:sp>
        <p:nvSpPr>
          <p:cNvPr id="408581" name="Rectangle 5"/>
          <p:cNvSpPr>
            <a:spLocks noGrp="1" noChangeArrowheads="1"/>
          </p:cNvSpPr>
          <p:nvPr>
            <p:ph type="body" sz="quarter" idx="3"/>
          </p:nvPr>
        </p:nvSpPr>
        <p:spPr bwMode="auto">
          <a:xfrm>
            <a:off x="990600" y="4572000"/>
            <a:ext cx="5334000" cy="426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8582" name="Rectangle 6"/>
          <p:cNvSpPr>
            <a:spLocks noGrp="1" noChangeArrowheads="1"/>
          </p:cNvSpPr>
          <p:nvPr>
            <p:ph type="ftr" sz="quarter" idx="4"/>
          </p:nvPr>
        </p:nvSpPr>
        <p:spPr bwMode="auto">
          <a:xfrm>
            <a:off x="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smtClean="0">
                <a:latin typeface="Times New Roman" pitchFamily="18" charset="0"/>
              </a:defRPr>
            </a:lvl1pPr>
          </a:lstStyle>
          <a:p>
            <a:pPr>
              <a:defRPr/>
            </a:pPr>
            <a:endParaRPr lang="en-US"/>
          </a:p>
        </p:txBody>
      </p:sp>
      <p:sp>
        <p:nvSpPr>
          <p:cNvPr id="408583" name="Rectangle 7"/>
          <p:cNvSpPr>
            <a:spLocks noGrp="1" noChangeArrowheads="1"/>
          </p:cNvSpPr>
          <p:nvPr>
            <p:ph type="sldNum" sz="quarter" idx="5"/>
          </p:nvPr>
        </p:nvSpPr>
        <p:spPr bwMode="auto">
          <a:xfrm>
            <a:off x="4114800" y="9144000"/>
            <a:ext cx="32004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smtClean="0">
                <a:latin typeface="Times New Roman" pitchFamily="18" charset="0"/>
              </a:defRPr>
            </a:lvl1pPr>
          </a:lstStyle>
          <a:p>
            <a:pPr>
              <a:defRPr/>
            </a:pPr>
            <a:fld id="{40F64717-A5A5-4C4E-9291-2F18B7410B06}" type="slidenum">
              <a:rPr lang="en-US"/>
              <a:pPr>
                <a:defRPr/>
              </a:pPr>
              <a:t>‹#›</a:t>
            </a:fld>
            <a:endParaRPr lang="en-US"/>
          </a:p>
        </p:txBody>
      </p:sp>
    </p:spTree>
    <p:extLst>
      <p:ext uri="{BB962C8B-B14F-4D97-AF65-F5344CB8AC3E}">
        <p14:creationId xmlns:p14="http://schemas.microsoft.com/office/powerpoint/2010/main" val="325325737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en.wikipedia.org/wiki/Character_(computing)" TargetMode="External"/><Relationship Id="rId2" Type="http://schemas.openxmlformats.org/officeDocument/2006/relationships/slide" Target="../slides/slide45.xml"/><Relationship Id="rId1" Type="http://schemas.openxmlformats.org/officeDocument/2006/relationships/notesMaster" Target="../notesMasters/notesMaster1.xml"/><Relationship Id="rId5" Type="http://schemas.openxmlformats.org/officeDocument/2006/relationships/hyperlink" Target="http://en.wikipedia.org/wiki/Computer_architecture" TargetMode="External"/><Relationship Id="rId4" Type="http://schemas.openxmlformats.org/officeDocument/2006/relationships/hyperlink" Target="http://en.wikipedia.org/wiki/Address_space" TargetMode="Externa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a:p>
        </p:txBody>
      </p:sp>
      <p:sp>
        <p:nvSpPr>
          <p:cNvPr id="51204" name="Slide Number Placeholder 3"/>
          <p:cNvSpPr>
            <a:spLocks noGrp="1"/>
          </p:cNvSpPr>
          <p:nvPr>
            <p:ph type="sldNum" sz="quarter" idx="5"/>
          </p:nvPr>
        </p:nvSpPr>
        <p:spPr>
          <a:noFill/>
        </p:spPr>
        <p:txBody>
          <a:bodyPr/>
          <a:lstStyle/>
          <a:p>
            <a:fld id="{7F803353-72E2-470C-8E67-87750F01FAF1}" type="slidenum">
              <a:rPr lang="en-US"/>
              <a:pPr/>
              <a:t>1</a:t>
            </a:fld>
            <a:endParaRPr lang="en-US"/>
          </a:p>
        </p:txBody>
      </p:sp>
    </p:spTree>
    <p:extLst>
      <p:ext uri="{BB962C8B-B14F-4D97-AF65-F5344CB8AC3E}">
        <p14:creationId xmlns:p14="http://schemas.microsoft.com/office/powerpoint/2010/main" val="2126578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2F26D-76D7-2B0D-9C6C-634222655551}"/>
            </a:ext>
          </a:extLst>
        </p:cNvPr>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D0053734-3A35-250B-AF46-CC1231EB2809}"/>
              </a:ext>
            </a:extLst>
          </p:cNvPr>
          <p:cNvSpPr>
            <a:spLocks noGrp="1" noRot="1" noChangeAspect="1" noTextEdit="1"/>
          </p:cNvSpPr>
          <p:nvPr>
            <p:ph type="sldImg"/>
          </p:nvPr>
        </p:nvSpPr>
        <p:spPr>
          <a:ln/>
        </p:spPr>
      </p:sp>
      <p:sp>
        <p:nvSpPr>
          <p:cNvPr id="51203" name="Notes Placeholder 2">
            <a:extLst>
              <a:ext uri="{FF2B5EF4-FFF2-40B4-BE49-F238E27FC236}">
                <a16:creationId xmlns:a16="http://schemas.microsoft.com/office/drawing/2014/main" id="{7EDAE16B-4FE0-3333-F993-D133BA5B632F}"/>
              </a:ext>
            </a:extLst>
          </p:cNvPr>
          <p:cNvSpPr>
            <a:spLocks noGrp="1"/>
          </p:cNvSpPr>
          <p:nvPr>
            <p:ph type="body" idx="1"/>
          </p:nvPr>
        </p:nvSpPr>
        <p:spPr>
          <a:noFill/>
          <a:ln/>
        </p:spPr>
        <p:txBody>
          <a:bodyPr/>
          <a:lstStyle/>
          <a:p>
            <a:endParaRPr lang="en-US"/>
          </a:p>
        </p:txBody>
      </p:sp>
      <p:sp>
        <p:nvSpPr>
          <p:cNvPr id="51204" name="Slide Number Placeholder 3">
            <a:extLst>
              <a:ext uri="{FF2B5EF4-FFF2-40B4-BE49-F238E27FC236}">
                <a16:creationId xmlns:a16="http://schemas.microsoft.com/office/drawing/2014/main" id="{0630BCD5-5F66-EB0C-54CE-4DEC4C26737A}"/>
              </a:ext>
            </a:extLst>
          </p:cNvPr>
          <p:cNvSpPr>
            <a:spLocks noGrp="1"/>
          </p:cNvSpPr>
          <p:nvPr>
            <p:ph type="sldNum" sz="quarter" idx="5"/>
          </p:nvPr>
        </p:nvSpPr>
        <p:spPr>
          <a:noFill/>
        </p:spPr>
        <p:txBody>
          <a:bodyPr/>
          <a:lstStyle/>
          <a:p>
            <a:fld id="{7F803353-72E2-470C-8E67-87750F01FAF1}" type="slidenum">
              <a:rPr lang="en-US"/>
              <a:pPr/>
              <a:t>2</a:t>
            </a:fld>
            <a:endParaRPr lang="en-US"/>
          </a:p>
        </p:txBody>
      </p:sp>
    </p:spTree>
    <p:extLst>
      <p:ext uri="{BB962C8B-B14F-4D97-AF65-F5344CB8AC3E}">
        <p14:creationId xmlns:p14="http://schemas.microsoft.com/office/powerpoint/2010/main" val="256142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18F52-1456-AC0C-9B92-322664E2A112}"/>
            </a:ext>
          </a:extLst>
        </p:cNvPr>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10E82D65-15CF-0919-0F9B-57C8CB46248B}"/>
              </a:ext>
            </a:extLst>
          </p:cNvPr>
          <p:cNvSpPr>
            <a:spLocks noGrp="1" noRot="1" noChangeAspect="1" noTextEdit="1"/>
          </p:cNvSpPr>
          <p:nvPr>
            <p:ph type="sldImg"/>
          </p:nvPr>
        </p:nvSpPr>
        <p:spPr>
          <a:ln/>
        </p:spPr>
      </p:sp>
      <p:sp>
        <p:nvSpPr>
          <p:cNvPr id="51203" name="Notes Placeholder 2">
            <a:extLst>
              <a:ext uri="{FF2B5EF4-FFF2-40B4-BE49-F238E27FC236}">
                <a16:creationId xmlns:a16="http://schemas.microsoft.com/office/drawing/2014/main" id="{04ECCC78-B614-FA37-B08C-1C2F102E63BD}"/>
              </a:ext>
            </a:extLst>
          </p:cNvPr>
          <p:cNvSpPr>
            <a:spLocks noGrp="1"/>
          </p:cNvSpPr>
          <p:nvPr>
            <p:ph type="body" idx="1"/>
          </p:nvPr>
        </p:nvSpPr>
        <p:spPr>
          <a:noFill/>
          <a:ln/>
        </p:spPr>
        <p:txBody>
          <a:bodyPr/>
          <a:lstStyle/>
          <a:p>
            <a:endParaRPr lang="en-US"/>
          </a:p>
        </p:txBody>
      </p:sp>
      <p:sp>
        <p:nvSpPr>
          <p:cNvPr id="51204" name="Slide Number Placeholder 3">
            <a:extLst>
              <a:ext uri="{FF2B5EF4-FFF2-40B4-BE49-F238E27FC236}">
                <a16:creationId xmlns:a16="http://schemas.microsoft.com/office/drawing/2014/main" id="{81727031-FF4C-B466-7489-DBE75296B671}"/>
              </a:ext>
            </a:extLst>
          </p:cNvPr>
          <p:cNvSpPr>
            <a:spLocks noGrp="1"/>
          </p:cNvSpPr>
          <p:nvPr>
            <p:ph type="sldNum" sz="quarter" idx="5"/>
          </p:nvPr>
        </p:nvSpPr>
        <p:spPr>
          <a:noFill/>
        </p:spPr>
        <p:txBody>
          <a:bodyPr/>
          <a:lstStyle/>
          <a:p>
            <a:fld id="{7F803353-72E2-470C-8E67-87750F01FAF1}" type="slidenum">
              <a:rPr lang="en-US"/>
              <a:pPr/>
              <a:t>3</a:t>
            </a:fld>
            <a:endParaRPr lang="en-US"/>
          </a:p>
        </p:txBody>
      </p:sp>
    </p:spTree>
    <p:extLst>
      <p:ext uri="{BB962C8B-B14F-4D97-AF65-F5344CB8AC3E}">
        <p14:creationId xmlns:p14="http://schemas.microsoft.com/office/powerpoint/2010/main" val="7160146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4</a:t>
            </a:fld>
            <a:endParaRPr lang="en-US"/>
          </a:p>
        </p:txBody>
      </p:sp>
    </p:spTree>
    <p:extLst>
      <p:ext uri="{BB962C8B-B14F-4D97-AF65-F5344CB8AC3E}">
        <p14:creationId xmlns:p14="http://schemas.microsoft.com/office/powerpoint/2010/main" val="509933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p:txBody>
          <a:bodyPr/>
          <a:lstStyle/>
          <a:p>
            <a:r>
              <a:rPr lang="en-US" altLang="zh-CN" dirty="0"/>
              <a:t>Computers weren't initially designed to use binary... rather, binary was determined to be the most practical system to use with the computers we did design.</a:t>
            </a:r>
          </a:p>
          <a:p>
            <a:r>
              <a:rPr lang="en-US" altLang="zh-CN" dirty="0"/>
              <a:t>We only use binary because we currently do not have the technology to create "switches" that can reliably hold more than two possible states. (Quantum computers aren't exactly on sale at the moment.) The binary system was chosen only because it is quite easy to distinguish the presence low/high</a:t>
            </a:r>
            <a:r>
              <a:rPr lang="en-US" altLang="zh-CN" baseline="0" dirty="0"/>
              <a:t> voltage.</a:t>
            </a:r>
          </a:p>
          <a:p>
            <a:endParaRPr lang="en-US" baseline="0" dirty="0"/>
          </a:p>
          <a:p>
            <a:r>
              <a:rPr lang="en-US" baseline="0" dirty="0"/>
              <a:t>Different of computing and storage?? Storage can use other values.</a:t>
            </a:r>
          </a:p>
          <a:p>
            <a:endParaRPr lang="en-US" baseline="0" dirty="0"/>
          </a:p>
          <a:p>
            <a:r>
              <a:rPr lang="en-US" altLang="zh-CN" dirty="0"/>
              <a:t>CPU </a:t>
            </a:r>
            <a:r>
              <a:rPr lang="en-US" altLang="zh-CN" dirty="0" err="1"/>
              <a:t>Vcore</a:t>
            </a:r>
            <a:r>
              <a:rPr lang="en-US" altLang="zh-CN" dirty="0"/>
              <a:t>: 1.40V, even</a:t>
            </a:r>
            <a:r>
              <a:rPr lang="en-US" altLang="zh-CN" baseline="0" dirty="0"/>
              <a:t> lower for some low power design, emerging technology NTC hundreds of power </a:t>
            </a:r>
            <a:r>
              <a:rPr lang="en-US" altLang="zh-CN" baseline="0" dirty="0" err="1"/>
              <a:t>reudction</a:t>
            </a:r>
            <a:endParaRPr lang="en-US" altLang="zh-CN" dirty="0"/>
          </a:p>
          <a:p>
            <a:endParaRPr lang="en-US" dirty="0"/>
          </a:p>
          <a:p>
            <a:r>
              <a:rPr lang="en-US" dirty="0"/>
              <a:t>Bit is not the granularity,</a:t>
            </a:r>
            <a:r>
              <a:rPr lang="en-US" baseline="0" dirty="0"/>
              <a:t> but byte is</a:t>
            </a:r>
            <a:endParaRPr lang="en-US" dirty="0"/>
          </a:p>
        </p:txBody>
      </p:sp>
    </p:spTree>
    <p:extLst>
      <p:ext uri="{BB962C8B-B14F-4D97-AF65-F5344CB8AC3E}">
        <p14:creationId xmlns:p14="http://schemas.microsoft.com/office/powerpoint/2010/main" val="26603779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6</a:t>
            </a:fld>
            <a:endParaRPr lang="en-US"/>
          </a:p>
        </p:txBody>
      </p:sp>
    </p:spTree>
    <p:extLst>
      <p:ext uri="{BB962C8B-B14F-4D97-AF65-F5344CB8AC3E}">
        <p14:creationId xmlns:p14="http://schemas.microsoft.com/office/powerpoint/2010/main" val="2237283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263650" y="725488"/>
            <a:ext cx="4776788" cy="3582987"/>
          </a:xfrm>
          <a:ln/>
        </p:spPr>
      </p:sp>
      <p:sp>
        <p:nvSpPr>
          <p:cNvPr id="53251" name="Rectangle 3"/>
          <p:cNvSpPr>
            <a:spLocks noGrp="1" noChangeArrowheads="1"/>
          </p:cNvSpPr>
          <p:nvPr>
            <p:ph type="body" idx="1"/>
          </p:nvPr>
        </p:nvSpPr>
        <p:spPr>
          <a:xfrm>
            <a:off x="973033" y="4555686"/>
            <a:ext cx="5356434" cy="4313160"/>
          </a:xfrm>
          <a:noFill/>
          <a:ln w="9525"/>
        </p:spPr>
        <p:txBody>
          <a:bodyPr/>
          <a:lstStyle/>
          <a:p>
            <a:r>
              <a:rPr lang="en-US" dirty="0"/>
              <a:t>Two’s complement </a:t>
            </a:r>
          </a:p>
        </p:txBody>
      </p:sp>
    </p:spTree>
    <p:extLst>
      <p:ext uri="{BB962C8B-B14F-4D97-AF65-F5344CB8AC3E}">
        <p14:creationId xmlns:p14="http://schemas.microsoft.com/office/powerpoint/2010/main" val="42806872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263650" y="725488"/>
            <a:ext cx="4776788" cy="3582987"/>
          </a:xfrm>
          <a:ln/>
        </p:spPr>
      </p:sp>
      <p:sp>
        <p:nvSpPr>
          <p:cNvPr id="54275" name="Rectangle 3"/>
          <p:cNvSpPr>
            <a:spLocks noGrp="1" noChangeArrowheads="1"/>
          </p:cNvSpPr>
          <p:nvPr>
            <p:ph type="body" idx="1"/>
          </p:nvPr>
        </p:nvSpPr>
        <p:spPr>
          <a:xfrm>
            <a:off x="973033" y="4555686"/>
            <a:ext cx="5356434" cy="4313160"/>
          </a:xfrm>
          <a:noFill/>
          <a:ln w="9525"/>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263650" y="725488"/>
            <a:ext cx="4776788" cy="3582987"/>
          </a:xfrm>
          <a:ln/>
        </p:spPr>
      </p:sp>
      <p:sp>
        <p:nvSpPr>
          <p:cNvPr id="71683" name="Rectangle 3"/>
          <p:cNvSpPr>
            <a:spLocks noGrp="1" noChangeArrowheads="1"/>
          </p:cNvSpPr>
          <p:nvPr>
            <p:ph type="body" idx="1"/>
          </p:nvPr>
        </p:nvSpPr>
        <p:spPr>
          <a:xfrm>
            <a:off x="973033" y="4555686"/>
            <a:ext cx="5356434" cy="4313160"/>
          </a:xfrm>
          <a:noFill/>
          <a:ln w="9525"/>
        </p:spPr>
        <p:txBody>
          <a:bodyPr/>
          <a:lstStyle/>
          <a:p>
            <a:endParaRPr lang="en-US"/>
          </a:p>
        </p:txBody>
      </p:sp>
    </p:spTree>
    <p:extLst>
      <p:ext uri="{BB962C8B-B14F-4D97-AF65-F5344CB8AC3E}">
        <p14:creationId xmlns:p14="http://schemas.microsoft.com/office/powerpoint/2010/main" val="2899425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263650" y="725488"/>
            <a:ext cx="4776788" cy="3582987"/>
          </a:xfrm>
          <a:ln/>
        </p:spPr>
      </p:sp>
      <p:sp>
        <p:nvSpPr>
          <p:cNvPr id="54275" name="Rectangle 3"/>
          <p:cNvSpPr>
            <a:spLocks noGrp="1" noChangeArrowheads="1"/>
          </p:cNvSpPr>
          <p:nvPr>
            <p:ph type="body" idx="1"/>
          </p:nvPr>
        </p:nvSpPr>
        <p:spPr>
          <a:xfrm>
            <a:off x="973033" y="4555686"/>
            <a:ext cx="5356434" cy="4313160"/>
          </a:xfrm>
          <a:noFill/>
          <a:ln w="9525"/>
        </p:spPr>
        <p:txBody>
          <a:bodyPr/>
          <a:lstStyle/>
          <a:p>
            <a:r>
              <a:rPr lang="en-US" dirty="0"/>
              <a:t>Weight</a:t>
            </a:r>
            <a:r>
              <a:rPr lang="zh-CN" altLang="en-US" dirty="0"/>
              <a:t> </a:t>
            </a:r>
            <a:r>
              <a:rPr lang="en-US" altLang="zh-CN" dirty="0"/>
              <a:t>is</a:t>
            </a:r>
            <a:r>
              <a:rPr lang="zh-CN" altLang="en-US" dirty="0"/>
              <a:t> </a:t>
            </a:r>
            <a:r>
              <a:rPr lang="en-US" altLang="zh-CN" dirty="0"/>
              <a:t>always</a:t>
            </a:r>
            <a:r>
              <a:rPr lang="zh-CN" altLang="en-US" dirty="0"/>
              <a:t> </a:t>
            </a:r>
            <a:r>
              <a:rPr lang="en-US" altLang="zh-CN" dirty="0"/>
              <a:t>the</a:t>
            </a:r>
            <a:r>
              <a:rPr lang="zh-CN" altLang="en-US" dirty="0"/>
              <a:t> </a:t>
            </a:r>
            <a:r>
              <a:rPr lang="en-US" altLang="zh-CN" dirty="0"/>
              <a:t>same</a:t>
            </a:r>
            <a:r>
              <a:rPr lang="zh-CN" altLang="en-US" dirty="0"/>
              <a:t> </a:t>
            </a:r>
            <a:r>
              <a:rPr lang="en-US" altLang="zh-CN" dirty="0"/>
              <a:t>!!!</a:t>
            </a:r>
          </a:p>
          <a:p>
            <a:endParaRPr lang="en-US" dirty="0"/>
          </a:p>
        </p:txBody>
      </p:sp>
    </p:spTree>
    <p:extLst>
      <p:ext uri="{BB962C8B-B14F-4D97-AF65-F5344CB8AC3E}">
        <p14:creationId xmlns:p14="http://schemas.microsoft.com/office/powerpoint/2010/main" val="23460186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2448E3-787D-94D7-B064-9414C73D3EDB}"/>
            </a:ext>
          </a:extLst>
        </p:cNvPr>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FA54CA5D-D1A0-235F-BB62-336A03791FED}"/>
              </a:ext>
            </a:extLst>
          </p:cNvPr>
          <p:cNvSpPr>
            <a:spLocks noGrp="1" noRot="1" noChangeAspect="1" noTextEdit="1"/>
          </p:cNvSpPr>
          <p:nvPr>
            <p:ph type="sldImg"/>
          </p:nvPr>
        </p:nvSpPr>
        <p:spPr>
          <a:ln/>
        </p:spPr>
      </p:sp>
      <p:sp>
        <p:nvSpPr>
          <p:cNvPr id="51203" name="Notes Placeholder 2">
            <a:extLst>
              <a:ext uri="{FF2B5EF4-FFF2-40B4-BE49-F238E27FC236}">
                <a16:creationId xmlns:a16="http://schemas.microsoft.com/office/drawing/2014/main" id="{0F04034E-5991-E086-DB00-AD046FCA43EC}"/>
              </a:ext>
            </a:extLst>
          </p:cNvPr>
          <p:cNvSpPr>
            <a:spLocks noGrp="1"/>
          </p:cNvSpPr>
          <p:nvPr>
            <p:ph type="body" idx="1"/>
          </p:nvPr>
        </p:nvSpPr>
        <p:spPr>
          <a:noFill/>
          <a:ln/>
        </p:spPr>
        <p:txBody>
          <a:bodyPr/>
          <a:lstStyle/>
          <a:p>
            <a:endParaRPr lang="en-US"/>
          </a:p>
        </p:txBody>
      </p:sp>
      <p:sp>
        <p:nvSpPr>
          <p:cNvPr id="51204" name="Slide Number Placeholder 3">
            <a:extLst>
              <a:ext uri="{FF2B5EF4-FFF2-40B4-BE49-F238E27FC236}">
                <a16:creationId xmlns:a16="http://schemas.microsoft.com/office/drawing/2014/main" id="{882C9E2E-A64B-077A-ADDE-3DBADB2D46DB}"/>
              </a:ext>
            </a:extLst>
          </p:cNvPr>
          <p:cNvSpPr>
            <a:spLocks noGrp="1"/>
          </p:cNvSpPr>
          <p:nvPr>
            <p:ph type="sldNum" sz="quarter" idx="5"/>
          </p:nvPr>
        </p:nvSpPr>
        <p:spPr>
          <a:noFill/>
        </p:spPr>
        <p:txBody>
          <a:bodyPr/>
          <a:lstStyle/>
          <a:p>
            <a:fld id="{7F803353-72E2-470C-8E67-87750F01FAF1}" type="slidenum">
              <a:rPr lang="en-US"/>
              <a:pPr/>
              <a:t>12</a:t>
            </a:fld>
            <a:endParaRPr lang="en-US"/>
          </a:p>
        </p:txBody>
      </p:sp>
    </p:spTree>
    <p:extLst>
      <p:ext uri="{BB962C8B-B14F-4D97-AF65-F5344CB8AC3E}">
        <p14:creationId xmlns:p14="http://schemas.microsoft.com/office/powerpoint/2010/main" val="1612854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1263650" y="725488"/>
            <a:ext cx="4776788" cy="3582987"/>
          </a:xfrm>
          <a:ln/>
        </p:spPr>
      </p:sp>
      <p:sp>
        <p:nvSpPr>
          <p:cNvPr id="57347" name="Rectangle 3"/>
          <p:cNvSpPr>
            <a:spLocks noGrp="1" noChangeArrowheads="1"/>
          </p:cNvSpPr>
          <p:nvPr>
            <p:ph type="body" idx="1"/>
          </p:nvPr>
        </p:nvSpPr>
        <p:spPr>
          <a:xfrm>
            <a:off x="973033" y="4555686"/>
            <a:ext cx="5356434" cy="4313160"/>
          </a:xfrm>
          <a:noFill/>
          <a:ln w="9525"/>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altLang="zh-CN" dirty="0"/>
              <a:t>Equivalence </a:t>
            </a:r>
            <a:r>
              <a:rPr lang="zh-CN" altLang="en-US" dirty="0"/>
              <a:t>美</a:t>
            </a:r>
            <a:r>
              <a:rPr lang="en-US" altLang="zh-CN" dirty="0"/>
              <a:t>[</a:t>
            </a:r>
            <a:r>
              <a:rPr lang="en-US" altLang="zh-CN" dirty="0" err="1"/>
              <a:t>ɪ'kwɪvələns</a:t>
            </a:r>
            <a:r>
              <a:rPr lang="en-US" altLang="zh-CN" dirty="0"/>
              <a:t>] </a:t>
            </a:r>
            <a:r>
              <a:rPr lang="en-US" altLang="zh-CN" dirty="0">
                <a:effectLst/>
              </a:rPr>
              <a:t>n. </a:t>
            </a:r>
            <a:r>
              <a:rPr lang="zh-CN" altLang="en-US" dirty="0">
                <a:effectLst/>
              </a:rPr>
              <a:t>等值；相等</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zh-CN"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zh-CN" dirty="0"/>
          </a:p>
          <a:p>
            <a:pPr eaLnBrk="1" hangingPunct="1">
              <a:defRPr/>
            </a:pPr>
            <a:r>
              <a:rPr lang="en-US" altLang="zh-CN" dirty="0"/>
              <a:t>Uniqueness </a:t>
            </a:r>
            <a:r>
              <a:rPr lang="zh-CN" altLang="en-US" b="1" dirty="0">
                <a:effectLst/>
              </a:rPr>
              <a:t>美</a:t>
            </a:r>
            <a:r>
              <a:rPr lang="en-US" altLang="zh-CN" b="1" dirty="0">
                <a:effectLst/>
              </a:rPr>
              <a:t>[</a:t>
            </a:r>
            <a:r>
              <a:rPr lang="en-US" altLang="zh-CN" b="1" dirty="0" err="1">
                <a:effectLst/>
              </a:rPr>
              <a:t>jʊ'niknɪs</a:t>
            </a:r>
            <a:r>
              <a:rPr lang="en-US" altLang="zh-CN" b="1" dirty="0">
                <a:effectLst/>
              </a:rPr>
              <a:t>] </a:t>
            </a:r>
            <a:r>
              <a:rPr lang="en-US" altLang="zh-CN" dirty="0">
                <a:effectLst/>
              </a:rPr>
              <a:t>n. </a:t>
            </a:r>
            <a:r>
              <a:rPr lang="zh-CN" altLang="en-US" dirty="0">
                <a:effectLst/>
              </a:rPr>
              <a:t>独特性；独一无二；单值性</a:t>
            </a:r>
            <a:endParaRPr lang="en-US" altLang="zh-CN" i="1" dirty="0"/>
          </a:p>
        </p:txBody>
      </p:sp>
    </p:spTree>
    <p:extLst>
      <p:ext uri="{BB962C8B-B14F-4D97-AF65-F5344CB8AC3E}">
        <p14:creationId xmlns:p14="http://schemas.microsoft.com/office/powerpoint/2010/main" val="8237400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1263650" y="725488"/>
            <a:ext cx="4776788" cy="3582987"/>
          </a:xfrm>
          <a:ln/>
        </p:spPr>
      </p:sp>
      <p:sp>
        <p:nvSpPr>
          <p:cNvPr id="55299" name="Rectangle 3"/>
          <p:cNvSpPr>
            <a:spLocks noGrp="1" noChangeArrowheads="1"/>
          </p:cNvSpPr>
          <p:nvPr>
            <p:ph type="body" idx="1"/>
          </p:nvPr>
        </p:nvSpPr>
        <p:spPr>
          <a:xfrm>
            <a:off x="973033" y="4555686"/>
            <a:ext cx="5356434" cy="4313160"/>
          </a:xfrm>
          <a:noFill/>
          <a:ln w="9525"/>
        </p:spPr>
        <p:txBody>
          <a:bodyPr/>
          <a:lstStyle/>
          <a:p>
            <a:r>
              <a:rPr lang="en-US" altLang="zh-CN" dirty="0"/>
              <a:t>0</a:t>
            </a:r>
            <a:r>
              <a:rPr lang="zh-CN" altLang="en-US" dirty="0"/>
              <a:t> </a:t>
            </a:r>
            <a:r>
              <a:rPr lang="en-US" altLang="zh-CN" dirty="0"/>
              <a:t>makes</a:t>
            </a:r>
            <a:r>
              <a:rPr lang="zh-CN" altLang="en-US" dirty="0"/>
              <a:t> </a:t>
            </a:r>
            <a:r>
              <a:rPr lang="zh-CN" altLang="zh-CN" dirty="0"/>
              <a:t>2</a:t>
            </a:r>
            <a:r>
              <a:rPr lang="en-US" altLang="zh-CN" dirty="0"/>
              <a:t>’s</a:t>
            </a:r>
            <a:r>
              <a:rPr lang="zh-CN" altLang="en-US" dirty="0"/>
              <a:t> </a:t>
            </a:r>
            <a:r>
              <a:rPr lang="en-US" altLang="zh-CN" dirty="0"/>
              <a:t>complement</a:t>
            </a:r>
            <a:r>
              <a:rPr lang="zh-CN" altLang="en-US" dirty="0"/>
              <a:t> </a:t>
            </a:r>
            <a:r>
              <a:rPr lang="en-US" altLang="zh-CN" dirty="0"/>
              <a:t>uneven</a:t>
            </a:r>
          </a:p>
          <a:p>
            <a:endParaRPr lang="en-US" dirty="0"/>
          </a:p>
        </p:txBody>
      </p:sp>
    </p:spTree>
    <p:extLst>
      <p:ext uri="{BB962C8B-B14F-4D97-AF65-F5344CB8AC3E}">
        <p14:creationId xmlns:p14="http://schemas.microsoft.com/office/powerpoint/2010/main" val="4296678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1263650" y="725488"/>
            <a:ext cx="4776788" cy="3582987"/>
          </a:xfrm>
          <a:ln/>
        </p:spPr>
      </p:sp>
      <p:sp>
        <p:nvSpPr>
          <p:cNvPr id="56323" name="Rectangle 3"/>
          <p:cNvSpPr>
            <a:spLocks noGrp="1" noChangeArrowheads="1"/>
          </p:cNvSpPr>
          <p:nvPr>
            <p:ph type="body" idx="1"/>
          </p:nvPr>
        </p:nvSpPr>
        <p:spPr>
          <a:xfrm>
            <a:off x="973033" y="4555686"/>
            <a:ext cx="5356434" cy="4313160"/>
          </a:xfrm>
          <a:noFill/>
          <a:ln w="9525"/>
        </p:spPr>
        <p:txBody>
          <a:bodyPr/>
          <a:lstStyle/>
          <a:p>
            <a:endParaRPr lang="en-US"/>
          </a:p>
        </p:txBody>
      </p:sp>
    </p:spTree>
    <p:extLst>
      <p:ext uri="{BB962C8B-B14F-4D97-AF65-F5344CB8AC3E}">
        <p14:creationId xmlns:p14="http://schemas.microsoft.com/office/powerpoint/2010/main" val="3664044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16</a:t>
            </a:fld>
            <a:endParaRPr lang="en-US"/>
          </a:p>
        </p:txBody>
      </p:sp>
    </p:spTree>
    <p:extLst>
      <p:ext uri="{BB962C8B-B14F-4D97-AF65-F5344CB8AC3E}">
        <p14:creationId xmlns:p14="http://schemas.microsoft.com/office/powerpoint/2010/main" val="31171941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263650" y="725488"/>
            <a:ext cx="4776788" cy="3582987"/>
          </a:xfrm>
          <a:ln/>
        </p:spPr>
      </p:sp>
      <p:sp>
        <p:nvSpPr>
          <p:cNvPr id="58371" name="Rectangle 3"/>
          <p:cNvSpPr>
            <a:spLocks noGrp="1" noChangeArrowheads="1"/>
          </p:cNvSpPr>
          <p:nvPr>
            <p:ph type="body" idx="1"/>
          </p:nvPr>
        </p:nvSpPr>
        <p:spPr>
          <a:xfrm>
            <a:off x="973033" y="4555686"/>
            <a:ext cx="5356434" cy="4313160"/>
          </a:xfrm>
          <a:noFill/>
          <a:ln w="9525"/>
        </p:spPr>
        <p:txBody>
          <a:bodyPr/>
          <a:lstStyle/>
          <a:p>
            <a:endParaRPr lang="en-US"/>
          </a:p>
        </p:txBody>
      </p:sp>
    </p:spTree>
    <p:extLst>
      <p:ext uri="{BB962C8B-B14F-4D97-AF65-F5344CB8AC3E}">
        <p14:creationId xmlns:p14="http://schemas.microsoft.com/office/powerpoint/2010/main" val="496337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263650" y="725488"/>
            <a:ext cx="4776788" cy="3582987"/>
          </a:xfrm>
          <a:ln/>
        </p:spPr>
      </p:sp>
      <p:sp>
        <p:nvSpPr>
          <p:cNvPr id="59395" name="Rectangle 3"/>
          <p:cNvSpPr>
            <a:spLocks noGrp="1" noChangeArrowheads="1"/>
          </p:cNvSpPr>
          <p:nvPr>
            <p:ph type="body" idx="1"/>
          </p:nvPr>
        </p:nvSpPr>
        <p:spPr>
          <a:xfrm>
            <a:off x="973033" y="4555686"/>
            <a:ext cx="5356434" cy="4313160"/>
          </a:xfrm>
          <a:noFill/>
          <a:ln w="9525"/>
        </p:spPr>
        <p:txBody>
          <a:bodyPr/>
          <a:lstStyle/>
          <a:p>
            <a:endParaRPr lang="en-US"/>
          </a:p>
        </p:txBody>
      </p:sp>
    </p:spTree>
    <p:extLst>
      <p:ext uri="{BB962C8B-B14F-4D97-AF65-F5344CB8AC3E}">
        <p14:creationId xmlns:p14="http://schemas.microsoft.com/office/powerpoint/2010/main" val="25639975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Rot="1" noChangeAspect="1" noChangeArrowheads="1" noTextEdit="1"/>
          </p:cNvSpPr>
          <p:nvPr>
            <p:ph type="sldImg"/>
          </p:nvPr>
        </p:nvSpPr>
        <p:spPr>
          <a:xfrm>
            <a:off x="1263650" y="725488"/>
            <a:ext cx="4776788" cy="3582987"/>
          </a:xfrm>
          <a:ln/>
        </p:spPr>
      </p:sp>
      <p:sp>
        <p:nvSpPr>
          <p:cNvPr id="59395" name="Rectangle 3"/>
          <p:cNvSpPr>
            <a:spLocks noGrp="1" noChangeArrowheads="1"/>
          </p:cNvSpPr>
          <p:nvPr>
            <p:ph type="body" idx="1"/>
          </p:nvPr>
        </p:nvSpPr>
        <p:spPr>
          <a:xfrm>
            <a:off x="973033" y="4555686"/>
            <a:ext cx="5356434" cy="4313160"/>
          </a:xfrm>
          <a:noFill/>
          <a:ln w="9525"/>
        </p:spPr>
        <p:txBody>
          <a:bodyPr/>
          <a:lstStyle/>
          <a:p>
            <a:endParaRPr lang="en-US"/>
          </a:p>
        </p:txBody>
      </p:sp>
    </p:spTree>
    <p:extLst>
      <p:ext uri="{BB962C8B-B14F-4D97-AF65-F5344CB8AC3E}">
        <p14:creationId xmlns:p14="http://schemas.microsoft.com/office/powerpoint/2010/main" val="26318658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1263650" y="725488"/>
            <a:ext cx="4776788" cy="3582987"/>
          </a:xfrm>
          <a:ln/>
        </p:spPr>
      </p:sp>
      <p:sp>
        <p:nvSpPr>
          <p:cNvPr id="62467" name="Rectangle 3"/>
          <p:cNvSpPr>
            <a:spLocks noGrp="1" noChangeArrowheads="1"/>
          </p:cNvSpPr>
          <p:nvPr>
            <p:ph type="body" idx="1"/>
          </p:nvPr>
        </p:nvSpPr>
        <p:spPr>
          <a:xfrm>
            <a:off x="973033" y="4555686"/>
            <a:ext cx="5356434" cy="4313160"/>
          </a:xfrm>
          <a:noFill/>
          <a:ln w="9525"/>
        </p:spPr>
        <p:txBody>
          <a:bodyPr/>
          <a:lstStyle/>
          <a:p>
            <a:endParaRPr lang="en-US"/>
          </a:p>
        </p:txBody>
      </p:sp>
    </p:spTree>
    <p:extLst>
      <p:ext uri="{BB962C8B-B14F-4D97-AF65-F5344CB8AC3E}">
        <p14:creationId xmlns:p14="http://schemas.microsoft.com/office/powerpoint/2010/main" val="14393337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1263650" y="725488"/>
            <a:ext cx="4776788" cy="3582987"/>
          </a:xfrm>
          <a:ln/>
        </p:spPr>
      </p:sp>
      <p:sp>
        <p:nvSpPr>
          <p:cNvPr id="63491" name="Rectangle 3"/>
          <p:cNvSpPr>
            <a:spLocks noGrp="1" noChangeArrowheads="1"/>
          </p:cNvSpPr>
          <p:nvPr>
            <p:ph type="body" idx="1"/>
          </p:nvPr>
        </p:nvSpPr>
        <p:spPr>
          <a:xfrm>
            <a:off x="973033" y="4555686"/>
            <a:ext cx="5356434" cy="4313160"/>
          </a:xfrm>
          <a:noFill/>
          <a:ln w="9525"/>
        </p:spPr>
        <p:txBody>
          <a:bodyPr/>
          <a:lstStyle/>
          <a:p>
            <a:endParaRPr lang="en-US"/>
          </a:p>
        </p:txBody>
      </p:sp>
    </p:spTree>
    <p:extLst>
      <p:ext uri="{BB962C8B-B14F-4D97-AF65-F5344CB8AC3E}">
        <p14:creationId xmlns:p14="http://schemas.microsoft.com/office/powerpoint/2010/main" val="9426517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22</a:t>
            </a:fld>
            <a:endParaRPr lang="en-US"/>
          </a:p>
        </p:txBody>
      </p:sp>
    </p:spTree>
    <p:extLst>
      <p:ext uri="{BB962C8B-B14F-4D97-AF65-F5344CB8AC3E}">
        <p14:creationId xmlns:p14="http://schemas.microsoft.com/office/powerpoint/2010/main" val="1811206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23</a:t>
            </a:fld>
            <a:endParaRPr lang="en-US"/>
          </a:p>
        </p:txBody>
      </p:sp>
    </p:spTree>
    <p:extLst>
      <p:ext uri="{BB962C8B-B14F-4D97-AF65-F5344CB8AC3E}">
        <p14:creationId xmlns:p14="http://schemas.microsoft.com/office/powerpoint/2010/main" val="959305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263650" y="725488"/>
            <a:ext cx="4776788" cy="3582987"/>
          </a:xfrm>
          <a:ln/>
        </p:spPr>
      </p:sp>
      <p:sp>
        <p:nvSpPr>
          <p:cNvPr id="68611" name="Rectangle 3"/>
          <p:cNvSpPr>
            <a:spLocks noGrp="1" noChangeArrowheads="1"/>
          </p:cNvSpPr>
          <p:nvPr>
            <p:ph type="body" idx="1"/>
          </p:nvPr>
        </p:nvSpPr>
        <p:spPr>
          <a:xfrm>
            <a:off x="973033" y="4555686"/>
            <a:ext cx="5356434" cy="4313160"/>
          </a:xfrm>
          <a:noFill/>
          <a:ln w="9525"/>
        </p:spPr>
        <p:txBody>
          <a:bodyPr/>
          <a:lstStyle/>
          <a:p>
            <a:endParaRPr lang="en-US"/>
          </a:p>
        </p:txBody>
      </p:sp>
    </p:spTree>
    <p:extLst>
      <p:ext uri="{BB962C8B-B14F-4D97-AF65-F5344CB8AC3E}">
        <p14:creationId xmlns:p14="http://schemas.microsoft.com/office/powerpoint/2010/main" val="4186664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263650" y="725488"/>
            <a:ext cx="4776788" cy="3582987"/>
          </a:xfrm>
          <a:ln/>
        </p:spPr>
      </p:sp>
      <p:sp>
        <p:nvSpPr>
          <p:cNvPr id="54275" name="Rectangle 3"/>
          <p:cNvSpPr>
            <a:spLocks noGrp="1" noChangeArrowheads="1"/>
          </p:cNvSpPr>
          <p:nvPr>
            <p:ph type="body" idx="1"/>
          </p:nvPr>
        </p:nvSpPr>
        <p:spPr>
          <a:xfrm>
            <a:off x="973033" y="4555686"/>
            <a:ext cx="5356434" cy="4313160"/>
          </a:xfrm>
          <a:noFill/>
          <a:ln w="9525"/>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263650" y="725488"/>
            <a:ext cx="4776788" cy="3582987"/>
          </a:xfrm>
          <a:ln/>
        </p:spPr>
      </p:sp>
      <p:sp>
        <p:nvSpPr>
          <p:cNvPr id="69635" name="Rectangle 3"/>
          <p:cNvSpPr>
            <a:spLocks noGrp="1" noChangeArrowheads="1"/>
          </p:cNvSpPr>
          <p:nvPr>
            <p:ph type="body" idx="1"/>
          </p:nvPr>
        </p:nvSpPr>
        <p:spPr>
          <a:xfrm>
            <a:off x="973033" y="4555686"/>
            <a:ext cx="5356434" cy="4313160"/>
          </a:xfrm>
          <a:noFill/>
          <a:ln w="9525"/>
        </p:spPr>
        <p:txBody>
          <a:bodyPr/>
          <a:lstStyle/>
          <a:p>
            <a:endParaRPr lang="en-US" dirty="0"/>
          </a:p>
        </p:txBody>
      </p:sp>
    </p:spTree>
    <p:extLst>
      <p:ext uri="{BB962C8B-B14F-4D97-AF65-F5344CB8AC3E}">
        <p14:creationId xmlns:p14="http://schemas.microsoft.com/office/powerpoint/2010/main" val="42396976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263650" y="725488"/>
            <a:ext cx="4776788" cy="3582987"/>
          </a:xfrm>
          <a:ln/>
        </p:spPr>
      </p:sp>
      <p:sp>
        <p:nvSpPr>
          <p:cNvPr id="54275" name="Rectangle 3"/>
          <p:cNvSpPr>
            <a:spLocks noGrp="1" noChangeArrowheads="1"/>
          </p:cNvSpPr>
          <p:nvPr>
            <p:ph type="body" idx="1"/>
          </p:nvPr>
        </p:nvSpPr>
        <p:spPr>
          <a:xfrm>
            <a:off x="973033" y="4555686"/>
            <a:ext cx="5356434" cy="4313160"/>
          </a:xfrm>
          <a:noFill/>
          <a:ln w="9525"/>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Mod</a:t>
            </a:r>
            <a:r>
              <a:rPr lang="en-US" baseline="0" dirty="0"/>
              <a:t> operations for unsigned</a:t>
            </a:r>
            <a:r>
              <a:rPr lang="zh-CN" altLang="en-US" baseline="0" dirty="0"/>
              <a:t> </a:t>
            </a:r>
            <a:r>
              <a:rPr lang="en-US" baseline="0" dirty="0"/>
              <a:t>truncating </a:t>
            </a:r>
          </a:p>
          <a:p>
            <a:endParaRPr lang="en-US" baseline="0" dirty="0"/>
          </a:p>
          <a:p>
            <a:r>
              <a:rPr lang="en-US" baseline="0" dirty="0"/>
              <a:t>For</a:t>
            </a:r>
            <a:r>
              <a:rPr lang="zh-CN" altLang="en-US" baseline="0" dirty="0"/>
              <a:t> </a:t>
            </a:r>
            <a:r>
              <a:rPr lang="en-US" altLang="zh-CN" baseline="0" dirty="0"/>
              <a:t>negative</a:t>
            </a:r>
            <a:r>
              <a:rPr lang="zh-CN" altLang="en-US" baseline="0" dirty="0"/>
              <a:t> </a:t>
            </a:r>
            <a:r>
              <a:rPr lang="en-US" altLang="zh-CN" baseline="0" dirty="0"/>
              <a:t>numbers</a:t>
            </a:r>
            <a:r>
              <a:rPr lang="zh-CN" altLang="en-US" baseline="0" dirty="0"/>
              <a:t>, </a:t>
            </a:r>
            <a:r>
              <a:rPr lang="en-US" altLang="zh-CN" baseline="0" dirty="0"/>
              <a:t>if</a:t>
            </a:r>
            <a:r>
              <a:rPr lang="zh-CN" altLang="en-US" baseline="0" dirty="0"/>
              <a:t> </a:t>
            </a:r>
            <a:r>
              <a:rPr lang="en-US" altLang="zh-CN" baseline="0" dirty="0"/>
              <a:t>the</a:t>
            </a:r>
            <a:r>
              <a:rPr lang="zh-CN" altLang="en-US" baseline="0" dirty="0"/>
              <a:t> </a:t>
            </a:r>
            <a:r>
              <a:rPr lang="en-US" altLang="zh-CN" baseline="0" dirty="0"/>
              <a:t>remainder</a:t>
            </a:r>
            <a:r>
              <a:rPr lang="zh-CN" altLang="en-US" baseline="0" dirty="0"/>
              <a:t> </a:t>
            </a:r>
            <a:r>
              <a:rPr lang="en-US" altLang="zh-CN" baseline="0" dirty="0"/>
              <a:t>is</a:t>
            </a:r>
            <a:r>
              <a:rPr lang="zh-CN" altLang="en-US" baseline="0" dirty="0"/>
              <a:t> </a:t>
            </a:r>
            <a:r>
              <a:rPr lang="en-US" altLang="zh-CN" baseline="0" dirty="0"/>
              <a:t>positive</a:t>
            </a:r>
            <a:r>
              <a:rPr lang="zh-CN" altLang="en-US" baseline="0" dirty="0"/>
              <a:t> </a:t>
            </a:r>
            <a:r>
              <a:rPr lang="en-US" altLang="zh-CN" baseline="0" dirty="0"/>
              <a:t>number,</a:t>
            </a:r>
            <a:r>
              <a:rPr lang="zh-CN" altLang="en-US" baseline="0" dirty="0"/>
              <a:t> </a:t>
            </a:r>
            <a:r>
              <a:rPr lang="en-US" altLang="zh-CN" baseline="0" dirty="0"/>
              <a:t>than</a:t>
            </a:r>
            <a:r>
              <a:rPr lang="zh-CN" altLang="en-US" baseline="0" dirty="0"/>
              <a:t> </a:t>
            </a:r>
            <a:r>
              <a:rPr lang="en-US" altLang="zh-CN" baseline="0" dirty="0"/>
              <a:t>it</a:t>
            </a:r>
            <a:r>
              <a:rPr lang="zh-CN" altLang="en-US" baseline="0" dirty="0"/>
              <a:t> </a:t>
            </a:r>
            <a:r>
              <a:rPr lang="en-US" altLang="zh-CN" baseline="0" dirty="0"/>
              <a:t>is</a:t>
            </a:r>
            <a:r>
              <a:rPr lang="zh-CN" altLang="en-US" baseline="0" dirty="0"/>
              <a:t> </a:t>
            </a:r>
            <a:r>
              <a:rPr lang="en-US" altLang="zh-CN" baseline="0" dirty="0"/>
              <a:t>mod</a:t>
            </a:r>
            <a:r>
              <a:rPr lang="zh-CN" altLang="en-US" baseline="0" dirty="0"/>
              <a:t> </a:t>
            </a:r>
            <a:r>
              <a:rPr lang="en-US" altLang="zh-CN" baseline="0" dirty="0"/>
              <a:t>operation.</a:t>
            </a:r>
            <a:r>
              <a:rPr lang="zh-CN" altLang="en-US" baseline="0"/>
              <a:t> </a:t>
            </a:r>
            <a:endParaRPr lang="en-US" baseline="0" dirty="0"/>
          </a:p>
          <a:p>
            <a:endParaRPr lang="en-US" dirty="0"/>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28</a:t>
            </a:fld>
            <a:endParaRPr lang="en-US"/>
          </a:p>
        </p:txBody>
      </p:sp>
    </p:spTree>
    <p:extLst>
      <p:ext uri="{BB962C8B-B14F-4D97-AF65-F5344CB8AC3E}">
        <p14:creationId xmlns:p14="http://schemas.microsoft.com/office/powerpoint/2010/main" val="2084451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29</a:t>
            </a:fld>
            <a:endParaRPr lang="en-US"/>
          </a:p>
        </p:txBody>
      </p:sp>
    </p:spTree>
    <p:extLst>
      <p:ext uri="{BB962C8B-B14F-4D97-AF65-F5344CB8AC3E}">
        <p14:creationId xmlns:p14="http://schemas.microsoft.com/office/powerpoint/2010/main" val="39109500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263650" y="725488"/>
            <a:ext cx="4776788" cy="3582987"/>
          </a:xfrm>
          <a:ln/>
        </p:spPr>
      </p:sp>
      <p:sp>
        <p:nvSpPr>
          <p:cNvPr id="73731" name="Rectangle 3"/>
          <p:cNvSpPr>
            <a:spLocks noGrp="1" noChangeArrowheads="1"/>
          </p:cNvSpPr>
          <p:nvPr>
            <p:ph type="body" idx="1"/>
          </p:nvPr>
        </p:nvSpPr>
        <p:spPr>
          <a:xfrm>
            <a:off x="973033" y="4555686"/>
            <a:ext cx="5356434" cy="4313160"/>
          </a:xfrm>
          <a:noFill/>
          <a:ln w="9525"/>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263650" y="725488"/>
            <a:ext cx="4776788" cy="3582987"/>
          </a:xfrm>
          <a:ln/>
        </p:spPr>
      </p:sp>
      <p:sp>
        <p:nvSpPr>
          <p:cNvPr id="73731" name="Rectangle 3"/>
          <p:cNvSpPr>
            <a:spLocks noGrp="1" noChangeArrowheads="1"/>
          </p:cNvSpPr>
          <p:nvPr>
            <p:ph type="body" idx="1"/>
          </p:nvPr>
        </p:nvSpPr>
        <p:spPr>
          <a:xfrm>
            <a:off x="973033" y="4555686"/>
            <a:ext cx="5356434" cy="4313160"/>
          </a:xfrm>
          <a:noFill/>
          <a:ln w="9525"/>
        </p:spPr>
        <p:txBody>
          <a:bodyPr/>
          <a:lstStyle/>
          <a:p>
            <a:endParaRPr lang="en-US"/>
          </a:p>
        </p:txBody>
      </p:sp>
    </p:spTree>
    <p:extLst>
      <p:ext uri="{BB962C8B-B14F-4D97-AF65-F5344CB8AC3E}">
        <p14:creationId xmlns:p14="http://schemas.microsoft.com/office/powerpoint/2010/main" val="29888547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263650" y="725488"/>
            <a:ext cx="4776788" cy="3582987"/>
          </a:xfrm>
          <a:ln/>
        </p:spPr>
      </p:sp>
      <p:sp>
        <p:nvSpPr>
          <p:cNvPr id="77827" name="Rectangle 3"/>
          <p:cNvSpPr>
            <a:spLocks noGrp="1" noChangeArrowheads="1"/>
          </p:cNvSpPr>
          <p:nvPr>
            <p:ph type="body" idx="1"/>
          </p:nvPr>
        </p:nvSpPr>
        <p:spPr>
          <a:xfrm>
            <a:off x="973033" y="4555686"/>
            <a:ext cx="5356434" cy="4313160"/>
          </a:xfrm>
          <a:noFill/>
          <a:ln w="9525"/>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263650" y="725488"/>
            <a:ext cx="4776788" cy="3582987"/>
          </a:xfrm>
          <a:ln/>
        </p:spPr>
      </p:sp>
      <p:sp>
        <p:nvSpPr>
          <p:cNvPr id="80899" name="Rectangle 3"/>
          <p:cNvSpPr>
            <a:spLocks noGrp="1" noChangeArrowheads="1"/>
          </p:cNvSpPr>
          <p:nvPr>
            <p:ph type="body" idx="1"/>
          </p:nvPr>
        </p:nvSpPr>
        <p:spPr>
          <a:xfrm>
            <a:off x="973033" y="4555686"/>
            <a:ext cx="5356434" cy="4313160"/>
          </a:xfrm>
          <a:noFill/>
          <a:ln w="9525"/>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263650" y="725488"/>
            <a:ext cx="4776788" cy="3582987"/>
          </a:xfrm>
          <a:ln/>
        </p:spPr>
      </p:sp>
      <p:sp>
        <p:nvSpPr>
          <p:cNvPr id="82947" name="Rectangle 3"/>
          <p:cNvSpPr>
            <a:spLocks noGrp="1" noChangeArrowheads="1"/>
          </p:cNvSpPr>
          <p:nvPr>
            <p:ph type="body" idx="1"/>
          </p:nvPr>
        </p:nvSpPr>
        <p:spPr>
          <a:xfrm>
            <a:off x="973033" y="4555686"/>
            <a:ext cx="5356434" cy="4313160"/>
          </a:xfrm>
          <a:noFill/>
          <a:ln w="9525"/>
        </p:spPr>
        <p:txBody>
          <a:bodyPr/>
          <a:lstStyle/>
          <a:p>
            <a:endParaRPr lang="en-US"/>
          </a:p>
        </p:txBody>
      </p:sp>
    </p:spTree>
    <p:extLst>
      <p:ext uri="{BB962C8B-B14F-4D97-AF65-F5344CB8AC3E}">
        <p14:creationId xmlns:p14="http://schemas.microsoft.com/office/powerpoint/2010/main" val="279618227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263650" y="725488"/>
            <a:ext cx="4776788" cy="3582987"/>
          </a:xfrm>
          <a:ln/>
        </p:spPr>
      </p:sp>
      <p:sp>
        <p:nvSpPr>
          <p:cNvPr id="83971" name="Rectangle 3"/>
          <p:cNvSpPr>
            <a:spLocks noGrp="1" noChangeArrowheads="1"/>
          </p:cNvSpPr>
          <p:nvPr>
            <p:ph type="body" idx="1"/>
          </p:nvPr>
        </p:nvSpPr>
        <p:spPr>
          <a:xfrm>
            <a:off x="973033" y="4555686"/>
            <a:ext cx="5356434" cy="4313160"/>
          </a:xfrm>
          <a:noFill/>
          <a:ln w="9525"/>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263650" y="725488"/>
            <a:ext cx="4776788" cy="3582987"/>
          </a:xfrm>
          <a:ln/>
        </p:spPr>
      </p:sp>
      <p:sp>
        <p:nvSpPr>
          <p:cNvPr id="88067" name="Rectangle 3"/>
          <p:cNvSpPr>
            <a:spLocks noGrp="1" noChangeArrowheads="1"/>
          </p:cNvSpPr>
          <p:nvPr>
            <p:ph type="body" idx="1"/>
          </p:nvPr>
        </p:nvSpPr>
        <p:spPr>
          <a:xfrm>
            <a:off x="973033" y="4555686"/>
            <a:ext cx="5356434" cy="4313160"/>
          </a:xfrm>
          <a:noFill/>
          <a:ln w="9525"/>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1263650" y="725488"/>
            <a:ext cx="4776788" cy="3582987"/>
          </a:xfrm>
          <a:ln/>
        </p:spPr>
      </p:sp>
      <p:sp>
        <p:nvSpPr>
          <p:cNvPr id="89091" name="Rectangle 3"/>
          <p:cNvSpPr>
            <a:spLocks noGrp="1" noChangeArrowheads="1"/>
          </p:cNvSpPr>
          <p:nvPr>
            <p:ph type="body" idx="1"/>
          </p:nvPr>
        </p:nvSpPr>
        <p:spPr>
          <a:xfrm>
            <a:off x="973033" y="4555686"/>
            <a:ext cx="5356434" cy="4313160"/>
          </a:xfrm>
          <a:noFill/>
          <a:ln w="9525"/>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1263650" y="725488"/>
            <a:ext cx="4776788" cy="3582987"/>
          </a:xfrm>
          <a:ln/>
        </p:spPr>
      </p:sp>
      <p:sp>
        <p:nvSpPr>
          <p:cNvPr id="91139" name="Rectangle 3"/>
          <p:cNvSpPr>
            <a:spLocks noGrp="1" noChangeArrowheads="1"/>
          </p:cNvSpPr>
          <p:nvPr>
            <p:ph type="body" idx="1"/>
          </p:nvPr>
        </p:nvSpPr>
        <p:spPr>
          <a:xfrm>
            <a:off x="973033" y="4555686"/>
            <a:ext cx="5356434" cy="4313160"/>
          </a:xfrm>
          <a:noFill/>
          <a:ln w="9525"/>
        </p:spPr>
        <p:txBody>
          <a:bodyPr/>
          <a:lstStyle/>
          <a:p>
            <a:endParaRPr lang="en-US"/>
          </a:p>
        </p:txBody>
      </p:sp>
    </p:spTree>
    <p:extLst>
      <p:ext uri="{BB962C8B-B14F-4D97-AF65-F5344CB8AC3E}">
        <p14:creationId xmlns:p14="http://schemas.microsoft.com/office/powerpoint/2010/main" val="37183751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39</a:t>
            </a:fld>
            <a:endParaRPr lang="en-US"/>
          </a:p>
        </p:txBody>
      </p:sp>
    </p:spTree>
    <p:extLst>
      <p:ext uri="{BB962C8B-B14F-4D97-AF65-F5344CB8AC3E}">
        <p14:creationId xmlns:p14="http://schemas.microsoft.com/office/powerpoint/2010/main" val="38380190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40</a:t>
            </a:fld>
            <a:endParaRPr lang="en-US"/>
          </a:p>
        </p:txBody>
      </p:sp>
    </p:spTree>
    <p:extLst>
      <p:ext uri="{BB962C8B-B14F-4D97-AF65-F5344CB8AC3E}">
        <p14:creationId xmlns:p14="http://schemas.microsoft.com/office/powerpoint/2010/main" val="99999470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263650" y="725488"/>
            <a:ext cx="4776788" cy="3582987"/>
          </a:xfrm>
          <a:ln/>
        </p:spPr>
      </p:sp>
      <p:sp>
        <p:nvSpPr>
          <p:cNvPr id="70659" name="Rectangle 3"/>
          <p:cNvSpPr>
            <a:spLocks noGrp="1" noChangeArrowheads="1"/>
          </p:cNvSpPr>
          <p:nvPr>
            <p:ph type="body" idx="1"/>
          </p:nvPr>
        </p:nvSpPr>
        <p:spPr>
          <a:xfrm>
            <a:off x="973033" y="4555686"/>
            <a:ext cx="5356434" cy="4313160"/>
          </a:xfrm>
          <a:noFill/>
          <a:ln w="9525"/>
        </p:spPr>
        <p:txBody>
          <a:bodyPr/>
          <a:lstStyle/>
          <a:p>
            <a:pPr marL="228600" indent="-228600">
              <a:buAutoNum type="arabicPeriod"/>
            </a:pPr>
            <a:r>
              <a:rPr lang="en-US" dirty="0" err="1"/>
              <a:t>i</a:t>
            </a:r>
            <a:r>
              <a:rPr lang="en-US" dirty="0"/>
              <a:t>&gt;=0</a:t>
            </a:r>
            <a:r>
              <a:rPr lang="en-US" baseline="0" dirty="0"/>
              <a:t> is always true</a:t>
            </a:r>
          </a:p>
          <a:p>
            <a:pPr marL="228600" indent="-228600">
              <a:buAutoNum type="arabicPeriod"/>
            </a:pPr>
            <a:r>
              <a:rPr lang="en-US" baseline="0" dirty="0"/>
              <a:t>Calculated as </a:t>
            </a:r>
            <a:r>
              <a:rPr lang="en-US" baseline="0" dirty="0" err="1"/>
              <a:t>unsign</a:t>
            </a:r>
            <a:endParaRPr lang="en-US" dirty="0"/>
          </a:p>
        </p:txBody>
      </p:sp>
    </p:spTree>
    <p:extLst>
      <p:ext uri="{BB962C8B-B14F-4D97-AF65-F5344CB8AC3E}">
        <p14:creationId xmlns:p14="http://schemas.microsoft.com/office/powerpoint/2010/main" val="41214484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263650" y="725488"/>
            <a:ext cx="4776788" cy="3582987"/>
          </a:xfrm>
          <a:ln/>
        </p:spPr>
      </p:sp>
      <p:sp>
        <p:nvSpPr>
          <p:cNvPr id="70659" name="Rectangle 3"/>
          <p:cNvSpPr>
            <a:spLocks noGrp="1" noChangeArrowheads="1"/>
          </p:cNvSpPr>
          <p:nvPr>
            <p:ph type="body" idx="1"/>
          </p:nvPr>
        </p:nvSpPr>
        <p:spPr>
          <a:xfrm>
            <a:off x="973033" y="4555686"/>
            <a:ext cx="5356434" cy="4313160"/>
          </a:xfrm>
          <a:noFill/>
          <a:ln w="9525"/>
        </p:spPr>
        <p:txBody>
          <a:bodyPr/>
          <a:lstStyle/>
          <a:p>
            <a:r>
              <a:rPr lang="en-US" dirty="0"/>
              <a:t>1. When</a:t>
            </a:r>
            <a:r>
              <a:rPr lang="en-US" baseline="0" dirty="0"/>
              <a:t> </a:t>
            </a:r>
            <a:r>
              <a:rPr lang="en-US" altLang="zh-CN" baseline="0" dirty="0" err="1"/>
              <a:t>i</a:t>
            </a:r>
            <a:r>
              <a:rPr lang="en-US" altLang="zh-CN" baseline="0" dirty="0"/>
              <a:t>==0, </a:t>
            </a:r>
            <a:r>
              <a:rPr lang="en-US" altLang="zh-CN" baseline="0" dirty="0" err="1"/>
              <a:t>i</a:t>
            </a:r>
            <a:r>
              <a:rPr lang="en-US" altLang="zh-CN" baseline="0" dirty="0"/>
              <a:t>-- -&gt; </a:t>
            </a:r>
            <a:r>
              <a:rPr lang="en-US" altLang="zh-CN" baseline="0" dirty="0" err="1"/>
              <a:t>Umax</a:t>
            </a:r>
            <a:r>
              <a:rPr lang="en-US" altLang="zh-CN" baseline="0" dirty="0"/>
              <a:t>, so </a:t>
            </a:r>
            <a:r>
              <a:rPr lang="en-US" altLang="zh-CN" baseline="0" dirty="0" err="1"/>
              <a:t>i</a:t>
            </a:r>
            <a:r>
              <a:rPr lang="en-US" altLang="zh-CN" baseline="0" dirty="0"/>
              <a:t>&gt;=</a:t>
            </a:r>
            <a:r>
              <a:rPr lang="en-US" altLang="zh-CN" baseline="0" dirty="0" err="1"/>
              <a:t>cnt</a:t>
            </a:r>
            <a:endParaRPr lang="en-US" dirty="0"/>
          </a:p>
        </p:txBody>
      </p:sp>
    </p:spTree>
    <p:extLst>
      <p:ext uri="{BB962C8B-B14F-4D97-AF65-F5344CB8AC3E}">
        <p14:creationId xmlns:p14="http://schemas.microsoft.com/office/powerpoint/2010/main" val="32318955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263650" y="725488"/>
            <a:ext cx="4776788" cy="3582987"/>
          </a:xfrm>
          <a:ln/>
        </p:spPr>
      </p:sp>
      <p:sp>
        <p:nvSpPr>
          <p:cNvPr id="70659" name="Rectangle 3"/>
          <p:cNvSpPr>
            <a:spLocks noGrp="1" noChangeArrowheads="1"/>
          </p:cNvSpPr>
          <p:nvPr>
            <p:ph type="body" idx="1"/>
          </p:nvPr>
        </p:nvSpPr>
        <p:spPr>
          <a:xfrm>
            <a:off x="973033" y="4555686"/>
            <a:ext cx="5356434" cy="4313160"/>
          </a:xfrm>
          <a:noFill/>
          <a:ln w="9525"/>
        </p:spPr>
        <p:txBody>
          <a:bodyPr/>
          <a:lstStyle/>
          <a:p>
            <a:endParaRPr lang="en-US"/>
          </a:p>
        </p:txBody>
      </p:sp>
    </p:spTree>
    <p:extLst>
      <p:ext uri="{BB962C8B-B14F-4D97-AF65-F5344CB8AC3E}">
        <p14:creationId xmlns:p14="http://schemas.microsoft.com/office/powerpoint/2010/main" val="249938460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44</a:t>
            </a:fld>
            <a:endParaRPr lang="en-US"/>
          </a:p>
        </p:txBody>
      </p:sp>
    </p:spTree>
    <p:extLst>
      <p:ext uri="{BB962C8B-B14F-4D97-AF65-F5344CB8AC3E}">
        <p14:creationId xmlns:p14="http://schemas.microsoft.com/office/powerpoint/2010/main" val="596209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Why byte is 8-bit?</a:t>
            </a:r>
          </a:p>
          <a:p>
            <a:r>
              <a:rPr lang="en-US" altLang="zh-CN" dirty="0"/>
              <a:t>a byte was the number of bits used to encode a single </a:t>
            </a:r>
            <a:r>
              <a:rPr lang="en-US" altLang="zh-CN" dirty="0">
                <a:solidFill>
                  <a:schemeClr val="tx1"/>
                </a:solidFill>
                <a:hlinkClick r:id="rId3" tooltip="Character (computing)"/>
              </a:rPr>
              <a:t>character</a:t>
            </a:r>
            <a:r>
              <a:rPr lang="en-US" altLang="zh-CN" dirty="0">
                <a:solidFill>
                  <a:schemeClr val="tx1"/>
                </a:solidFill>
              </a:rPr>
              <a:t> </a:t>
            </a:r>
            <a:r>
              <a:rPr lang="en-US" altLang="zh-CN" dirty="0"/>
              <a:t>of text in a computer and for this reason it is the basic </a:t>
            </a:r>
            <a:r>
              <a:rPr lang="en-US" altLang="zh-CN" dirty="0">
                <a:hlinkClick r:id="rId4" tooltip="Address space"/>
              </a:rPr>
              <a:t>addressable</a:t>
            </a:r>
            <a:r>
              <a:rPr lang="en-US" altLang="zh-CN" dirty="0"/>
              <a:t> element in many </a:t>
            </a:r>
            <a:r>
              <a:rPr lang="en-US" altLang="zh-CN" dirty="0">
                <a:hlinkClick r:id="rId5" tooltip="Computer architecture"/>
              </a:rPr>
              <a:t>computer architectures</a:t>
            </a:r>
            <a:r>
              <a:rPr lang="en-US" altLang="zh-CN" dirty="0"/>
              <a:t>. The size of the byte has historically been hardware dependent and no definitive standards existed that mandated the size</a:t>
            </a:r>
          </a:p>
          <a:p>
            <a:endParaRPr lang="en-US" altLang="zh-CN" dirty="0"/>
          </a:p>
          <a:p>
            <a:r>
              <a:rPr lang="en-US" altLang="zh-CN" dirty="0"/>
              <a:t>Q: </a:t>
            </a:r>
            <a:r>
              <a:rPr lang="zh-CN" altLang="en-US" dirty="0"/>
              <a:t>“表示”和</a:t>
            </a:r>
            <a:r>
              <a:rPr lang="zh-CN" altLang="en-US" baseline="0" dirty="0"/>
              <a:t> “值” 的区别！</a:t>
            </a:r>
            <a:endParaRPr lang="en-US" altLang="zh-CN" dirty="0"/>
          </a:p>
          <a:p>
            <a:r>
              <a:rPr lang="en-US" altLang="zh-CN" dirty="0"/>
              <a:t>Encoding (</a:t>
            </a:r>
            <a:r>
              <a:rPr lang="zh-CN" altLang="en-US" dirty="0"/>
              <a:t>解码）</a:t>
            </a:r>
            <a:endParaRPr lang="en-US" altLang="zh-CN" dirty="0"/>
          </a:p>
          <a:p>
            <a:endParaRPr lang="en-US" altLang="zh-CN" dirty="0"/>
          </a:p>
          <a:p>
            <a:r>
              <a:rPr lang="en-US" altLang="zh-CN" dirty="0"/>
              <a:t>Q2</a:t>
            </a:r>
            <a:r>
              <a:rPr lang="zh-CN" altLang="en-US" dirty="0"/>
              <a:t>：</a:t>
            </a:r>
            <a:r>
              <a:rPr lang="en-US" altLang="zh-CN" baseline="0" dirty="0"/>
              <a:t>How many bits we need to represent a digit in decimal, an example on the board</a:t>
            </a:r>
          </a:p>
          <a:p>
            <a:endParaRPr lang="en-US" altLang="zh-CN" baseline="0" dirty="0"/>
          </a:p>
          <a:p>
            <a:r>
              <a:rPr lang="en-US" altLang="zh-CN" baseline="0" dirty="0"/>
              <a:t>Q3: Hex is convenient for a Byte access granularity</a:t>
            </a:r>
          </a:p>
          <a:p>
            <a:endParaRPr lang="en-US" altLang="zh-CN" baseline="0" dirty="0"/>
          </a:p>
          <a:p>
            <a:r>
              <a:rPr lang="en-US" altLang="zh-CN" baseline="0" dirty="0"/>
              <a:t>Q4:</a:t>
            </a:r>
            <a:r>
              <a:rPr lang="zh-CN" altLang="en-US" baseline="0" dirty="0"/>
              <a:t> </a:t>
            </a:r>
            <a:r>
              <a:rPr lang="en-US" altLang="zh-CN" baseline="0" dirty="0"/>
              <a:t>addressing</a:t>
            </a:r>
            <a:r>
              <a:rPr lang="zh-CN" altLang="en-US" baseline="0" dirty="0"/>
              <a:t> </a:t>
            </a:r>
            <a:r>
              <a:rPr lang="en-US" altLang="zh-CN" baseline="0" dirty="0"/>
              <a:t>granularity,</a:t>
            </a:r>
            <a:r>
              <a:rPr lang="zh-CN" altLang="en-US" baseline="0" dirty="0"/>
              <a:t> </a:t>
            </a:r>
            <a:r>
              <a:rPr lang="en-US" altLang="zh-CN" baseline="0" dirty="0"/>
              <a:t>increasing</a:t>
            </a:r>
            <a:r>
              <a:rPr lang="zh-CN" altLang="en-US" baseline="0" dirty="0"/>
              <a:t> </a:t>
            </a:r>
            <a:r>
              <a:rPr lang="en-US" altLang="zh-CN" baseline="0" dirty="0" err="1"/>
              <a:t>vs</a:t>
            </a:r>
            <a:r>
              <a:rPr lang="zh-CN" altLang="en-US" baseline="0" dirty="0"/>
              <a:t> </a:t>
            </a:r>
            <a:r>
              <a:rPr lang="en-US" altLang="zh-CN" baseline="0" dirty="0"/>
              <a:t>decreasing</a:t>
            </a:r>
            <a:r>
              <a:rPr lang="zh-CN" altLang="en-US" baseline="0" dirty="0"/>
              <a:t> </a:t>
            </a:r>
            <a:endParaRPr lang="en-US" altLang="zh-CN" baseline="0" dirty="0"/>
          </a:p>
        </p:txBody>
      </p:sp>
      <p:sp>
        <p:nvSpPr>
          <p:cNvPr id="4" name="灯片编号占位符 3"/>
          <p:cNvSpPr>
            <a:spLocks noGrp="1"/>
          </p:cNvSpPr>
          <p:nvPr>
            <p:ph type="sldNum" sz="quarter" idx="10"/>
          </p:nvPr>
        </p:nvSpPr>
        <p:spPr/>
        <p:txBody>
          <a:bodyPr/>
          <a:lstStyle/>
          <a:p>
            <a:pPr>
              <a:defRPr/>
            </a:pPr>
            <a:fld id="{40F64717-A5A5-4C4E-9291-2F18B7410B06}" type="slidenum">
              <a:rPr lang="en-US" smtClean="0"/>
              <a:pPr>
                <a:defRPr/>
              </a:pPr>
              <a:t>45</a:t>
            </a:fld>
            <a:endParaRPr lang="en-US"/>
          </a:p>
        </p:txBody>
      </p:sp>
    </p:spTree>
    <p:extLst>
      <p:ext uri="{BB962C8B-B14F-4D97-AF65-F5344CB8AC3E}">
        <p14:creationId xmlns:p14="http://schemas.microsoft.com/office/powerpoint/2010/main" val="39824301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40F64717-A5A5-4C4E-9291-2F18B7410B06}" type="slidenum">
              <a:rPr lang="en-US" smtClean="0"/>
              <a:pPr>
                <a:defRPr/>
              </a:pPr>
              <a:t>56</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263650" y="725488"/>
            <a:ext cx="4776788" cy="3582987"/>
          </a:xfrm>
          <a:ln/>
        </p:spPr>
      </p:sp>
      <p:sp>
        <p:nvSpPr>
          <p:cNvPr id="99331" name="Rectangle 3"/>
          <p:cNvSpPr>
            <a:spLocks noGrp="1" noChangeArrowheads="1"/>
          </p:cNvSpPr>
          <p:nvPr>
            <p:ph type="body" idx="1"/>
          </p:nvPr>
        </p:nvSpPr>
        <p:spPr>
          <a:xfrm>
            <a:off x="973033" y="4555686"/>
            <a:ext cx="5356434" cy="4313160"/>
          </a:xfrm>
          <a:noFill/>
          <a:ln w="9525"/>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Q: Bit</a:t>
            </a:r>
            <a:r>
              <a:rPr lang="en-US" altLang="zh-CN" baseline="0" dirty="0"/>
              <a:t> operations in C programming. Difference between bit and logic operation </a:t>
            </a:r>
          </a:p>
          <a:p>
            <a:endParaRPr lang="en-US" altLang="zh-CN" baseline="0" dirty="0"/>
          </a:p>
          <a:p>
            <a:r>
              <a:rPr lang="en-US" altLang="zh-CN" baseline="0" dirty="0"/>
              <a:t>How</a:t>
            </a:r>
            <a:r>
              <a:rPr lang="zh-CN" altLang="en-US" baseline="0" dirty="0"/>
              <a:t> </a:t>
            </a:r>
            <a:r>
              <a:rPr lang="en-US" altLang="zh-CN" baseline="0" dirty="0"/>
              <a:t>to</a:t>
            </a:r>
            <a:r>
              <a:rPr lang="zh-CN" altLang="en-US" baseline="0" dirty="0"/>
              <a:t> </a:t>
            </a:r>
            <a:r>
              <a:rPr lang="en-US" altLang="zh-CN" baseline="0" dirty="0"/>
              <a:t>swap</a:t>
            </a:r>
            <a:r>
              <a:rPr lang="zh-CN" altLang="en-US" baseline="0" dirty="0"/>
              <a:t> </a:t>
            </a:r>
            <a:r>
              <a:rPr lang="en-US" altLang="zh-CN" baseline="0" dirty="0"/>
              <a:t>A</a:t>
            </a:r>
            <a:r>
              <a:rPr lang="zh-CN" altLang="en-US" baseline="0" dirty="0"/>
              <a:t> </a:t>
            </a:r>
            <a:r>
              <a:rPr lang="en-US" altLang="zh-CN" baseline="0" dirty="0"/>
              <a:t>and</a:t>
            </a:r>
            <a:r>
              <a:rPr lang="zh-CN" altLang="en-US" baseline="0" dirty="0"/>
              <a:t> </a:t>
            </a:r>
            <a:r>
              <a:rPr lang="en-US" altLang="zh-CN" baseline="0" dirty="0"/>
              <a:t>B</a:t>
            </a:r>
            <a:r>
              <a:rPr lang="zh-CN" altLang="en-US" baseline="0" dirty="0"/>
              <a:t> </a:t>
            </a:r>
            <a:r>
              <a:rPr lang="en-US" altLang="zh-CN" baseline="0" dirty="0"/>
              <a:t>with</a:t>
            </a:r>
            <a:r>
              <a:rPr lang="zh-CN" altLang="en-US" baseline="0" dirty="0"/>
              <a:t> </a:t>
            </a:r>
            <a:r>
              <a:rPr lang="en-US" altLang="zh-CN" baseline="0" dirty="0"/>
              <a:t>^</a:t>
            </a:r>
            <a:endParaRPr lang="zh-CN" altLang="en-US" dirty="0"/>
          </a:p>
        </p:txBody>
      </p:sp>
      <p:sp>
        <p:nvSpPr>
          <p:cNvPr id="4" name="灯片编号占位符 3"/>
          <p:cNvSpPr>
            <a:spLocks noGrp="1"/>
          </p:cNvSpPr>
          <p:nvPr>
            <p:ph type="sldNum" sz="quarter" idx="10"/>
          </p:nvPr>
        </p:nvSpPr>
        <p:spPr/>
        <p:txBody>
          <a:bodyPr/>
          <a:lstStyle/>
          <a:p>
            <a:pPr>
              <a:defRPr/>
            </a:pPr>
            <a:fld id="{40F64717-A5A5-4C4E-9291-2F18B7410B06}" type="slidenum">
              <a:rPr lang="en-US" smtClean="0"/>
              <a:pPr>
                <a:defRPr/>
              </a:pPr>
              <a:t>59</a:t>
            </a:fld>
            <a:endParaRPr lang="en-US"/>
          </a:p>
        </p:txBody>
      </p:sp>
    </p:spTree>
    <p:extLst>
      <p:ext uri="{BB962C8B-B14F-4D97-AF65-F5344CB8AC3E}">
        <p14:creationId xmlns:p14="http://schemas.microsoft.com/office/powerpoint/2010/main" val="1082888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08012"/>
            <a:ext cx="7772400" cy="1470025"/>
          </a:xfrm>
        </p:spPr>
        <p:txBody>
          <a:bodyPr/>
          <a:lstStyle>
            <a:lvl1pPr>
              <a:defRPr>
                <a:latin typeface="Calibri" pitchFamily="34" charset="0"/>
              </a:defRPr>
            </a:lvl1pPr>
          </a:lstStyle>
          <a:p>
            <a:r>
              <a:rPr lang="en-US"/>
              <a:t>Click to edit Master title style</a:t>
            </a:r>
            <a:endParaRPr lang="en-US" dirty="0"/>
          </a:p>
        </p:txBody>
      </p:sp>
      <p:sp>
        <p:nvSpPr>
          <p:cNvPr id="3" name="Subtitle 2"/>
          <p:cNvSpPr>
            <a:spLocks noGrp="1"/>
          </p:cNvSpPr>
          <p:nvPr>
            <p:ph type="subTitle" idx="1"/>
          </p:nvPr>
        </p:nvSpPr>
        <p:spPr>
          <a:xfrm>
            <a:off x="685800" y="3886200"/>
            <a:ext cx="7677492" cy="1752600"/>
          </a:xfrm>
        </p:spPr>
        <p:txBody>
          <a:bodyPr/>
          <a:lstStyle>
            <a:lvl1pPr marL="0" indent="0" algn="l">
              <a:buNone/>
              <a:defRPr sz="2000" b="0">
                <a:latin typeface="Calibri"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57018" y="435678"/>
            <a:ext cx="7592093" cy="762000"/>
          </a:xfrm>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38175" y="1362075"/>
            <a:ext cx="3871913" cy="497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2488" y="1362075"/>
            <a:ext cx="3871912" cy="49720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57762" y="445070"/>
            <a:ext cx="7591425" cy="762000"/>
          </a:xfrm>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58013" y="228600"/>
            <a:ext cx="2185987" cy="6105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96875" y="228600"/>
            <a:ext cx="6408738" cy="6105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396875" y="228600"/>
            <a:ext cx="8747125" cy="762000"/>
          </a:xfrm>
        </p:spPr>
        <p:txBody>
          <a:bodyPr/>
          <a:lstStyle/>
          <a:p>
            <a:r>
              <a:rPr lang="en-US"/>
              <a:t>Click to edit Master title style</a:t>
            </a:r>
          </a:p>
        </p:txBody>
      </p:sp>
      <p:sp>
        <p:nvSpPr>
          <p:cNvPr id="3" name="Content Placeholder 2"/>
          <p:cNvSpPr>
            <a:spLocks noGrp="1"/>
          </p:cNvSpPr>
          <p:nvPr>
            <p:ph sz="half" idx="1"/>
          </p:nvPr>
        </p:nvSpPr>
        <p:spPr>
          <a:xfrm>
            <a:off x="638175" y="1362075"/>
            <a:ext cx="3871913"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62488" y="1362075"/>
            <a:ext cx="3871912" cy="240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62488" y="3924300"/>
            <a:ext cx="3871912" cy="2409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6875" y="228600"/>
            <a:ext cx="8747125" cy="762000"/>
          </a:xfrm>
        </p:spPr>
        <p:txBody>
          <a:bodyPr/>
          <a:lstStyle/>
          <a:p>
            <a:r>
              <a:rPr lang="en-US"/>
              <a:t>Click to edit Master title style</a:t>
            </a:r>
          </a:p>
        </p:txBody>
      </p:sp>
      <p:sp>
        <p:nvSpPr>
          <p:cNvPr id="3" name="Text Placeholder 2"/>
          <p:cNvSpPr>
            <a:spLocks noGrp="1"/>
          </p:cNvSpPr>
          <p:nvPr>
            <p:ph type="body" sz="half" idx="1"/>
          </p:nvPr>
        </p:nvSpPr>
        <p:spPr>
          <a:xfrm>
            <a:off x="638175" y="1362075"/>
            <a:ext cx="3871913"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2488" y="1362075"/>
            <a:ext cx="3871912" cy="4972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vert="horz"/>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374090" y="371182"/>
            <a:ext cx="7591425" cy="762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8195" name="Rectangle 3"/>
          <p:cNvSpPr>
            <a:spLocks noGrp="1" noChangeArrowheads="1"/>
          </p:cNvSpPr>
          <p:nvPr>
            <p:ph type="body" idx="1"/>
          </p:nvPr>
        </p:nvSpPr>
        <p:spPr bwMode="auto">
          <a:xfrm>
            <a:off x="396875" y="1362075"/>
            <a:ext cx="7896225" cy="4972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32" name="Rectangle 8"/>
          <p:cNvSpPr>
            <a:spLocks noChangeArrowheads="1"/>
          </p:cNvSpPr>
          <p:nvPr/>
        </p:nvSpPr>
        <p:spPr bwMode="auto">
          <a:xfrm>
            <a:off x="0" y="0"/>
            <a:ext cx="9144000" cy="228600"/>
          </a:xfrm>
          <a:prstGeom prst="rect">
            <a:avLst/>
          </a:prstGeom>
          <a:solidFill>
            <a:srgbClr val="990000"/>
          </a:solidFill>
          <a:ln w="9525">
            <a:noFill/>
            <a:miter lim="800000"/>
            <a:headEnd/>
            <a:tailEnd/>
          </a:ln>
          <a:effectLst/>
        </p:spPr>
        <p:txBody>
          <a:bodyPr wrap="none" anchor="ctr"/>
          <a:lstStyle/>
          <a:p>
            <a:pPr algn="ctr">
              <a:defRPr/>
            </a:pPr>
            <a:endParaRPr lang="en-US" b="0">
              <a:latin typeface="Times New Roman" pitchFamily="18" charset="0"/>
            </a:endParaRPr>
          </a:p>
        </p:txBody>
      </p:sp>
      <p:sp>
        <p:nvSpPr>
          <p:cNvPr id="7" name="Text Box 5"/>
          <p:cNvSpPr txBox="1">
            <a:spLocks noChangeArrowheads="1"/>
          </p:cNvSpPr>
          <p:nvPr/>
        </p:nvSpPr>
        <p:spPr bwMode="auto">
          <a:xfrm>
            <a:off x="4114801" y="-26988"/>
            <a:ext cx="5029200" cy="276999"/>
          </a:xfrm>
          <a:prstGeom prst="rect">
            <a:avLst/>
          </a:prstGeom>
          <a:noFill/>
          <a:ln w="25400">
            <a:noFill/>
            <a:miter lim="800000"/>
            <a:headEnd/>
            <a:tailEnd/>
          </a:ln>
          <a:effectLst/>
        </p:spPr>
        <p:txBody>
          <a:bodyPr wrap="square">
            <a:spAutoFit/>
          </a:bodyPr>
          <a:lstStyle/>
          <a:p>
            <a:pPr algn="r">
              <a:defRPr/>
            </a:pPr>
            <a:r>
              <a:rPr lang="en-US" sz="1200" dirty="0">
                <a:solidFill>
                  <a:schemeClr val="bg1"/>
                </a:solidFill>
                <a:latin typeface="Times New Roman" pitchFamily="18" charset="0"/>
              </a:rPr>
              <a:t>Introduction</a:t>
            </a:r>
            <a:r>
              <a:rPr lang="en-US" sz="1200" baseline="0" dirty="0">
                <a:solidFill>
                  <a:schemeClr val="bg1"/>
                </a:solidFill>
                <a:latin typeface="Times New Roman" pitchFamily="18" charset="0"/>
              </a:rPr>
              <a:t> </a:t>
            </a:r>
            <a:r>
              <a:rPr lang="en-US" sz="1200" dirty="0">
                <a:solidFill>
                  <a:schemeClr val="bg1"/>
                </a:solidFill>
                <a:latin typeface="Times New Roman" pitchFamily="18" charset="0"/>
              </a:rPr>
              <a:t>to Computer Systems,</a:t>
            </a:r>
            <a:r>
              <a:rPr lang="en-US" sz="1200" baseline="0" dirty="0">
                <a:solidFill>
                  <a:schemeClr val="bg1"/>
                </a:solidFill>
                <a:latin typeface="Times New Roman" pitchFamily="18" charset="0"/>
              </a:rPr>
              <a:t>  </a:t>
            </a:r>
            <a:r>
              <a:rPr lang="en-US" sz="1200" dirty="0">
                <a:solidFill>
                  <a:schemeClr val="bg1"/>
                </a:solidFill>
                <a:latin typeface="Times New Roman" pitchFamily="18" charset="0"/>
              </a:rPr>
              <a:t>Peking University </a:t>
            </a:r>
          </a:p>
        </p:txBody>
      </p:sp>
    </p:spTree>
  </p:cSld>
  <p:clrMap bg1="lt1" tx1="dk1" bg2="lt2" tx2="dk2" accent1="accent1" accent2="accent2" accent3="accent3" accent4="accent4" accent5="accent5" accent6="accent6" hlink="hlink" folHlink="folHlink"/>
  <p:sldLayoutIdLst>
    <p:sldLayoutId id="2147483661" r:id="rId1"/>
    <p:sldLayoutId id="2147483660"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 id="2147483650" r:id="rId12"/>
    <p:sldLayoutId id="2147483649" r:id="rId13"/>
  </p:sldLayoutIdLst>
  <p:hf sldNum="0" hdr="0" ftr="0" dt="0"/>
  <p:txStyles>
    <p:titleStyle>
      <a:lvl1pPr marL="119063" indent="-119063" algn="l" rtl="0" eaLnBrk="1" fontAlgn="base" hangingPunct="1">
        <a:spcBef>
          <a:spcPct val="0"/>
        </a:spcBef>
        <a:spcAft>
          <a:spcPct val="0"/>
        </a:spcAft>
        <a:defRPr sz="3600" b="1" baseline="0">
          <a:solidFill>
            <a:schemeClr val="tx1"/>
          </a:solidFill>
          <a:latin typeface="Calibri" pitchFamily="34" charset="0"/>
          <a:ea typeface="黑体" pitchFamily="49" charset="-122"/>
          <a:cs typeface="+mj-cs"/>
        </a:defRPr>
      </a:lvl1pPr>
      <a:lvl2pPr marL="119063" indent="-119063" algn="l" rtl="0" eaLnBrk="1" fontAlgn="base" hangingPunct="1">
        <a:spcBef>
          <a:spcPct val="0"/>
        </a:spcBef>
        <a:spcAft>
          <a:spcPct val="0"/>
        </a:spcAft>
        <a:defRPr sz="3600" b="1">
          <a:solidFill>
            <a:schemeClr val="tx1"/>
          </a:solidFill>
          <a:latin typeface="Arial Narrow" pitchFamily="34" charset="0"/>
        </a:defRPr>
      </a:lvl2pPr>
      <a:lvl3pPr marL="119063" indent="-119063" algn="l" rtl="0" eaLnBrk="1" fontAlgn="base" hangingPunct="1">
        <a:spcBef>
          <a:spcPct val="0"/>
        </a:spcBef>
        <a:spcAft>
          <a:spcPct val="0"/>
        </a:spcAft>
        <a:defRPr sz="3600" b="1">
          <a:solidFill>
            <a:schemeClr val="tx1"/>
          </a:solidFill>
          <a:latin typeface="Arial Narrow" pitchFamily="34" charset="0"/>
        </a:defRPr>
      </a:lvl3pPr>
      <a:lvl4pPr marL="119063" indent="-119063" algn="l" rtl="0" eaLnBrk="1" fontAlgn="base" hangingPunct="1">
        <a:spcBef>
          <a:spcPct val="0"/>
        </a:spcBef>
        <a:spcAft>
          <a:spcPct val="0"/>
        </a:spcAft>
        <a:defRPr sz="3600" b="1">
          <a:solidFill>
            <a:schemeClr val="tx1"/>
          </a:solidFill>
          <a:latin typeface="Arial Narrow" pitchFamily="34" charset="0"/>
        </a:defRPr>
      </a:lvl4pPr>
      <a:lvl5pPr marL="119063" indent="-119063" algn="l" rtl="0" eaLnBrk="1" fontAlgn="base" hangingPunct="1">
        <a:spcBef>
          <a:spcPct val="0"/>
        </a:spcBef>
        <a:spcAft>
          <a:spcPct val="0"/>
        </a:spcAft>
        <a:defRPr sz="3600" b="1">
          <a:solidFill>
            <a:schemeClr val="tx1"/>
          </a:solidFill>
          <a:latin typeface="Arial Narrow" pitchFamily="34" charset="0"/>
        </a:defRPr>
      </a:lvl5pPr>
      <a:lvl6pPr marL="576263" algn="l" rtl="0" eaLnBrk="1" fontAlgn="base" hangingPunct="1">
        <a:spcBef>
          <a:spcPct val="0"/>
        </a:spcBef>
        <a:spcAft>
          <a:spcPct val="0"/>
        </a:spcAft>
        <a:defRPr sz="3600" b="1">
          <a:solidFill>
            <a:schemeClr val="tx1"/>
          </a:solidFill>
          <a:latin typeface="Arial Narrow" pitchFamily="34" charset="0"/>
        </a:defRPr>
      </a:lvl6pPr>
      <a:lvl7pPr marL="1033463" algn="l" rtl="0" eaLnBrk="1" fontAlgn="base" hangingPunct="1">
        <a:spcBef>
          <a:spcPct val="0"/>
        </a:spcBef>
        <a:spcAft>
          <a:spcPct val="0"/>
        </a:spcAft>
        <a:defRPr sz="3600" b="1">
          <a:solidFill>
            <a:schemeClr val="tx1"/>
          </a:solidFill>
          <a:latin typeface="Arial Narrow" pitchFamily="34" charset="0"/>
        </a:defRPr>
      </a:lvl7pPr>
      <a:lvl8pPr marL="1490663" algn="l" rtl="0" eaLnBrk="1" fontAlgn="base" hangingPunct="1">
        <a:spcBef>
          <a:spcPct val="0"/>
        </a:spcBef>
        <a:spcAft>
          <a:spcPct val="0"/>
        </a:spcAft>
        <a:defRPr sz="3600" b="1">
          <a:solidFill>
            <a:schemeClr val="tx1"/>
          </a:solidFill>
          <a:latin typeface="Arial Narrow" pitchFamily="34" charset="0"/>
        </a:defRPr>
      </a:lvl8pPr>
      <a:lvl9pPr marL="1947863" algn="l" rtl="0" eaLnBrk="1" fontAlgn="base" hangingPunct="1">
        <a:spcBef>
          <a:spcPct val="0"/>
        </a:spcBef>
        <a:spcAft>
          <a:spcPct val="0"/>
        </a:spcAft>
        <a:defRPr sz="3600" b="1">
          <a:solidFill>
            <a:schemeClr val="tx1"/>
          </a:solidFill>
          <a:latin typeface="Arial Narrow" pitchFamily="34" charset="0"/>
        </a:defRPr>
      </a:lvl9pPr>
    </p:titleStyle>
    <p:bodyStyle>
      <a:lvl1pPr marL="342900" indent="-342900" algn="l" rtl="0" eaLnBrk="1" fontAlgn="base" hangingPunct="1">
        <a:spcBef>
          <a:spcPct val="20000"/>
        </a:spcBef>
        <a:spcAft>
          <a:spcPct val="0"/>
        </a:spcAft>
        <a:buClr>
          <a:srgbClr val="990000"/>
        </a:buClr>
        <a:buSzPct val="60000"/>
        <a:buFont typeface="Wingdings 2" pitchFamily="18" charset="2"/>
        <a:buChar char="¢"/>
        <a:defRPr sz="2400" b="1" baseline="0">
          <a:solidFill>
            <a:schemeClr val="tx1"/>
          </a:solidFill>
          <a:latin typeface="Calibri" pitchFamily="34" charset="0"/>
          <a:ea typeface="黑体" pitchFamily="49" charset="-122"/>
          <a:cs typeface="+mn-cs"/>
        </a:defRPr>
      </a:lvl1pPr>
      <a:lvl2pPr marL="742950" indent="-285750" algn="l" rtl="0" eaLnBrk="1" fontAlgn="base" hangingPunct="1">
        <a:spcBef>
          <a:spcPct val="20000"/>
        </a:spcBef>
        <a:spcAft>
          <a:spcPct val="0"/>
        </a:spcAft>
        <a:buClr>
          <a:srgbClr val="990000"/>
        </a:buClr>
        <a:buSzPct val="110000"/>
        <a:buFont typeface="Wingdings" pitchFamily="2" charset="2"/>
        <a:buChar char="§"/>
        <a:defRPr sz="2000" baseline="0">
          <a:solidFill>
            <a:schemeClr val="tx1"/>
          </a:solidFill>
          <a:latin typeface="Calibri" pitchFamily="34" charset="0"/>
          <a:ea typeface="黑体" pitchFamily="49" charset="-122"/>
        </a:defRPr>
      </a:lvl2pPr>
      <a:lvl3pPr marL="1143000" indent="-228600" algn="l" rtl="0" eaLnBrk="1" fontAlgn="base" hangingPunct="1">
        <a:spcBef>
          <a:spcPct val="20000"/>
        </a:spcBef>
        <a:spcAft>
          <a:spcPct val="0"/>
        </a:spcAft>
        <a:buSzPct val="80000"/>
        <a:buFont typeface="Wingdings" pitchFamily="2" charset="2"/>
        <a:buChar char="§"/>
        <a:defRPr sz="2000" baseline="0">
          <a:solidFill>
            <a:schemeClr val="tx1"/>
          </a:solidFill>
          <a:latin typeface="Calibri" pitchFamily="34" charset="0"/>
          <a:ea typeface="黑体" pitchFamily="49" charset="-122"/>
        </a:defRPr>
      </a:lvl3pPr>
      <a:lvl4pPr marL="1600200" indent="-228600" algn="l" rtl="0" eaLnBrk="1" fontAlgn="base" hangingPunct="1">
        <a:spcBef>
          <a:spcPct val="20000"/>
        </a:spcBef>
        <a:spcAft>
          <a:spcPct val="0"/>
        </a:spcAft>
        <a:buChar char="–"/>
        <a:defRPr sz="2000" baseline="0">
          <a:solidFill>
            <a:schemeClr val="tx1"/>
          </a:solidFill>
          <a:latin typeface="Calibri" pitchFamily="34" charset="0"/>
          <a:ea typeface="黑体" pitchFamily="49" charset="-122"/>
        </a:defRPr>
      </a:lvl4pPr>
      <a:lvl5pPr marL="2057400" indent="-228600" algn="l" rtl="0" eaLnBrk="1" fontAlgn="base" hangingPunct="1">
        <a:spcBef>
          <a:spcPct val="20000"/>
        </a:spcBef>
        <a:spcAft>
          <a:spcPct val="0"/>
        </a:spcAft>
        <a:buChar char="»"/>
        <a:defRPr sz="2000" baseline="0">
          <a:solidFill>
            <a:schemeClr val="tx1"/>
          </a:solidFill>
          <a:latin typeface="Calibri" pitchFamily="34" charset="0"/>
          <a:ea typeface="黑体" pitchFamily="49" charset="-122"/>
        </a:defRPr>
      </a:lvl5pPr>
      <a:lvl6pPr marL="2514600" indent="-228600" algn="l" rtl="0" eaLnBrk="1" fontAlgn="base" hangingPunct="1">
        <a:spcBef>
          <a:spcPct val="20000"/>
        </a:spcBef>
        <a:spcAft>
          <a:spcPct val="0"/>
        </a:spcAft>
        <a:buChar char="»"/>
        <a:defRPr sz="2000">
          <a:solidFill>
            <a:schemeClr val="tx1"/>
          </a:solidFill>
          <a:latin typeface="Arial" charset="0"/>
        </a:defRPr>
      </a:lvl6pPr>
      <a:lvl7pPr marL="2971800" indent="-228600" algn="l" rtl="0" eaLnBrk="1" fontAlgn="base" hangingPunct="1">
        <a:spcBef>
          <a:spcPct val="20000"/>
        </a:spcBef>
        <a:spcAft>
          <a:spcPct val="0"/>
        </a:spcAft>
        <a:buChar char="»"/>
        <a:defRPr sz="2000">
          <a:solidFill>
            <a:schemeClr val="tx1"/>
          </a:solidFill>
          <a:latin typeface="Arial" charset="0"/>
        </a:defRPr>
      </a:lvl7pPr>
      <a:lvl8pPr marL="3429000" indent="-228600" algn="l" rtl="0" eaLnBrk="1" fontAlgn="base" hangingPunct="1">
        <a:spcBef>
          <a:spcPct val="20000"/>
        </a:spcBef>
        <a:spcAft>
          <a:spcPct val="0"/>
        </a:spcAft>
        <a:buChar char="»"/>
        <a:defRPr sz="2000">
          <a:solidFill>
            <a:schemeClr val="tx1"/>
          </a:solidFill>
          <a:latin typeface="Arial" charset="0"/>
        </a:defRPr>
      </a:lvl8pPr>
      <a:lvl9pPr marL="3886200" indent="-228600" algn="l" rtl="0" eaLnBrk="1" fontAlgn="base" hangingPunct="1">
        <a:spcBef>
          <a:spcPct val="20000"/>
        </a:spcBef>
        <a:spcAft>
          <a:spcPct val="0"/>
        </a:spcAft>
        <a:buChar char="»"/>
        <a:defRPr sz="20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1"/>
          <p:cNvSpPr>
            <a:spLocks noGrp="1" noChangeArrowheads="1"/>
          </p:cNvSpPr>
          <p:nvPr>
            <p:ph type="title"/>
          </p:nvPr>
        </p:nvSpPr>
        <p:spPr bwMode="auto">
          <a:xfrm>
            <a:off x="381000" y="254000"/>
            <a:ext cx="8382000" cy="1092200"/>
          </a:xfrm>
          <a:prstGeom prst="rect">
            <a:avLst/>
          </a:prstGeom>
          <a:noFill/>
          <a:ln w="9525">
            <a:noFill/>
            <a:miter lim="800000"/>
            <a:headEnd/>
            <a:tailEnd/>
          </a:ln>
        </p:spPr>
        <p:txBody>
          <a:bodyPr vert="horz" wrap="square" lIns="38100" tIns="38100" rIns="38100" bIns="38100" numCol="1" anchor="ctr" anchorCtr="0" compatLnSpc="1">
            <a:prstTxWarp prst="textNoShape">
              <a:avLst/>
            </a:prstTxWarp>
          </a:bodyPr>
          <a:lstStyle/>
          <a:p>
            <a:pPr lvl="0"/>
            <a:r>
              <a:rPr lang="en-US">
                <a:sym typeface="Calibri Bold" charset="0"/>
              </a:rPr>
              <a:t>Click to edit Master title style</a:t>
            </a:r>
          </a:p>
        </p:txBody>
      </p:sp>
      <p:sp>
        <p:nvSpPr>
          <p:cNvPr id="13315" name="Rectangle 2"/>
          <p:cNvSpPr>
            <a:spLocks noGrp="1" noChangeArrowheads="1"/>
          </p:cNvSpPr>
          <p:nvPr>
            <p:ph type="body" idx="1"/>
          </p:nvPr>
        </p:nvSpPr>
        <p:spPr bwMode="auto">
          <a:xfrm>
            <a:off x="381000" y="1397000"/>
            <a:ext cx="8382000" cy="5435600"/>
          </a:xfrm>
          <a:prstGeom prst="rect">
            <a:avLst/>
          </a:prstGeom>
          <a:noFill/>
          <a:ln w="9525">
            <a:noFill/>
            <a:miter lim="800000"/>
            <a:headEnd/>
            <a:tailEnd/>
          </a:ln>
        </p:spPr>
        <p:txBody>
          <a:bodyPr vert="horz" wrap="square" lIns="38100" tIns="38100" rIns="38100" bIns="38100" numCol="1" anchor="t" anchorCtr="0" compatLnSpc="1">
            <a:prstTxWarp prst="textNoShape">
              <a:avLst/>
            </a:prstTxWarp>
          </a:bodyPr>
          <a:lstStyle/>
          <a:p>
            <a:pPr lvl="0"/>
            <a:r>
              <a:rPr lang="en-US">
                <a:sym typeface="Calibri Bold" charset="0"/>
              </a:rPr>
              <a:t>Click to edit Master text styles</a:t>
            </a:r>
          </a:p>
          <a:p>
            <a:pPr lvl="1"/>
            <a:r>
              <a:rPr lang="en-US">
                <a:sym typeface="Calibri" charset="0"/>
              </a:rPr>
              <a:t>Second level</a:t>
            </a:r>
          </a:p>
          <a:p>
            <a:pPr lvl="2"/>
            <a:r>
              <a:rPr lang="en-US">
                <a:sym typeface="Calibri" charset="0"/>
              </a:rPr>
              <a:t>Third level</a:t>
            </a:r>
          </a:p>
          <a:p>
            <a:pPr lvl="3"/>
            <a:r>
              <a:rPr lang="en-US">
                <a:sym typeface="Calibri" charset="0"/>
              </a:rPr>
              <a:t>Fourth level</a:t>
            </a:r>
          </a:p>
          <a:p>
            <a:pPr lvl="4"/>
            <a:r>
              <a:rPr lang="en-US">
                <a:sym typeface="Calibri" charset="0"/>
              </a:rPr>
              <a:t>Fifth level</a:t>
            </a:r>
          </a:p>
        </p:txBody>
      </p:sp>
    </p:spTree>
  </p:cSld>
  <p:clrMap bg1="lt1" tx1="dk1" bg2="lt2" tx2="dk2" accent1="accent1" accent2="accent2" accent3="accent3" accent4="accent4" accent5="accent5" accent6="accent6" hlink="hlink" folHlink="folHlink"/>
  <p:sldLayoutIdLst>
    <p:sldLayoutId id="2147483665" r:id="rId1"/>
  </p:sldLayoutIdLst>
  <p:transition/>
  <p:txStyles>
    <p:titleStyle>
      <a:lvl1pPr algn="l" rtl="0" eaLnBrk="0" fontAlgn="base" hangingPunct="0">
        <a:spcBef>
          <a:spcPct val="0"/>
        </a:spcBef>
        <a:spcAft>
          <a:spcPct val="0"/>
        </a:spcAft>
        <a:defRPr sz="3600">
          <a:solidFill>
            <a:schemeClr val="tx1"/>
          </a:solidFill>
          <a:latin typeface="+mj-lt"/>
          <a:ea typeface="+mj-ea"/>
          <a:cs typeface="+mj-cs"/>
          <a:sym typeface="Calibri Bold" charset="0"/>
        </a:defRPr>
      </a:lvl1pPr>
      <a:lvl2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2pPr>
      <a:lvl3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3pPr>
      <a:lvl4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4pPr>
      <a:lvl5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5pPr>
      <a:lvl6pPr marL="4572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6pPr>
      <a:lvl7pPr marL="9144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7pPr>
      <a:lvl8pPr marL="13716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8pPr>
      <a:lvl9pPr marL="18288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9pPr>
    </p:titleStyle>
    <p:bodyStyle>
      <a:lvl1pPr marL="254000" indent="-254000" algn="l" rtl="0" eaLnBrk="0" fontAlgn="base" hangingPunct="0">
        <a:spcBef>
          <a:spcPts val="600"/>
        </a:spcBef>
        <a:spcAft>
          <a:spcPct val="0"/>
        </a:spcAft>
        <a:buClr>
          <a:srgbClr val="990000"/>
        </a:buClr>
        <a:buSzPct val="60000"/>
        <a:buFont typeface="Wingdings 2" charset="2"/>
        <a:buChar char="¢"/>
        <a:defRPr sz="2400">
          <a:solidFill>
            <a:schemeClr val="tx1"/>
          </a:solidFill>
          <a:latin typeface="+mn-lt"/>
          <a:ea typeface="+mn-ea"/>
          <a:cs typeface="+mn-cs"/>
          <a:sym typeface="Calibri Bold" charset="0"/>
        </a:defRPr>
      </a:lvl1pPr>
      <a:lvl2pPr marL="514350" indent="-234950" algn="l" rtl="0" eaLnBrk="0" fontAlgn="base" hangingPunct="0">
        <a:spcBef>
          <a:spcPts val="500"/>
        </a:spcBef>
        <a:spcAft>
          <a:spcPct val="0"/>
        </a:spcAft>
        <a:buClr>
          <a:srgbClr val="990000"/>
        </a:buClr>
        <a:buSzPct val="110000"/>
        <a:buFont typeface="Wingdings" charset="2"/>
        <a:buChar char="§"/>
        <a:defRPr sz="2000">
          <a:solidFill>
            <a:schemeClr val="tx1"/>
          </a:solidFill>
          <a:latin typeface="Calibri" charset="0"/>
          <a:ea typeface="ヒラギノ角ゴ ProN W3" charset="-128"/>
          <a:cs typeface="ヒラギノ角ゴ ProN W3" charset="-128"/>
          <a:sym typeface="Calibri" charset="0"/>
        </a:defRPr>
      </a:lvl2pPr>
      <a:lvl3pPr marL="800100" indent="-203200" algn="l" rtl="0" eaLnBrk="0" fontAlgn="base" hangingPunct="0">
        <a:spcBef>
          <a:spcPts val="500"/>
        </a:spcBef>
        <a:spcAft>
          <a:spcPct val="0"/>
        </a:spcAft>
        <a:buClr>
          <a:srgbClr val="000000"/>
        </a:buClr>
        <a:buSzPct val="80000"/>
        <a:buFont typeface="Wingdings" charset="2"/>
        <a:buChar char="§"/>
        <a:defRPr sz="2000">
          <a:solidFill>
            <a:schemeClr val="tx1"/>
          </a:solidFill>
          <a:latin typeface="Calibri" charset="0"/>
          <a:ea typeface="ヒラギノ角ゴ ProN W3" charset="-128"/>
          <a:cs typeface="ヒラギノ角ゴ ProN W3" charset="-128"/>
          <a:sym typeface="Calibri" charset="0"/>
        </a:defRPr>
      </a:lvl3pPr>
      <a:lvl4pPr marL="1143000" indent="-228600" algn="l" rtl="0" eaLnBrk="0" fontAlgn="base" hangingPunct="0">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4pPr>
      <a:lvl5pPr marL="1460500" indent="-228600" algn="l" rtl="0" eaLnBrk="0" fontAlgn="base" hangingPunct="0">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5pPr>
      <a:lvl6pPr marL="19177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6pPr>
      <a:lvl7pPr marL="23749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7pPr>
      <a:lvl8pPr marL="28321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8pPr>
      <a:lvl9pPr marL="32893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bwMode="auto">
          <a:xfrm>
            <a:off x="357188" y="50800"/>
            <a:ext cx="7591425" cy="1549400"/>
          </a:xfrm>
          <a:prstGeom prst="rect">
            <a:avLst/>
          </a:prstGeom>
          <a:noFill/>
          <a:ln w="9525">
            <a:noFill/>
            <a:miter lim="800000"/>
            <a:headEnd/>
            <a:tailEnd/>
          </a:ln>
        </p:spPr>
        <p:txBody>
          <a:bodyPr vert="horz" wrap="square" lIns="38100" tIns="38100" rIns="38100" bIns="38100" numCol="1" anchor="ctr" anchorCtr="0" compatLnSpc="1">
            <a:prstTxWarp prst="textNoShape">
              <a:avLst/>
            </a:prstTxWarp>
          </a:bodyPr>
          <a:lstStyle/>
          <a:p>
            <a:pPr lvl="0"/>
            <a:r>
              <a:rPr lang="en-US">
                <a:sym typeface="Calibri Bold" charset="0"/>
              </a:rPr>
              <a:t>Click to edit Master title style</a:t>
            </a:r>
          </a:p>
        </p:txBody>
      </p:sp>
    </p:spTree>
  </p:cSld>
  <p:clrMap bg1="lt1" tx1="dk1" bg2="lt2" tx2="dk2" accent1="accent1" accent2="accent2" accent3="accent3" accent4="accent4" accent5="accent5" accent6="accent6" hlink="hlink" folHlink="folHlink"/>
  <p:sldLayoutIdLst>
    <p:sldLayoutId id="2147483667" r:id="rId1"/>
  </p:sldLayoutIdLst>
  <p:transition/>
  <p:txStyles>
    <p:titleStyle>
      <a:lvl1pPr algn="l" rtl="0" eaLnBrk="0" fontAlgn="base" hangingPunct="0">
        <a:spcBef>
          <a:spcPct val="0"/>
        </a:spcBef>
        <a:spcAft>
          <a:spcPct val="0"/>
        </a:spcAft>
        <a:defRPr sz="3600">
          <a:solidFill>
            <a:schemeClr val="tx1"/>
          </a:solidFill>
          <a:latin typeface="+mj-lt"/>
          <a:ea typeface="+mj-ea"/>
          <a:cs typeface="+mj-cs"/>
          <a:sym typeface="Calibri Bold" charset="0"/>
        </a:defRPr>
      </a:lvl1pPr>
      <a:lvl2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2pPr>
      <a:lvl3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3pPr>
      <a:lvl4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4pPr>
      <a:lvl5pPr algn="l" rtl="0" eaLnBrk="0" fontAlgn="base" hangingPunct="0">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5pPr>
      <a:lvl6pPr marL="4572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6pPr>
      <a:lvl7pPr marL="9144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7pPr>
      <a:lvl8pPr marL="13716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8pPr>
      <a:lvl9pPr marL="1828800" algn="l" rtl="0" fontAlgn="base">
        <a:spcBef>
          <a:spcPct val="0"/>
        </a:spcBef>
        <a:spcAft>
          <a:spcPct val="0"/>
        </a:spcAft>
        <a:defRPr sz="3600">
          <a:solidFill>
            <a:schemeClr val="tx1"/>
          </a:solidFill>
          <a:latin typeface="Calibri Bold" charset="0"/>
          <a:ea typeface="ヒラギノ角ゴ ProN W6" charset="-128"/>
          <a:cs typeface="ヒラギノ角ゴ ProN W6" charset="-128"/>
          <a:sym typeface="Calibri Bold" charset="0"/>
        </a:defRPr>
      </a:lvl9pPr>
    </p:titleStyle>
    <p:bodyStyle>
      <a:lvl1pPr marL="342900" indent="-342900" algn="l" rtl="0" eaLnBrk="0" fontAlgn="base" hangingPunct="0">
        <a:spcBef>
          <a:spcPts val="600"/>
        </a:spcBef>
        <a:spcAft>
          <a:spcPct val="0"/>
        </a:spcAft>
        <a:buClr>
          <a:srgbClr val="990000"/>
        </a:buClr>
        <a:buSzPct val="60000"/>
        <a:buFont typeface="Wingdings 2" charset="2"/>
        <a:buChar char="¢"/>
        <a:defRPr sz="2400">
          <a:solidFill>
            <a:schemeClr val="tx1"/>
          </a:solidFill>
          <a:latin typeface="+mn-lt"/>
          <a:ea typeface="+mn-ea"/>
          <a:cs typeface="+mn-cs"/>
          <a:sym typeface="Calibri Bold" charset="0"/>
        </a:defRPr>
      </a:lvl1pPr>
      <a:lvl2pPr marL="742950" indent="-285750" algn="l" rtl="0" eaLnBrk="0" fontAlgn="base" hangingPunct="0">
        <a:spcBef>
          <a:spcPts val="500"/>
        </a:spcBef>
        <a:spcAft>
          <a:spcPct val="0"/>
        </a:spcAft>
        <a:buClr>
          <a:srgbClr val="990000"/>
        </a:buClr>
        <a:buSzPct val="110000"/>
        <a:buFont typeface="Wingdings" charset="2"/>
        <a:buChar char="§"/>
        <a:defRPr sz="2000">
          <a:solidFill>
            <a:schemeClr val="tx1"/>
          </a:solidFill>
          <a:latin typeface="Calibri" charset="0"/>
          <a:ea typeface="ヒラギノ角ゴ ProN W3" charset="-128"/>
          <a:cs typeface="ヒラギノ角ゴ ProN W3" charset="-128"/>
          <a:sym typeface="Calibri" charset="0"/>
        </a:defRPr>
      </a:lvl2pPr>
      <a:lvl3pPr marL="1143000" indent="-228600" algn="l" rtl="0" eaLnBrk="0" fontAlgn="base" hangingPunct="0">
        <a:spcBef>
          <a:spcPts val="500"/>
        </a:spcBef>
        <a:spcAft>
          <a:spcPct val="0"/>
        </a:spcAft>
        <a:buClr>
          <a:srgbClr val="000000"/>
        </a:buClr>
        <a:buSzPct val="80000"/>
        <a:buFont typeface="Wingdings" charset="2"/>
        <a:buChar char="§"/>
        <a:defRPr sz="2000">
          <a:solidFill>
            <a:schemeClr val="tx1"/>
          </a:solidFill>
          <a:latin typeface="Calibri" charset="0"/>
          <a:ea typeface="ヒラギノ角ゴ ProN W3" charset="-128"/>
          <a:cs typeface="ヒラギノ角ゴ ProN W3" charset="-128"/>
          <a:sym typeface="Calibri" charset="0"/>
        </a:defRPr>
      </a:lvl3pPr>
      <a:lvl4pPr marL="1600200" indent="-228600" algn="l" rtl="0" eaLnBrk="0" fontAlgn="base" hangingPunct="0">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4pPr>
      <a:lvl5pPr marL="2057400" indent="-228600" algn="l" rtl="0" eaLnBrk="0" fontAlgn="base" hangingPunct="0">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5pPr>
      <a:lvl6pPr marL="25146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6pPr>
      <a:lvl7pPr marL="29718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7pPr>
      <a:lvl8pPr marL="34290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8pPr>
      <a:lvl9pPr marL="3886200" indent="-228600" algn="l" rtl="0" fontAlgn="base">
        <a:spcBef>
          <a:spcPts val="500"/>
        </a:spcBef>
        <a:spcAft>
          <a:spcPct val="0"/>
        </a:spcAft>
        <a:buClr>
          <a:srgbClr val="000000"/>
        </a:buClr>
        <a:buSzPct val="100000"/>
        <a:buFont typeface="Calibri" charset="0"/>
        <a:buChar char="»"/>
        <a:defRPr sz="2000">
          <a:solidFill>
            <a:schemeClr val="tx1"/>
          </a:solidFill>
          <a:latin typeface="Calibri" charset="0"/>
          <a:ea typeface="ヒラギノ角ゴ ProN W3" charset="-128"/>
          <a:cs typeface="ヒラギノ角ゴ ProN W3" charset="-128"/>
          <a:sym typeface="Calibri" charset="0"/>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emf"/><Relationship Id="rId5" Type="http://schemas.openxmlformats.org/officeDocument/2006/relationships/oleObject" Target="../embeddings/oleObject2.bin"/><Relationship Id="rId4" Type="http://schemas.openxmlformats.org/officeDocument/2006/relationships/image" Target="../media/image4.w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4.wmf"/><Relationship Id="rId5" Type="http://schemas.openxmlformats.org/officeDocument/2006/relationships/oleObject" Target="../embeddings/oleObject1.bin"/><Relationship Id="rId4" Type="http://schemas.openxmlformats.org/officeDocument/2006/relationships/image" Target="../media/image6.emf"/></Relationships>
</file>

<file path=ppt/slides/_rels/slide11.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oleObject" Target="../embeddings/oleObject4.bin"/><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8.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0.w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www.google.com/url?sa=i&amp;rct=j&amp;q=&amp;esrc=s&amp;frm=1&amp;source=images&amp;cd=&amp;cad=rja&amp;uact=8&amp;ved=0ahUKEwiq_bnxubbKAhWDHh4KHe0lA-cQjRwIBw&amp;url=https://commons.wikimedia.org/wiki/File:Red_x.svg&amp;bvm=bv.112064104,d.dmo&amp;psig=AFQjCNFfdi-zR8KFDHdPCO6tKFT_z9ko5A&amp;ust=1453312679784653" TargetMode="External"/><Relationship Id="rId2" Type="http://schemas.openxmlformats.org/officeDocument/2006/relationships/notesSlide" Target="../notesSlides/notesSlide46.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hyperlink" Target="https://upload.wikimedia.org/wikipedia/commons/archive/0/03/20080524210756!Green_check.svg" TargetMode="External"/><Relationship Id="rId4" Type="http://schemas.openxmlformats.org/officeDocument/2006/relationships/image" Target="../media/image12.png"/></Relationships>
</file>

<file path=ppt/slides/_rels/slide5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ctrTitle"/>
          </p:nvPr>
        </p:nvSpPr>
        <p:spPr/>
        <p:txBody>
          <a:bodyPr/>
          <a:lstStyle/>
          <a:p>
            <a:pPr marL="0" indent="0"/>
            <a:r>
              <a:rPr lang="en-US" dirty="0"/>
              <a:t>Bits, Bytes, and Integers</a:t>
            </a:r>
            <a:br>
              <a:rPr lang="en-US" dirty="0"/>
            </a:br>
            <a:br>
              <a:rPr lang="en-US" dirty="0"/>
            </a:br>
            <a:r>
              <a:rPr lang="en-US" sz="2000" b="0" dirty="0"/>
              <a:t>Introduction to Computer Systems</a:t>
            </a:r>
            <a:br>
              <a:rPr lang="en-US" b="0" dirty="0"/>
            </a:br>
            <a:r>
              <a:rPr lang="en-US" sz="2000" b="0" dirty="0"/>
              <a:t>2</a:t>
            </a:r>
            <a:r>
              <a:rPr lang="en-US" sz="2000" b="0" baseline="30000" dirty="0"/>
              <a:t>nd</a:t>
            </a:r>
            <a:r>
              <a:rPr lang="en-US" sz="2000" b="0" dirty="0"/>
              <a:t> Lecture,  Sep 10, 2026</a:t>
            </a:r>
          </a:p>
        </p:txBody>
      </p:sp>
    </p:spTree>
    <p:extLst>
      <p:ext uri="{BB962C8B-B14F-4D97-AF65-F5344CB8AC3E}">
        <p14:creationId xmlns:p14="http://schemas.microsoft.com/office/powerpoint/2010/main" val="641533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6281E-1B71-7178-688E-270774ADD06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699BFDD-8E07-D45C-7885-2671006023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05" y="228599"/>
            <a:ext cx="4494904" cy="6895909"/>
          </a:xfrm>
          <a:prstGeom prst="rect">
            <a:avLst/>
          </a:prstGeom>
        </p:spPr>
      </p:pic>
      <p:pic>
        <p:nvPicPr>
          <p:cNvPr id="7" name="Picture 6">
            <a:extLst>
              <a:ext uri="{FF2B5EF4-FFF2-40B4-BE49-F238E27FC236}">
                <a16:creationId xmlns:a16="http://schemas.microsoft.com/office/drawing/2014/main" id="{749411BF-7203-6D42-F483-71C11792DA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62400" y="304800"/>
            <a:ext cx="5113270" cy="6858000"/>
          </a:xfrm>
          <a:prstGeom prst="rect">
            <a:avLst/>
          </a:prstGeom>
        </p:spPr>
      </p:pic>
    </p:spTree>
    <p:extLst>
      <p:ext uri="{BB962C8B-B14F-4D97-AF65-F5344CB8AC3E}">
        <p14:creationId xmlns:p14="http://schemas.microsoft.com/office/powerpoint/2010/main" val="2053282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84D75-13E4-C7E5-BD1F-7661656B3417}"/>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EADE15FC-73F5-933A-54B1-65E60FB26805}"/>
              </a:ext>
            </a:extLst>
          </p:cNvPr>
          <p:cNvSpPr>
            <a:spLocks noGrp="1"/>
          </p:cNvSpPr>
          <p:nvPr>
            <p:ph type="ctrTitle"/>
          </p:nvPr>
        </p:nvSpPr>
        <p:spPr>
          <a:xfrm>
            <a:off x="76200" y="1219200"/>
            <a:ext cx="8991600" cy="4191000"/>
          </a:xfrm>
        </p:spPr>
        <p:txBody>
          <a:bodyPr/>
          <a:lstStyle/>
          <a:p>
            <a:pPr marL="0" indent="0"/>
            <a:r>
              <a:rPr lang="en-US" sz="2800" b="0" dirty="0"/>
              <a:t>1. The same bits can mean different values</a:t>
            </a:r>
            <a:br>
              <a:rPr lang="en-US" sz="2800" b="0" dirty="0"/>
            </a:br>
            <a:br>
              <a:rPr lang="en-US" sz="2800" b="0" dirty="0"/>
            </a:br>
            <a:r>
              <a:rPr lang="en-US" sz="2800" b="0" dirty="0"/>
              <a:t>2. Arithmetic operation discards overflowed bits</a:t>
            </a:r>
            <a:br>
              <a:rPr lang="en-US" sz="2800" b="0" dirty="0"/>
            </a:br>
            <a:br>
              <a:rPr lang="en-US" sz="2800" b="0" dirty="0"/>
            </a:br>
            <a:r>
              <a:rPr lang="en-US" sz="2800" b="0" dirty="0"/>
              <a:t>3. Eventually, bits live in memory </a:t>
            </a:r>
            <a:r>
              <a:rPr lang="en-US" sz="2800" b="0" dirty="0">
                <a:sym typeface="Wingdings" panose="05000000000000000000" pitchFamily="2" charset="2"/>
              </a:rPr>
              <a:t> Endianness.</a:t>
            </a:r>
            <a:endParaRPr lang="en-US" sz="2800" b="0" dirty="0"/>
          </a:p>
        </p:txBody>
      </p:sp>
    </p:spTree>
    <p:extLst>
      <p:ext uri="{BB962C8B-B14F-4D97-AF65-F5344CB8AC3E}">
        <p14:creationId xmlns:p14="http://schemas.microsoft.com/office/powerpoint/2010/main" val="2396993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 Bits, Bytes, and Integers</a:t>
            </a:r>
            <a:endParaRPr lang="en-US" dirty="0"/>
          </a:p>
        </p:txBody>
      </p:sp>
      <p:sp>
        <p:nvSpPr>
          <p:cNvPr id="3" name="Content Placeholder 2"/>
          <p:cNvSpPr>
            <a:spLocks noGrp="1"/>
          </p:cNvSpPr>
          <p:nvPr>
            <p:ph idx="1"/>
          </p:nvPr>
        </p:nvSpPr>
        <p:spPr/>
        <p:txBody>
          <a:bodyPr/>
          <a:lstStyle/>
          <a:p>
            <a:r>
              <a:rPr lang="en-US" dirty="0"/>
              <a:t>Representing information as bits</a:t>
            </a:r>
          </a:p>
          <a:p>
            <a:r>
              <a:rPr lang="en-US" dirty="0">
                <a:solidFill>
                  <a:schemeClr val="bg1">
                    <a:lumMod val="65000"/>
                  </a:schemeClr>
                </a:solidFill>
              </a:rPr>
              <a:t>Bit-level manipulations</a:t>
            </a:r>
          </a:p>
          <a:p>
            <a:r>
              <a:rPr lang="en-US" dirty="0">
                <a:solidFill>
                  <a:schemeClr val="bg1">
                    <a:lumMod val="65000"/>
                  </a:schemeClr>
                </a:solidFill>
              </a:rPr>
              <a:t>Integers</a:t>
            </a:r>
          </a:p>
          <a:p>
            <a:pPr lvl="1"/>
            <a:r>
              <a:rPr lang="en-US" dirty="0">
                <a:solidFill>
                  <a:schemeClr val="bg1">
                    <a:lumMod val="65000"/>
                  </a:schemeClr>
                </a:solidFill>
              </a:rPr>
              <a:t>Representation: unsigned and signed</a:t>
            </a:r>
          </a:p>
          <a:p>
            <a:pPr lvl="1"/>
            <a:r>
              <a:rPr lang="en-US" dirty="0">
                <a:solidFill>
                  <a:schemeClr val="bg1">
                    <a:lumMod val="65000"/>
                  </a:schemeClr>
                </a:solidFill>
              </a:rPr>
              <a:t>Conversion, casting</a:t>
            </a:r>
          </a:p>
          <a:p>
            <a:pPr lvl="1"/>
            <a:r>
              <a:rPr lang="en-US" dirty="0">
                <a:solidFill>
                  <a:schemeClr val="bg1">
                    <a:lumMod val="65000"/>
                  </a:schemeClr>
                </a:solidFill>
              </a:rPr>
              <a:t>Expanding, truncating</a:t>
            </a:r>
          </a:p>
          <a:p>
            <a:pPr lvl="1"/>
            <a:r>
              <a:rPr lang="en-US" dirty="0">
                <a:solidFill>
                  <a:schemeClr val="bg1">
                    <a:lumMod val="65000"/>
                  </a:schemeClr>
                </a:solidFill>
              </a:rPr>
              <a:t>Addition, negation, multiplication, shifting</a:t>
            </a:r>
          </a:p>
          <a:p>
            <a:pPr lvl="1"/>
            <a:r>
              <a:rPr lang="en-US" dirty="0">
                <a:solidFill>
                  <a:schemeClr val="bg1">
                    <a:lumMod val="65000"/>
                  </a:schemeClr>
                </a:solidFill>
              </a:rPr>
              <a:t>Summary</a:t>
            </a:r>
          </a:p>
          <a:p>
            <a:r>
              <a:rPr lang="en-US" dirty="0">
                <a:solidFill>
                  <a:schemeClr val="bg1">
                    <a:lumMod val="65000"/>
                  </a:schemeClr>
                </a:solidFill>
              </a:rPr>
              <a:t>Representations in memory, pointers, strings</a:t>
            </a:r>
          </a:p>
        </p:txBody>
      </p:sp>
    </p:spTree>
    <p:extLst>
      <p:ext uri="{BB962C8B-B14F-4D97-AF65-F5344CB8AC3E}">
        <p14:creationId xmlns:p14="http://schemas.microsoft.com/office/powerpoint/2010/main" val="3582189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42" name="Rectangle 26"/>
          <p:cNvSpPr>
            <a:spLocks noGrp="1" noChangeArrowheads="1"/>
          </p:cNvSpPr>
          <p:nvPr>
            <p:ph type="title"/>
          </p:nvPr>
        </p:nvSpPr>
        <p:spPr/>
        <p:txBody>
          <a:bodyPr/>
          <a:lstStyle/>
          <a:p>
            <a:r>
              <a:rPr lang="en-US"/>
              <a:t>Binary Representations</a:t>
            </a:r>
          </a:p>
        </p:txBody>
      </p:sp>
      <p:sp>
        <p:nvSpPr>
          <p:cNvPr id="9243" name="Rectangle 27"/>
          <p:cNvSpPr>
            <a:spLocks noGrp="1" noChangeArrowheads="1"/>
          </p:cNvSpPr>
          <p:nvPr>
            <p:ph type="body" idx="1"/>
          </p:nvPr>
        </p:nvSpPr>
        <p:spPr/>
        <p:txBody>
          <a:bodyPr/>
          <a:lstStyle/>
          <a:p>
            <a:r>
              <a:rPr lang="en-US" dirty="0"/>
              <a:t>Base 2 Number Representation</a:t>
            </a:r>
          </a:p>
          <a:p>
            <a:pPr lvl="1"/>
            <a:r>
              <a:rPr lang="en-US" dirty="0"/>
              <a:t>Represent 4396</a:t>
            </a:r>
            <a:r>
              <a:rPr lang="en-US" baseline="-25000" dirty="0"/>
              <a:t>10</a:t>
            </a:r>
            <a:r>
              <a:rPr lang="en-US" dirty="0"/>
              <a:t> as 1000100101100</a:t>
            </a:r>
            <a:r>
              <a:rPr lang="en-US" baseline="-25000" dirty="0"/>
              <a:t>2</a:t>
            </a:r>
          </a:p>
          <a:p>
            <a:pPr marL="457200" lvl="1" indent="0">
              <a:buNone/>
            </a:pPr>
            <a:endParaRPr lang="en-US" baseline="30000" dirty="0"/>
          </a:p>
          <a:p>
            <a:r>
              <a:rPr lang="en-US" dirty="0"/>
              <a:t>Why Computers Use Binary?</a:t>
            </a:r>
          </a:p>
        </p:txBody>
      </p:sp>
      <p:sp>
        <p:nvSpPr>
          <p:cNvPr id="3" name="TextBox 2"/>
          <p:cNvSpPr txBox="1"/>
          <p:nvPr/>
        </p:nvSpPr>
        <p:spPr>
          <a:xfrm>
            <a:off x="1487172" y="5918431"/>
            <a:ext cx="5549661" cy="461665"/>
          </a:xfrm>
          <a:prstGeom prst="rect">
            <a:avLst/>
          </a:prstGeom>
          <a:solidFill>
            <a:srgbClr val="800000"/>
          </a:solidFill>
        </p:spPr>
        <p:txBody>
          <a:bodyPr wrap="none" rtlCol="0">
            <a:spAutoFit/>
          </a:bodyPr>
          <a:lstStyle/>
          <a:p>
            <a:r>
              <a:rPr lang="en-US" altLang="zh-CN" dirty="0">
                <a:solidFill>
                  <a:schemeClr val="bg1"/>
                </a:solidFill>
                <a:latin typeface="Calibri" pitchFamily="34" charset="0"/>
              </a:rPr>
              <a:t>Binary is the most practical system to use!</a:t>
            </a:r>
            <a:endParaRPr lang="zh-CN" altLang="en-US" dirty="0">
              <a:solidFill>
                <a:schemeClr val="bg1"/>
              </a:solidFill>
              <a:latin typeface="Calibri" pitchFamily="34" charset="0"/>
            </a:endParaRPr>
          </a:p>
        </p:txBody>
      </p:sp>
      <p:sp>
        <p:nvSpPr>
          <p:cNvPr id="4" name="AutoShape 2" descr="data:image/jpeg;base64,/9j/4AAQSkZJRgABAQAAAQABAAD/2wBDAAkGBwgHBgkIBwgKCgkLDRYPDQwMDRsUFRAWIB0iIiAdHx8kKDQsJCYxJx8fLT0tMTU3Ojo6Iys/RD84QzQ5Ojf/2wBDAQoKCg0MDRoPDxo3JR8lNzc3Nzc3Nzc3Nzc3Nzc3Nzc3Nzc3Nzc3Nzc3Nzc3Nzc3Nzc3Nzc3Nzc3Nzc3Nzc3Nzf/wAARCACMAIwDASIAAhEBAxEB/8QAGwABAQEAAwEBAAAAAAAAAAAAAAUGAQMEBwL/xABCEAABBAECAgYHBAYJBQAAAAABAAIDBAUGERIhExYxQVHRIlRVcZSV0hQ2YbMVIyZlc3QHMjM1QkRikdNkcoGTof/EABQBAQAAAAAAAAAAAAAAAAAAAAD/xAAUEQEAAAAAAAAAAAAAAAAAAAAA/9oADAMBAAIRAxEAPwD7huPFNwomrchZxOK/Sdd4EVORktpvDvxQb7SfjuGkuG3eAvLks79lzVgun4MbjKBs3eFnEXl5PAB7gx52HbuEGm3XG4237lkH6guRZmvLlq78ZSbjrNqSF8rXlzWGM8TtuxzQTuASPS7T3dbdQ5GTUGMNijZqUpqFmz0ALZZJOHoeHdrQTxAOdyBPb3oNoiz3W6p7Mznymf6U63VPZmc+Uz/Sg0KLPdbqnszOfKZ/pTrdU9mZz5TP9KDQos91uqezM58pn+lOt1T2ZnPlM/0oNCiyeU19jsZUNmfGZzgD2M54yVvNzg0c3ADtPj+A5kBesavpkAjGZ3Yjf+6Z/pQaFFnut1T2ZnPlM/0p1uqezM58pn+lBoUWe63VPZmc+Uz/AEodX0wCTjM7y/dM/wBKDQouuCUTwsla17Q9ocA9uxG/iO4rsQdVmCOzXlgnaHxSsLHtPeCNiP8AZZrG6PbX05kMRfyE9x98Fs1pzQ123AGM2HYOFrR7zue9apcbDwQZbqxcvSufnsq24HUpqTmQV+h3ZJw7nfiJ4vR8tu/sxmnchDlqV/JZZlv7DXkrwxsq9Hu1/Bu5x4ju70B+C0uwTYIOUREBERAREQQNcD9n3n/qqv58avqDrj7vP/mqv58avICIiAiIg42XKIgIiICIiAiIgIuq1ZgqQPntSshhYN3ySODWtHiSVN606e9u4z4yPzQV1A1NqODD499qKWs8wXIK9njk2EPSOYCXbdhDXh3Nfqzq/T0ERc3LU7D92tbDWmbLI9xIADWNJJO5WJytht2pmbIZMxkupcftFPGWOZt9naQQezm0oNBqrUmCv4cVaWZx9ixJZrcEUVljnu2nYTsAdzyC2a6ugi33EUe//aF2jsQEREBERAREQEREBERAREQZ7XgB0xZB5gywAg9/65is/YKfqkH/AKm+Sj67+7Nj+LB+cxXzuQdjse4oPBewuOvVX17FWPgcQd2Dgc0ggghw2IIIBBHgvnmXrxUKearse8xRalx54pZS93pfZ3klxO/a4+7s7Avp0DZGxsbK/pHgbOfttxHx2UzUGAq5qkasgbG19mGxKQwHpDG5rgD47hoHuQUBcrHbaxDuf9YXoWP1dgsTWwhmr4ynHK23WLXsgaCD08feAtggIiICIiAiIgIi4I3QZLXlyB5oYSW8+mLznySzRyOY9sUY3PC4DtLnMHdyJ8F6tO58WdKVchYjlmmjHQztrxukPSNPC7YDmRuN9/Dmq4xlcZSTJEOdYfC2AkuJaGAk7Adg5uO593glDF1qE92aq1zHXZunmHESC/ha3cDu5NH+yCf1mg9m5j5fJ5J1mg9m5j5fJ5K6iDB661PX6tTg4/Kt3lg5uovaB+tYe0j8Fuo3cbGvAI4gDsRsQoOux+zNj+LB+cxaBARFwTsgy/8ASTfZjtLyWJIppG/aqw4YmFzv7Zh7B7tvfsF7BqeAgH9G5jn+75PJfnW/3fedv8zW/PjV7ZBD6zQezcx8vk8k6zQezcx8vk8ldRBldS5qZ2nDPQFmnLNbgqdJPAY3xiSVjHOaHDtAcdiQRvsumxjIdNZLEy4u1baLdwVrENm5LOJmljzuA9x2cC3f0duW/wD402Sx9fKUpqV1nSQTMLXtDiD7wRzB8COYWZZp3KVNSVrjbBylKJobEL9oh9M8w5zAGESEtIG7tiNjz5lBsEREBERAREQEREGf1392bH8WD85i0Cj6to2slgbNWi2N1lxjdG2Vxa0lsjXbEgHbs8F1m5qTuw9H48/8aC2eQWH1dn7rqORhoAQ2KOZpVWO6QtEvGYX+kQOQPSbHt7FcNzUnsej8ef8AjWKyzp5K+adbjZHOdS47jjY/jaw7VuQdsN+Wx7B2oNLk6uqstVFO1Uw0ERnhke+O3K8hrJGvOwMY5+jt2rWrjkuUBERAXGy5RAREQEREBERAREQEREBfO9X4+5Sp5a2YmyC3nqE8DGvALw3oGbEns9JhX0RdFupXuxCK1DHMxr2yBsjdwHNILT7wQCggXNQ5ShC2xd09LHB0scbni5G4t43hgO3vcFplA1uP2ef/ADVX8+NX0BERAREQEREHG6EqXqajZyGCuV6MzobZiJryNJBbIObT7t9twocWVfqK/hJaJkEEVQ5KeNry0vc5pZFG78NzIdj3saUGwC5WGxepczNStyyCtNkmVXTMxJrSV5WPH+EFxPSN33HEAN+5U9O5yazWuS3LsVx1dokdFBRlgmjB39F0TiXd3I9/Pkg0yKH1mreo5X4CXyTrNW9RyvwEvkguIofWat6jlfgJfJOs1b1HK/AS+SC4ih9Zq3qOV+Al8k6zVvUcr8BL5IPzrj7vP/mqv58avLC621LC7AObHjss9xs1yAMfJ2CVrj3eDT/8V4anrEA/Ycr8BL5ILiKH1mreo5X4CXyTrNW9RyvwEvkguIofWat6jlfgJfJOs1b1HK/AS+SC4i6oJOmiZKGvaHtDuF4II38R3FdqAexR8VpvG4g3zQhdGb8hknPSOJ3O/wDV5+iPSOwHIbqwiCE3S1LtknvyydAa7JpLkhkjYSCeF++4JLW7nfc7DmvXjsNXoWZrTHTS2pmtY+aeQvcWt34WjfsAJJ2/E+KpIgIiICIiAiIg4I3XI7ERAREQEREBERB//9k="/>
          <p:cNvSpPr>
            <a:spLocks noChangeAspect="1" noChangeArrowheads="1"/>
          </p:cNvSpPr>
          <p:nvPr/>
        </p:nvSpPr>
        <p:spPr bwMode="auto">
          <a:xfrm>
            <a:off x="155575" y="-563563"/>
            <a:ext cx="1181100" cy="1181101"/>
          </a:xfrm>
          <a:prstGeom prst="rect">
            <a:avLst/>
          </a:prstGeom>
          <a:noFill/>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5" name="组合 4"/>
          <p:cNvGrpSpPr/>
          <p:nvPr/>
        </p:nvGrpSpPr>
        <p:grpSpPr>
          <a:xfrm>
            <a:off x="533400" y="3641408"/>
            <a:ext cx="7836218" cy="2209800"/>
            <a:chOff x="533400" y="3641408"/>
            <a:chExt cx="7836218" cy="2209800"/>
          </a:xfrm>
        </p:grpSpPr>
        <p:grpSp>
          <p:nvGrpSpPr>
            <p:cNvPr id="26" name="Group 4"/>
            <p:cNvGrpSpPr>
              <a:grpSpLocks/>
            </p:cNvGrpSpPr>
            <p:nvPr/>
          </p:nvGrpSpPr>
          <p:grpSpPr bwMode="auto">
            <a:xfrm>
              <a:off x="533400" y="3641408"/>
              <a:ext cx="5450507" cy="2209800"/>
              <a:chOff x="0" y="0"/>
              <a:chExt cx="4320" cy="1392"/>
            </a:xfrm>
          </p:grpSpPr>
          <p:sp>
            <p:nvSpPr>
              <p:cNvPr id="27" name="Rectangle 5"/>
              <p:cNvSpPr>
                <a:spLocks/>
              </p:cNvSpPr>
              <p:nvPr/>
            </p:nvSpPr>
            <p:spPr bwMode="auto">
              <a:xfrm>
                <a:off x="575" y="1008"/>
                <a:ext cx="3745" cy="240"/>
              </a:xfrm>
              <a:prstGeom prst="rect">
                <a:avLst/>
              </a:prstGeom>
              <a:solidFill>
                <a:srgbClr val="00FF99"/>
              </a:solidFill>
              <a:ln w="25400">
                <a:no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28" name="Rectangle 6"/>
              <p:cNvSpPr>
                <a:spLocks/>
              </p:cNvSpPr>
              <p:nvPr/>
            </p:nvSpPr>
            <p:spPr bwMode="auto">
              <a:xfrm>
                <a:off x="575" y="384"/>
                <a:ext cx="3745" cy="240"/>
              </a:xfrm>
              <a:prstGeom prst="rect">
                <a:avLst/>
              </a:prstGeom>
              <a:solidFill>
                <a:srgbClr val="00FF99"/>
              </a:solidFill>
              <a:ln w="25400">
                <a:no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29" name="Freeform 7"/>
              <p:cNvSpPr>
                <a:spLocks/>
              </p:cNvSpPr>
              <p:nvPr/>
            </p:nvSpPr>
            <p:spPr bwMode="auto">
              <a:xfrm>
                <a:off x="576" y="484"/>
                <a:ext cx="3732" cy="716"/>
              </a:xfrm>
              <a:custGeom>
                <a:avLst/>
                <a:gdLst>
                  <a:gd name="T0" fmla="*/ 0 w 21600"/>
                  <a:gd name="T1" fmla="*/ 21298 h 21600"/>
                  <a:gd name="T2" fmla="*/ 948 w 21600"/>
                  <a:gd name="T3" fmla="*/ 19699 h 21600"/>
                  <a:gd name="T4" fmla="*/ 1775 w 21600"/>
                  <a:gd name="T5" fmla="*/ 19398 h 21600"/>
                  <a:gd name="T6" fmla="*/ 3302 w 21600"/>
                  <a:gd name="T7" fmla="*/ 20665 h 21600"/>
                  <a:gd name="T8" fmla="*/ 4636 w 21600"/>
                  <a:gd name="T9" fmla="*/ 19699 h 21600"/>
                  <a:gd name="T10" fmla="*/ 5397 w 21600"/>
                  <a:gd name="T11" fmla="*/ 19066 h 21600"/>
                  <a:gd name="T12" fmla="*/ 6164 w 21600"/>
                  <a:gd name="T13" fmla="*/ 20031 h 21600"/>
                  <a:gd name="T14" fmla="*/ 7111 w 21600"/>
                  <a:gd name="T15" fmla="*/ 20333 h 21600"/>
                  <a:gd name="T16" fmla="*/ 7685 w 21600"/>
                  <a:gd name="T17" fmla="*/ 20031 h 21600"/>
                  <a:gd name="T18" fmla="*/ 7878 w 21600"/>
                  <a:gd name="T19" fmla="*/ 19699 h 21600"/>
                  <a:gd name="T20" fmla="*/ 8132 w 21600"/>
                  <a:gd name="T21" fmla="*/ 17165 h 21600"/>
                  <a:gd name="T22" fmla="*/ 8832 w 21600"/>
                  <a:gd name="T23" fmla="*/ 7632 h 21600"/>
                  <a:gd name="T24" fmla="*/ 9339 w 21600"/>
                  <a:gd name="T25" fmla="*/ 3499 h 21600"/>
                  <a:gd name="T26" fmla="*/ 9913 w 21600"/>
                  <a:gd name="T27" fmla="*/ 1599 h 21600"/>
                  <a:gd name="T28" fmla="*/ 11054 w 21600"/>
                  <a:gd name="T29" fmla="*/ 634 h 21600"/>
                  <a:gd name="T30" fmla="*/ 12261 w 21600"/>
                  <a:gd name="T31" fmla="*/ 965 h 21600"/>
                  <a:gd name="T32" fmla="*/ 12514 w 21600"/>
                  <a:gd name="T33" fmla="*/ 1267 h 21600"/>
                  <a:gd name="T34" fmla="*/ 13595 w 21600"/>
                  <a:gd name="T35" fmla="*/ 332 h 21600"/>
                  <a:gd name="T36" fmla="*/ 13975 w 21600"/>
                  <a:gd name="T37" fmla="*/ 1267 h 21600"/>
                  <a:gd name="T38" fmla="*/ 14422 w 21600"/>
                  <a:gd name="T39" fmla="*/ 1599 h 21600"/>
                  <a:gd name="T40" fmla="*/ 15436 w 21600"/>
                  <a:gd name="T41" fmla="*/ 1267 h 21600"/>
                  <a:gd name="T42" fmla="*/ 15817 w 21600"/>
                  <a:gd name="T43" fmla="*/ 1931 h 21600"/>
                  <a:gd name="T44" fmla="*/ 16390 w 21600"/>
                  <a:gd name="T45" fmla="*/ 332 h 21600"/>
                  <a:gd name="T46" fmla="*/ 16710 w 21600"/>
                  <a:gd name="T47" fmla="*/ 0 h 21600"/>
                  <a:gd name="T48" fmla="*/ 18358 w 21600"/>
                  <a:gd name="T49" fmla="*/ 12399 h 21600"/>
                  <a:gd name="T50" fmla="*/ 19058 w 21600"/>
                  <a:gd name="T51" fmla="*/ 19398 h 21600"/>
                  <a:gd name="T52" fmla="*/ 20205 w 21600"/>
                  <a:gd name="T53" fmla="*/ 21600 h 21600"/>
                  <a:gd name="T54" fmla="*/ 20773 w 21600"/>
                  <a:gd name="T55" fmla="*/ 21298 h 21600"/>
                  <a:gd name="T56" fmla="*/ 20900 w 21600"/>
                  <a:gd name="T57" fmla="*/ 20333 h 21600"/>
                  <a:gd name="T58" fmla="*/ 21600 w 21600"/>
                  <a:gd name="T59" fmla="*/ 19699 h 2160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1600"/>
                  <a:gd name="T91" fmla="*/ 0 h 21600"/>
                  <a:gd name="T92" fmla="*/ 21600 w 21600"/>
                  <a:gd name="T93" fmla="*/ 21600 h 2160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1600" h="21600">
                    <a:moveTo>
                      <a:pt x="0" y="21298"/>
                    </a:moveTo>
                    <a:cubicBezTo>
                      <a:pt x="326" y="20936"/>
                      <a:pt x="610" y="19820"/>
                      <a:pt x="948" y="19699"/>
                    </a:cubicBezTo>
                    <a:cubicBezTo>
                      <a:pt x="1219" y="19579"/>
                      <a:pt x="1497" y="19488"/>
                      <a:pt x="1775" y="19398"/>
                    </a:cubicBezTo>
                    <a:cubicBezTo>
                      <a:pt x="2276" y="19850"/>
                      <a:pt x="2789" y="20212"/>
                      <a:pt x="3302" y="20665"/>
                    </a:cubicBezTo>
                    <a:cubicBezTo>
                      <a:pt x="3791" y="19760"/>
                      <a:pt x="3984" y="19911"/>
                      <a:pt x="4636" y="19699"/>
                    </a:cubicBezTo>
                    <a:cubicBezTo>
                      <a:pt x="4781" y="19549"/>
                      <a:pt x="5282" y="19066"/>
                      <a:pt x="5397" y="19066"/>
                    </a:cubicBezTo>
                    <a:cubicBezTo>
                      <a:pt x="5663" y="19066"/>
                      <a:pt x="5898" y="19880"/>
                      <a:pt x="6164" y="20031"/>
                    </a:cubicBezTo>
                    <a:cubicBezTo>
                      <a:pt x="6478" y="20182"/>
                      <a:pt x="6792" y="20212"/>
                      <a:pt x="7111" y="20333"/>
                    </a:cubicBezTo>
                    <a:cubicBezTo>
                      <a:pt x="7299" y="20212"/>
                      <a:pt x="7492" y="20182"/>
                      <a:pt x="7685" y="20031"/>
                    </a:cubicBezTo>
                    <a:cubicBezTo>
                      <a:pt x="7751" y="19971"/>
                      <a:pt x="7836" y="19941"/>
                      <a:pt x="7878" y="19699"/>
                    </a:cubicBezTo>
                    <a:cubicBezTo>
                      <a:pt x="7993" y="18945"/>
                      <a:pt x="8023" y="17950"/>
                      <a:pt x="8132" y="17165"/>
                    </a:cubicBezTo>
                    <a:cubicBezTo>
                      <a:pt x="8548" y="13937"/>
                      <a:pt x="8566" y="10921"/>
                      <a:pt x="8832" y="7632"/>
                    </a:cubicBezTo>
                    <a:cubicBezTo>
                      <a:pt x="8935" y="6305"/>
                      <a:pt x="9176" y="4616"/>
                      <a:pt x="9339" y="3499"/>
                    </a:cubicBezTo>
                    <a:cubicBezTo>
                      <a:pt x="9466" y="2594"/>
                      <a:pt x="9689" y="1810"/>
                      <a:pt x="9913" y="1599"/>
                    </a:cubicBezTo>
                    <a:cubicBezTo>
                      <a:pt x="10287" y="1207"/>
                      <a:pt x="11054" y="634"/>
                      <a:pt x="11054" y="634"/>
                    </a:cubicBezTo>
                    <a:cubicBezTo>
                      <a:pt x="11452" y="724"/>
                      <a:pt x="11856" y="784"/>
                      <a:pt x="12261" y="965"/>
                    </a:cubicBezTo>
                    <a:cubicBezTo>
                      <a:pt x="12345" y="996"/>
                      <a:pt x="12424" y="1267"/>
                      <a:pt x="12514" y="1267"/>
                    </a:cubicBezTo>
                    <a:cubicBezTo>
                      <a:pt x="12859" y="1267"/>
                      <a:pt x="13245" y="603"/>
                      <a:pt x="13595" y="332"/>
                    </a:cubicBezTo>
                    <a:cubicBezTo>
                      <a:pt x="13728" y="513"/>
                      <a:pt x="13837" y="1056"/>
                      <a:pt x="13975" y="1267"/>
                    </a:cubicBezTo>
                    <a:cubicBezTo>
                      <a:pt x="14114" y="1478"/>
                      <a:pt x="14271" y="1478"/>
                      <a:pt x="14422" y="1599"/>
                    </a:cubicBezTo>
                    <a:cubicBezTo>
                      <a:pt x="14790" y="1086"/>
                      <a:pt x="15050" y="935"/>
                      <a:pt x="15436" y="1267"/>
                    </a:cubicBezTo>
                    <a:cubicBezTo>
                      <a:pt x="15563" y="1478"/>
                      <a:pt x="15684" y="2142"/>
                      <a:pt x="15817" y="1931"/>
                    </a:cubicBezTo>
                    <a:cubicBezTo>
                      <a:pt x="16022" y="1569"/>
                      <a:pt x="16173" y="543"/>
                      <a:pt x="16390" y="332"/>
                    </a:cubicBezTo>
                    <a:cubicBezTo>
                      <a:pt x="16493" y="211"/>
                      <a:pt x="16601" y="91"/>
                      <a:pt x="16710" y="0"/>
                    </a:cubicBezTo>
                    <a:cubicBezTo>
                      <a:pt x="17682" y="4857"/>
                      <a:pt x="17851" y="5038"/>
                      <a:pt x="18358" y="12399"/>
                    </a:cubicBezTo>
                    <a:cubicBezTo>
                      <a:pt x="18539" y="15023"/>
                      <a:pt x="18527" y="18010"/>
                      <a:pt x="19058" y="19398"/>
                    </a:cubicBezTo>
                    <a:cubicBezTo>
                      <a:pt x="19855" y="18674"/>
                      <a:pt x="19445" y="17799"/>
                      <a:pt x="20205" y="21600"/>
                    </a:cubicBezTo>
                    <a:cubicBezTo>
                      <a:pt x="20393" y="21479"/>
                      <a:pt x="20592" y="21600"/>
                      <a:pt x="20773" y="21298"/>
                    </a:cubicBezTo>
                    <a:cubicBezTo>
                      <a:pt x="20839" y="21147"/>
                      <a:pt x="20839" y="20544"/>
                      <a:pt x="20900" y="20333"/>
                    </a:cubicBezTo>
                    <a:cubicBezTo>
                      <a:pt x="21063" y="19669"/>
                      <a:pt x="21401" y="19699"/>
                      <a:pt x="21600" y="19699"/>
                    </a:cubicBezTo>
                  </a:path>
                </a:pathLst>
              </a:cu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30" name="Line 8"/>
              <p:cNvSpPr>
                <a:spLocks noChangeShapeType="1"/>
              </p:cNvSpPr>
              <p:nvPr/>
            </p:nvSpPr>
            <p:spPr bwMode="auto">
              <a:xfrm flipH="1">
                <a:off x="432" y="1248"/>
                <a:ext cx="144" cy="1"/>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31" name="Line 9"/>
              <p:cNvSpPr>
                <a:spLocks noChangeShapeType="1"/>
              </p:cNvSpPr>
              <p:nvPr/>
            </p:nvSpPr>
            <p:spPr bwMode="auto">
              <a:xfrm flipH="1">
                <a:off x="432" y="384"/>
                <a:ext cx="144" cy="1"/>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32" name="Rectangle 10"/>
              <p:cNvSpPr>
                <a:spLocks/>
              </p:cNvSpPr>
              <p:nvPr/>
            </p:nvSpPr>
            <p:spPr bwMode="auto">
              <a:xfrm>
                <a:off x="0" y="1152"/>
                <a:ext cx="393"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b="0">
                    <a:solidFill>
                      <a:srgbClr val="000066"/>
                    </a:solidFill>
                    <a:latin typeface="Helvetica" charset="0"/>
                    <a:ea typeface="Helvetica" charset="0"/>
                    <a:cs typeface="Helvetica" charset="0"/>
                    <a:sym typeface="Helvetica" charset="0"/>
                  </a:rPr>
                  <a:t>0.0V</a:t>
                </a:r>
              </a:p>
            </p:txBody>
          </p:sp>
          <p:sp>
            <p:nvSpPr>
              <p:cNvPr id="33" name="Rectangle 11"/>
              <p:cNvSpPr>
                <a:spLocks/>
              </p:cNvSpPr>
              <p:nvPr/>
            </p:nvSpPr>
            <p:spPr bwMode="auto">
              <a:xfrm>
                <a:off x="0" y="912"/>
                <a:ext cx="393"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b="0">
                    <a:solidFill>
                      <a:srgbClr val="000066"/>
                    </a:solidFill>
                    <a:latin typeface="Helvetica" charset="0"/>
                    <a:ea typeface="Helvetica" charset="0"/>
                    <a:cs typeface="Helvetica" charset="0"/>
                    <a:sym typeface="Helvetica" charset="0"/>
                  </a:rPr>
                  <a:t>0.5V</a:t>
                </a:r>
              </a:p>
            </p:txBody>
          </p:sp>
          <p:sp>
            <p:nvSpPr>
              <p:cNvPr id="34" name="Rectangle 12"/>
              <p:cNvSpPr>
                <a:spLocks/>
              </p:cNvSpPr>
              <p:nvPr/>
            </p:nvSpPr>
            <p:spPr bwMode="auto">
              <a:xfrm>
                <a:off x="0" y="528"/>
                <a:ext cx="393"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b="0">
                    <a:solidFill>
                      <a:srgbClr val="000066"/>
                    </a:solidFill>
                    <a:latin typeface="Helvetica" charset="0"/>
                    <a:ea typeface="Helvetica" charset="0"/>
                    <a:cs typeface="Helvetica" charset="0"/>
                    <a:sym typeface="Helvetica" charset="0"/>
                  </a:rPr>
                  <a:t>2.8V</a:t>
                </a:r>
              </a:p>
            </p:txBody>
          </p:sp>
          <p:sp>
            <p:nvSpPr>
              <p:cNvPr id="35" name="Rectangle 13"/>
              <p:cNvSpPr>
                <a:spLocks/>
              </p:cNvSpPr>
              <p:nvPr/>
            </p:nvSpPr>
            <p:spPr bwMode="auto">
              <a:xfrm>
                <a:off x="0" y="288"/>
                <a:ext cx="393"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b="0">
                    <a:solidFill>
                      <a:srgbClr val="000066"/>
                    </a:solidFill>
                    <a:latin typeface="Helvetica" charset="0"/>
                    <a:ea typeface="Helvetica" charset="0"/>
                    <a:cs typeface="Helvetica" charset="0"/>
                    <a:sym typeface="Helvetica" charset="0"/>
                  </a:rPr>
                  <a:t>3.3V</a:t>
                </a:r>
              </a:p>
            </p:txBody>
          </p:sp>
          <p:sp>
            <p:nvSpPr>
              <p:cNvPr id="36" name="Line 14"/>
              <p:cNvSpPr>
                <a:spLocks noChangeShapeType="1"/>
              </p:cNvSpPr>
              <p:nvPr/>
            </p:nvSpPr>
            <p:spPr bwMode="auto">
              <a:xfrm>
                <a:off x="576" y="96"/>
                <a:ext cx="1392"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37" name="Line 15"/>
              <p:cNvSpPr>
                <a:spLocks noChangeShapeType="1"/>
              </p:cNvSpPr>
              <p:nvPr/>
            </p:nvSpPr>
            <p:spPr bwMode="auto">
              <a:xfrm>
                <a:off x="2160" y="96"/>
                <a:ext cx="1440"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38" name="Line 16"/>
              <p:cNvSpPr>
                <a:spLocks noChangeShapeType="1"/>
              </p:cNvSpPr>
              <p:nvPr/>
            </p:nvSpPr>
            <p:spPr bwMode="auto">
              <a:xfrm>
                <a:off x="3792" y="96"/>
                <a:ext cx="480"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39" name="Line 17"/>
              <p:cNvSpPr>
                <a:spLocks noChangeShapeType="1"/>
              </p:cNvSpPr>
              <p:nvPr/>
            </p:nvSpPr>
            <p:spPr bwMode="auto">
              <a:xfrm>
                <a:off x="1968" y="48"/>
                <a:ext cx="1" cy="1008"/>
              </a:xfrm>
              <a:prstGeom prst="line">
                <a:avLst/>
              </a:prstGeom>
              <a:noFill/>
              <a:ln w="127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0" name="Line 18"/>
              <p:cNvSpPr>
                <a:spLocks noChangeShapeType="1"/>
              </p:cNvSpPr>
              <p:nvPr/>
            </p:nvSpPr>
            <p:spPr bwMode="auto">
              <a:xfrm>
                <a:off x="2160" y="48"/>
                <a:ext cx="1" cy="576"/>
              </a:xfrm>
              <a:prstGeom prst="line">
                <a:avLst/>
              </a:prstGeom>
              <a:noFill/>
              <a:ln w="127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1" name="Line 19"/>
              <p:cNvSpPr>
                <a:spLocks noChangeShapeType="1"/>
              </p:cNvSpPr>
              <p:nvPr/>
            </p:nvSpPr>
            <p:spPr bwMode="auto">
              <a:xfrm>
                <a:off x="3600" y="48"/>
                <a:ext cx="1" cy="576"/>
              </a:xfrm>
              <a:prstGeom prst="line">
                <a:avLst/>
              </a:prstGeom>
              <a:noFill/>
              <a:ln w="127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2" name="Line 20"/>
              <p:cNvSpPr>
                <a:spLocks noChangeShapeType="1"/>
              </p:cNvSpPr>
              <p:nvPr/>
            </p:nvSpPr>
            <p:spPr bwMode="auto">
              <a:xfrm>
                <a:off x="3792" y="48"/>
                <a:ext cx="1" cy="960"/>
              </a:xfrm>
              <a:prstGeom prst="line">
                <a:avLst/>
              </a:prstGeom>
              <a:noFill/>
              <a:ln w="127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 name="Rectangle 21"/>
              <p:cNvSpPr>
                <a:spLocks/>
              </p:cNvSpPr>
              <p:nvPr/>
            </p:nvSpPr>
            <p:spPr bwMode="auto">
              <a:xfrm>
                <a:off x="1105" y="0"/>
                <a:ext cx="304" cy="240"/>
              </a:xfrm>
              <a:prstGeom prst="rect">
                <a:avLst/>
              </a:prstGeom>
              <a:solidFill>
                <a:srgbClr val="FFFFFF"/>
              </a:solidFill>
              <a:ln w="25400">
                <a:noFill/>
                <a:miter lim="800000"/>
                <a:headEnd/>
                <a:tailEnd/>
              </a:ln>
            </p:spPr>
            <p:txBody>
              <a:bodyPr lIns="50800" tIns="50800" bIns="50800">
                <a:prstTxWarp prst="textNoShape">
                  <a:avLst/>
                </a:prstTxWarp>
              </a:bodyPr>
              <a:lstStyle/>
              <a:p>
                <a:pPr algn="ctr" eaLnBrk="1" hangingPunct="1"/>
                <a:r>
                  <a:rPr lang="en-US" sz="1800" b="0">
                    <a:solidFill>
                      <a:srgbClr val="000066"/>
                    </a:solidFill>
                    <a:latin typeface="Helvetica" charset="0"/>
                    <a:ea typeface="Helvetica" charset="0"/>
                    <a:cs typeface="Helvetica" charset="0"/>
                    <a:sym typeface="Helvetica" charset="0"/>
                  </a:rPr>
                  <a:t>0</a:t>
                </a:r>
              </a:p>
            </p:txBody>
          </p:sp>
          <p:sp>
            <p:nvSpPr>
              <p:cNvPr id="44" name="Rectangle 22"/>
              <p:cNvSpPr>
                <a:spLocks/>
              </p:cNvSpPr>
              <p:nvPr/>
            </p:nvSpPr>
            <p:spPr bwMode="auto">
              <a:xfrm>
                <a:off x="2641" y="0"/>
                <a:ext cx="304" cy="240"/>
              </a:xfrm>
              <a:prstGeom prst="rect">
                <a:avLst/>
              </a:prstGeom>
              <a:solidFill>
                <a:srgbClr val="FFFFFF"/>
              </a:solidFill>
              <a:ln w="25400">
                <a:noFill/>
                <a:miter lim="800000"/>
                <a:headEnd/>
                <a:tailEnd/>
              </a:ln>
            </p:spPr>
            <p:txBody>
              <a:bodyPr lIns="50800" tIns="50800" bIns="50800">
                <a:prstTxWarp prst="textNoShape">
                  <a:avLst/>
                </a:prstTxWarp>
              </a:bodyPr>
              <a:lstStyle/>
              <a:p>
                <a:pPr algn="ctr" eaLnBrk="1" hangingPunct="1"/>
                <a:r>
                  <a:rPr lang="en-US" sz="1800" b="0">
                    <a:solidFill>
                      <a:srgbClr val="000066"/>
                    </a:solidFill>
                    <a:latin typeface="Helvetica" charset="0"/>
                    <a:ea typeface="Helvetica" charset="0"/>
                    <a:cs typeface="Helvetica" charset="0"/>
                    <a:sym typeface="Helvetica" charset="0"/>
                  </a:rPr>
                  <a:t>1</a:t>
                </a:r>
              </a:p>
            </p:txBody>
          </p:sp>
          <p:sp>
            <p:nvSpPr>
              <p:cNvPr id="45" name="Rectangle 23"/>
              <p:cNvSpPr>
                <a:spLocks/>
              </p:cNvSpPr>
              <p:nvPr/>
            </p:nvSpPr>
            <p:spPr bwMode="auto">
              <a:xfrm>
                <a:off x="3936" y="0"/>
                <a:ext cx="200" cy="240"/>
              </a:xfrm>
              <a:prstGeom prst="rect">
                <a:avLst/>
              </a:prstGeom>
              <a:solidFill>
                <a:srgbClr val="FFFFFF"/>
              </a:solidFill>
              <a:ln w="25400">
                <a:noFill/>
                <a:miter lim="800000"/>
                <a:headEnd/>
                <a:tailEnd/>
              </a:ln>
            </p:spPr>
            <p:txBody>
              <a:bodyPr lIns="50800" tIns="50800" bIns="50800">
                <a:prstTxWarp prst="textNoShape">
                  <a:avLst/>
                </a:prstTxWarp>
              </a:bodyPr>
              <a:lstStyle/>
              <a:p>
                <a:pPr algn="ctr" eaLnBrk="1" hangingPunct="1"/>
                <a:r>
                  <a:rPr lang="en-US" sz="1800" b="0">
                    <a:solidFill>
                      <a:srgbClr val="000066"/>
                    </a:solidFill>
                    <a:latin typeface="Helvetica" charset="0"/>
                    <a:ea typeface="Helvetica" charset="0"/>
                    <a:cs typeface="Helvetica" charset="0"/>
                    <a:sym typeface="Helvetica" charset="0"/>
                  </a:rPr>
                  <a:t>0</a:t>
                </a:r>
              </a:p>
            </p:txBody>
          </p:sp>
          <p:sp>
            <p:nvSpPr>
              <p:cNvPr id="46" name="Line 24"/>
              <p:cNvSpPr>
                <a:spLocks noChangeShapeType="1"/>
              </p:cNvSpPr>
              <p:nvPr/>
            </p:nvSpPr>
            <p:spPr bwMode="auto">
              <a:xfrm flipH="1">
                <a:off x="432" y="1008"/>
                <a:ext cx="144" cy="1"/>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7" name="Line 25"/>
              <p:cNvSpPr>
                <a:spLocks noChangeShapeType="1"/>
              </p:cNvSpPr>
              <p:nvPr/>
            </p:nvSpPr>
            <p:spPr bwMode="auto">
              <a:xfrm flipH="1">
                <a:off x="432" y="624"/>
                <a:ext cx="144" cy="1"/>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pic>
          <p:nvPicPr>
            <p:cNvPr id="133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4092892"/>
              <a:ext cx="1664018" cy="166401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2315821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4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24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43" grpId="0" uiExpand="1" build="p" bldLvl="2"/>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 Bits, Bytes, and Integers</a:t>
            </a:r>
            <a:endParaRPr lang="en-US" dirty="0"/>
          </a:p>
        </p:txBody>
      </p:sp>
      <p:sp>
        <p:nvSpPr>
          <p:cNvPr id="3" name="Content Placeholder 2"/>
          <p:cNvSpPr>
            <a:spLocks noGrp="1"/>
          </p:cNvSpPr>
          <p:nvPr>
            <p:ph idx="1"/>
          </p:nvPr>
        </p:nvSpPr>
        <p:spPr/>
        <p:txBody>
          <a:bodyPr/>
          <a:lstStyle/>
          <a:p>
            <a:r>
              <a:rPr lang="en-US" dirty="0">
                <a:solidFill>
                  <a:schemeClr val="bg1">
                    <a:lumMod val="65000"/>
                  </a:schemeClr>
                </a:solidFill>
              </a:rPr>
              <a:t>Representing information as bits</a:t>
            </a:r>
          </a:p>
          <a:p>
            <a:r>
              <a:rPr lang="en-US" dirty="0">
                <a:solidFill>
                  <a:srgbClr val="A6A6A6"/>
                </a:solidFill>
              </a:rPr>
              <a:t>Bit-level manipulations</a:t>
            </a:r>
          </a:p>
          <a:p>
            <a:r>
              <a:rPr lang="en-US" dirty="0"/>
              <a:t>Integers</a:t>
            </a:r>
          </a:p>
          <a:p>
            <a:pPr lvl="1"/>
            <a:r>
              <a:rPr lang="en-US" b="1" dirty="0">
                <a:solidFill>
                  <a:srgbClr val="000000"/>
                </a:solidFill>
              </a:rPr>
              <a:t>Representation: unsigned and signed</a:t>
            </a:r>
          </a:p>
          <a:p>
            <a:pPr lvl="1"/>
            <a:r>
              <a:rPr lang="en-US" dirty="0">
                <a:solidFill>
                  <a:srgbClr val="A6A6A6"/>
                </a:solidFill>
              </a:rPr>
              <a:t>Conversion, casting</a:t>
            </a:r>
          </a:p>
          <a:p>
            <a:pPr lvl="1"/>
            <a:r>
              <a:rPr lang="en-US" dirty="0">
                <a:solidFill>
                  <a:srgbClr val="A6A6A6"/>
                </a:solidFill>
              </a:rPr>
              <a:t>Expanding, truncating</a:t>
            </a:r>
          </a:p>
          <a:p>
            <a:pPr lvl="1"/>
            <a:r>
              <a:rPr lang="en-US" dirty="0">
                <a:solidFill>
                  <a:srgbClr val="A6A6A6"/>
                </a:solidFill>
              </a:rPr>
              <a:t>Addition, negation, multiplication, shifting</a:t>
            </a:r>
          </a:p>
          <a:p>
            <a:pPr lvl="1"/>
            <a:r>
              <a:rPr lang="en-US" dirty="0">
                <a:solidFill>
                  <a:srgbClr val="A6A6A6"/>
                </a:solidFill>
              </a:rPr>
              <a:t>Summary</a:t>
            </a:r>
          </a:p>
          <a:p>
            <a:r>
              <a:rPr lang="en-US" dirty="0">
                <a:solidFill>
                  <a:schemeClr val="bg1">
                    <a:lumMod val="65000"/>
                  </a:schemeClr>
                </a:solidFill>
              </a:rPr>
              <a:t>Representations in memory, pointers, strings</a:t>
            </a:r>
          </a:p>
        </p:txBody>
      </p:sp>
    </p:spTree>
    <p:extLst>
      <p:ext uri="{BB962C8B-B14F-4D97-AF65-F5344CB8AC3E}">
        <p14:creationId xmlns:p14="http://schemas.microsoft.com/office/powerpoint/2010/main" val="31724994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436562" y="493712"/>
            <a:ext cx="6116638" cy="573088"/>
          </a:xfrm>
        </p:spPr>
        <p:txBody>
          <a:bodyPr/>
          <a:lstStyle/>
          <a:p>
            <a:pPr eaLnBrk="1" hangingPunct="1">
              <a:defRPr/>
            </a:pPr>
            <a:r>
              <a:rPr lang="en-US"/>
              <a:t>Encoding Integers</a:t>
            </a:r>
          </a:p>
        </p:txBody>
      </p:sp>
      <p:sp>
        <p:nvSpPr>
          <p:cNvPr id="1030" name="Text Box 3"/>
          <p:cNvSpPr txBox="1">
            <a:spLocks noChangeArrowheads="1"/>
          </p:cNvSpPr>
          <p:nvPr/>
        </p:nvSpPr>
        <p:spPr bwMode="auto">
          <a:xfrm>
            <a:off x="1752600" y="2362200"/>
            <a:ext cx="3429000" cy="646331"/>
          </a:xfrm>
          <a:prstGeom prst="rect">
            <a:avLst/>
          </a:prstGeom>
          <a:solidFill>
            <a:srgbClr val="CDF1C5"/>
          </a:solidFill>
          <a:ln w="12700" cmpd="dbl">
            <a:solidFill>
              <a:schemeClr val="tx1"/>
            </a:solidFill>
            <a:miter lim="800000"/>
            <a:headEnd/>
            <a:tailEnd/>
          </a:ln>
        </p:spPr>
        <p:txBody>
          <a:bodyPr>
            <a:spAutoFit/>
          </a:bodyPr>
          <a:lstStyle/>
          <a:p>
            <a:pPr>
              <a:lnSpc>
                <a:spcPct val="100000"/>
              </a:lnSpc>
            </a:pPr>
            <a:r>
              <a:rPr lang="en-US" sz="1800" dirty="0">
                <a:latin typeface="Courier New" pitchFamily="49" charset="0"/>
                <a:cs typeface="Courier New" pitchFamily="49" charset="0"/>
              </a:rPr>
              <a:t>  short </a:t>
            </a:r>
            <a:r>
              <a:rPr lang="en-US" sz="1800" dirty="0" err="1">
                <a:latin typeface="Courier New" pitchFamily="49" charset="0"/>
                <a:cs typeface="Courier New" pitchFamily="49" charset="0"/>
              </a:rPr>
              <a:t>int</a:t>
            </a:r>
            <a:r>
              <a:rPr lang="en-US" sz="1800" dirty="0">
                <a:latin typeface="Courier New" pitchFamily="49" charset="0"/>
                <a:cs typeface="Courier New" pitchFamily="49" charset="0"/>
              </a:rPr>
              <a:t> x =  15213;</a:t>
            </a:r>
          </a:p>
          <a:p>
            <a:pPr>
              <a:lnSpc>
                <a:spcPct val="100000"/>
              </a:lnSpc>
            </a:pPr>
            <a:r>
              <a:rPr lang="en-US" sz="1800" dirty="0">
                <a:latin typeface="Courier New" pitchFamily="49" charset="0"/>
                <a:cs typeface="Courier New" pitchFamily="49" charset="0"/>
              </a:rPr>
              <a:t>  short </a:t>
            </a:r>
            <a:r>
              <a:rPr lang="en-US" sz="1800" dirty="0" err="1">
                <a:latin typeface="Courier New" pitchFamily="49" charset="0"/>
                <a:cs typeface="Courier New" pitchFamily="49" charset="0"/>
              </a:rPr>
              <a:t>int</a:t>
            </a:r>
            <a:r>
              <a:rPr lang="en-US" sz="1800" dirty="0">
                <a:latin typeface="Courier New" pitchFamily="49" charset="0"/>
                <a:cs typeface="Courier New" pitchFamily="49" charset="0"/>
              </a:rPr>
              <a:t> y = -15213;</a:t>
            </a:r>
          </a:p>
        </p:txBody>
      </p:sp>
      <p:sp>
        <p:nvSpPr>
          <p:cNvPr id="103428" name="Rectangle 4"/>
          <p:cNvSpPr>
            <a:spLocks noGrp="1" noChangeArrowheads="1"/>
          </p:cNvSpPr>
          <p:nvPr>
            <p:ph type="body" idx="1"/>
          </p:nvPr>
        </p:nvSpPr>
        <p:spPr>
          <a:xfrm>
            <a:off x="457200" y="3124200"/>
            <a:ext cx="8305800" cy="3505200"/>
          </a:xfrm>
        </p:spPr>
        <p:txBody>
          <a:bodyPr/>
          <a:lstStyle/>
          <a:p>
            <a:pPr>
              <a:defRPr/>
            </a:pPr>
            <a:r>
              <a:rPr lang="en-US" dirty="0"/>
              <a:t>C </a:t>
            </a:r>
            <a:r>
              <a:rPr lang="en-US" dirty="0">
                <a:latin typeface="Courier New" pitchFamily="49" charset="0"/>
              </a:rPr>
              <a:t>short</a:t>
            </a:r>
            <a:r>
              <a:rPr lang="en-US" dirty="0"/>
              <a:t> 2 bytes long</a:t>
            </a:r>
          </a:p>
          <a:p>
            <a:pPr eaLnBrk="1" hangingPunct="1">
              <a:defRPr/>
            </a:pPr>
            <a:endParaRPr lang="en-US" dirty="0"/>
          </a:p>
          <a:p>
            <a:pPr eaLnBrk="1" hangingPunct="1">
              <a:defRPr/>
            </a:pPr>
            <a:endParaRPr lang="en-US" dirty="0"/>
          </a:p>
          <a:p>
            <a:pPr eaLnBrk="1" hangingPunct="1">
              <a:defRPr/>
            </a:pPr>
            <a:r>
              <a:rPr lang="en-US" dirty="0"/>
              <a:t>Sign Bit</a:t>
            </a:r>
          </a:p>
          <a:p>
            <a:pPr lvl="1" eaLnBrk="1" hangingPunct="1">
              <a:defRPr/>
            </a:pPr>
            <a:r>
              <a:rPr lang="en-US" dirty="0"/>
              <a:t>For 2’s complement, most significant bit indicates sign</a:t>
            </a:r>
          </a:p>
          <a:p>
            <a:pPr lvl="2" eaLnBrk="1" hangingPunct="1">
              <a:defRPr/>
            </a:pPr>
            <a:r>
              <a:rPr lang="en-US" dirty="0"/>
              <a:t>0 for nonnegative</a:t>
            </a:r>
          </a:p>
          <a:p>
            <a:pPr lvl="2" eaLnBrk="1" hangingPunct="1">
              <a:defRPr/>
            </a:pPr>
            <a:r>
              <a:rPr lang="en-US" dirty="0"/>
              <a:t>1 for negative</a:t>
            </a:r>
          </a:p>
        </p:txBody>
      </p:sp>
      <p:graphicFrame>
        <p:nvGraphicFramePr>
          <p:cNvPr id="1026" name="Object 5"/>
          <p:cNvGraphicFramePr>
            <a:graphicFrameLocks noChangeAspect="1"/>
          </p:cNvGraphicFramePr>
          <p:nvPr>
            <p:extLst>
              <p:ext uri="{D42A27DB-BD31-4B8C-83A1-F6EECF244321}">
                <p14:modId xmlns:p14="http://schemas.microsoft.com/office/powerpoint/2010/main" val="985478760"/>
              </p:ext>
            </p:extLst>
          </p:nvPr>
        </p:nvGraphicFramePr>
        <p:xfrm>
          <a:off x="2895600" y="1524000"/>
          <a:ext cx="3340100" cy="596900"/>
        </p:xfrm>
        <a:graphic>
          <a:graphicData uri="http://schemas.openxmlformats.org/presentationml/2006/ole">
            <mc:AlternateContent xmlns:mc="http://schemas.openxmlformats.org/markup-compatibility/2006">
              <mc:Choice xmlns:v="urn:schemas-microsoft-com:vml" Requires="v">
                <p:oleObj name="Equation" r:id="rId3" imgW="3340100" imgH="596900" progId="Equation.3">
                  <p:embed/>
                </p:oleObj>
              </mc:Choice>
              <mc:Fallback>
                <p:oleObj name="Equation" r:id="rId3" imgW="3340100" imgH="5969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524000"/>
                        <a:ext cx="3340100" cy="5969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1033" name="Text Box 8"/>
          <p:cNvSpPr txBox="1">
            <a:spLocks noChangeArrowheads="1"/>
          </p:cNvSpPr>
          <p:nvPr/>
        </p:nvSpPr>
        <p:spPr bwMode="auto">
          <a:xfrm>
            <a:off x="2895600" y="1143000"/>
            <a:ext cx="2624693" cy="461665"/>
          </a:xfrm>
          <a:prstGeom prst="rect">
            <a:avLst/>
          </a:prstGeom>
          <a:noFill/>
          <a:ln w="25400">
            <a:noFill/>
            <a:miter lim="800000"/>
            <a:headEnd/>
            <a:tailEnd/>
          </a:ln>
        </p:spPr>
        <p:txBody>
          <a:bodyPr wrap="none">
            <a:spAutoFit/>
          </a:bodyPr>
          <a:lstStyle/>
          <a:p>
            <a:pPr>
              <a:lnSpc>
                <a:spcPct val="100000"/>
              </a:lnSpc>
            </a:pPr>
            <a:r>
              <a:rPr lang="en-US" sz="2400" dirty="0">
                <a:latin typeface="Calibri" pitchFamily="34" charset="0"/>
              </a:rPr>
              <a:t>Two’s Complement</a:t>
            </a:r>
          </a:p>
        </p:txBody>
      </p:sp>
      <p:sp>
        <p:nvSpPr>
          <p:cNvPr id="1034" name="Line 9"/>
          <p:cNvSpPr>
            <a:spLocks noChangeShapeType="1"/>
          </p:cNvSpPr>
          <p:nvPr/>
        </p:nvSpPr>
        <p:spPr bwMode="auto">
          <a:xfrm flipH="1" flipV="1">
            <a:off x="4724400" y="2057400"/>
            <a:ext cx="1066800" cy="609600"/>
          </a:xfrm>
          <a:prstGeom prst="line">
            <a:avLst/>
          </a:prstGeom>
          <a:noFill/>
          <a:ln w="25400">
            <a:solidFill>
              <a:schemeClr val="tx1"/>
            </a:solidFill>
            <a:round/>
            <a:headEnd/>
            <a:tailEnd type="triangle" w="med" len="med"/>
          </a:ln>
        </p:spPr>
        <p:txBody>
          <a:bodyPr wrap="none" anchor="ctr"/>
          <a:lstStyle/>
          <a:p>
            <a:endParaRPr lang="en-US"/>
          </a:p>
        </p:txBody>
      </p:sp>
      <p:sp>
        <p:nvSpPr>
          <p:cNvPr id="1035" name="Rectangle 10"/>
          <p:cNvSpPr>
            <a:spLocks noChangeArrowheads="1"/>
          </p:cNvSpPr>
          <p:nvPr/>
        </p:nvSpPr>
        <p:spPr bwMode="auto">
          <a:xfrm>
            <a:off x="5943600" y="2590800"/>
            <a:ext cx="714938" cy="828432"/>
          </a:xfrm>
          <a:prstGeom prst="rect">
            <a:avLst/>
          </a:prstGeom>
          <a:noFill/>
          <a:ln w="25400">
            <a:noFill/>
            <a:miter lim="800000"/>
            <a:headEnd/>
            <a:tailEnd/>
          </a:ln>
        </p:spPr>
        <p:txBody>
          <a:bodyPr wrap="none" lIns="90487" tIns="44450" rIns="90487" bIns="44450">
            <a:spAutoFit/>
          </a:bodyPr>
          <a:lstStyle/>
          <a:p>
            <a:pPr>
              <a:lnSpc>
                <a:spcPct val="100000"/>
              </a:lnSpc>
            </a:pPr>
            <a:r>
              <a:rPr lang="en-US" dirty="0">
                <a:latin typeface="Calibri" pitchFamily="34" charset="0"/>
              </a:rPr>
              <a:t>Sign</a:t>
            </a:r>
          </a:p>
          <a:p>
            <a:pPr>
              <a:lnSpc>
                <a:spcPct val="100000"/>
              </a:lnSpc>
            </a:pPr>
            <a:r>
              <a:rPr lang="en-US" dirty="0">
                <a:latin typeface="Calibri" pitchFamily="34" charset="0"/>
              </a:rPr>
              <a:t>Bit</a:t>
            </a:r>
          </a:p>
        </p:txBody>
      </p:sp>
      <p:graphicFrame>
        <p:nvGraphicFramePr>
          <p:cNvPr id="1028" name="Object 11"/>
          <p:cNvGraphicFramePr>
            <a:graphicFrameLocks noChangeAspect="1"/>
          </p:cNvGraphicFramePr>
          <p:nvPr/>
        </p:nvGraphicFramePr>
        <p:xfrm>
          <a:off x="1674813" y="3584575"/>
          <a:ext cx="5640387" cy="987425"/>
        </p:xfrm>
        <a:graphic>
          <a:graphicData uri="http://schemas.openxmlformats.org/presentationml/2006/ole">
            <mc:AlternateContent xmlns:mc="http://schemas.openxmlformats.org/markup-compatibility/2006">
              <mc:Choice xmlns:v="urn:schemas-microsoft-com:vml" Requires="v">
                <p:oleObj name="Document" r:id="rId5" imgW="5969000" imgH="1016000" progId="Word.Document.8">
                  <p:embed/>
                </p:oleObj>
              </mc:Choice>
              <mc:Fallback>
                <p:oleObj name="Document" r:id="rId5" imgW="5969000" imgH="1016000" progId="Word.Document.8">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74813" y="3584575"/>
                        <a:ext cx="5640387" cy="9874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38715808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3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3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3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3428">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3428">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3428">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3428">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3428">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0" grpId="0" animBg="1"/>
      <p:bldP spid="103428" grpId="0" build="p"/>
      <p:bldP spid="1033" grpId="0"/>
      <p:bldP spid="1034" grpId="0" animBg="1"/>
      <p:bldP spid="103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381000" y="323850"/>
            <a:ext cx="8763000" cy="573088"/>
          </a:xfrm>
        </p:spPr>
        <p:txBody>
          <a:bodyPr/>
          <a:lstStyle/>
          <a:p>
            <a:pPr eaLnBrk="1" hangingPunct="1">
              <a:defRPr/>
            </a:pPr>
            <a:r>
              <a:rPr lang="en-US" dirty="0"/>
              <a:t>Two-complement: Simple Example</a:t>
            </a:r>
          </a:p>
        </p:txBody>
      </p:sp>
      <p:sp>
        <p:nvSpPr>
          <p:cNvPr id="2" name="TextBox 1"/>
          <p:cNvSpPr txBox="1"/>
          <p:nvPr/>
        </p:nvSpPr>
        <p:spPr>
          <a:xfrm>
            <a:off x="1190744" y="2079645"/>
            <a:ext cx="1106393" cy="461665"/>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10 = </a:t>
            </a:r>
          </a:p>
        </p:txBody>
      </p:sp>
      <p:graphicFrame>
        <p:nvGraphicFramePr>
          <p:cNvPr id="3" name="Table 2"/>
          <p:cNvGraphicFramePr>
            <a:graphicFrameLocks noGrp="1"/>
          </p:cNvGraphicFramePr>
          <p:nvPr/>
        </p:nvGraphicFramePr>
        <p:xfrm>
          <a:off x="2105144" y="1698645"/>
          <a:ext cx="2971800" cy="828040"/>
        </p:xfrm>
        <a:graphic>
          <a:graphicData uri="http://schemas.openxmlformats.org/drawingml/2006/table">
            <a:tbl>
              <a:tblPr firstRow="1" bandRow="1">
                <a:tableStyleId>{5C22544A-7EE6-4342-B048-85BDC9FD1C3A}</a:tableStyleId>
              </a:tblPr>
              <a:tblGrid>
                <a:gridCol w="594360">
                  <a:extLst>
                    <a:ext uri="{9D8B030D-6E8A-4147-A177-3AD203B41FA5}">
                      <a16:colId xmlns:a16="http://schemas.microsoft.com/office/drawing/2014/main" val="20000"/>
                    </a:ext>
                  </a:extLst>
                </a:gridCol>
                <a:gridCol w="594360">
                  <a:extLst>
                    <a:ext uri="{9D8B030D-6E8A-4147-A177-3AD203B41FA5}">
                      <a16:colId xmlns:a16="http://schemas.microsoft.com/office/drawing/2014/main" val="20001"/>
                    </a:ext>
                  </a:extLst>
                </a:gridCol>
                <a:gridCol w="594360">
                  <a:extLst>
                    <a:ext uri="{9D8B030D-6E8A-4147-A177-3AD203B41FA5}">
                      <a16:colId xmlns:a16="http://schemas.microsoft.com/office/drawing/2014/main" val="20002"/>
                    </a:ext>
                  </a:extLst>
                </a:gridCol>
                <a:gridCol w="594360">
                  <a:extLst>
                    <a:ext uri="{9D8B030D-6E8A-4147-A177-3AD203B41FA5}">
                      <a16:colId xmlns:a16="http://schemas.microsoft.com/office/drawing/2014/main" val="20003"/>
                    </a:ext>
                  </a:extLst>
                </a:gridCol>
                <a:gridCol w="594360">
                  <a:extLst>
                    <a:ext uri="{9D8B030D-6E8A-4147-A177-3AD203B41FA5}">
                      <a16:colId xmlns:a16="http://schemas.microsoft.com/office/drawing/2014/main" val="20004"/>
                    </a:ext>
                  </a:extLst>
                </a:gridCol>
              </a:tblGrid>
              <a:tr h="370840">
                <a:tc>
                  <a:txBody>
                    <a:bodyPr/>
                    <a:lstStyle/>
                    <a:p>
                      <a:pPr algn="ctr">
                        <a:tabLst/>
                      </a:pPr>
                      <a:r>
                        <a:rPr lang="en-US" b="1" dirty="0">
                          <a:solidFill>
                            <a:schemeClr val="tx1"/>
                          </a:solidFill>
                          <a:latin typeface="Courier New" panose="02070309020205020404" pitchFamily="49" charset="0"/>
                          <a:cs typeface="Courier New" panose="02070309020205020404" pitchFamily="49" charset="0"/>
                        </a:rPr>
                        <a:t>-16</a:t>
                      </a:r>
                    </a:p>
                  </a:txBody>
                  <a:tcPr>
                    <a:noFill/>
                  </a:tcPr>
                </a:tc>
                <a:tc>
                  <a:txBody>
                    <a:bodyPr/>
                    <a:lstStyle/>
                    <a:p>
                      <a:pPr algn="ctr"/>
                      <a:r>
                        <a:rPr lang="en-US" b="1" dirty="0">
                          <a:solidFill>
                            <a:schemeClr val="tx1"/>
                          </a:solidFill>
                          <a:latin typeface="Courier New" panose="02070309020205020404" pitchFamily="49" charset="0"/>
                          <a:cs typeface="Courier New" panose="02070309020205020404" pitchFamily="49" charset="0"/>
                        </a:rPr>
                        <a:t>8</a:t>
                      </a:r>
                    </a:p>
                  </a:txBody>
                  <a:tcPr>
                    <a:noFill/>
                  </a:tcPr>
                </a:tc>
                <a:tc>
                  <a:txBody>
                    <a:bodyPr/>
                    <a:lstStyle/>
                    <a:p>
                      <a:pPr algn="ctr"/>
                      <a:r>
                        <a:rPr lang="en-US" b="1" dirty="0">
                          <a:solidFill>
                            <a:schemeClr val="tx1"/>
                          </a:solidFill>
                          <a:latin typeface="Courier New" panose="02070309020205020404" pitchFamily="49" charset="0"/>
                          <a:cs typeface="Courier New" panose="02070309020205020404" pitchFamily="49" charset="0"/>
                        </a:rPr>
                        <a:t>4</a:t>
                      </a:r>
                    </a:p>
                  </a:txBody>
                  <a:tcPr>
                    <a:noFill/>
                  </a:tcPr>
                </a:tc>
                <a:tc>
                  <a:txBody>
                    <a:bodyPr/>
                    <a:lstStyle/>
                    <a:p>
                      <a:pPr algn="ctr"/>
                      <a:r>
                        <a:rPr lang="en-US" b="1" dirty="0">
                          <a:solidFill>
                            <a:schemeClr val="tx1"/>
                          </a:solidFill>
                          <a:latin typeface="Courier New" panose="02070309020205020404" pitchFamily="49" charset="0"/>
                          <a:cs typeface="Courier New" panose="02070309020205020404" pitchFamily="49" charset="0"/>
                        </a:rPr>
                        <a:t>2</a:t>
                      </a:r>
                    </a:p>
                  </a:txBody>
                  <a:tcPr>
                    <a:noFill/>
                  </a:tcPr>
                </a:tc>
                <a:tc>
                  <a:txBody>
                    <a:bodyPr/>
                    <a:lstStyle/>
                    <a:p>
                      <a:pPr algn="ctr"/>
                      <a:r>
                        <a:rPr lang="en-US" b="1" dirty="0">
                          <a:solidFill>
                            <a:schemeClr val="tx1"/>
                          </a:solidFill>
                          <a:latin typeface="Courier New" panose="02070309020205020404" pitchFamily="49" charset="0"/>
                          <a:cs typeface="Courier New" panose="02070309020205020404" pitchFamily="49" charset="0"/>
                        </a:rPr>
                        <a:t>1</a:t>
                      </a:r>
                    </a:p>
                  </a:txBody>
                  <a:tcPr>
                    <a:noFill/>
                  </a:tcPr>
                </a:tc>
                <a:extLst>
                  <a:ext uri="{0D108BD9-81ED-4DB2-BD59-A6C34878D82A}">
                    <a16:rowId xmlns:a16="http://schemas.microsoft.com/office/drawing/2014/main" val="10000"/>
                  </a:ext>
                </a:extLst>
              </a:tr>
              <a:tr h="370840">
                <a:tc>
                  <a:txBody>
                    <a:bodyPr/>
                    <a:lstStyle/>
                    <a:p>
                      <a:pPr algn="ctr"/>
                      <a:r>
                        <a:rPr lang="en-US" sz="2400" b="1" dirty="0">
                          <a:solidFill>
                            <a:schemeClr val="tx1"/>
                          </a:solidFill>
                          <a:latin typeface="Courier New" panose="02070309020205020404" pitchFamily="49" charset="0"/>
                          <a:cs typeface="Courier New" panose="02070309020205020404" pitchFamily="49" charset="0"/>
                        </a:rPr>
                        <a:t>0</a:t>
                      </a:r>
                    </a:p>
                  </a:txBody>
                  <a:tcPr>
                    <a:noFill/>
                  </a:tcPr>
                </a:tc>
                <a:tc>
                  <a:txBody>
                    <a:bodyPr/>
                    <a:lstStyle/>
                    <a:p>
                      <a:pPr algn="ctr"/>
                      <a:r>
                        <a:rPr lang="en-US" sz="2400" b="1" dirty="0">
                          <a:solidFill>
                            <a:schemeClr val="tx1"/>
                          </a:solidFill>
                          <a:latin typeface="Courier New" panose="02070309020205020404" pitchFamily="49" charset="0"/>
                          <a:cs typeface="Courier New" panose="02070309020205020404" pitchFamily="49" charset="0"/>
                        </a:rPr>
                        <a:t>1</a:t>
                      </a:r>
                    </a:p>
                  </a:txBody>
                  <a:tcPr>
                    <a:noFill/>
                  </a:tcPr>
                </a:tc>
                <a:tc>
                  <a:txBody>
                    <a:bodyPr/>
                    <a:lstStyle/>
                    <a:p>
                      <a:pPr algn="ctr"/>
                      <a:r>
                        <a:rPr lang="en-US" sz="2400" b="1" dirty="0">
                          <a:solidFill>
                            <a:schemeClr val="tx1"/>
                          </a:solidFill>
                          <a:latin typeface="Courier New" panose="02070309020205020404" pitchFamily="49" charset="0"/>
                          <a:cs typeface="Courier New" panose="02070309020205020404" pitchFamily="49" charset="0"/>
                        </a:rPr>
                        <a:t>0</a:t>
                      </a:r>
                    </a:p>
                  </a:txBody>
                  <a:tcPr>
                    <a:noFill/>
                  </a:tcPr>
                </a:tc>
                <a:tc>
                  <a:txBody>
                    <a:bodyPr/>
                    <a:lstStyle/>
                    <a:p>
                      <a:pPr algn="ctr"/>
                      <a:r>
                        <a:rPr lang="en-US" sz="2400" b="1" dirty="0">
                          <a:solidFill>
                            <a:schemeClr val="tx1"/>
                          </a:solidFill>
                          <a:latin typeface="Courier New" panose="02070309020205020404" pitchFamily="49" charset="0"/>
                          <a:cs typeface="Courier New" panose="02070309020205020404" pitchFamily="49" charset="0"/>
                        </a:rPr>
                        <a:t>1</a:t>
                      </a:r>
                    </a:p>
                  </a:txBody>
                  <a:tcPr>
                    <a:noFill/>
                  </a:tcPr>
                </a:tc>
                <a:tc>
                  <a:txBody>
                    <a:bodyPr/>
                    <a:lstStyle/>
                    <a:p>
                      <a:pPr algn="ctr"/>
                      <a:r>
                        <a:rPr lang="en-US" sz="2400" b="1" dirty="0">
                          <a:solidFill>
                            <a:schemeClr val="tx1"/>
                          </a:solidFill>
                          <a:latin typeface="Courier New" panose="02070309020205020404" pitchFamily="49" charset="0"/>
                          <a:cs typeface="Courier New" panose="02070309020205020404" pitchFamily="49" charset="0"/>
                        </a:rPr>
                        <a:t>0</a:t>
                      </a:r>
                    </a:p>
                  </a:txBody>
                  <a:tcPr>
                    <a:noFill/>
                  </a:tcPr>
                </a:tc>
                <a:extLst>
                  <a:ext uri="{0D108BD9-81ED-4DB2-BD59-A6C34878D82A}">
                    <a16:rowId xmlns:a16="http://schemas.microsoft.com/office/drawing/2014/main" val="10001"/>
                  </a:ext>
                </a:extLst>
              </a:tr>
            </a:tbl>
          </a:graphicData>
        </a:graphic>
      </p:graphicFrame>
      <p:sp>
        <p:nvSpPr>
          <p:cNvPr id="7" name="TextBox 6"/>
          <p:cNvSpPr txBox="1"/>
          <p:nvPr/>
        </p:nvSpPr>
        <p:spPr>
          <a:xfrm>
            <a:off x="1038344" y="3984645"/>
            <a:ext cx="1290738" cy="461665"/>
          </a:xfrm>
          <a:prstGeom prst="rect">
            <a:avLst/>
          </a:prstGeom>
          <a:noFill/>
        </p:spPr>
        <p:txBody>
          <a:bodyPr wrap="none" rtlCol="0">
            <a:spAutoFit/>
          </a:bodyPr>
          <a:lstStyle/>
          <a:p>
            <a:r>
              <a:rPr lang="en-US" dirty="0">
                <a:latin typeface="Courier New" panose="02070309020205020404" pitchFamily="49" charset="0"/>
                <a:cs typeface="Courier New" panose="02070309020205020404" pitchFamily="49" charset="0"/>
              </a:rPr>
              <a:t>-10 = </a:t>
            </a:r>
          </a:p>
        </p:txBody>
      </p:sp>
      <p:graphicFrame>
        <p:nvGraphicFramePr>
          <p:cNvPr id="8" name="Table 7"/>
          <p:cNvGraphicFramePr>
            <a:graphicFrameLocks noGrp="1"/>
          </p:cNvGraphicFramePr>
          <p:nvPr/>
        </p:nvGraphicFramePr>
        <p:xfrm>
          <a:off x="2105144" y="3629045"/>
          <a:ext cx="2971800" cy="828040"/>
        </p:xfrm>
        <a:graphic>
          <a:graphicData uri="http://schemas.openxmlformats.org/drawingml/2006/table">
            <a:tbl>
              <a:tblPr firstRow="1" bandRow="1">
                <a:tableStyleId>{5C22544A-7EE6-4342-B048-85BDC9FD1C3A}</a:tableStyleId>
              </a:tblPr>
              <a:tblGrid>
                <a:gridCol w="594360">
                  <a:extLst>
                    <a:ext uri="{9D8B030D-6E8A-4147-A177-3AD203B41FA5}">
                      <a16:colId xmlns:a16="http://schemas.microsoft.com/office/drawing/2014/main" val="20000"/>
                    </a:ext>
                  </a:extLst>
                </a:gridCol>
                <a:gridCol w="594360">
                  <a:extLst>
                    <a:ext uri="{9D8B030D-6E8A-4147-A177-3AD203B41FA5}">
                      <a16:colId xmlns:a16="http://schemas.microsoft.com/office/drawing/2014/main" val="20001"/>
                    </a:ext>
                  </a:extLst>
                </a:gridCol>
                <a:gridCol w="594360">
                  <a:extLst>
                    <a:ext uri="{9D8B030D-6E8A-4147-A177-3AD203B41FA5}">
                      <a16:colId xmlns:a16="http://schemas.microsoft.com/office/drawing/2014/main" val="20002"/>
                    </a:ext>
                  </a:extLst>
                </a:gridCol>
                <a:gridCol w="594360">
                  <a:extLst>
                    <a:ext uri="{9D8B030D-6E8A-4147-A177-3AD203B41FA5}">
                      <a16:colId xmlns:a16="http://schemas.microsoft.com/office/drawing/2014/main" val="20003"/>
                    </a:ext>
                  </a:extLst>
                </a:gridCol>
                <a:gridCol w="594360">
                  <a:extLst>
                    <a:ext uri="{9D8B030D-6E8A-4147-A177-3AD203B41FA5}">
                      <a16:colId xmlns:a16="http://schemas.microsoft.com/office/drawing/2014/main" val="20004"/>
                    </a:ext>
                  </a:extLst>
                </a:gridCol>
              </a:tblGrid>
              <a:tr h="370840">
                <a:tc>
                  <a:txBody>
                    <a:bodyPr/>
                    <a:lstStyle/>
                    <a:p>
                      <a:pPr algn="ctr">
                        <a:tabLst/>
                      </a:pPr>
                      <a:r>
                        <a:rPr lang="en-US" b="1" dirty="0">
                          <a:solidFill>
                            <a:schemeClr val="tx1"/>
                          </a:solidFill>
                          <a:latin typeface="Courier New" panose="02070309020205020404" pitchFamily="49" charset="0"/>
                          <a:cs typeface="Courier New" panose="02070309020205020404" pitchFamily="49" charset="0"/>
                        </a:rPr>
                        <a:t>-16</a:t>
                      </a:r>
                    </a:p>
                  </a:txBody>
                  <a:tcPr>
                    <a:noFill/>
                  </a:tcPr>
                </a:tc>
                <a:tc>
                  <a:txBody>
                    <a:bodyPr/>
                    <a:lstStyle/>
                    <a:p>
                      <a:pPr algn="ctr"/>
                      <a:r>
                        <a:rPr lang="en-US" b="1" dirty="0">
                          <a:solidFill>
                            <a:schemeClr val="tx1"/>
                          </a:solidFill>
                          <a:latin typeface="Courier New" panose="02070309020205020404" pitchFamily="49" charset="0"/>
                          <a:cs typeface="Courier New" panose="02070309020205020404" pitchFamily="49" charset="0"/>
                        </a:rPr>
                        <a:t>8</a:t>
                      </a:r>
                    </a:p>
                  </a:txBody>
                  <a:tcPr>
                    <a:noFill/>
                  </a:tcPr>
                </a:tc>
                <a:tc>
                  <a:txBody>
                    <a:bodyPr/>
                    <a:lstStyle/>
                    <a:p>
                      <a:pPr algn="ctr"/>
                      <a:r>
                        <a:rPr lang="en-US" b="1" dirty="0">
                          <a:solidFill>
                            <a:schemeClr val="tx1"/>
                          </a:solidFill>
                          <a:latin typeface="Courier New" panose="02070309020205020404" pitchFamily="49" charset="0"/>
                          <a:cs typeface="Courier New" panose="02070309020205020404" pitchFamily="49" charset="0"/>
                        </a:rPr>
                        <a:t>4</a:t>
                      </a:r>
                    </a:p>
                  </a:txBody>
                  <a:tcPr>
                    <a:noFill/>
                  </a:tcPr>
                </a:tc>
                <a:tc>
                  <a:txBody>
                    <a:bodyPr/>
                    <a:lstStyle/>
                    <a:p>
                      <a:pPr algn="ctr"/>
                      <a:r>
                        <a:rPr lang="en-US" b="1" dirty="0">
                          <a:solidFill>
                            <a:schemeClr val="tx1"/>
                          </a:solidFill>
                          <a:latin typeface="Courier New" panose="02070309020205020404" pitchFamily="49" charset="0"/>
                          <a:cs typeface="Courier New" panose="02070309020205020404" pitchFamily="49" charset="0"/>
                        </a:rPr>
                        <a:t>2</a:t>
                      </a:r>
                    </a:p>
                  </a:txBody>
                  <a:tcPr>
                    <a:noFill/>
                  </a:tcPr>
                </a:tc>
                <a:tc>
                  <a:txBody>
                    <a:bodyPr/>
                    <a:lstStyle/>
                    <a:p>
                      <a:pPr algn="ctr"/>
                      <a:r>
                        <a:rPr lang="en-US" b="1" dirty="0">
                          <a:solidFill>
                            <a:schemeClr val="tx1"/>
                          </a:solidFill>
                          <a:latin typeface="Courier New" panose="02070309020205020404" pitchFamily="49" charset="0"/>
                          <a:cs typeface="Courier New" panose="02070309020205020404" pitchFamily="49" charset="0"/>
                        </a:rPr>
                        <a:t>1</a:t>
                      </a:r>
                    </a:p>
                  </a:txBody>
                  <a:tcPr>
                    <a:noFill/>
                  </a:tcPr>
                </a:tc>
                <a:extLst>
                  <a:ext uri="{0D108BD9-81ED-4DB2-BD59-A6C34878D82A}">
                    <a16:rowId xmlns:a16="http://schemas.microsoft.com/office/drawing/2014/main" val="10000"/>
                  </a:ext>
                </a:extLst>
              </a:tr>
              <a:tr h="370840">
                <a:tc>
                  <a:txBody>
                    <a:bodyPr/>
                    <a:lstStyle/>
                    <a:p>
                      <a:pPr algn="ctr"/>
                      <a:r>
                        <a:rPr lang="en-US" sz="2400" b="1" dirty="0">
                          <a:solidFill>
                            <a:schemeClr val="tx1"/>
                          </a:solidFill>
                          <a:latin typeface="Courier New" panose="02070309020205020404" pitchFamily="49" charset="0"/>
                          <a:cs typeface="Courier New" panose="02070309020205020404" pitchFamily="49" charset="0"/>
                        </a:rPr>
                        <a:t>1</a:t>
                      </a:r>
                    </a:p>
                  </a:txBody>
                  <a:tcPr>
                    <a:noFill/>
                  </a:tcPr>
                </a:tc>
                <a:tc>
                  <a:txBody>
                    <a:bodyPr/>
                    <a:lstStyle/>
                    <a:p>
                      <a:pPr algn="ctr"/>
                      <a:r>
                        <a:rPr lang="en-US" sz="2400" b="1" dirty="0">
                          <a:solidFill>
                            <a:schemeClr val="tx1"/>
                          </a:solidFill>
                          <a:latin typeface="Courier New" panose="02070309020205020404" pitchFamily="49" charset="0"/>
                          <a:cs typeface="Courier New" panose="02070309020205020404" pitchFamily="49" charset="0"/>
                        </a:rPr>
                        <a:t>0</a:t>
                      </a:r>
                    </a:p>
                  </a:txBody>
                  <a:tcPr>
                    <a:noFill/>
                  </a:tcPr>
                </a:tc>
                <a:tc>
                  <a:txBody>
                    <a:bodyPr/>
                    <a:lstStyle/>
                    <a:p>
                      <a:pPr algn="ctr"/>
                      <a:r>
                        <a:rPr lang="en-US" sz="2400" b="1" dirty="0">
                          <a:solidFill>
                            <a:schemeClr val="tx1"/>
                          </a:solidFill>
                          <a:latin typeface="Courier New" panose="02070309020205020404" pitchFamily="49" charset="0"/>
                          <a:cs typeface="Courier New" panose="02070309020205020404" pitchFamily="49" charset="0"/>
                        </a:rPr>
                        <a:t>1</a:t>
                      </a:r>
                    </a:p>
                  </a:txBody>
                  <a:tcPr>
                    <a:noFill/>
                  </a:tcPr>
                </a:tc>
                <a:tc>
                  <a:txBody>
                    <a:bodyPr/>
                    <a:lstStyle/>
                    <a:p>
                      <a:pPr algn="ctr"/>
                      <a:r>
                        <a:rPr lang="en-US" sz="2400" b="1" dirty="0">
                          <a:solidFill>
                            <a:schemeClr val="tx1"/>
                          </a:solidFill>
                          <a:latin typeface="Courier New" panose="02070309020205020404" pitchFamily="49" charset="0"/>
                          <a:cs typeface="Courier New" panose="02070309020205020404" pitchFamily="49" charset="0"/>
                        </a:rPr>
                        <a:t>1</a:t>
                      </a:r>
                    </a:p>
                  </a:txBody>
                  <a:tcPr>
                    <a:noFill/>
                  </a:tcPr>
                </a:tc>
                <a:tc>
                  <a:txBody>
                    <a:bodyPr/>
                    <a:lstStyle/>
                    <a:p>
                      <a:pPr algn="ctr"/>
                      <a:r>
                        <a:rPr lang="en-US" sz="2400" b="1" dirty="0">
                          <a:solidFill>
                            <a:schemeClr val="tx1"/>
                          </a:solidFill>
                          <a:latin typeface="Courier New" panose="02070309020205020404" pitchFamily="49" charset="0"/>
                          <a:cs typeface="Courier New" panose="02070309020205020404" pitchFamily="49" charset="0"/>
                        </a:rPr>
                        <a:t>0</a:t>
                      </a:r>
                    </a:p>
                  </a:txBody>
                  <a:tcPr>
                    <a:noFill/>
                  </a:tcPr>
                </a:tc>
                <a:extLst>
                  <a:ext uri="{0D108BD9-81ED-4DB2-BD59-A6C34878D82A}">
                    <a16:rowId xmlns:a16="http://schemas.microsoft.com/office/drawing/2014/main" val="10001"/>
                  </a:ext>
                </a:extLst>
              </a:tr>
            </a:tbl>
          </a:graphicData>
        </a:graphic>
      </p:graphicFrame>
      <p:sp>
        <p:nvSpPr>
          <p:cNvPr id="10" name="TextBox 9"/>
          <p:cNvSpPr txBox="1"/>
          <p:nvPr/>
        </p:nvSpPr>
        <p:spPr>
          <a:xfrm>
            <a:off x="5648444" y="2079645"/>
            <a:ext cx="1659429" cy="461665"/>
          </a:xfrm>
          <a:prstGeom prst="rect">
            <a:avLst/>
          </a:prstGeom>
          <a:noFill/>
        </p:spPr>
        <p:txBody>
          <a:bodyPr wrap="none" rtlCol="0">
            <a:spAutoFit/>
          </a:bodyPr>
          <a:lstStyle/>
          <a:p>
            <a:r>
              <a:rPr lang="en-US" dirty="0">
                <a:solidFill>
                  <a:schemeClr val="bg2">
                    <a:lumMod val="75000"/>
                  </a:schemeClr>
                </a:solidFill>
                <a:latin typeface="Courier New" panose="02070309020205020404" pitchFamily="49" charset="0"/>
                <a:cs typeface="Courier New" panose="02070309020205020404" pitchFamily="49" charset="0"/>
              </a:rPr>
              <a:t>8+2 = 10</a:t>
            </a:r>
          </a:p>
        </p:txBody>
      </p:sp>
      <p:sp>
        <p:nvSpPr>
          <p:cNvPr id="11" name="TextBox 10"/>
          <p:cNvSpPr txBox="1"/>
          <p:nvPr/>
        </p:nvSpPr>
        <p:spPr>
          <a:xfrm>
            <a:off x="5648444" y="3984644"/>
            <a:ext cx="2581156" cy="461665"/>
          </a:xfrm>
          <a:prstGeom prst="rect">
            <a:avLst/>
          </a:prstGeom>
          <a:noFill/>
        </p:spPr>
        <p:txBody>
          <a:bodyPr wrap="none" rtlCol="0">
            <a:spAutoFit/>
          </a:bodyPr>
          <a:lstStyle/>
          <a:p>
            <a:r>
              <a:rPr lang="en-US" dirty="0">
                <a:solidFill>
                  <a:schemeClr val="bg2">
                    <a:lumMod val="75000"/>
                  </a:schemeClr>
                </a:solidFill>
                <a:latin typeface="Courier New" panose="02070309020205020404" pitchFamily="49" charset="0"/>
                <a:cs typeface="Courier New" panose="02070309020205020404" pitchFamily="49" charset="0"/>
              </a:rPr>
              <a:t>-16+4+2 = -10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a:xfrm>
            <a:off x="277813" y="457200"/>
            <a:ext cx="8866187" cy="555625"/>
          </a:xfrm>
        </p:spPr>
        <p:txBody>
          <a:bodyPr/>
          <a:lstStyle/>
          <a:p>
            <a:pPr eaLnBrk="1" hangingPunct="1">
              <a:defRPr/>
            </a:pPr>
            <a:r>
              <a:rPr lang="en-US" dirty="0"/>
              <a:t>Negation: Complement &amp; Increment</a:t>
            </a:r>
          </a:p>
        </p:txBody>
      </p:sp>
      <p:sp>
        <p:nvSpPr>
          <p:cNvPr id="134147" name="Rectangle 3"/>
          <p:cNvSpPr>
            <a:spLocks noGrp="1" noChangeArrowheads="1"/>
          </p:cNvSpPr>
          <p:nvPr>
            <p:ph type="body" idx="1"/>
          </p:nvPr>
        </p:nvSpPr>
        <p:spPr>
          <a:xfrm>
            <a:off x="298450" y="1143000"/>
            <a:ext cx="7854950" cy="5224463"/>
          </a:xfrm>
        </p:spPr>
        <p:txBody>
          <a:bodyPr lIns="90487" tIns="44450" rIns="90487" bIns="44450"/>
          <a:lstStyle/>
          <a:p>
            <a:pPr eaLnBrk="1" hangingPunct="1">
              <a:tabLst>
                <a:tab pos="3200400" algn="l"/>
                <a:tab pos="4114800" algn="l"/>
              </a:tabLst>
              <a:defRPr/>
            </a:pPr>
            <a:r>
              <a:rPr lang="en-US" dirty="0"/>
              <a:t>Claim: Following Holds for 2’s Complement</a:t>
            </a:r>
          </a:p>
          <a:p>
            <a:pPr lvl="1" eaLnBrk="1" hangingPunct="1">
              <a:buFont typeface="Wingdings" pitchFamily="2" charset="2"/>
              <a:buNone/>
              <a:tabLst>
                <a:tab pos="3200400" algn="l"/>
                <a:tab pos="4114800" algn="l"/>
              </a:tabLst>
              <a:defRPr/>
            </a:pPr>
            <a:r>
              <a:rPr lang="en-US" sz="1800" b="1" dirty="0">
                <a:latin typeface="Courier New" pitchFamily="49" charset="0"/>
                <a:cs typeface="Courier New" pitchFamily="49" charset="0"/>
              </a:rPr>
              <a:t> ~x + 1 == -x</a:t>
            </a:r>
          </a:p>
          <a:p>
            <a:pPr eaLnBrk="1" hangingPunct="1">
              <a:tabLst>
                <a:tab pos="3200400" algn="l"/>
                <a:tab pos="4114800" algn="l"/>
              </a:tabLst>
              <a:defRPr/>
            </a:pPr>
            <a:r>
              <a:rPr lang="en-US" dirty="0"/>
              <a:t>Complement</a:t>
            </a:r>
          </a:p>
          <a:p>
            <a:pPr lvl="1" eaLnBrk="1" hangingPunct="1">
              <a:tabLst>
                <a:tab pos="3200400" algn="l"/>
                <a:tab pos="4114800" algn="l"/>
              </a:tabLst>
              <a:defRPr/>
            </a:pPr>
            <a:r>
              <a:rPr lang="en-US" dirty="0"/>
              <a:t>Observation: </a:t>
            </a:r>
            <a:r>
              <a:rPr lang="en-US" sz="1800" b="1" dirty="0">
                <a:latin typeface="Courier New" pitchFamily="49" charset="0"/>
                <a:cs typeface="Courier New" pitchFamily="49" charset="0"/>
              </a:rPr>
              <a:t>~x + x == 1111…111 == -1</a:t>
            </a:r>
          </a:p>
          <a:p>
            <a:pPr eaLnBrk="1" hangingPunct="1">
              <a:tabLst>
                <a:tab pos="3200400" algn="l"/>
                <a:tab pos="4114800" algn="l"/>
              </a:tabLst>
              <a:defRPr/>
            </a:pPr>
            <a:endParaRPr lang="en-US" dirty="0"/>
          </a:p>
          <a:p>
            <a:pPr eaLnBrk="1" hangingPunct="1">
              <a:tabLst>
                <a:tab pos="3200400" algn="l"/>
                <a:tab pos="4114800" algn="l"/>
              </a:tabLst>
              <a:defRPr/>
            </a:pPr>
            <a:endParaRPr lang="en-US" dirty="0"/>
          </a:p>
          <a:p>
            <a:pPr eaLnBrk="1" hangingPunct="1">
              <a:tabLst>
                <a:tab pos="3200400" algn="l"/>
                <a:tab pos="4114800" algn="l"/>
              </a:tabLst>
              <a:defRPr/>
            </a:pPr>
            <a:endParaRPr lang="en-US" dirty="0"/>
          </a:p>
          <a:p>
            <a:pPr eaLnBrk="1" hangingPunct="1">
              <a:tabLst>
                <a:tab pos="3200400" algn="l"/>
                <a:tab pos="4114800" algn="l"/>
              </a:tabLst>
              <a:defRPr/>
            </a:pPr>
            <a:endParaRPr lang="en-US" dirty="0"/>
          </a:p>
          <a:p>
            <a:pPr eaLnBrk="1" hangingPunct="1">
              <a:tabLst>
                <a:tab pos="3200400" algn="l"/>
                <a:tab pos="4114800" algn="l"/>
              </a:tabLst>
              <a:defRPr/>
            </a:pPr>
            <a:r>
              <a:rPr lang="en-US" dirty="0"/>
              <a:t>Complete Proof?</a:t>
            </a:r>
            <a:endParaRPr lang="en-US" sz="1800" b="1" dirty="0">
              <a:latin typeface="Courier New" pitchFamily="49" charset="0"/>
              <a:cs typeface="Courier New" pitchFamily="49" charset="0"/>
            </a:endParaRPr>
          </a:p>
        </p:txBody>
      </p:sp>
      <p:grpSp>
        <p:nvGrpSpPr>
          <p:cNvPr id="2" name="Group 4"/>
          <p:cNvGrpSpPr>
            <a:grpSpLocks/>
          </p:cNvGrpSpPr>
          <p:nvPr/>
        </p:nvGrpSpPr>
        <p:grpSpPr bwMode="auto">
          <a:xfrm>
            <a:off x="2903537" y="2819401"/>
            <a:ext cx="2971800" cy="1604963"/>
            <a:chOff x="2160" y="1968"/>
            <a:chExt cx="1872" cy="1011"/>
          </a:xfrm>
        </p:grpSpPr>
        <p:grpSp>
          <p:nvGrpSpPr>
            <p:cNvPr id="3" name="Group 5"/>
            <p:cNvGrpSpPr>
              <a:grpSpLocks/>
            </p:cNvGrpSpPr>
            <p:nvPr/>
          </p:nvGrpSpPr>
          <p:grpSpPr bwMode="auto">
            <a:xfrm>
              <a:off x="2448" y="1968"/>
              <a:ext cx="1536" cy="291"/>
              <a:chOff x="2448" y="1968"/>
              <a:chExt cx="1536" cy="291"/>
            </a:xfrm>
          </p:grpSpPr>
          <p:sp>
            <p:nvSpPr>
              <p:cNvPr id="31777" name="Rectangle 6"/>
              <p:cNvSpPr>
                <a:spLocks noChangeArrowheads="1"/>
              </p:cNvSpPr>
              <p:nvPr/>
            </p:nvSpPr>
            <p:spPr bwMode="auto">
              <a:xfrm>
                <a:off x="2832"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78" name="Rectangle 7"/>
              <p:cNvSpPr>
                <a:spLocks noChangeArrowheads="1"/>
              </p:cNvSpPr>
              <p:nvPr/>
            </p:nvSpPr>
            <p:spPr bwMode="auto">
              <a:xfrm>
                <a:off x="2976"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0</a:t>
                </a:r>
              </a:p>
            </p:txBody>
          </p:sp>
          <p:sp>
            <p:nvSpPr>
              <p:cNvPr id="31779" name="Rectangle 8"/>
              <p:cNvSpPr>
                <a:spLocks noChangeArrowheads="1"/>
              </p:cNvSpPr>
              <p:nvPr/>
            </p:nvSpPr>
            <p:spPr bwMode="auto">
              <a:xfrm>
                <a:off x="3120"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0</a:t>
                </a:r>
              </a:p>
            </p:txBody>
          </p:sp>
          <p:sp>
            <p:nvSpPr>
              <p:cNvPr id="31780" name="Rectangle 9"/>
              <p:cNvSpPr>
                <a:spLocks noChangeArrowheads="1"/>
              </p:cNvSpPr>
              <p:nvPr/>
            </p:nvSpPr>
            <p:spPr bwMode="auto">
              <a:xfrm>
                <a:off x="3552"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81" name="Rectangle 10"/>
              <p:cNvSpPr>
                <a:spLocks noChangeArrowheads="1"/>
              </p:cNvSpPr>
              <p:nvPr/>
            </p:nvSpPr>
            <p:spPr bwMode="auto">
              <a:xfrm>
                <a:off x="3696"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0</a:t>
                </a:r>
              </a:p>
            </p:txBody>
          </p:sp>
          <p:sp>
            <p:nvSpPr>
              <p:cNvPr id="31782" name="Rectangle 11"/>
              <p:cNvSpPr>
                <a:spLocks noChangeArrowheads="1"/>
              </p:cNvSpPr>
              <p:nvPr/>
            </p:nvSpPr>
            <p:spPr bwMode="auto">
              <a:xfrm>
                <a:off x="3840"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83" name="Rectangle 12"/>
              <p:cNvSpPr>
                <a:spLocks noChangeArrowheads="1"/>
              </p:cNvSpPr>
              <p:nvPr/>
            </p:nvSpPr>
            <p:spPr bwMode="auto">
              <a:xfrm>
                <a:off x="3264"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84" name="Rectangle 13"/>
              <p:cNvSpPr>
                <a:spLocks noChangeArrowheads="1"/>
              </p:cNvSpPr>
              <p:nvPr/>
            </p:nvSpPr>
            <p:spPr bwMode="auto">
              <a:xfrm>
                <a:off x="3408"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85" name="Rectangle 14"/>
              <p:cNvSpPr>
                <a:spLocks noChangeArrowheads="1"/>
              </p:cNvSpPr>
              <p:nvPr/>
            </p:nvSpPr>
            <p:spPr bwMode="auto">
              <a:xfrm>
                <a:off x="2448" y="1968"/>
                <a:ext cx="249" cy="291"/>
              </a:xfrm>
              <a:prstGeom prst="rect">
                <a:avLst/>
              </a:prstGeom>
              <a:noFill/>
              <a:ln w="25400">
                <a:noFill/>
                <a:miter lim="800000"/>
                <a:headEnd/>
                <a:tailEnd/>
              </a:ln>
            </p:spPr>
            <p:txBody>
              <a:bodyPr wrap="none">
                <a:spAutoFit/>
              </a:bodyPr>
              <a:lstStyle/>
              <a:p>
                <a:pPr>
                  <a:lnSpc>
                    <a:spcPct val="100000"/>
                  </a:lnSpc>
                </a:pPr>
                <a:r>
                  <a:rPr lang="en-US" sz="2400" b="0">
                    <a:latin typeface="Calibri" pitchFamily="34" charset="0"/>
                  </a:rPr>
                  <a:t> x</a:t>
                </a:r>
              </a:p>
            </p:txBody>
          </p:sp>
        </p:grpSp>
        <p:grpSp>
          <p:nvGrpSpPr>
            <p:cNvPr id="4" name="Group 15"/>
            <p:cNvGrpSpPr>
              <a:grpSpLocks/>
            </p:cNvGrpSpPr>
            <p:nvPr/>
          </p:nvGrpSpPr>
          <p:grpSpPr bwMode="auto">
            <a:xfrm>
              <a:off x="2448" y="2304"/>
              <a:ext cx="1536" cy="291"/>
              <a:chOff x="2448" y="2448"/>
              <a:chExt cx="1536" cy="291"/>
            </a:xfrm>
          </p:grpSpPr>
          <p:sp>
            <p:nvSpPr>
              <p:cNvPr id="31768" name="Rectangle 16"/>
              <p:cNvSpPr>
                <a:spLocks noChangeArrowheads="1"/>
              </p:cNvSpPr>
              <p:nvPr/>
            </p:nvSpPr>
            <p:spPr bwMode="auto">
              <a:xfrm>
                <a:off x="2832" y="249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0</a:t>
                </a:r>
              </a:p>
            </p:txBody>
          </p:sp>
          <p:sp>
            <p:nvSpPr>
              <p:cNvPr id="31769" name="Rectangle 17"/>
              <p:cNvSpPr>
                <a:spLocks noChangeArrowheads="1"/>
              </p:cNvSpPr>
              <p:nvPr/>
            </p:nvSpPr>
            <p:spPr bwMode="auto">
              <a:xfrm>
                <a:off x="2976" y="249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70" name="Rectangle 18"/>
              <p:cNvSpPr>
                <a:spLocks noChangeArrowheads="1"/>
              </p:cNvSpPr>
              <p:nvPr/>
            </p:nvSpPr>
            <p:spPr bwMode="auto">
              <a:xfrm>
                <a:off x="3120" y="249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71" name="Rectangle 19"/>
              <p:cNvSpPr>
                <a:spLocks noChangeArrowheads="1"/>
              </p:cNvSpPr>
              <p:nvPr/>
            </p:nvSpPr>
            <p:spPr bwMode="auto">
              <a:xfrm>
                <a:off x="3552" y="249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0</a:t>
                </a:r>
              </a:p>
            </p:txBody>
          </p:sp>
          <p:sp>
            <p:nvSpPr>
              <p:cNvPr id="31772" name="Rectangle 20"/>
              <p:cNvSpPr>
                <a:spLocks noChangeArrowheads="1"/>
              </p:cNvSpPr>
              <p:nvPr/>
            </p:nvSpPr>
            <p:spPr bwMode="auto">
              <a:xfrm>
                <a:off x="3696" y="249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73" name="Rectangle 21"/>
              <p:cNvSpPr>
                <a:spLocks noChangeArrowheads="1"/>
              </p:cNvSpPr>
              <p:nvPr/>
            </p:nvSpPr>
            <p:spPr bwMode="auto">
              <a:xfrm>
                <a:off x="3840" y="249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0</a:t>
                </a:r>
              </a:p>
            </p:txBody>
          </p:sp>
          <p:sp>
            <p:nvSpPr>
              <p:cNvPr id="31774" name="Rectangle 22"/>
              <p:cNvSpPr>
                <a:spLocks noChangeArrowheads="1"/>
              </p:cNvSpPr>
              <p:nvPr/>
            </p:nvSpPr>
            <p:spPr bwMode="auto">
              <a:xfrm>
                <a:off x="3264" y="249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0</a:t>
                </a:r>
              </a:p>
            </p:txBody>
          </p:sp>
          <p:sp>
            <p:nvSpPr>
              <p:cNvPr id="31775" name="Rectangle 23"/>
              <p:cNvSpPr>
                <a:spLocks noChangeArrowheads="1"/>
              </p:cNvSpPr>
              <p:nvPr/>
            </p:nvSpPr>
            <p:spPr bwMode="auto">
              <a:xfrm>
                <a:off x="3408" y="249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0</a:t>
                </a:r>
              </a:p>
            </p:txBody>
          </p:sp>
          <p:sp>
            <p:nvSpPr>
              <p:cNvPr id="31776" name="Rectangle 24"/>
              <p:cNvSpPr>
                <a:spLocks noChangeArrowheads="1"/>
              </p:cNvSpPr>
              <p:nvPr/>
            </p:nvSpPr>
            <p:spPr bwMode="auto">
              <a:xfrm>
                <a:off x="2448" y="2448"/>
                <a:ext cx="302" cy="291"/>
              </a:xfrm>
              <a:prstGeom prst="rect">
                <a:avLst/>
              </a:prstGeom>
              <a:noFill/>
              <a:ln w="25400">
                <a:noFill/>
                <a:miter lim="800000"/>
                <a:headEnd/>
                <a:tailEnd/>
              </a:ln>
            </p:spPr>
            <p:txBody>
              <a:bodyPr wrap="none">
                <a:spAutoFit/>
              </a:bodyPr>
              <a:lstStyle/>
              <a:p>
                <a:pPr>
                  <a:lnSpc>
                    <a:spcPct val="100000"/>
                  </a:lnSpc>
                </a:pPr>
                <a:r>
                  <a:rPr lang="en-US" sz="2400" b="0">
                    <a:latin typeface="Calibri" pitchFamily="34" charset="0"/>
                  </a:rPr>
                  <a:t>~x</a:t>
                </a:r>
              </a:p>
            </p:txBody>
          </p:sp>
        </p:grpSp>
        <p:sp>
          <p:nvSpPr>
            <p:cNvPr id="31756" name="Rectangle 25"/>
            <p:cNvSpPr>
              <a:spLocks noChangeArrowheads="1"/>
            </p:cNvSpPr>
            <p:nvPr/>
          </p:nvSpPr>
          <p:spPr bwMode="auto">
            <a:xfrm>
              <a:off x="2160" y="2304"/>
              <a:ext cx="213" cy="291"/>
            </a:xfrm>
            <a:prstGeom prst="rect">
              <a:avLst/>
            </a:prstGeom>
            <a:noFill/>
            <a:ln w="25400">
              <a:noFill/>
              <a:miter lim="800000"/>
              <a:headEnd/>
              <a:tailEnd/>
            </a:ln>
          </p:spPr>
          <p:txBody>
            <a:bodyPr wrap="none">
              <a:spAutoFit/>
            </a:bodyPr>
            <a:lstStyle/>
            <a:p>
              <a:pPr>
                <a:lnSpc>
                  <a:spcPct val="100000"/>
                </a:lnSpc>
              </a:pPr>
              <a:r>
                <a:rPr lang="en-US" sz="2400" b="0">
                  <a:latin typeface="Calibri" pitchFamily="34" charset="0"/>
                </a:rPr>
                <a:t>+</a:t>
              </a:r>
            </a:p>
          </p:txBody>
        </p:sp>
        <p:sp>
          <p:nvSpPr>
            <p:cNvPr id="31757" name="Line 26"/>
            <p:cNvSpPr>
              <a:spLocks noChangeShapeType="1"/>
            </p:cNvSpPr>
            <p:nvPr/>
          </p:nvSpPr>
          <p:spPr bwMode="auto">
            <a:xfrm>
              <a:off x="2208" y="2640"/>
              <a:ext cx="1824" cy="0"/>
            </a:xfrm>
            <a:prstGeom prst="line">
              <a:avLst/>
            </a:prstGeom>
            <a:noFill/>
            <a:ln w="25400">
              <a:solidFill>
                <a:schemeClr val="tx1"/>
              </a:solidFill>
              <a:round/>
              <a:headEnd/>
              <a:tailEnd/>
            </a:ln>
          </p:spPr>
          <p:txBody>
            <a:bodyPr wrap="none" anchor="ctr"/>
            <a:lstStyle/>
            <a:p>
              <a:endParaRPr lang="en-US" b="0">
                <a:latin typeface="Calibri" pitchFamily="34" charset="0"/>
              </a:endParaRPr>
            </a:p>
          </p:txBody>
        </p:sp>
        <p:grpSp>
          <p:nvGrpSpPr>
            <p:cNvPr id="5" name="Group 27"/>
            <p:cNvGrpSpPr>
              <a:grpSpLocks/>
            </p:cNvGrpSpPr>
            <p:nvPr/>
          </p:nvGrpSpPr>
          <p:grpSpPr bwMode="auto">
            <a:xfrm>
              <a:off x="2448" y="2688"/>
              <a:ext cx="1536" cy="291"/>
              <a:chOff x="2448" y="1968"/>
              <a:chExt cx="1536" cy="291"/>
            </a:xfrm>
          </p:grpSpPr>
          <p:sp>
            <p:nvSpPr>
              <p:cNvPr id="31759" name="Rectangle 28"/>
              <p:cNvSpPr>
                <a:spLocks noChangeArrowheads="1"/>
              </p:cNvSpPr>
              <p:nvPr/>
            </p:nvSpPr>
            <p:spPr bwMode="auto">
              <a:xfrm>
                <a:off x="2832"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60" name="Rectangle 29"/>
              <p:cNvSpPr>
                <a:spLocks noChangeArrowheads="1"/>
              </p:cNvSpPr>
              <p:nvPr/>
            </p:nvSpPr>
            <p:spPr bwMode="auto">
              <a:xfrm>
                <a:off x="2976"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61" name="Rectangle 30"/>
              <p:cNvSpPr>
                <a:spLocks noChangeArrowheads="1"/>
              </p:cNvSpPr>
              <p:nvPr/>
            </p:nvSpPr>
            <p:spPr bwMode="auto">
              <a:xfrm>
                <a:off x="3120"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62" name="Rectangle 31"/>
              <p:cNvSpPr>
                <a:spLocks noChangeArrowheads="1"/>
              </p:cNvSpPr>
              <p:nvPr/>
            </p:nvSpPr>
            <p:spPr bwMode="auto">
              <a:xfrm>
                <a:off x="3552"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dirty="0">
                    <a:latin typeface="Calibri" pitchFamily="34" charset="0"/>
                  </a:rPr>
                  <a:t>1</a:t>
                </a:r>
              </a:p>
            </p:txBody>
          </p:sp>
          <p:sp>
            <p:nvSpPr>
              <p:cNvPr id="31763" name="Rectangle 32"/>
              <p:cNvSpPr>
                <a:spLocks noChangeArrowheads="1"/>
              </p:cNvSpPr>
              <p:nvPr/>
            </p:nvSpPr>
            <p:spPr bwMode="auto">
              <a:xfrm>
                <a:off x="3696"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64" name="Rectangle 33"/>
              <p:cNvSpPr>
                <a:spLocks noChangeArrowheads="1"/>
              </p:cNvSpPr>
              <p:nvPr/>
            </p:nvSpPr>
            <p:spPr bwMode="auto">
              <a:xfrm>
                <a:off x="3840"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dirty="0">
                    <a:latin typeface="Calibri" pitchFamily="34" charset="0"/>
                  </a:rPr>
                  <a:t>1</a:t>
                </a:r>
              </a:p>
            </p:txBody>
          </p:sp>
          <p:sp>
            <p:nvSpPr>
              <p:cNvPr id="31765" name="Rectangle 34"/>
              <p:cNvSpPr>
                <a:spLocks noChangeArrowheads="1"/>
              </p:cNvSpPr>
              <p:nvPr/>
            </p:nvSpPr>
            <p:spPr bwMode="auto">
              <a:xfrm>
                <a:off x="3264"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66" name="Rectangle 35"/>
              <p:cNvSpPr>
                <a:spLocks noChangeArrowheads="1"/>
              </p:cNvSpPr>
              <p:nvPr/>
            </p:nvSpPr>
            <p:spPr bwMode="auto">
              <a:xfrm>
                <a:off x="3408" y="2016"/>
                <a:ext cx="144" cy="192"/>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latin typeface="Calibri" pitchFamily="34" charset="0"/>
                  </a:rPr>
                  <a:t>1</a:t>
                </a:r>
              </a:p>
            </p:txBody>
          </p:sp>
          <p:sp>
            <p:nvSpPr>
              <p:cNvPr id="31767" name="Rectangle 36"/>
              <p:cNvSpPr>
                <a:spLocks noChangeArrowheads="1"/>
              </p:cNvSpPr>
              <p:nvPr/>
            </p:nvSpPr>
            <p:spPr bwMode="auto">
              <a:xfrm>
                <a:off x="2448" y="1968"/>
                <a:ext cx="274" cy="291"/>
              </a:xfrm>
              <a:prstGeom prst="rect">
                <a:avLst/>
              </a:prstGeom>
              <a:noFill/>
              <a:ln w="25400">
                <a:noFill/>
                <a:miter lim="800000"/>
                <a:headEnd/>
                <a:tailEnd/>
              </a:ln>
            </p:spPr>
            <p:txBody>
              <a:bodyPr wrap="none">
                <a:spAutoFit/>
              </a:bodyPr>
              <a:lstStyle/>
              <a:p>
                <a:pPr>
                  <a:lnSpc>
                    <a:spcPct val="100000"/>
                  </a:lnSpc>
                </a:pPr>
                <a:r>
                  <a:rPr lang="en-US" sz="2400" b="0">
                    <a:latin typeface="Calibri" pitchFamily="34" charset="0"/>
                  </a:rPr>
                  <a:t>-1</a:t>
                </a:r>
              </a:p>
            </p:txBody>
          </p:sp>
        </p:grpSp>
      </p:grpSp>
    </p:spTree>
    <p:extLst>
      <p:ext uri="{BB962C8B-B14F-4D97-AF65-F5344CB8AC3E}">
        <p14:creationId xmlns:p14="http://schemas.microsoft.com/office/powerpoint/2010/main" val="38436000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381000" y="323850"/>
            <a:ext cx="6510338" cy="573088"/>
          </a:xfrm>
        </p:spPr>
        <p:txBody>
          <a:bodyPr/>
          <a:lstStyle/>
          <a:p>
            <a:pPr eaLnBrk="1" hangingPunct="1">
              <a:defRPr/>
            </a:pPr>
            <a:r>
              <a:rPr lang="en-US"/>
              <a:t>Encoding Example (Cont.)</a:t>
            </a:r>
          </a:p>
        </p:txBody>
      </p:sp>
      <p:sp>
        <p:nvSpPr>
          <p:cNvPr id="2052" name="Text Box 3"/>
          <p:cNvSpPr txBox="1">
            <a:spLocks noChangeArrowheads="1"/>
          </p:cNvSpPr>
          <p:nvPr/>
        </p:nvSpPr>
        <p:spPr bwMode="auto">
          <a:xfrm>
            <a:off x="533400" y="990600"/>
            <a:ext cx="5410200" cy="646331"/>
          </a:xfrm>
          <a:prstGeom prst="rect">
            <a:avLst/>
          </a:prstGeom>
          <a:solidFill>
            <a:srgbClr val="CDF1C5"/>
          </a:solidFill>
          <a:ln w="12700" cmpd="dbl">
            <a:solidFill>
              <a:schemeClr val="tx1"/>
            </a:solidFill>
            <a:miter lim="800000"/>
            <a:headEnd/>
            <a:tailEnd/>
          </a:ln>
        </p:spPr>
        <p:txBody>
          <a:bodyPr>
            <a:spAutoFit/>
          </a:bodyPr>
          <a:lstStyle/>
          <a:p>
            <a:r>
              <a:rPr lang="en-US" sz="1800" dirty="0">
                <a:latin typeface="Courier New" pitchFamily="49" charset="0"/>
                <a:cs typeface="Courier New" pitchFamily="49" charset="0"/>
              </a:rPr>
              <a:t>  x =      15213: 00111011 01101101</a:t>
            </a:r>
          </a:p>
          <a:p>
            <a:r>
              <a:rPr lang="en-US" sz="1800" dirty="0">
                <a:latin typeface="Courier New" pitchFamily="49" charset="0"/>
                <a:cs typeface="Courier New" pitchFamily="49" charset="0"/>
              </a:rPr>
              <a:t>  y =     -15213: 11000100 10010011</a:t>
            </a:r>
          </a:p>
        </p:txBody>
      </p:sp>
      <p:graphicFrame>
        <p:nvGraphicFramePr>
          <p:cNvPr id="2050" name="Object 4"/>
          <p:cNvGraphicFramePr>
            <a:graphicFrameLocks noChangeAspect="1"/>
          </p:cNvGraphicFramePr>
          <p:nvPr>
            <p:extLst>
              <p:ext uri="{D42A27DB-BD31-4B8C-83A1-F6EECF244321}">
                <p14:modId xmlns:p14="http://schemas.microsoft.com/office/powerpoint/2010/main" val="3566785627"/>
              </p:ext>
            </p:extLst>
          </p:nvPr>
        </p:nvGraphicFramePr>
        <p:xfrm>
          <a:off x="762000" y="1753236"/>
          <a:ext cx="5535613" cy="5203825"/>
        </p:xfrm>
        <a:graphic>
          <a:graphicData uri="http://schemas.openxmlformats.org/presentationml/2006/ole">
            <mc:AlternateContent xmlns:mc="http://schemas.openxmlformats.org/markup-compatibility/2006">
              <mc:Choice xmlns:v="urn:schemas-microsoft-com:vml" Requires="v">
                <p:oleObj name="Document" r:id="rId3" imgW="5612605" imgH="5218356" progId="Word.Document.8">
                  <p:embed/>
                </p:oleObj>
              </mc:Choice>
              <mc:Fallback>
                <p:oleObj name="Document" r:id="rId3" imgW="5612605" imgH="5218356" progId="Word.Document.8">
                  <p:embed/>
                  <p:pic>
                    <p:nvPicPr>
                      <p:cNvPr id="0" name=""/>
                      <p:cNvPicPr>
                        <a:picLocks noChangeAspect="1" noChangeArrowheads="1"/>
                      </p:cNvPicPr>
                      <p:nvPr/>
                    </p:nvPicPr>
                    <p:blipFill>
                      <a:blip r:embed="rId4"/>
                      <a:srcRect/>
                      <a:stretch>
                        <a:fillRect/>
                      </a:stretch>
                    </p:blipFill>
                    <p:spPr bwMode="auto">
                      <a:xfrm>
                        <a:off x="762000" y="1753236"/>
                        <a:ext cx="5535613" cy="52038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graphicFrame>
        <p:nvGraphicFramePr>
          <p:cNvPr id="3" name="对象 2"/>
          <p:cNvGraphicFramePr>
            <a:graphicFrameLocks noChangeAspect="1"/>
          </p:cNvGraphicFramePr>
          <p:nvPr>
            <p:extLst>
              <p:ext uri="{D42A27DB-BD31-4B8C-83A1-F6EECF244321}">
                <p14:modId xmlns:p14="http://schemas.microsoft.com/office/powerpoint/2010/main" val="907712886"/>
              </p:ext>
            </p:extLst>
          </p:nvPr>
        </p:nvGraphicFramePr>
        <p:xfrm>
          <a:off x="5700078" y="3352800"/>
          <a:ext cx="3340100" cy="596900"/>
        </p:xfrm>
        <a:graphic>
          <a:graphicData uri="http://schemas.openxmlformats.org/presentationml/2006/ole">
            <mc:AlternateContent xmlns:mc="http://schemas.openxmlformats.org/markup-compatibility/2006">
              <mc:Choice xmlns:v="urn:schemas-microsoft-com:vml" Requires="v">
                <p:oleObj name="Equation" r:id="rId5" imgW="3340100" imgH="596900" progId="Equation.3">
                  <p:embed/>
                </p:oleObj>
              </mc:Choice>
              <mc:Fallback>
                <p:oleObj name="Equation" r:id="rId5" imgW="3340100" imgH="5969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00078" y="3352800"/>
                        <a:ext cx="3340100" cy="59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20607390"/>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3A10D-717A-F1B2-5DA6-0E582506EC54}"/>
              </a:ext>
            </a:extLst>
          </p:cNvPr>
          <p:cNvSpPr>
            <a:spLocks noGrp="1"/>
          </p:cNvSpPr>
          <p:nvPr>
            <p:ph type="title"/>
          </p:nvPr>
        </p:nvSpPr>
        <p:spPr/>
        <p:txBody>
          <a:bodyPr/>
          <a:lstStyle/>
          <a:p>
            <a:r>
              <a:rPr lang="en-US" dirty="0"/>
              <a:t>Another way to interpret binary</a:t>
            </a:r>
          </a:p>
        </p:txBody>
      </p:sp>
      <p:graphicFrame>
        <p:nvGraphicFramePr>
          <p:cNvPr id="5" name="Object 6">
            <a:extLst>
              <a:ext uri="{FF2B5EF4-FFF2-40B4-BE49-F238E27FC236}">
                <a16:creationId xmlns:a16="http://schemas.microsoft.com/office/drawing/2014/main" id="{1E3A157E-E6B2-AB21-D3A2-BFD36AEF0FAD}"/>
              </a:ext>
            </a:extLst>
          </p:cNvPr>
          <p:cNvGraphicFramePr>
            <a:graphicFrameLocks noChangeAspect="1"/>
          </p:cNvGraphicFramePr>
          <p:nvPr>
            <p:extLst>
              <p:ext uri="{D42A27DB-BD31-4B8C-83A1-F6EECF244321}">
                <p14:modId xmlns:p14="http://schemas.microsoft.com/office/powerpoint/2010/main" val="2733354586"/>
              </p:ext>
            </p:extLst>
          </p:nvPr>
        </p:nvGraphicFramePr>
        <p:xfrm>
          <a:off x="990600" y="1524000"/>
          <a:ext cx="2133600" cy="596900"/>
        </p:xfrm>
        <a:graphic>
          <a:graphicData uri="http://schemas.openxmlformats.org/presentationml/2006/ole">
            <mc:AlternateContent xmlns:mc="http://schemas.openxmlformats.org/markup-compatibility/2006">
              <mc:Choice xmlns:v="urn:schemas-microsoft-com:vml" Requires="v">
                <p:oleObj name="Equation" r:id="rId2" imgW="2133600" imgH="596900" progId="Equation.3">
                  <p:embed/>
                </p:oleObj>
              </mc:Choice>
              <mc:Fallback>
                <p:oleObj name="Equation" r:id="rId2" imgW="2133600" imgH="596900" progId="Equation.3">
                  <p:embed/>
                  <p:pic>
                    <p:nvPicPr>
                      <p:cNvPr id="1027"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524000"/>
                        <a:ext cx="2133600" cy="596900"/>
                      </a:xfrm>
                      <a:prstGeom prst="rect">
                        <a:avLst/>
                      </a:prstGeom>
                      <a:noFill/>
                      <a:extLst>
                        <a:ext uri="{909E8E84-426E-40dd-AFC4-6F175D3DCCD1}">
                          <a14:hiddenFill xmlns="" xmlns:a14="http://schemas.microsoft.com/office/drawing/2010/main">
                            <a:solidFill>
                              <a:srgbClr val="FFFFFF"/>
                            </a:solidFill>
                          </a14:hiddenFill>
                        </a:ext>
                      </a:extLst>
                    </p:spPr>
                  </p:pic>
                </p:oleObj>
              </mc:Fallback>
            </mc:AlternateContent>
          </a:graphicData>
        </a:graphic>
      </p:graphicFrame>
      <p:sp>
        <p:nvSpPr>
          <p:cNvPr id="7" name="Text Box 7">
            <a:extLst>
              <a:ext uri="{FF2B5EF4-FFF2-40B4-BE49-F238E27FC236}">
                <a16:creationId xmlns:a16="http://schemas.microsoft.com/office/drawing/2014/main" id="{35C71B68-C0FA-50AC-610D-E19D0CF15295}"/>
              </a:ext>
            </a:extLst>
          </p:cNvPr>
          <p:cNvSpPr txBox="1">
            <a:spLocks noChangeArrowheads="1"/>
          </p:cNvSpPr>
          <p:nvPr/>
        </p:nvSpPr>
        <p:spPr bwMode="auto">
          <a:xfrm>
            <a:off x="914400" y="1143000"/>
            <a:ext cx="1380506" cy="461665"/>
          </a:xfrm>
          <a:prstGeom prst="rect">
            <a:avLst/>
          </a:prstGeom>
          <a:noFill/>
          <a:ln w="25400">
            <a:noFill/>
            <a:miter lim="800000"/>
            <a:headEnd/>
            <a:tailEnd/>
          </a:ln>
        </p:spPr>
        <p:txBody>
          <a:bodyPr wrap="square">
            <a:spAutoFit/>
          </a:bodyPr>
          <a:lstStyle/>
          <a:p>
            <a:pPr>
              <a:lnSpc>
                <a:spcPct val="100000"/>
              </a:lnSpc>
            </a:pPr>
            <a:r>
              <a:rPr lang="en-US" sz="2400" dirty="0">
                <a:latin typeface="Calibri" pitchFamily="34" charset="0"/>
              </a:rPr>
              <a:t>Unsigned</a:t>
            </a:r>
          </a:p>
        </p:txBody>
      </p:sp>
      <p:graphicFrame>
        <p:nvGraphicFramePr>
          <p:cNvPr id="8" name="Object 5">
            <a:extLst>
              <a:ext uri="{FF2B5EF4-FFF2-40B4-BE49-F238E27FC236}">
                <a16:creationId xmlns:a16="http://schemas.microsoft.com/office/drawing/2014/main" id="{4E0447FC-A58A-0C8B-9183-9454C847424E}"/>
              </a:ext>
            </a:extLst>
          </p:cNvPr>
          <p:cNvGraphicFramePr>
            <a:graphicFrameLocks noChangeAspect="1"/>
          </p:cNvGraphicFramePr>
          <p:nvPr>
            <p:extLst>
              <p:ext uri="{D42A27DB-BD31-4B8C-83A1-F6EECF244321}">
                <p14:modId xmlns:p14="http://schemas.microsoft.com/office/powerpoint/2010/main" val="2627820512"/>
              </p:ext>
            </p:extLst>
          </p:nvPr>
        </p:nvGraphicFramePr>
        <p:xfrm>
          <a:off x="4033845" y="1578678"/>
          <a:ext cx="3340100" cy="596900"/>
        </p:xfrm>
        <a:graphic>
          <a:graphicData uri="http://schemas.openxmlformats.org/presentationml/2006/ole">
            <mc:AlternateContent xmlns:mc="http://schemas.openxmlformats.org/markup-compatibility/2006">
              <mc:Choice xmlns:v="urn:schemas-microsoft-com:vml" Requires="v">
                <p:oleObj name="Equation" r:id="rId4" imgW="3340100" imgH="596900" progId="Equation.3">
                  <p:embed/>
                </p:oleObj>
              </mc:Choice>
              <mc:Fallback>
                <p:oleObj name="Equation" r:id="rId4" imgW="3340100" imgH="596900" progId="Equation.3">
                  <p:embed/>
                  <p:pic>
                    <p:nvPicPr>
                      <p:cNvPr id="1026"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3845" y="1578678"/>
                        <a:ext cx="3340100" cy="5969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9" name="Text Box 8">
            <a:extLst>
              <a:ext uri="{FF2B5EF4-FFF2-40B4-BE49-F238E27FC236}">
                <a16:creationId xmlns:a16="http://schemas.microsoft.com/office/drawing/2014/main" id="{F95EAFFA-0C28-FD9A-1A5C-ED8429956488}"/>
              </a:ext>
            </a:extLst>
          </p:cNvPr>
          <p:cNvSpPr txBox="1">
            <a:spLocks noChangeArrowheads="1"/>
          </p:cNvSpPr>
          <p:nvPr/>
        </p:nvSpPr>
        <p:spPr bwMode="auto">
          <a:xfrm>
            <a:off x="4033845" y="1197678"/>
            <a:ext cx="2624693" cy="461665"/>
          </a:xfrm>
          <a:prstGeom prst="rect">
            <a:avLst/>
          </a:prstGeom>
          <a:noFill/>
          <a:ln w="25400">
            <a:noFill/>
            <a:miter lim="800000"/>
            <a:headEnd/>
            <a:tailEnd/>
          </a:ln>
        </p:spPr>
        <p:txBody>
          <a:bodyPr wrap="none">
            <a:spAutoFit/>
          </a:bodyPr>
          <a:lstStyle/>
          <a:p>
            <a:pPr>
              <a:lnSpc>
                <a:spcPct val="100000"/>
              </a:lnSpc>
            </a:pPr>
            <a:r>
              <a:rPr lang="en-US" sz="2400" dirty="0">
                <a:latin typeface="Calibri" pitchFamily="34" charset="0"/>
              </a:rPr>
              <a:t>Two’s Complement</a:t>
            </a:r>
          </a:p>
        </p:txBody>
      </p:sp>
      <p:sp>
        <p:nvSpPr>
          <p:cNvPr id="10" name="Line 9">
            <a:extLst>
              <a:ext uri="{FF2B5EF4-FFF2-40B4-BE49-F238E27FC236}">
                <a16:creationId xmlns:a16="http://schemas.microsoft.com/office/drawing/2014/main" id="{D2E6438F-22D9-572E-42F5-98781D692E67}"/>
              </a:ext>
            </a:extLst>
          </p:cNvPr>
          <p:cNvSpPr>
            <a:spLocks noChangeShapeType="1"/>
          </p:cNvSpPr>
          <p:nvPr/>
        </p:nvSpPr>
        <p:spPr bwMode="auto">
          <a:xfrm flipH="1" flipV="1">
            <a:off x="5862645" y="2112078"/>
            <a:ext cx="1066800" cy="609600"/>
          </a:xfrm>
          <a:prstGeom prst="line">
            <a:avLst/>
          </a:prstGeom>
          <a:noFill/>
          <a:ln w="25400">
            <a:solidFill>
              <a:schemeClr val="tx1"/>
            </a:solidFill>
            <a:round/>
            <a:headEnd/>
            <a:tailEnd type="triangle" w="med" len="med"/>
          </a:ln>
        </p:spPr>
        <p:txBody>
          <a:bodyPr wrap="none" anchor="ctr"/>
          <a:lstStyle/>
          <a:p>
            <a:endParaRPr lang="en-US"/>
          </a:p>
        </p:txBody>
      </p:sp>
      <p:sp>
        <p:nvSpPr>
          <p:cNvPr id="11" name="Rectangle 10">
            <a:extLst>
              <a:ext uri="{FF2B5EF4-FFF2-40B4-BE49-F238E27FC236}">
                <a16:creationId xmlns:a16="http://schemas.microsoft.com/office/drawing/2014/main" id="{1FE4446B-B61D-29ED-4A88-10B7624EB6F8}"/>
              </a:ext>
            </a:extLst>
          </p:cNvPr>
          <p:cNvSpPr>
            <a:spLocks noChangeArrowheads="1"/>
          </p:cNvSpPr>
          <p:nvPr/>
        </p:nvSpPr>
        <p:spPr bwMode="auto">
          <a:xfrm>
            <a:off x="7081845" y="2645478"/>
            <a:ext cx="714938" cy="828432"/>
          </a:xfrm>
          <a:prstGeom prst="rect">
            <a:avLst/>
          </a:prstGeom>
          <a:noFill/>
          <a:ln w="25400">
            <a:noFill/>
            <a:miter lim="800000"/>
            <a:headEnd/>
            <a:tailEnd/>
          </a:ln>
        </p:spPr>
        <p:txBody>
          <a:bodyPr wrap="none" lIns="90487" tIns="44450" rIns="90487" bIns="44450">
            <a:spAutoFit/>
          </a:bodyPr>
          <a:lstStyle/>
          <a:p>
            <a:pPr>
              <a:lnSpc>
                <a:spcPct val="100000"/>
              </a:lnSpc>
            </a:pPr>
            <a:r>
              <a:rPr lang="en-US" dirty="0">
                <a:latin typeface="Calibri" pitchFamily="34" charset="0"/>
              </a:rPr>
              <a:t>Sign</a:t>
            </a:r>
          </a:p>
          <a:p>
            <a:pPr>
              <a:lnSpc>
                <a:spcPct val="100000"/>
              </a:lnSpc>
            </a:pPr>
            <a:r>
              <a:rPr lang="en-US" dirty="0">
                <a:latin typeface="Calibri" pitchFamily="34" charset="0"/>
              </a:rPr>
              <a:t>Bit</a:t>
            </a:r>
          </a:p>
        </p:txBody>
      </p:sp>
    </p:spTree>
    <p:extLst>
      <p:ext uri="{BB962C8B-B14F-4D97-AF65-F5344CB8AC3E}">
        <p14:creationId xmlns:p14="http://schemas.microsoft.com/office/powerpoint/2010/main" val="3769381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2B943-0AC1-F86E-1885-D70B4EA6FFEC}"/>
            </a:ext>
          </a:extLst>
        </p:cNvPr>
        <p:cNvGrpSpPr/>
        <p:nvPr/>
      </p:nvGrpSpPr>
      <p:grpSpPr>
        <a:xfrm>
          <a:off x="0" y="0"/>
          <a:ext cx="0" cy="0"/>
          <a:chOff x="0" y="0"/>
          <a:chExt cx="0" cy="0"/>
        </a:xfrm>
      </p:grpSpPr>
      <p:sp>
        <p:nvSpPr>
          <p:cNvPr id="9218" name="Title 1">
            <a:extLst>
              <a:ext uri="{FF2B5EF4-FFF2-40B4-BE49-F238E27FC236}">
                <a16:creationId xmlns:a16="http://schemas.microsoft.com/office/drawing/2014/main" id="{7A014546-56D7-3CFA-388F-841ADA7C1E2A}"/>
              </a:ext>
            </a:extLst>
          </p:cNvPr>
          <p:cNvSpPr>
            <a:spLocks noGrp="1"/>
          </p:cNvSpPr>
          <p:nvPr>
            <p:ph type="ctrTitle"/>
          </p:nvPr>
        </p:nvSpPr>
        <p:spPr>
          <a:xfrm>
            <a:off x="76200" y="1219200"/>
            <a:ext cx="8991600" cy="4191000"/>
          </a:xfrm>
        </p:spPr>
        <p:txBody>
          <a:bodyPr/>
          <a:lstStyle/>
          <a:p>
            <a:pPr marL="0" indent="0"/>
            <a:r>
              <a:rPr lang="en-US" sz="2800" dirty="0"/>
              <a:t>1. The same bits can mean different values</a:t>
            </a:r>
            <a:br>
              <a:rPr lang="en-US" sz="2800" b="0" dirty="0"/>
            </a:br>
            <a:br>
              <a:rPr lang="en-US" sz="2800" b="0" dirty="0"/>
            </a:br>
            <a:r>
              <a:rPr lang="en-US" sz="2800" b="0" dirty="0"/>
              <a:t>2. Arithmetic operation discards overflowed bits</a:t>
            </a:r>
            <a:br>
              <a:rPr lang="en-US" sz="2800" b="0" dirty="0"/>
            </a:br>
            <a:br>
              <a:rPr lang="en-US" sz="2800" b="0" dirty="0"/>
            </a:br>
            <a:r>
              <a:rPr lang="en-US" sz="2800" b="0" dirty="0"/>
              <a:t>3. Eventually, bits live in memory </a:t>
            </a:r>
            <a:r>
              <a:rPr lang="en-US" sz="2800" b="0" dirty="0">
                <a:sym typeface="Wingdings" panose="05000000000000000000" pitchFamily="2" charset="2"/>
              </a:rPr>
              <a:t> Endianness.</a:t>
            </a:r>
            <a:endParaRPr lang="en-US" sz="2800" b="0" dirty="0"/>
          </a:p>
        </p:txBody>
      </p:sp>
    </p:spTree>
    <p:extLst>
      <p:ext uri="{BB962C8B-B14F-4D97-AF65-F5344CB8AC3E}">
        <p14:creationId xmlns:p14="http://schemas.microsoft.com/office/powerpoint/2010/main" val="35541036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533400" y="434975"/>
            <a:ext cx="8305800" cy="555625"/>
          </a:xfrm>
          <a:noFill/>
        </p:spPr>
        <p:txBody>
          <a:bodyPr wrap="none" lIns="63500" tIns="25400" rIns="63500" bIns="25400" anchor="t">
            <a:spAutoFit/>
          </a:bodyPr>
          <a:lstStyle/>
          <a:p>
            <a:pPr eaLnBrk="1" hangingPunct="1"/>
            <a:r>
              <a:rPr lang="en-US"/>
              <a:t>Unsigned &amp; Signed Numeric Values</a:t>
            </a:r>
          </a:p>
        </p:txBody>
      </p:sp>
      <p:grpSp>
        <p:nvGrpSpPr>
          <p:cNvPr id="2" name="Group 4"/>
          <p:cNvGrpSpPr>
            <a:grpSpLocks/>
          </p:cNvGrpSpPr>
          <p:nvPr/>
        </p:nvGrpSpPr>
        <p:grpSpPr bwMode="auto">
          <a:xfrm>
            <a:off x="3200400" y="1254125"/>
            <a:ext cx="3111500" cy="5168900"/>
            <a:chOff x="480" y="768"/>
            <a:chExt cx="1960" cy="3256"/>
          </a:xfrm>
        </p:grpSpPr>
        <p:sp>
          <p:nvSpPr>
            <p:cNvPr id="18437" name="Rectangle 5"/>
            <p:cNvSpPr>
              <a:spLocks noChangeArrowheads="1"/>
            </p:cNvSpPr>
            <p:nvPr/>
          </p:nvSpPr>
          <p:spPr bwMode="auto">
            <a:xfrm>
              <a:off x="480" y="768"/>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i="1" dirty="0">
                  <a:latin typeface="Calibri" pitchFamily="34" charset="0"/>
                </a:rPr>
                <a:t>X</a:t>
              </a:r>
            </a:p>
          </p:txBody>
        </p:sp>
        <p:sp>
          <p:nvSpPr>
            <p:cNvPr id="18438" name="Rectangle 6"/>
            <p:cNvSpPr>
              <a:spLocks noChangeArrowheads="1"/>
            </p:cNvSpPr>
            <p:nvPr/>
          </p:nvSpPr>
          <p:spPr bwMode="auto">
            <a:xfrm>
              <a:off x="1824" y="768"/>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dirty="0">
                  <a:latin typeface="Calibri" pitchFamily="34" charset="0"/>
                </a:rPr>
                <a:t>B2T(</a:t>
              </a:r>
              <a:r>
                <a:rPr lang="en-US" sz="1800" i="1" dirty="0">
                  <a:latin typeface="Calibri" pitchFamily="34" charset="0"/>
                </a:rPr>
                <a:t>X</a:t>
              </a:r>
              <a:r>
                <a:rPr lang="en-US" sz="1800" dirty="0">
                  <a:latin typeface="Calibri" pitchFamily="34" charset="0"/>
                </a:rPr>
                <a:t>)</a:t>
              </a:r>
            </a:p>
          </p:txBody>
        </p:sp>
        <p:sp>
          <p:nvSpPr>
            <p:cNvPr id="18439" name="Rectangle 7"/>
            <p:cNvSpPr>
              <a:spLocks noChangeArrowheads="1"/>
            </p:cNvSpPr>
            <p:nvPr/>
          </p:nvSpPr>
          <p:spPr bwMode="auto">
            <a:xfrm>
              <a:off x="1200" y="768"/>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dirty="0">
                  <a:latin typeface="Calibri" pitchFamily="34" charset="0"/>
                </a:rPr>
                <a:t>B2U(</a:t>
              </a:r>
              <a:r>
                <a:rPr lang="en-US" sz="1800" i="1" dirty="0">
                  <a:latin typeface="Calibri" pitchFamily="34" charset="0"/>
                </a:rPr>
                <a:t>X</a:t>
              </a:r>
              <a:r>
                <a:rPr lang="en-US" sz="1800" dirty="0">
                  <a:latin typeface="Calibri" pitchFamily="34" charset="0"/>
                </a:rPr>
                <a:t>)</a:t>
              </a:r>
            </a:p>
          </p:txBody>
        </p:sp>
        <p:sp>
          <p:nvSpPr>
            <p:cNvPr id="18440" name="Rectangle 8"/>
            <p:cNvSpPr>
              <a:spLocks noChangeArrowheads="1"/>
            </p:cNvSpPr>
            <p:nvPr/>
          </p:nvSpPr>
          <p:spPr bwMode="auto">
            <a:xfrm>
              <a:off x="480" y="960"/>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0000</a:t>
              </a:r>
            </a:p>
          </p:txBody>
        </p:sp>
        <p:sp>
          <p:nvSpPr>
            <p:cNvPr id="18441" name="Rectangle 9"/>
            <p:cNvSpPr>
              <a:spLocks noChangeArrowheads="1"/>
            </p:cNvSpPr>
            <p:nvPr/>
          </p:nvSpPr>
          <p:spPr bwMode="auto">
            <a:xfrm>
              <a:off x="1824" y="960"/>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0</a:t>
              </a:r>
            </a:p>
          </p:txBody>
        </p:sp>
        <p:sp>
          <p:nvSpPr>
            <p:cNvPr id="18442" name="Rectangle 10"/>
            <p:cNvSpPr>
              <a:spLocks noChangeArrowheads="1"/>
            </p:cNvSpPr>
            <p:nvPr/>
          </p:nvSpPr>
          <p:spPr bwMode="auto">
            <a:xfrm>
              <a:off x="480" y="1152"/>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0001</a:t>
              </a:r>
            </a:p>
          </p:txBody>
        </p:sp>
        <p:sp>
          <p:nvSpPr>
            <p:cNvPr id="18443" name="Rectangle 11"/>
            <p:cNvSpPr>
              <a:spLocks noChangeArrowheads="1"/>
            </p:cNvSpPr>
            <p:nvPr/>
          </p:nvSpPr>
          <p:spPr bwMode="auto">
            <a:xfrm>
              <a:off x="1824" y="1152"/>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1</a:t>
              </a:r>
            </a:p>
          </p:txBody>
        </p:sp>
        <p:sp>
          <p:nvSpPr>
            <p:cNvPr id="18444" name="Rectangle 12"/>
            <p:cNvSpPr>
              <a:spLocks noChangeArrowheads="1"/>
            </p:cNvSpPr>
            <p:nvPr/>
          </p:nvSpPr>
          <p:spPr bwMode="auto">
            <a:xfrm>
              <a:off x="480" y="1344"/>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0010</a:t>
              </a:r>
            </a:p>
          </p:txBody>
        </p:sp>
        <p:sp>
          <p:nvSpPr>
            <p:cNvPr id="18445" name="Rectangle 13"/>
            <p:cNvSpPr>
              <a:spLocks noChangeArrowheads="1"/>
            </p:cNvSpPr>
            <p:nvPr/>
          </p:nvSpPr>
          <p:spPr bwMode="auto">
            <a:xfrm>
              <a:off x="1824" y="1344"/>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2</a:t>
              </a:r>
            </a:p>
          </p:txBody>
        </p:sp>
        <p:sp>
          <p:nvSpPr>
            <p:cNvPr id="18446" name="Rectangle 14"/>
            <p:cNvSpPr>
              <a:spLocks noChangeArrowheads="1"/>
            </p:cNvSpPr>
            <p:nvPr/>
          </p:nvSpPr>
          <p:spPr bwMode="auto">
            <a:xfrm>
              <a:off x="480" y="1536"/>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0011</a:t>
              </a:r>
            </a:p>
          </p:txBody>
        </p:sp>
        <p:sp>
          <p:nvSpPr>
            <p:cNvPr id="18447" name="Rectangle 15"/>
            <p:cNvSpPr>
              <a:spLocks noChangeArrowheads="1"/>
            </p:cNvSpPr>
            <p:nvPr/>
          </p:nvSpPr>
          <p:spPr bwMode="auto">
            <a:xfrm>
              <a:off x="1824" y="1536"/>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3</a:t>
              </a:r>
            </a:p>
          </p:txBody>
        </p:sp>
        <p:sp>
          <p:nvSpPr>
            <p:cNvPr id="18448" name="Rectangle 16"/>
            <p:cNvSpPr>
              <a:spLocks noChangeArrowheads="1"/>
            </p:cNvSpPr>
            <p:nvPr/>
          </p:nvSpPr>
          <p:spPr bwMode="auto">
            <a:xfrm>
              <a:off x="480" y="1728"/>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0100</a:t>
              </a:r>
            </a:p>
          </p:txBody>
        </p:sp>
        <p:sp>
          <p:nvSpPr>
            <p:cNvPr id="18449" name="Rectangle 17"/>
            <p:cNvSpPr>
              <a:spLocks noChangeArrowheads="1"/>
            </p:cNvSpPr>
            <p:nvPr/>
          </p:nvSpPr>
          <p:spPr bwMode="auto">
            <a:xfrm>
              <a:off x="1824" y="1728"/>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4</a:t>
              </a:r>
            </a:p>
          </p:txBody>
        </p:sp>
        <p:sp>
          <p:nvSpPr>
            <p:cNvPr id="18450" name="Rectangle 18"/>
            <p:cNvSpPr>
              <a:spLocks noChangeArrowheads="1"/>
            </p:cNvSpPr>
            <p:nvPr/>
          </p:nvSpPr>
          <p:spPr bwMode="auto">
            <a:xfrm>
              <a:off x="480" y="1920"/>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0101</a:t>
              </a:r>
            </a:p>
          </p:txBody>
        </p:sp>
        <p:sp>
          <p:nvSpPr>
            <p:cNvPr id="18451" name="Rectangle 19"/>
            <p:cNvSpPr>
              <a:spLocks noChangeArrowheads="1"/>
            </p:cNvSpPr>
            <p:nvPr/>
          </p:nvSpPr>
          <p:spPr bwMode="auto">
            <a:xfrm>
              <a:off x="1824" y="1920"/>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5</a:t>
              </a:r>
            </a:p>
          </p:txBody>
        </p:sp>
        <p:sp>
          <p:nvSpPr>
            <p:cNvPr id="18452" name="Rectangle 20"/>
            <p:cNvSpPr>
              <a:spLocks noChangeArrowheads="1"/>
            </p:cNvSpPr>
            <p:nvPr/>
          </p:nvSpPr>
          <p:spPr bwMode="auto">
            <a:xfrm>
              <a:off x="480" y="2112"/>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0110</a:t>
              </a:r>
            </a:p>
          </p:txBody>
        </p:sp>
        <p:sp>
          <p:nvSpPr>
            <p:cNvPr id="18453" name="Rectangle 21"/>
            <p:cNvSpPr>
              <a:spLocks noChangeArrowheads="1"/>
            </p:cNvSpPr>
            <p:nvPr/>
          </p:nvSpPr>
          <p:spPr bwMode="auto">
            <a:xfrm>
              <a:off x="1824" y="2112"/>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6</a:t>
              </a:r>
            </a:p>
          </p:txBody>
        </p:sp>
        <p:sp>
          <p:nvSpPr>
            <p:cNvPr id="18454" name="Rectangle 22"/>
            <p:cNvSpPr>
              <a:spLocks noChangeArrowheads="1"/>
            </p:cNvSpPr>
            <p:nvPr/>
          </p:nvSpPr>
          <p:spPr bwMode="auto">
            <a:xfrm>
              <a:off x="480" y="2304"/>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0111</a:t>
              </a:r>
            </a:p>
          </p:txBody>
        </p:sp>
        <p:sp>
          <p:nvSpPr>
            <p:cNvPr id="18455" name="Rectangle 23"/>
            <p:cNvSpPr>
              <a:spLocks noChangeArrowheads="1"/>
            </p:cNvSpPr>
            <p:nvPr/>
          </p:nvSpPr>
          <p:spPr bwMode="auto">
            <a:xfrm>
              <a:off x="1824" y="2304"/>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7</a:t>
              </a:r>
            </a:p>
          </p:txBody>
        </p:sp>
        <p:sp>
          <p:nvSpPr>
            <p:cNvPr id="18456" name="Rectangle 24"/>
            <p:cNvSpPr>
              <a:spLocks noChangeArrowheads="1"/>
            </p:cNvSpPr>
            <p:nvPr/>
          </p:nvSpPr>
          <p:spPr bwMode="auto">
            <a:xfrm>
              <a:off x="1824" y="2496"/>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–8</a:t>
              </a:r>
            </a:p>
          </p:txBody>
        </p:sp>
        <p:sp>
          <p:nvSpPr>
            <p:cNvPr id="18457" name="Rectangle 25"/>
            <p:cNvSpPr>
              <a:spLocks noChangeArrowheads="1"/>
            </p:cNvSpPr>
            <p:nvPr/>
          </p:nvSpPr>
          <p:spPr bwMode="auto">
            <a:xfrm>
              <a:off x="1200" y="2496"/>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8</a:t>
              </a:r>
            </a:p>
          </p:txBody>
        </p:sp>
        <p:sp>
          <p:nvSpPr>
            <p:cNvPr id="18458" name="Rectangle 26"/>
            <p:cNvSpPr>
              <a:spLocks noChangeArrowheads="1"/>
            </p:cNvSpPr>
            <p:nvPr/>
          </p:nvSpPr>
          <p:spPr bwMode="auto">
            <a:xfrm>
              <a:off x="1824" y="2688"/>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–7</a:t>
              </a:r>
            </a:p>
          </p:txBody>
        </p:sp>
        <p:sp>
          <p:nvSpPr>
            <p:cNvPr id="18459" name="Rectangle 27"/>
            <p:cNvSpPr>
              <a:spLocks noChangeArrowheads="1"/>
            </p:cNvSpPr>
            <p:nvPr/>
          </p:nvSpPr>
          <p:spPr bwMode="auto">
            <a:xfrm>
              <a:off x="1200" y="2688"/>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9</a:t>
              </a:r>
            </a:p>
          </p:txBody>
        </p:sp>
        <p:sp>
          <p:nvSpPr>
            <p:cNvPr id="18460" name="Rectangle 28"/>
            <p:cNvSpPr>
              <a:spLocks noChangeArrowheads="1"/>
            </p:cNvSpPr>
            <p:nvPr/>
          </p:nvSpPr>
          <p:spPr bwMode="auto">
            <a:xfrm>
              <a:off x="1824" y="2880"/>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–6</a:t>
              </a:r>
            </a:p>
          </p:txBody>
        </p:sp>
        <p:sp>
          <p:nvSpPr>
            <p:cNvPr id="18461" name="Rectangle 29"/>
            <p:cNvSpPr>
              <a:spLocks noChangeArrowheads="1"/>
            </p:cNvSpPr>
            <p:nvPr/>
          </p:nvSpPr>
          <p:spPr bwMode="auto">
            <a:xfrm>
              <a:off x="1200" y="2880"/>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10</a:t>
              </a:r>
            </a:p>
          </p:txBody>
        </p:sp>
        <p:sp>
          <p:nvSpPr>
            <p:cNvPr id="18462" name="Rectangle 30"/>
            <p:cNvSpPr>
              <a:spLocks noChangeArrowheads="1"/>
            </p:cNvSpPr>
            <p:nvPr/>
          </p:nvSpPr>
          <p:spPr bwMode="auto">
            <a:xfrm>
              <a:off x="1824" y="3072"/>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–5</a:t>
              </a:r>
            </a:p>
          </p:txBody>
        </p:sp>
        <p:sp>
          <p:nvSpPr>
            <p:cNvPr id="18463" name="Rectangle 31"/>
            <p:cNvSpPr>
              <a:spLocks noChangeArrowheads="1"/>
            </p:cNvSpPr>
            <p:nvPr/>
          </p:nvSpPr>
          <p:spPr bwMode="auto">
            <a:xfrm>
              <a:off x="1200" y="3072"/>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11</a:t>
              </a:r>
            </a:p>
          </p:txBody>
        </p:sp>
        <p:sp>
          <p:nvSpPr>
            <p:cNvPr id="18464" name="Rectangle 32"/>
            <p:cNvSpPr>
              <a:spLocks noChangeArrowheads="1"/>
            </p:cNvSpPr>
            <p:nvPr/>
          </p:nvSpPr>
          <p:spPr bwMode="auto">
            <a:xfrm>
              <a:off x="1824" y="3264"/>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–4</a:t>
              </a:r>
            </a:p>
          </p:txBody>
        </p:sp>
        <p:sp>
          <p:nvSpPr>
            <p:cNvPr id="18465" name="Rectangle 33"/>
            <p:cNvSpPr>
              <a:spLocks noChangeArrowheads="1"/>
            </p:cNvSpPr>
            <p:nvPr/>
          </p:nvSpPr>
          <p:spPr bwMode="auto">
            <a:xfrm>
              <a:off x="1200" y="3264"/>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12</a:t>
              </a:r>
            </a:p>
          </p:txBody>
        </p:sp>
        <p:sp>
          <p:nvSpPr>
            <p:cNvPr id="18466" name="Rectangle 34"/>
            <p:cNvSpPr>
              <a:spLocks noChangeArrowheads="1"/>
            </p:cNvSpPr>
            <p:nvPr/>
          </p:nvSpPr>
          <p:spPr bwMode="auto">
            <a:xfrm>
              <a:off x="1824" y="3456"/>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–3</a:t>
              </a:r>
            </a:p>
          </p:txBody>
        </p:sp>
        <p:sp>
          <p:nvSpPr>
            <p:cNvPr id="18467" name="Rectangle 35"/>
            <p:cNvSpPr>
              <a:spLocks noChangeArrowheads="1"/>
            </p:cNvSpPr>
            <p:nvPr/>
          </p:nvSpPr>
          <p:spPr bwMode="auto">
            <a:xfrm>
              <a:off x="1200" y="3456"/>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13</a:t>
              </a:r>
            </a:p>
          </p:txBody>
        </p:sp>
        <p:sp>
          <p:nvSpPr>
            <p:cNvPr id="18468" name="Rectangle 36"/>
            <p:cNvSpPr>
              <a:spLocks noChangeArrowheads="1"/>
            </p:cNvSpPr>
            <p:nvPr/>
          </p:nvSpPr>
          <p:spPr bwMode="auto">
            <a:xfrm>
              <a:off x="1824" y="3648"/>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–2</a:t>
              </a:r>
            </a:p>
          </p:txBody>
        </p:sp>
        <p:sp>
          <p:nvSpPr>
            <p:cNvPr id="18469" name="Rectangle 37"/>
            <p:cNvSpPr>
              <a:spLocks noChangeArrowheads="1"/>
            </p:cNvSpPr>
            <p:nvPr/>
          </p:nvSpPr>
          <p:spPr bwMode="auto">
            <a:xfrm>
              <a:off x="1200" y="3648"/>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14</a:t>
              </a:r>
            </a:p>
          </p:txBody>
        </p:sp>
        <p:sp>
          <p:nvSpPr>
            <p:cNvPr id="18470" name="Rectangle 38"/>
            <p:cNvSpPr>
              <a:spLocks noChangeArrowheads="1"/>
            </p:cNvSpPr>
            <p:nvPr/>
          </p:nvSpPr>
          <p:spPr bwMode="auto">
            <a:xfrm>
              <a:off x="1824" y="3840"/>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–1</a:t>
              </a:r>
            </a:p>
          </p:txBody>
        </p:sp>
        <p:sp>
          <p:nvSpPr>
            <p:cNvPr id="18471" name="Rectangle 39"/>
            <p:cNvSpPr>
              <a:spLocks noChangeArrowheads="1"/>
            </p:cNvSpPr>
            <p:nvPr/>
          </p:nvSpPr>
          <p:spPr bwMode="auto">
            <a:xfrm>
              <a:off x="1200" y="3840"/>
              <a:ext cx="616"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15</a:t>
              </a:r>
            </a:p>
          </p:txBody>
        </p:sp>
        <p:sp>
          <p:nvSpPr>
            <p:cNvPr id="18472" name="Rectangle 40"/>
            <p:cNvSpPr>
              <a:spLocks noChangeArrowheads="1"/>
            </p:cNvSpPr>
            <p:nvPr/>
          </p:nvSpPr>
          <p:spPr bwMode="auto">
            <a:xfrm>
              <a:off x="480" y="2496"/>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1000</a:t>
              </a:r>
            </a:p>
          </p:txBody>
        </p:sp>
        <p:sp>
          <p:nvSpPr>
            <p:cNvPr id="18473" name="Rectangle 41"/>
            <p:cNvSpPr>
              <a:spLocks noChangeArrowheads="1"/>
            </p:cNvSpPr>
            <p:nvPr/>
          </p:nvSpPr>
          <p:spPr bwMode="auto">
            <a:xfrm>
              <a:off x="480" y="2688"/>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1001</a:t>
              </a:r>
            </a:p>
          </p:txBody>
        </p:sp>
        <p:sp>
          <p:nvSpPr>
            <p:cNvPr id="18474" name="Rectangle 42"/>
            <p:cNvSpPr>
              <a:spLocks noChangeArrowheads="1"/>
            </p:cNvSpPr>
            <p:nvPr/>
          </p:nvSpPr>
          <p:spPr bwMode="auto">
            <a:xfrm>
              <a:off x="480" y="2880"/>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1010</a:t>
              </a:r>
            </a:p>
          </p:txBody>
        </p:sp>
        <p:sp>
          <p:nvSpPr>
            <p:cNvPr id="18475" name="Rectangle 43"/>
            <p:cNvSpPr>
              <a:spLocks noChangeArrowheads="1"/>
            </p:cNvSpPr>
            <p:nvPr/>
          </p:nvSpPr>
          <p:spPr bwMode="auto">
            <a:xfrm>
              <a:off x="480" y="3072"/>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1011</a:t>
              </a:r>
            </a:p>
          </p:txBody>
        </p:sp>
        <p:sp>
          <p:nvSpPr>
            <p:cNvPr id="18476" name="Rectangle 44"/>
            <p:cNvSpPr>
              <a:spLocks noChangeArrowheads="1"/>
            </p:cNvSpPr>
            <p:nvPr/>
          </p:nvSpPr>
          <p:spPr bwMode="auto">
            <a:xfrm>
              <a:off x="480" y="3264"/>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1100</a:t>
              </a:r>
            </a:p>
          </p:txBody>
        </p:sp>
        <p:sp>
          <p:nvSpPr>
            <p:cNvPr id="18477" name="Rectangle 45"/>
            <p:cNvSpPr>
              <a:spLocks noChangeArrowheads="1"/>
            </p:cNvSpPr>
            <p:nvPr/>
          </p:nvSpPr>
          <p:spPr bwMode="auto">
            <a:xfrm>
              <a:off x="480" y="3456"/>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1101</a:t>
              </a:r>
            </a:p>
          </p:txBody>
        </p:sp>
        <p:sp>
          <p:nvSpPr>
            <p:cNvPr id="18478" name="Rectangle 46"/>
            <p:cNvSpPr>
              <a:spLocks noChangeArrowheads="1"/>
            </p:cNvSpPr>
            <p:nvPr/>
          </p:nvSpPr>
          <p:spPr bwMode="auto">
            <a:xfrm>
              <a:off x="480" y="3648"/>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a:latin typeface="Calibri" pitchFamily="34" charset="0"/>
                </a:rPr>
                <a:t>1110</a:t>
              </a:r>
            </a:p>
          </p:txBody>
        </p:sp>
        <p:sp>
          <p:nvSpPr>
            <p:cNvPr id="18479" name="Rectangle 47"/>
            <p:cNvSpPr>
              <a:spLocks noChangeArrowheads="1"/>
            </p:cNvSpPr>
            <p:nvPr/>
          </p:nvSpPr>
          <p:spPr bwMode="auto">
            <a:xfrm>
              <a:off x="480" y="3840"/>
              <a:ext cx="712" cy="184"/>
            </a:xfrm>
            <a:prstGeom prst="rect">
              <a:avLst/>
            </a:prstGeom>
            <a:solidFill>
              <a:schemeClr val="bg1"/>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1111</a:t>
              </a:r>
            </a:p>
          </p:txBody>
        </p:sp>
        <p:sp>
          <p:nvSpPr>
            <p:cNvPr id="18480" name="Rectangle 48"/>
            <p:cNvSpPr>
              <a:spLocks noChangeArrowheads="1"/>
            </p:cNvSpPr>
            <p:nvPr/>
          </p:nvSpPr>
          <p:spPr bwMode="auto">
            <a:xfrm>
              <a:off x="1200" y="960"/>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0</a:t>
              </a:r>
            </a:p>
          </p:txBody>
        </p:sp>
        <p:sp>
          <p:nvSpPr>
            <p:cNvPr id="18481" name="Rectangle 49"/>
            <p:cNvSpPr>
              <a:spLocks noChangeArrowheads="1"/>
            </p:cNvSpPr>
            <p:nvPr/>
          </p:nvSpPr>
          <p:spPr bwMode="auto">
            <a:xfrm>
              <a:off x="1200" y="1152"/>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1</a:t>
              </a:r>
            </a:p>
          </p:txBody>
        </p:sp>
        <p:sp>
          <p:nvSpPr>
            <p:cNvPr id="18482" name="Rectangle 50"/>
            <p:cNvSpPr>
              <a:spLocks noChangeArrowheads="1"/>
            </p:cNvSpPr>
            <p:nvPr/>
          </p:nvSpPr>
          <p:spPr bwMode="auto">
            <a:xfrm>
              <a:off x="1200" y="1344"/>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2</a:t>
              </a:r>
            </a:p>
          </p:txBody>
        </p:sp>
        <p:sp>
          <p:nvSpPr>
            <p:cNvPr id="18483" name="Rectangle 51"/>
            <p:cNvSpPr>
              <a:spLocks noChangeArrowheads="1"/>
            </p:cNvSpPr>
            <p:nvPr/>
          </p:nvSpPr>
          <p:spPr bwMode="auto">
            <a:xfrm>
              <a:off x="1200" y="1536"/>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3</a:t>
              </a:r>
            </a:p>
          </p:txBody>
        </p:sp>
        <p:sp>
          <p:nvSpPr>
            <p:cNvPr id="18484" name="Rectangle 52"/>
            <p:cNvSpPr>
              <a:spLocks noChangeArrowheads="1"/>
            </p:cNvSpPr>
            <p:nvPr/>
          </p:nvSpPr>
          <p:spPr bwMode="auto">
            <a:xfrm>
              <a:off x="1200" y="1728"/>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4</a:t>
              </a:r>
            </a:p>
          </p:txBody>
        </p:sp>
        <p:sp>
          <p:nvSpPr>
            <p:cNvPr id="18485" name="Rectangle 53"/>
            <p:cNvSpPr>
              <a:spLocks noChangeArrowheads="1"/>
            </p:cNvSpPr>
            <p:nvPr/>
          </p:nvSpPr>
          <p:spPr bwMode="auto">
            <a:xfrm>
              <a:off x="1200" y="1920"/>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5</a:t>
              </a:r>
            </a:p>
          </p:txBody>
        </p:sp>
        <p:sp>
          <p:nvSpPr>
            <p:cNvPr id="18486" name="Rectangle 54"/>
            <p:cNvSpPr>
              <a:spLocks noChangeArrowheads="1"/>
            </p:cNvSpPr>
            <p:nvPr/>
          </p:nvSpPr>
          <p:spPr bwMode="auto">
            <a:xfrm>
              <a:off x="1200" y="2112"/>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6</a:t>
              </a:r>
            </a:p>
          </p:txBody>
        </p:sp>
        <p:sp>
          <p:nvSpPr>
            <p:cNvPr id="18487" name="Rectangle 55"/>
            <p:cNvSpPr>
              <a:spLocks noChangeArrowheads="1"/>
            </p:cNvSpPr>
            <p:nvPr/>
          </p:nvSpPr>
          <p:spPr bwMode="auto">
            <a:xfrm>
              <a:off x="1200" y="2304"/>
              <a:ext cx="616" cy="184"/>
            </a:xfrm>
            <a:prstGeom prst="rect">
              <a:avLst/>
            </a:prstGeom>
            <a:solidFill>
              <a:srgbClr val="CDF1C5"/>
            </a:solidFill>
            <a:ln w="12700">
              <a:solidFill>
                <a:schemeClr val="tx1"/>
              </a:solidFill>
              <a:miter lim="800000"/>
              <a:headEnd/>
              <a:tailEnd/>
            </a:ln>
          </p:spPr>
          <p:txBody>
            <a:bodyPr wrap="none" lIns="90487" tIns="44450" rIns="90487" bIns="44450" anchor="ctr"/>
            <a:lstStyle/>
            <a:p>
              <a:pPr algn="ctr">
                <a:lnSpc>
                  <a:spcPct val="100000"/>
                </a:lnSpc>
              </a:pPr>
              <a:r>
                <a:rPr lang="en-US" sz="1800" b="0" dirty="0">
                  <a:latin typeface="Calibri" pitchFamily="34" charset="0"/>
                </a:rPr>
                <a:t>7</a:t>
              </a:r>
            </a:p>
          </p:txBody>
        </p:sp>
        <p:sp>
          <p:nvSpPr>
            <p:cNvPr id="18488" name="Rectangle 56"/>
            <p:cNvSpPr>
              <a:spLocks noChangeArrowheads="1"/>
            </p:cNvSpPr>
            <p:nvPr/>
          </p:nvSpPr>
          <p:spPr bwMode="auto">
            <a:xfrm>
              <a:off x="484" y="772"/>
              <a:ext cx="1952" cy="176"/>
            </a:xfrm>
            <a:prstGeom prst="rect">
              <a:avLst/>
            </a:prstGeom>
            <a:noFill/>
            <a:ln w="25400">
              <a:solidFill>
                <a:schemeClr val="tx1"/>
              </a:solidFill>
              <a:miter lim="800000"/>
              <a:headEnd/>
              <a:tailEnd/>
            </a:ln>
          </p:spPr>
          <p:txBody>
            <a:bodyPr wrap="none" anchor="ctr"/>
            <a:lstStyle/>
            <a:p>
              <a:endParaRPr lang="en-US" sz="1800"/>
            </a:p>
          </p:txBody>
        </p:sp>
        <p:sp>
          <p:nvSpPr>
            <p:cNvPr id="18489" name="Rectangle 57"/>
            <p:cNvSpPr>
              <a:spLocks noChangeArrowheads="1"/>
            </p:cNvSpPr>
            <p:nvPr/>
          </p:nvSpPr>
          <p:spPr bwMode="auto">
            <a:xfrm>
              <a:off x="484" y="964"/>
              <a:ext cx="1952" cy="3056"/>
            </a:xfrm>
            <a:prstGeom prst="rect">
              <a:avLst/>
            </a:prstGeom>
            <a:noFill/>
            <a:ln w="25400">
              <a:solidFill>
                <a:schemeClr val="tx1"/>
              </a:solidFill>
              <a:miter lim="800000"/>
              <a:headEnd/>
              <a:tailEnd/>
            </a:ln>
          </p:spPr>
          <p:txBody>
            <a:bodyPr wrap="none" anchor="ctr"/>
            <a:lstStyle/>
            <a:p>
              <a:endParaRPr lang="en-US" sz="1800"/>
            </a:p>
          </p:txBody>
        </p:sp>
      </p:grpSp>
    </p:spTree>
    <p:extLst>
      <p:ext uri="{BB962C8B-B14F-4D97-AF65-F5344CB8AC3E}">
        <p14:creationId xmlns:p14="http://schemas.microsoft.com/office/powerpoint/2010/main" val="1883875364"/>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228600" y="511175"/>
            <a:ext cx="5822950" cy="555625"/>
          </a:xfrm>
        </p:spPr>
        <p:txBody>
          <a:bodyPr/>
          <a:lstStyle/>
          <a:p>
            <a:pPr eaLnBrk="1" hangingPunct="1">
              <a:defRPr/>
            </a:pPr>
            <a:r>
              <a:rPr lang="en-US" dirty="0"/>
              <a:t>Numeric Ranges</a:t>
            </a:r>
          </a:p>
        </p:txBody>
      </p:sp>
      <p:sp>
        <p:nvSpPr>
          <p:cNvPr id="107523" name="Rectangle 3"/>
          <p:cNvSpPr>
            <a:spLocks noGrp="1" noChangeArrowheads="1"/>
          </p:cNvSpPr>
          <p:nvPr>
            <p:ph type="body" sz="half" idx="1"/>
          </p:nvPr>
        </p:nvSpPr>
        <p:spPr>
          <a:xfrm>
            <a:off x="290513" y="1220788"/>
            <a:ext cx="4078287" cy="5224462"/>
          </a:xfrm>
        </p:spPr>
        <p:txBody>
          <a:bodyPr lIns="90487" tIns="44450" rIns="90487" bIns="44450"/>
          <a:lstStyle/>
          <a:p>
            <a:pPr marL="227013" indent="-227013">
              <a:tabLst>
                <a:tab pos="1828800" algn="l"/>
                <a:tab pos="2235200" algn="l"/>
              </a:tabLst>
              <a:defRPr/>
            </a:pPr>
            <a:r>
              <a:rPr lang="en-US" sz="2000" dirty="0"/>
              <a:t>Unsigned Values</a:t>
            </a:r>
          </a:p>
          <a:p>
            <a:pPr lvl="1" eaLnBrk="1" hangingPunct="1">
              <a:tabLst>
                <a:tab pos="1828800" algn="l"/>
                <a:tab pos="2235200" algn="l"/>
              </a:tabLst>
              <a:defRPr/>
            </a:pPr>
            <a:r>
              <a:rPr lang="en-US" sz="2000" b="0" i="1" dirty="0" err="1"/>
              <a:t>UMin</a:t>
            </a:r>
            <a:r>
              <a:rPr lang="en-US" sz="2000" b="0" dirty="0"/>
              <a:t>	=	0</a:t>
            </a:r>
          </a:p>
          <a:p>
            <a:pPr lvl="2" eaLnBrk="1" hangingPunct="1">
              <a:buFont typeface="Wingdings" pitchFamily="2" charset="2"/>
              <a:buNone/>
              <a:tabLst>
                <a:tab pos="1828800" algn="l"/>
                <a:tab pos="2235200" algn="l"/>
              </a:tabLst>
              <a:defRPr/>
            </a:pPr>
            <a:r>
              <a:rPr lang="en-US" sz="1800" dirty="0"/>
              <a:t>000…0</a:t>
            </a:r>
          </a:p>
          <a:p>
            <a:pPr lvl="1" eaLnBrk="1" hangingPunct="1">
              <a:tabLst>
                <a:tab pos="1828800" algn="l"/>
                <a:tab pos="2235200" algn="l"/>
              </a:tabLst>
              <a:defRPr/>
            </a:pPr>
            <a:r>
              <a:rPr lang="en-US" sz="2000" b="0" i="1" dirty="0" err="1"/>
              <a:t>UMax</a:t>
            </a:r>
            <a:r>
              <a:rPr lang="en-US" sz="2000" dirty="0"/>
              <a:t> 	=	 </a:t>
            </a:r>
            <a:r>
              <a:rPr lang="en-US" sz="2000" b="0" dirty="0"/>
              <a:t>2</a:t>
            </a:r>
            <a:r>
              <a:rPr lang="en-US" sz="2000" b="0" i="1" baseline="30000" dirty="0"/>
              <a:t>w</a:t>
            </a:r>
            <a:r>
              <a:rPr lang="en-US" sz="2000" b="0" dirty="0"/>
              <a:t> – 1</a:t>
            </a:r>
          </a:p>
          <a:p>
            <a:pPr lvl="2" eaLnBrk="1" hangingPunct="1">
              <a:buFont typeface="Wingdings" pitchFamily="2" charset="2"/>
              <a:buNone/>
              <a:tabLst>
                <a:tab pos="1828800" algn="l"/>
                <a:tab pos="2235200" algn="l"/>
              </a:tabLst>
              <a:defRPr/>
            </a:pPr>
            <a:r>
              <a:rPr lang="en-US" sz="1800" dirty="0"/>
              <a:t>111…1</a:t>
            </a:r>
          </a:p>
        </p:txBody>
      </p:sp>
      <p:sp>
        <p:nvSpPr>
          <p:cNvPr id="107524" name="Rectangle 4"/>
          <p:cNvSpPr>
            <a:spLocks noGrp="1" noChangeArrowheads="1"/>
          </p:cNvSpPr>
          <p:nvPr>
            <p:ph type="body" sz="half" idx="2"/>
          </p:nvPr>
        </p:nvSpPr>
        <p:spPr>
          <a:xfrm>
            <a:off x="4662488" y="1362075"/>
            <a:ext cx="4100512" cy="4972050"/>
          </a:xfrm>
        </p:spPr>
        <p:txBody>
          <a:bodyPr lIns="90487" tIns="44450" rIns="90487" bIns="44450"/>
          <a:lstStyle/>
          <a:p>
            <a:pPr marL="0" indent="0">
              <a:tabLst>
                <a:tab pos="1714500" algn="l"/>
                <a:tab pos="2286000" algn="l"/>
              </a:tabLst>
              <a:defRPr/>
            </a:pPr>
            <a:r>
              <a:rPr lang="en-US" sz="2000" dirty="0"/>
              <a:t> Two’s Complement Values</a:t>
            </a:r>
          </a:p>
          <a:p>
            <a:pPr lvl="1" eaLnBrk="1" hangingPunct="1">
              <a:tabLst>
                <a:tab pos="1714500" algn="l"/>
                <a:tab pos="2286000" algn="l"/>
              </a:tabLst>
              <a:defRPr/>
            </a:pPr>
            <a:r>
              <a:rPr lang="en-US" sz="2000" b="0" i="1" dirty="0" err="1"/>
              <a:t>TMin</a:t>
            </a:r>
            <a:r>
              <a:rPr lang="en-US" sz="2000" b="0" dirty="0"/>
              <a:t>	=	 –2</a:t>
            </a:r>
            <a:r>
              <a:rPr lang="en-US" sz="2000" b="0" i="1" baseline="30000" dirty="0"/>
              <a:t>w</a:t>
            </a:r>
            <a:r>
              <a:rPr lang="en-US" sz="2000" b="0" baseline="30000" dirty="0"/>
              <a:t>–1</a:t>
            </a:r>
          </a:p>
          <a:p>
            <a:pPr lvl="2" eaLnBrk="1" hangingPunct="1">
              <a:buFont typeface="Wingdings" pitchFamily="2" charset="2"/>
              <a:buNone/>
              <a:tabLst>
                <a:tab pos="1714500" algn="l"/>
                <a:tab pos="2286000" algn="l"/>
              </a:tabLst>
              <a:defRPr/>
            </a:pPr>
            <a:r>
              <a:rPr lang="en-US" sz="1800" dirty="0"/>
              <a:t>100…0</a:t>
            </a:r>
          </a:p>
          <a:p>
            <a:pPr lvl="1" eaLnBrk="1" hangingPunct="1">
              <a:tabLst>
                <a:tab pos="1714500" algn="l"/>
                <a:tab pos="2286000" algn="l"/>
              </a:tabLst>
              <a:defRPr/>
            </a:pPr>
            <a:r>
              <a:rPr lang="en-US" sz="2000" b="0" i="1" dirty="0" err="1"/>
              <a:t>TMax</a:t>
            </a:r>
            <a:r>
              <a:rPr lang="en-US" sz="2000" dirty="0"/>
              <a:t> 	=	 </a:t>
            </a:r>
            <a:r>
              <a:rPr lang="en-US" sz="2000" b="0" dirty="0"/>
              <a:t>2</a:t>
            </a:r>
            <a:r>
              <a:rPr lang="en-US" sz="2000" b="0" i="1" baseline="30000" dirty="0"/>
              <a:t>w</a:t>
            </a:r>
            <a:r>
              <a:rPr lang="en-US" sz="2000" b="0" baseline="30000" dirty="0"/>
              <a:t>–1</a:t>
            </a:r>
            <a:r>
              <a:rPr lang="en-US" sz="2000" b="0" dirty="0"/>
              <a:t> – 1</a:t>
            </a:r>
          </a:p>
          <a:p>
            <a:pPr lvl="2" eaLnBrk="1" hangingPunct="1">
              <a:buFont typeface="Wingdings" pitchFamily="2" charset="2"/>
              <a:buNone/>
              <a:tabLst>
                <a:tab pos="1714500" algn="l"/>
                <a:tab pos="2286000" algn="l"/>
              </a:tabLst>
              <a:defRPr/>
            </a:pPr>
            <a:r>
              <a:rPr lang="en-US" sz="1800" dirty="0"/>
              <a:t>011…1</a:t>
            </a:r>
          </a:p>
          <a:p>
            <a:pPr lvl="2" eaLnBrk="1" hangingPunct="1">
              <a:buFont typeface="Wingdings" pitchFamily="2" charset="2"/>
              <a:buNone/>
              <a:tabLst>
                <a:tab pos="1714500" algn="l"/>
                <a:tab pos="2286000" algn="l"/>
              </a:tabLst>
              <a:defRPr/>
            </a:pPr>
            <a:endParaRPr lang="en-US" sz="2000" dirty="0"/>
          </a:p>
          <a:p>
            <a:pPr lvl="1" eaLnBrk="1" hangingPunct="1">
              <a:tabLst>
                <a:tab pos="1714500" algn="l"/>
                <a:tab pos="2286000" algn="l"/>
              </a:tabLst>
              <a:defRPr/>
            </a:pPr>
            <a:r>
              <a:rPr lang="en-US" sz="2000" b="0" dirty="0"/>
              <a:t>Minus 1</a:t>
            </a:r>
          </a:p>
          <a:p>
            <a:pPr lvl="2" eaLnBrk="1" hangingPunct="1">
              <a:buFont typeface="Wingdings" pitchFamily="2" charset="2"/>
              <a:buNone/>
              <a:tabLst>
                <a:tab pos="1714500" algn="l"/>
                <a:tab pos="2286000" algn="l"/>
              </a:tabLst>
              <a:defRPr/>
            </a:pPr>
            <a:r>
              <a:rPr lang="en-US" sz="1800" dirty="0"/>
              <a:t>111…1</a:t>
            </a:r>
          </a:p>
        </p:txBody>
      </p:sp>
      <p:graphicFrame>
        <p:nvGraphicFramePr>
          <p:cNvPr id="3074" name="Object 5"/>
          <p:cNvGraphicFramePr>
            <a:graphicFrameLocks noChangeAspect="1"/>
          </p:cNvGraphicFramePr>
          <p:nvPr/>
        </p:nvGraphicFramePr>
        <p:xfrm>
          <a:off x="1374775" y="4638675"/>
          <a:ext cx="5872163" cy="1914525"/>
        </p:xfrm>
        <a:graphic>
          <a:graphicData uri="http://schemas.openxmlformats.org/presentationml/2006/ole">
            <mc:AlternateContent xmlns:mc="http://schemas.openxmlformats.org/markup-compatibility/2006">
              <mc:Choice xmlns:v="urn:schemas-microsoft-com:vml" Requires="v">
                <p:oleObj name="Document" r:id="rId3" imgW="6083300" imgH="1943100" progId="Word.Document.8">
                  <p:embed/>
                </p:oleObj>
              </mc:Choice>
              <mc:Fallback>
                <p:oleObj name="Document" r:id="rId3" imgW="6083300" imgH="19431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4775" y="4638675"/>
                        <a:ext cx="5872163" cy="191452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3078" name="Rectangle 6"/>
          <p:cNvSpPr>
            <a:spLocks noChangeArrowheads="1"/>
          </p:cNvSpPr>
          <p:nvPr/>
        </p:nvSpPr>
        <p:spPr bwMode="auto">
          <a:xfrm>
            <a:off x="1295400" y="4240152"/>
            <a:ext cx="2040495" cy="400110"/>
          </a:xfrm>
          <a:prstGeom prst="rect">
            <a:avLst/>
          </a:prstGeom>
          <a:noFill/>
          <a:ln w="25400">
            <a:noFill/>
            <a:miter lim="800000"/>
            <a:headEnd/>
            <a:tailEnd/>
          </a:ln>
        </p:spPr>
        <p:txBody>
          <a:bodyPr wrap="none">
            <a:spAutoFit/>
          </a:bodyPr>
          <a:lstStyle/>
          <a:p>
            <a:pPr>
              <a:lnSpc>
                <a:spcPct val="100000"/>
              </a:lnSpc>
            </a:pPr>
            <a:r>
              <a:rPr lang="en-US" sz="2000" dirty="0">
                <a:solidFill>
                  <a:schemeClr val="tx2"/>
                </a:solidFill>
                <a:latin typeface="Calibri" pitchFamily="34" charset="0"/>
              </a:rPr>
              <a:t>Values for </a:t>
            </a:r>
            <a:r>
              <a:rPr lang="en-US" sz="2000" i="1" dirty="0">
                <a:solidFill>
                  <a:schemeClr val="tx2"/>
                </a:solidFill>
                <a:latin typeface="Calibri" pitchFamily="34" charset="0"/>
              </a:rPr>
              <a:t>W</a:t>
            </a:r>
            <a:r>
              <a:rPr lang="en-US" sz="2000" dirty="0">
                <a:solidFill>
                  <a:schemeClr val="tx2"/>
                </a:solidFill>
                <a:latin typeface="Calibri" pitchFamily="34" charset="0"/>
              </a:rPr>
              <a:t> = 16</a:t>
            </a:r>
          </a:p>
        </p:txBody>
      </p:sp>
    </p:spTree>
    <p:extLst>
      <p:ext uri="{BB962C8B-B14F-4D97-AF65-F5344CB8AC3E}">
        <p14:creationId xmlns:p14="http://schemas.microsoft.com/office/powerpoint/2010/main" val="26027387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75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75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752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752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752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752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752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752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752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752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7524">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7524">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523" grpId="0" build="p"/>
      <p:bldP spid="107524" grpId="0" build="p"/>
      <p:bldP spid="307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381000" y="587375"/>
            <a:ext cx="7308850" cy="555625"/>
          </a:xfrm>
          <a:noFill/>
        </p:spPr>
        <p:txBody>
          <a:bodyPr wrap="none" lIns="63500" tIns="25400" rIns="63500" bIns="25400" anchor="t">
            <a:spAutoFit/>
          </a:bodyPr>
          <a:lstStyle/>
          <a:p>
            <a:pPr eaLnBrk="1" hangingPunct="1"/>
            <a:r>
              <a:rPr lang="en-US"/>
              <a:t>Values for Different Word Sizes</a:t>
            </a:r>
          </a:p>
        </p:txBody>
      </p:sp>
      <p:sp>
        <p:nvSpPr>
          <p:cNvPr id="109571" name="Rectangle 3"/>
          <p:cNvSpPr>
            <a:spLocks noGrp="1" noChangeArrowheads="1"/>
          </p:cNvSpPr>
          <p:nvPr>
            <p:ph type="body" idx="1"/>
          </p:nvPr>
        </p:nvSpPr>
        <p:spPr>
          <a:xfrm>
            <a:off x="381000" y="3398837"/>
            <a:ext cx="4146550" cy="2314575"/>
          </a:xfrm>
        </p:spPr>
        <p:txBody>
          <a:bodyPr lIns="90487" tIns="44450" rIns="90487" bIns="44450"/>
          <a:lstStyle/>
          <a:p>
            <a:pPr eaLnBrk="1" hangingPunct="1">
              <a:tabLst>
                <a:tab pos="1714500" algn="l"/>
                <a:tab pos="2171700" algn="l"/>
                <a:tab pos="5435600" algn="r"/>
              </a:tabLst>
              <a:defRPr/>
            </a:pPr>
            <a:r>
              <a:rPr lang="en-US" dirty="0"/>
              <a:t>Observations</a:t>
            </a:r>
          </a:p>
          <a:p>
            <a:pPr lvl="1" eaLnBrk="1" hangingPunct="1">
              <a:tabLst>
                <a:tab pos="1714500" algn="l"/>
                <a:tab pos="2171700" algn="l"/>
                <a:tab pos="5435600" algn="r"/>
              </a:tabLst>
              <a:defRPr/>
            </a:pPr>
            <a:r>
              <a:rPr lang="en-US" b="0" dirty="0"/>
              <a:t>|</a:t>
            </a:r>
            <a:r>
              <a:rPr lang="en-US" b="0" i="1" dirty="0" err="1"/>
              <a:t>TMin</a:t>
            </a:r>
            <a:r>
              <a:rPr lang="en-US" b="0" i="1" dirty="0"/>
              <a:t> </a:t>
            </a:r>
            <a:r>
              <a:rPr lang="en-US" b="0" dirty="0"/>
              <a:t>| 	= 	</a:t>
            </a:r>
            <a:r>
              <a:rPr lang="en-US" b="0" i="1" dirty="0" err="1"/>
              <a:t>TMax</a:t>
            </a:r>
            <a:r>
              <a:rPr lang="en-US" b="0" dirty="0"/>
              <a:t> + 1</a:t>
            </a:r>
          </a:p>
          <a:p>
            <a:pPr lvl="2" eaLnBrk="1" hangingPunct="1">
              <a:tabLst>
                <a:tab pos="1714500" algn="l"/>
                <a:tab pos="2171700" algn="l"/>
                <a:tab pos="5435600" algn="r"/>
              </a:tabLst>
              <a:defRPr/>
            </a:pPr>
            <a:r>
              <a:rPr lang="en-US" b="0" dirty="0"/>
              <a:t>Asymmetric range</a:t>
            </a:r>
          </a:p>
          <a:p>
            <a:pPr lvl="1" eaLnBrk="1" hangingPunct="1">
              <a:tabLst>
                <a:tab pos="1714500" algn="l"/>
                <a:tab pos="2171700" algn="l"/>
                <a:tab pos="5435600" algn="r"/>
              </a:tabLst>
              <a:defRPr/>
            </a:pPr>
            <a:r>
              <a:rPr lang="en-US" b="0" i="1" dirty="0" err="1"/>
              <a:t>UMax</a:t>
            </a:r>
            <a:r>
              <a:rPr lang="en-US" b="0" dirty="0"/>
              <a:t>	=	2 * </a:t>
            </a:r>
            <a:r>
              <a:rPr lang="en-US" b="0" i="1" dirty="0" err="1"/>
              <a:t>TMax</a:t>
            </a:r>
            <a:r>
              <a:rPr lang="en-US" b="0" dirty="0"/>
              <a:t> + 1 		</a:t>
            </a:r>
          </a:p>
        </p:txBody>
      </p:sp>
      <p:graphicFrame>
        <p:nvGraphicFramePr>
          <p:cNvPr id="4098" name="Object 5"/>
          <p:cNvGraphicFramePr>
            <a:graphicFrameLocks noChangeAspect="1"/>
          </p:cNvGraphicFramePr>
          <p:nvPr/>
        </p:nvGraphicFramePr>
        <p:xfrm>
          <a:off x="441325" y="1554163"/>
          <a:ext cx="8321675" cy="1798637"/>
        </p:xfrm>
        <a:graphic>
          <a:graphicData uri="http://schemas.openxmlformats.org/presentationml/2006/ole">
            <mc:AlternateContent xmlns:mc="http://schemas.openxmlformats.org/markup-compatibility/2006">
              <mc:Choice xmlns:v="urn:schemas-microsoft-com:vml" Requires="v">
                <p:oleObj name="Document" r:id="rId3" imgW="8724900" imgH="1816100" progId="Word.Document.8">
                  <p:embed/>
                </p:oleObj>
              </mc:Choice>
              <mc:Fallback>
                <p:oleObj name="Document" r:id="rId3" imgW="8724900" imgH="18161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1325" y="1554163"/>
                        <a:ext cx="8321675" cy="179863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254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oleObj>
              </mc:Fallback>
            </mc:AlternateContent>
          </a:graphicData>
        </a:graphic>
      </p:graphicFrame>
      <p:sp>
        <p:nvSpPr>
          <p:cNvPr id="7" name="Rectangle 3"/>
          <p:cNvSpPr txBox="1">
            <a:spLocks noChangeArrowheads="1"/>
          </p:cNvSpPr>
          <p:nvPr/>
        </p:nvSpPr>
        <p:spPr bwMode="auto">
          <a:xfrm>
            <a:off x="4527550" y="3398837"/>
            <a:ext cx="4968876" cy="3459163"/>
          </a:xfrm>
          <a:prstGeom prst="rect">
            <a:avLst/>
          </a:prstGeom>
          <a:noFill/>
          <a:ln w="9525">
            <a:noFill/>
            <a:miter lim="800000"/>
            <a:headEnd/>
            <a:tailEnd/>
          </a:ln>
        </p:spPr>
        <p:txBody>
          <a:bodyPr vert="horz" wrap="square" lIns="90487" tIns="44450" rIns="90487" bIns="4445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
                <a:srgbClr val="990000"/>
              </a:buClr>
              <a:buSzPct val="60000"/>
              <a:buFont typeface="Wingdings 2" pitchFamily="18" charset="2"/>
              <a:buChar char="¢"/>
              <a:tabLst>
                <a:tab pos="1714500" algn="l"/>
                <a:tab pos="4460875" algn="l"/>
                <a:tab pos="5435600" algn="r"/>
              </a:tabLst>
              <a:defRPr/>
            </a:pPr>
            <a:r>
              <a:rPr kumimoji="0" lang="en-US" sz="2400" b="1" i="0" u="none" strike="noStrike" kern="0" cap="none" spc="0" normalizeH="0" baseline="0" noProof="0" dirty="0">
                <a:ln>
                  <a:noFill/>
                </a:ln>
                <a:solidFill>
                  <a:schemeClr val="tx1"/>
                </a:solidFill>
                <a:effectLst/>
                <a:uLnTx/>
                <a:uFillTx/>
                <a:latin typeface="Calibri" pitchFamily="34" charset="0"/>
                <a:ea typeface="+mn-ea"/>
                <a:cs typeface="+mn-cs"/>
              </a:rPr>
              <a:t>C Programming</a:t>
            </a:r>
          </a:p>
          <a:p>
            <a:pPr marL="742950" marR="0" lvl="1" indent="-285750" algn="l" defTabSz="914400" rtl="0" eaLnBrk="1" fontAlgn="base" latinLnBrk="0" hangingPunct="1">
              <a:lnSpc>
                <a:spcPct val="100000"/>
              </a:lnSpc>
              <a:spcBef>
                <a:spcPct val="20000"/>
              </a:spcBef>
              <a:spcAft>
                <a:spcPct val="0"/>
              </a:spcAft>
              <a:buClr>
                <a:srgbClr val="990000"/>
              </a:buClr>
              <a:buSzPct val="110000"/>
              <a:buFont typeface="Wingdings" pitchFamily="2" charset="2"/>
              <a:buChar char="§"/>
              <a:tabLst>
                <a:tab pos="1714500" algn="l"/>
                <a:tab pos="4460875" algn="l"/>
                <a:tab pos="5435600" algn="r"/>
              </a:tabLst>
              <a:defRPr/>
            </a:pPr>
            <a:r>
              <a:rPr kumimoji="0" lang="en-US" sz="2000" b="0" i="0" u="none" strike="noStrike" kern="0" cap="none" spc="0" normalizeH="0" baseline="0" noProof="0" dirty="0">
                <a:ln>
                  <a:noFill/>
                </a:ln>
                <a:solidFill>
                  <a:schemeClr val="tx1"/>
                </a:solidFill>
                <a:effectLst/>
                <a:uLnTx/>
                <a:uFillTx/>
                <a:latin typeface="Calibri" pitchFamily="34" charset="0"/>
              </a:rPr>
              <a:t>#include</a:t>
            </a:r>
            <a:r>
              <a:rPr kumimoji="0" lang="en-US" sz="2000" b="0" i="0" u="none" strike="noStrike" kern="0" cap="none" spc="0" normalizeH="0" noProof="0" dirty="0">
                <a:ln>
                  <a:noFill/>
                </a:ln>
                <a:solidFill>
                  <a:schemeClr val="tx1"/>
                </a:solidFill>
                <a:effectLst/>
                <a:uLnTx/>
                <a:uFillTx/>
                <a:latin typeface="Calibri" pitchFamily="34" charset="0"/>
              </a:rPr>
              <a:t> </a:t>
            </a:r>
            <a:r>
              <a:rPr kumimoji="0" lang="en-US" sz="2000" b="0" i="0" u="none" strike="noStrike" kern="0" cap="none" spc="0" normalizeH="0" baseline="0" noProof="0" dirty="0">
                <a:ln>
                  <a:noFill/>
                </a:ln>
                <a:solidFill>
                  <a:schemeClr val="tx1"/>
                </a:solidFill>
                <a:effectLst/>
                <a:uLnTx/>
                <a:uFillTx/>
                <a:latin typeface="Calibri" pitchFamily="34" charset="0"/>
              </a:rPr>
              <a:t>&lt;</a:t>
            </a:r>
            <a:r>
              <a:rPr kumimoji="0" lang="en-US" sz="2000" b="0" i="0" u="none" strike="noStrike" kern="0" cap="none" spc="0" normalizeH="0" baseline="0" noProof="0" dirty="0" err="1">
                <a:ln>
                  <a:noFill/>
                </a:ln>
                <a:solidFill>
                  <a:schemeClr val="tx1"/>
                </a:solidFill>
                <a:effectLst/>
                <a:uLnTx/>
                <a:uFillTx/>
                <a:latin typeface="Calibri" pitchFamily="34" charset="0"/>
              </a:rPr>
              <a:t>limits.h</a:t>
            </a:r>
            <a:r>
              <a:rPr kumimoji="0" lang="en-US" sz="2000" b="0" i="0" u="none" strike="noStrike" kern="0" cap="none" spc="0" normalizeH="0" baseline="0" noProof="0" dirty="0">
                <a:ln>
                  <a:noFill/>
                </a:ln>
                <a:solidFill>
                  <a:schemeClr val="tx1"/>
                </a:solidFill>
                <a:effectLst/>
                <a:uLnTx/>
                <a:uFillTx/>
                <a:latin typeface="Calibri" pitchFamily="34" charset="0"/>
              </a:rPr>
              <a:t>&gt;</a:t>
            </a:r>
          </a:p>
          <a:p>
            <a:pPr marL="742950" marR="0" lvl="1" indent="-285750" algn="l" defTabSz="914400" rtl="0" eaLnBrk="1" fontAlgn="base" latinLnBrk="0" hangingPunct="1">
              <a:lnSpc>
                <a:spcPct val="100000"/>
              </a:lnSpc>
              <a:spcBef>
                <a:spcPct val="20000"/>
              </a:spcBef>
              <a:spcAft>
                <a:spcPct val="0"/>
              </a:spcAft>
              <a:buClr>
                <a:srgbClr val="990000"/>
              </a:buClr>
              <a:buSzPct val="110000"/>
              <a:buFont typeface="Wingdings" pitchFamily="2" charset="2"/>
              <a:buChar char="§"/>
              <a:tabLst>
                <a:tab pos="1714500" algn="l"/>
                <a:tab pos="4460875" algn="l"/>
                <a:tab pos="5435600" algn="r"/>
              </a:tabLst>
              <a:defRPr/>
            </a:pPr>
            <a:r>
              <a:rPr lang="en-US" sz="2000" b="0" kern="0" dirty="0">
                <a:latin typeface="Calibri" pitchFamily="34" charset="0"/>
              </a:rPr>
              <a:t>Declares constants, e.g.,</a:t>
            </a:r>
          </a:p>
          <a:p>
            <a:pPr marL="1200150" lvl="2" indent="-285750" eaLnBrk="1" hangingPunct="1">
              <a:spcBef>
                <a:spcPct val="20000"/>
              </a:spcBef>
              <a:buClr>
                <a:srgbClr val="990000"/>
              </a:buClr>
              <a:buSzPct val="110000"/>
              <a:buFont typeface="Wingdings" pitchFamily="2" charset="2"/>
              <a:buChar char="§"/>
              <a:tabLst>
                <a:tab pos="1714500" algn="l"/>
                <a:tab pos="4460875" algn="l"/>
                <a:tab pos="5435600" algn="r"/>
              </a:tabLst>
              <a:defRPr/>
            </a:pPr>
            <a:r>
              <a:rPr kumimoji="0" lang="en-US" sz="2000" b="0" i="0" u="none" strike="noStrike" kern="0" cap="none" spc="0" normalizeH="0" baseline="0" noProof="0" dirty="0">
                <a:ln>
                  <a:noFill/>
                </a:ln>
                <a:solidFill>
                  <a:schemeClr val="tx1"/>
                </a:solidFill>
                <a:effectLst/>
                <a:uLnTx/>
                <a:uFillTx/>
                <a:latin typeface="Calibri" pitchFamily="34" charset="0"/>
              </a:rPr>
              <a:t>ULONG_MAX</a:t>
            </a:r>
          </a:p>
          <a:p>
            <a:pPr marL="1200150" lvl="2" indent="-285750" eaLnBrk="1" hangingPunct="1">
              <a:spcBef>
                <a:spcPct val="20000"/>
              </a:spcBef>
              <a:buClr>
                <a:srgbClr val="990000"/>
              </a:buClr>
              <a:buSzPct val="110000"/>
              <a:buFont typeface="Wingdings" pitchFamily="2" charset="2"/>
              <a:buChar char="§"/>
              <a:tabLst>
                <a:tab pos="1714500" algn="l"/>
                <a:tab pos="4460875" algn="l"/>
                <a:tab pos="5435600" algn="r"/>
              </a:tabLst>
              <a:defRPr/>
            </a:pPr>
            <a:r>
              <a:rPr lang="en-US" sz="2000" b="0" kern="0" dirty="0">
                <a:latin typeface="Calibri" pitchFamily="34" charset="0"/>
              </a:rPr>
              <a:t>LONG_MAX</a:t>
            </a:r>
          </a:p>
          <a:p>
            <a:pPr marL="1200150" lvl="2" indent="-285750" eaLnBrk="1" hangingPunct="1">
              <a:spcBef>
                <a:spcPct val="20000"/>
              </a:spcBef>
              <a:buClr>
                <a:srgbClr val="990000"/>
              </a:buClr>
              <a:buSzPct val="110000"/>
              <a:buFont typeface="Wingdings" pitchFamily="2" charset="2"/>
              <a:buChar char="§"/>
              <a:tabLst>
                <a:tab pos="1714500" algn="l"/>
                <a:tab pos="4460875" algn="l"/>
                <a:tab pos="5435600" algn="r"/>
              </a:tabLst>
              <a:defRPr/>
            </a:pPr>
            <a:r>
              <a:rPr kumimoji="0" lang="en-US" sz="2000" b="0" i="0" u="none" strike="noStrike" kern="0" cap="none" spc="0" normalizeH="0" baseline="0" noProof="0" dirty="0">
                <a:ln>
                  <a:noFill/>
                </a:ln>
                <a:solidFill>
                  <a:schemeClr val="tx1"/>
                </a:solidFill>
                <a:effectLst/>
                <a:uLnTx/>
                <a:uFillTx/>
                <a:latin typeface="Calibri" pitchFamily="34" charset="0"/>
              </a:rPr>
              <a:t>LONG_MIN</a:t>
            </a:r>
          </a:p>
          <a:p>
            <a:pPr marL="742950" lvl="1" indent="-285750" eaLnBrk="1" hangingPunct="1">
              <a:spcBef>
                <a:spcPct val="20000"/>
              </a:spcBef>
              <a:buClr>
                <a:srgbClr val="990000"/>
              </a:buClr>
              <a:buSzPct val="110000"/>
              <a:buFont typeface="Wingdings" pitchFamily="2" charset="2"/>
              <a:buChar char="§"/>
              <a:tabLst>
                <a:tab pos="1714500" algn="l"/>
                <a:tab pos="4460875" algn="l"/>
                <a:tab pos="5435600" algn="r"/>
              </a:tabLst>
              <a:defRPr/>
            </a:pPr>
            <a:r>
              <a:rPr lang="en-US" sz="2000" b="0" kern="0" dirty="0">
                <a:latin typeface="Calibri" pitchFamily="34" charset="0"/>
              </a:rPr>
              <a:t>Values platform specific</a:t>
            </a:r>
            <a:r>
              <a:rPr kumimoji="0" lang="en-US" sz="2000" b="0" i="0" u="none" strike="noStrike" kern="0" cap="none" spc="0" normalizeH="0" baseline="0" noProof="0" dirty="0">
                <a:ln>
                  <a:noFill/>
                </a:ln>
                <a:solidFill>
                  <a:schemeClr val="tx1"/>
                </a:solidFill>
                <a:effectLst/>
                <a:uLnTx/>
                <a:uFillTx/>
                <a:latin typeface="Calibri" pitchFamily="34" charset="0"/>
              </a:rPr>
              <a:t>		</a:t>
            </a:r>
          </a:p>
        </p:txBody>
      </p:sp>
    </p:spTree>
    <p:extLst>
      <p:ext uri="{BB962C8B-B14F-4D97-AF65-F5344CB8AC3E}">
        <p14:creationId xmlns:p14="http://schemas.microsoft.com/office/powerpoint/2010/main" val="386962707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 Bits, Bytes, and Integers</a:t>
            </a:r>
            <a:endParaRPr lang="en-US" dirty="0"/>
          </a:p>
        </p:txBody>
      </p:sp>
      <p:sp>
        <p:nvSpPr>
          <p:cNvPr id="3" name="Content Placeholder 2"/>
          <p:cNvSpPr>
            <a:spLocks noGrp="1"/>
          </p:cNvSpPr>
          <p:nvPr>
            <p:ph idx="1"/>
          </p:nvPr>
        </p:nvSpPr>
        <p:spPr/>
        <p:txBody>
          <a:bodyPr/>
          <a:lstStyle/>
          <a:p>
            <a:r>
              <a:rPr lang="en-US" dirty="0">
                <a:solidFill>
                  <a:schemeClr val="bg1">
                    <a:lumMod val="65000"/>
                  </a:schemeClr>
                </a:solidFill>
              </a:rPr>
              <a:t>Representing information as bits</a:t>
            </a:r>
          </a:p>
          <a:p>
            <a:r>
              <a:rPr lang="en-US" dirty="0">
                <a:solidFill>
                  <a:srgbClr val="A6A6A6"/>
                </a:solidFill>
              </a:rPr>
              <a:t>Bit-level manipulations</a:t>
            </a:r>
          </a:p>
          <a:p>
            <a:r>
              <a:rPr lang="en-US" dirty="0"/>
              <a:t>Integers</a:t>
            </a:r>
          </a:p>
          <a:p>
            <a:pPr lvl="1"/>
            <a:r>
              <a:rPr lang="en-US" dirty="0">
                <a:solidFill>
                  <a:schemeClr val="bg1">
                    <a:lumMod val="65000"/>
                  </a:schemeClr>
                </a:solidFill>
              </a:rPr>
              <a:t>Representation: unsigned and signed</a:t>
            </a:r>
          </a:p>
          <a:p>
            <a:pPr lvl="1"/>
            <a:r>
              <a:rPr lang="en-US" b="1" dirty="0"/>
              <a:t>Conversion, casting</a:t>
            </a:r>
          </a:p>
          <a:p>
            <a:pPr lvl="1"/>
            <a:r>
              <a:rPr lang="en-US" dirty="0">
                <a:solidFill>
                  <a:srgbClr val="A6A6A6"/>
                </a:solidFill>
              </a:rPr>
              <a:t>Expanding, truncating</a:t>
            </a:r>
          </a:p>
          <a:p>
            <a:pPr lvl="1"/>
            <a:r>
              <a:rPr lang="en-US" dirty="0">
                <a:solidFill>
                  <a:srgbClr val="A6A6A6"/>
                </a:solidFill>
              </a:rPr>
              <a:t>Addition, negation, multiplication, shifting</a:t>
            </a:r>
          </a:p>
          <a:p>
            <a:pPr lvl="1"/>
            <a:r>
              <a:rPr lang="en-US" dirty="0">
                <a:solidFill>
                  <a:srgbClr val="A6A6A6"/>
                </a:solidFill>
              </a:rPr>
              <a:t>Summary</a:t>
            </a:r>
          </a:p>
          <a:p>
            <a:r>
              <a:rPr lang="en-US" dirty="0">
                <a:solidFill>
                  <a:schemeClr val="bg1">
                    <a:lumMod val="65000"/>
                  </a:schemeClr>
                </a:solidFill>
              </a:rPr>
              <a:t>Representations in memory, pointers, strings</a:t>
            </a:r>
          </a:p>
        </p:txBody>
      </p:sp>
    </p:spTree>
    <p:extLst>
      <p:ext uri="{BB962C8B-B14F-4D97-AF65-F5344CB8AC3E}">
        <p14:creationId xmlns:p14="http://schemas.microsoft.com/office/powerpoint/2010/main" val="3125310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94" name="Rectangle 38"/>
          <p:cNvSpPr>
            <a:spLocks noGrp="1" noChangeArrowheads="1"/>
          </p:cNvSpPr>
          <p:nvPr>
            <p:ph type="title"/>
          </p:nvPr>
        </p:nvSpPr>
        <p:spPr>
          <a:xfrm>
            <a:off x="357018" y="533400"/>
            <a:ext cx="7592093" cy="762000"/>
          </a:xfrm>
        </p:spPr>
        <p:txBody>
          <a:bodyPr/>
          <a:lstStyle/>
          <a:p>
            <a:pPr eaLnBrk="1" hangingPunct="1">
              <a:defRPr/>
            </a:pPr>
            <a:r>
              <a:rPr lang="en-US"/>
              <a:t>Mapping Between Signed &amp; Unsigned</a:t>
            </a:r>
          </a:p>
        </p:txBody>
      </p:sp>
      <p:sp>
        <p:nvSpPr>
          <p:cNvPr id="19472" name="Rectangle 56"/>
          <p:cNvSpPr>
            <a:spLocks noGrp="1" noChangeArrowheads="1"/>
          </p:cNvSpPr>
          <p:nvPr>
            <p:ph type="body" idx="1"/>
          </p:nvPr>
        </p:nvSpPr>
        <p:spPr>
          <a:xfrm>
            <a:off x="290513" y="1676400"/>
            <a:ext cx="8656855" cy="882650"/>
          </a:xfrm>
        </p:spPr>
        <p:txBody>
          <a:bodyPr/>
          <a:lstStyle/>
          <a:p>
            <a:r>
              <a:rPr lang="en-US" dirty="0"/>
              <a:t>Mappings between unsigned and two’s complement numbers:</a:t>
            </a:r>
            <a:br>
              <a:rPr lang="en-US" dirty="0"/>
            </a:br>
            <a:r>
              <a:rPr lang="en-US" dirty="0"/>
              <a:t> </a:t>
            </a:r>
            <a:r>
              <a:rPr lang="en-US" dirty="0">
                <a:solidFill>
                  <a:srgbClr val="C00000"/>
                </a:solidFill>
              </a:rPr>
              <a:t>keep bit representations and reinterpret</a:t>
            </a:r>
          </a:p>
          <a:p>
            <a:endParaRPr lang="en-US" b="0" dirty="0">
              <a:solidFill>
                <a:srgbClr val="C00000"/>
              </a:solidFill>
            </a:endParaRPr>
          </a:p>
        </p:txBody>
      </p:sp>
    </p:spTree>
    <p:extLst>
      <p:ext uri="{BB962C8B-B14F-4D97-AF65-F5344CB8AC3E}">
        <p14:creationId xmlns:p14="http://schemas.microsoft.com/office/powerpoint/2010/main" val="3231865800"/>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04813" y="247650"/>
            <a:ext cx="6824662" cy="555625"/>
          </a:xfrm>
          <a:noFill/>
        </p:spPr>
        <p:txBody>
          <a:bodyPr wrap="none" lIns="63500" tIns="25400" rIns="63500" bIns="25400" anchor="t">
            <a:spAutoFit/>
          </a:bodyPr>
          <a:lstStyle/>
          <a:p>
            <a:pPr eaLnBrk="1" hangingPunct="1"/>
            <a:r>
              <a:rPr lang="en-US" dirty="0"/>
              <a:t>Mapping Signed </a:t>
            </a:r>
            <a:r>
              <a:rPr lang="en-US" dirty="0">
                <a:sym typeface="Symbol" pitchFamily="18" charset="2"/>
              </a:rPr>
              <a:t></a:t>
            </a:r>
            <a:r>
              <a:rPr lang="en-US" dirty="0"/>
              <a:t> Unsigned</a:t>
            </a:r>
          </a:p>
        </p:txBody>
      </p:sp>
      <p:graphicFrame>
        <p:nvGraphicFramePr>
          <p:cNvPr id="203779" name="Group 3"/>
          <p:cNvGraphicFramePr>
            <a:graphicFrameLocks noGrp="1"/>
          </p:cNvGraphicFramePr>
          <p:nvPr/>
        </p:nvGraphicFramePr>
        <p:xfrm>
          <a:off x="3733800" y="990600"/>
          <a:ext cx="1143000" cy="5597589"/>
        </p:xfrm>
        <a:graphic>
          <a:graphicData uri="http://schemas.openxmlformats.org/drawingml/2006/table">
            <a:tbl>
              <a:tblPr/>
              <a:tblGrid>
                <a:gridCol w="1143000">
                  <a:extLst>
                    <a:ext uri="{9D8B030D-6E8A-4147-A177-3AD203B41FA5}">
                      <a16:colId xmlns:a16="http://schemas.microsoft.com/office/drawing/2014/main" val="20000"/>
                    </a:ext>
                  </a:extLst>
                </a:gridCol>
              </a:tblGrid>
              <a:tr h="379413">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outerShdw blurRad="38100" dist="38100" dir="2700000" algn="tl">
                              <a:srgbClr val="000000"/>
                            </a:outerShdw>
                          </a:effectLst>
                          <a:latin typeface="Calibri" pitchFamily="34" charset="0"/>
                        </a:rPr>
                        <a:t>Signed</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28575"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3"/>
                  </a:ext>
                </a:extLst>
              </a:tr>
              <a:tr h="301625">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6"/>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6</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7"/>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7</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8"/>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-8</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09"/>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-7</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-6</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3"/>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28575"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6"/>
                  </a:ext>
                </a:extLst>
              </a:tr>
            </a:tbl>
          </a:graphicData>
        </a:graphic>
      </p:graphicFrame>
      <p:graphicFrame>
        <p:nvGraphicFramePr>
          <p:cNvPr id="203817" name="Group 41"/>
          <p:cNvGraphicFramePr>
            <a:graphicFrameLocks noGrp="1"/>
          </p:cNvGraphicFramePr>
          <p:nvPr/>
        </p:nvGraphicFramePr>
        <p:xfrm>
          <a:off x="7010400" y="1004379"/>
          <a:ext cx="1143000" cy="5597589"/>
        </p:xfrm>
        <a:graphic>
          <a:graphicData uri="http://schemas.openxmlformats.org/drawingml/2006/table">
            <a:tbl>
              <a:tblPr/>
              <a:tblGrid>
                <a:gridCol w="1143000">
                  <a:extLst>
                    <a:ext uri="{9D8B030D-6E8A-4147-A177-3AD203B41FA5}">
                      <a16:colId xmlns:a16="http://schemas.microsoft.com/office/drawing/2014/main" val="20000"/>
                    </a:ext>
                  </a:extLst>
                </a:gridCol>
              </a:tblGrid>
              <a:tr h="379413">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outerShdw blurRad="38100" dist="38100" dir="2700000" algn="tl">
                              <a:srgbClr val="000000"/>
                            </a:outerShdw>
                          </a:effectLst>
                          <a:latin typeface="Calibri" pitchFamily="34" charset="0"/>
                        </a:rPr>
                        <a:t>Unsigned</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28575"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3"/>
                  </a:ext>
                </a:extLst>
              </a:tr>
              <a:tr h="301625">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6"/>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6</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7"/>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7</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8"/>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8</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09"/>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9</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3"/>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28575"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6"/>
                  </a:ext>
                </a:extLst>
              </a:tr>
            </a:tbl>
          </a:graphicData>
        </a:graphic>
      </p:graphicFrame>
      <p:graphicFrame>
        <p:nvGraphicFramePr>
          <p:cNvPr id="203855" name="Group 79"/>
          <p:cNvGraphicFramePr>
            <a:graphicFrameLocks noGrp="1"/>
          </p:cNvGraphicFramePr>
          <p:nvPr/>
        </p:nvGraphicFramePr>
        <p:xfrm>
          <a:off x="1752600" y="990600"/>
          <a:ext cx="1143000" cy="5597589"/>
        </p:xfrm>
        <a:graphic>
          <a:graphicData uri="http://schemas.openxmlformats.org/drawingml/2006/table">
            <a:tbl>
              <a:tblPr/>
              <a:tblGrid>
                <a:gridCol w="1143000">
                  <a:extLst>
                    <a:ext uri="{9D8B030D-6E8A-4147-A177-3AD203B41FA5}">
                      <a16:colId xmlns:a16="http://schemas.microsoft.com/office/drawing/2014/main" val="20000"/>
                    </a:ext>
                  </a:extLst>
                </a:gridCol>
              </a:tblGrid>
              <a:tr h="379413">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outerShdw blurRad="38100" dist="38100" dir="2700000" algn="tl">
                              <a:srgbClr val="000000"/>
                            </a:outerShdw>
                          </a:effectLst>
                          <a:latin typeface="Calibri" pitchFamily="34" charset="0"/>
                        </a:rPr>
                        <a:t>Bits</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28575"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3"/>
                  </a:ext>
                </a:extLst>
              </a:tr>
              <a:tr h="301625">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6"/>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7"/>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8"/>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1000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9"/>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1001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1010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1"/>
                  </a:ext>
                </a:extLst>
              </a:tr>
              <a:tr h="28098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1011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1100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3"/>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1101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1110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1111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28575"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6"/>
                  </a:ext>
                </a:extLst>
              </a:tr>
            </a:tbl>
          </a:graphicData>
        </a:graphic>
      </p:graphicFrame>
    </p:spTree>
    <p:extLst>
      <p:ext uri="{BB962C8B-B14F-4D97-AF65-F5344CB8AC3E}">
        <p14:creationId xmlns:p14="http://schemas.microsoft.com/office/powerpoint/2010/main" val="401780362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04813" y="247650"/>
            <a:ext cx="6824662" cy="555625"/>
          </a:xfrm>
          <a:noFill/>
        </p:spPr>
        <p:txBody>
          <a:bodyPr wrap="none" lIns="63500" tIns="25400" rIns="63500" bIns="25400" anchor="t">
            <a:spAutoFit/>
          </a:bodyPr>
          <a:lstStyle/>
          <a:p>
            <a:pPr eaLnBrk="1" hangingPunct="1"/>
            <a:r>
              <a:rPr lang="en-US" dirty="0"/>
              <a:t>Mapping Signed </a:t>
            </a:r>
            <a:r>
              <a:rPr lang="en-US" dirty="0">
                <a:sym typeface="Symbol" pitchFamily="18" charset="2"/>
              </a:rPr>
              <a:t></a:t>
            </a:r>
            <a:r>
              <a:rPr lang="en-US" dirty="0"/>
              <a:t> Unsigned</a:t>
            </a:r>
          </a:p>
        </p:txBody>
      </p:sp>
      <p:graphicFrame>
        <p:nvGraphicFramePr>
          <p:cNvPr id="203779" name="Group 3"/>
          <p:cNvGraphicFramePr>
            <a:graphicFrameLocks noGrp="1"/>
          </p:cNvGraphicFramePr>
          <p:nvPr/>
        </p:nvGraphicFramePr>
        <p:xfrm>
          <a:off x="3733800" y="990600"/>
          <a:ext cx="1143000" cy="5597589"/>
        </p:xfrm>
        <a:graphic>
          <a:graphicData uri="http://schemas.openxmlformats.org/drawingml/2006/table">
            <a:tbl>
              <a:tblPr/>
              <a:tblGrid>
                <a:gridCol w="1143000">
                  <a:extLst>
                    <a:ext uri="{9D8B030D-6E8A-4147-A177-3AD203B41FA5}">
                      <a16:colId xmlns:a16="http://schemas.microsoft.com/office/drawing/2014/main" val="20000"/>
                    </a:ext>
                  </a:extLst>
                </a:gridCol>
              </a:tblGrid>
              <a:tr h="379413">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outerShdw blurRad="38100" dist="38100" dir="2700000" algn="tl">
                              <a:srgbClr val="000000"/>
                            </a:outerShdw>
                          </a:effectLst>
                          <a:latin typeface="Calibri" pitchFamily="34" charset="0"/>
                        </a:rPr>
                        <a:t>Signed</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28575"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3"/>
                  </a:ext>
                </a:extLst>
              </a:tr>
              <a:tr h="301625">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6"/>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6</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7"/>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7</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8"/>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-8</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09"/>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-7</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-6</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3"/>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28575"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6"/>
                  </a:ext>
                </a:extLst>
              </a:tr>
            </a:tbl>
          </a:graphicData>
        </a:graphic>
      </p:graphicFrame>
      <p:graphicFrame>
        <p:nvGraphicFramePr>
          <p:cNvPr id="203817" name="Group 41"/>
          <p:cNvGraphicFramePr>
            <a:graphicFrameLocks noGrp="1"/>
          </p:cNvGraphicFramePr>
          <p:nvPr/>
        </p:nvGraphicFramePr>
        <p:xfrm>
          <a:off x="7010400" y="990600"/>
          <a:ext cx="1143000" cy="5597589"/>
        </p:xfrm>
        <a:graphic>
          <a:graphicData uri="http://schemas.openxmlformats.org/drawingml/2006/table">
            <a:tbl>
              <a:tblPr/>
              <a:tblGrid>
                <a:gridCol w="1143000">
                  <a:extLst>
                    <a:ext uri="{9D8B030D-6E8A-4147-A177-3AD203B41FA5}">
                      <a16:colId xmlns:a16="http://schemas.microsoft.com/office/drawing/2014/main" val="20000"/>
                    </a:ext>
                  </a:extLst>
                </a:gridCol>
              </a:tblGrid>
              <a:tr h="379413">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outerShdw blurRad="38100" dist="38100" dir="2700000" algn="tl">
                              <a:srgbClr val="000000"/>
                            </a:outerShdw>
                          </a:effectLst>
                          <a:latin typeface="Calibri" pitchFamily="34" charset="0"/>
                        </a:rPr>
                        <a:t>Unsigned</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28575"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3"/>
                  </a:ext>
                </a:extLst>
              </a:tr>
              <a:tr h="301625">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6"/>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6</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7"/>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7</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CDF1C5"/>
                    </a:solidFill>
                  </a:tcPr>
                </a:tc>
                <a:extLst>
                  <a:ext uri="{0D108BD9-81ED-4DB2-BD59-A6C34878D82A}">
                    <a16:rowId xmlns:a16="http://schemas.microsoft.com/office/drawing/2014/main" val="10008"/>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8</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09"/>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9</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12</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3"/>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13</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14</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15</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28575" cap="flat" cmpd="sng" algn="ctr">
                      <a:solidFill>
                        <a:schemeClr val="tx1"/>
                      </a:solidFill>
                      <a:prstDash val="solid"/>
                      <a:round/>
                      <a:headEnd type="none" w="med" len="med"/>
                      <a:tailEnd type="none" w="sm" len="sm"/>
                    </a:lnB>
                    <a:lnTlToBr>
                      <a:noFill/>
                    </a:lnTlToBr>
                    <a:lnBlToTr>
                      <a:noFill/>
                    </a:lnBlToTr>
                    <a:solidFill>
                      <a:srgbClr val="F1C7C7"/>
                    </a:solidFill>
                  </a:tcPr>
                </a:tc>
                <a:extLst>
                  <a:ext uri="{0D108BD9-81ED-4DB2-BD59-A6C34878D82A}">
                    <a16:rowId xmlns:a16="http://schemas.microsoft.com/office/drawing/2014/main" val="10016"/>
                  </a:ext>
                </a:extLst>
              </a:tr>
            </a:tbl>
          </a:graphicData>
        </a:graphic>
      </p:graphicFrame>
      <p:graphicFrame>
        <p:nvGraphicFramePr>
          <p:cNvPr id="203855" name="Group 79"/>
          <p:cNvGraphicFramePr>
            <a:graphicFrameLocks noGrp="1"/>
          </p:cNvGraphicFramePr>
          <p:nvPr/>
        </p:nvGraphicFramePr>
        <p:xfrm>
          <a:off x="1752600" y="990600"/>
          <a:ext cx="1143000" cy="5597589"/>
        </p:xfrm>
        <a:graphic>
          <a:graphicData uri="http://schemas.openxmlformats.org/drawingml/2006/table">
            <a:tbl>
              <a:tblPr/>
              <a:tblGrid>
                <a:gridCol w="1143000">
                  <a:extLst>
                    <a:ext uri="{9D8B030D-6E8A-4147-A177-3AD203B41FA5}">
                      <a16:colId xmlns:a16="http://schemas.microsoft.com/office/drawing/2014/main" val="20000"/>
                    </a:ext>
                  </a:extLst>
                </a:gridCol>
              </a:tblGrid>
              <a:tr h="379413">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outerShdw blurRad="38100" dist="38100" dir="2700000" algn="tl">
                              <a:srgbClr val="000000"/>
                            </a:outerShdw>
                          </a:effectLst>
                          <a:latin typeface="Calibri" pitchFamily="34" charset="0"/>
                        </a:rPr>
                        <a:t>Bits</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28575"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solidFill>
                      <a:srgbClr val="FFFF99"/>
                    </a:solidFill>
                  </a:tcPr>
                </a:tc>
                <a:extLst>
                  <a:ext uri="{0D108BD9-81ED-4DB2-BD59-A6C34878D82A}">
                    <a16:rowId xmlns:a16="http://schemas.microsoft.com/office/drawing/2014/main" val="1000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1"/>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3"/>
                  </a:ext>
                </a:extLst>
              </a:tr>
              <a:tr h="301625">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0011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6"/>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7"/>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0111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8"/>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1000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09"/>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1001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0"/>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1010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1"/>
                  </a:ext>
                </a:extLst>
              </a:tr>
              <a:tr h="28098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1011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2"/>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1100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3"/>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a:ln>
                            <a:noFill/>
                          </a:ln>
                          <a:solidFill>
                            <a:schemeClr val="tx2"/>
                          </a:solidFill>
                          <a:effectLst/>
                          <a:latin typeface="Courier New" pitchFamily="49" charset="0"/>
                        </a:rPr>
                        <a:t>1101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4"/>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1110</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12700"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5"/>
                  </a:ext>
                </a:extLst>
              </a:tr>
              <a:tr h="300038">
                <a:tc>
                  <a:txBody>
                    <a:bodyPr/>
                    <a:lstStyle/>
                    <a:p>
                      <a:pPr marL="0" marR="0" lvl="0" indent="0" algn="ctr" defTabSz="914400" rtl="0" eaLnBrk="1" fontAlgn="base" latinLnBrk="0" hangingPunct="1">
                        <a:lnSpc>
                          <a:spcPct val="95000"/>
                        </a:lnSpc>
                        <a:spcBef>
                          <a:spcPct val="50000"/>
                        </a:spcBef>
                        <a:spcAft>
                          <a:spcPct val="0"/>
                        </a:spcAft>
                        <a:buClr>
                          <a:schemeClr val="hlink"/>
                        </a:buClr>
                        <a:buSzTx/>
                        <a:buFont typeface="Wingdings" pitchFamily="2" charset="2"/>
                        <a:buNone/>
                        <a:tabLst/>
                      </a:pPr>
                      <a:r>
                        <a:rPr kumimoji="0" lang="en-US" sz="1600" b="1" i="0" u="none" strike="noStrike" cap="none" normalizeH="0" baseline="0" dirty="0">
                          <a:ln>
                            <a:noFill/>
                          </a:ln>
                          <a:solidFill>
                            <a:schemeClr val="tx2"/>
                          </a:solidFill>
                          <a:effectLst/>
                          <a:latin typeface="Courier New" pitchFamily="49" charset="0"/>
                        </a:rPr>
                        <a:t>1111</a:t>
                      </a:r>
                    </a:p>
                  </a:txBody>
                  <a:tcPr marL="45720" marR="45720" horzOverflow="overflow">
                    <a:lnL w="28575" cap="flat" cmpd="sng" algn="ctr">
                      <a:solidFill>
                        <a:schemeClr val="tx1"/>
                      </a:solidFill>
                      <a:prstDash val="solid"/>
                      <a:round/>
                      <a:headEnd type="none" w="med" len="med"/>
                      <a:tailEnd type="none" w="sm" len="sm"/>
                    </a:lnL>
                    <a:lnR w="28575" cap="flat" cmpd="sng" algn="ctr">
                      <a:solidFill>
                        <a:schemeClr val="tx1"/>
                      </a:solidFill>
                      <a:prstDash val="solid"/>
                      <a:round/>
                      <a:headEnd type="none" w="med" len="med"/>
                      <a:tailEnd type="none" w="sm" len="sm"/>
                    </a:lnR>
                    <a:lnT w="12700" cap="flat" cmpd="sng" algn="ctr">
                      <a:solidFill>
                        <a:schemeClr val="tx1"/>
                      </a:solidFill>
                      <a:prstDash val="solid"/>
                      <a:round/>
                      <a:headEnd type="none" w="med" len="med"/>
                      <a:tailEnd type="none" w="sm" len="sm"/>
                    </a:lnT>
                    <a:lnB w="28575" cap="flat" cmpd="sng" algn="ctr">
                      <a:solidFill>
                        <a:schemeClr val="tx1"/>
                      </a:solidFill>
                      <a:prstDash val="solid"/>
                      <a:round/>
                      <a:headEnd type="none" w="med" len="med"/>
                      <a:tailEnd type="none" w="sm" len="sm"/>
                    </a:lnB>
                    <a:lnTlToBr>
                      <a:noFill/>
                    </a:lnTlToBr>
                    <a:lnBlToTr>
                      <a:noFill/>
                    </a:lnBlToTr>
                    <a:noFill/>
                  </a:tcPr>
                </a:tc>
                <a:extLst>
                  <a:ext uri="{0D108BD9-81ED-4DB2-BD59-A6C34878D82A}">
                    <a16:rowId xmlns:a16="http://schemas.microsoft.com/office/drawing/2014/main" val="10016"/>
                  </a:ext>
                </a:extLst>
              </a:tr>
            </a:tbl>
          </a:graphicData>
        </a:graphic>
      </p:graphicFrame>
      <p:grpSp>
        <p:nvGrpSpPr>
          <p:cNvPr id="14" name="Group 126"/>
          <p:cNvGrpSpPr>
            <a:grpSpLocks/>
          </p:cNvGrpSpPr>
          <p:nvPr/>
        </p:nvGrpSpPr>
        <p:grpSpPr bwMode="auto">
          <a:xfrm>
            <a:off x="5257800" y="2286000"/>
            <a:ext cx="1447800" cy="584200"/>
            <a:chOff x="3312" y="1226"/>
            <a:chExt cx="912" cy="368"/>
          </a:xfrm>
        </p:grpSpPr>
        <p:sp>
          <p:nvSpPr>
            <p:cNvPr id="15" name="Line 121"/>
            <p:cNvSpPr>
              <a:spLocks noChangeShapeType="1"/>
            </p:cNvSpPr>
            <p:nvPr/>
          </p:nvSpPr>
          <p:spPr bwMode="auto">
            <a:xfrm flipH="1" flipV="1">
              <a:off x="3312" y="1536"/>
              <a:ext cx="912" cy="0"/>
            </a:xfrm>
            <a:prstGeom prst="line">
              <a:avLst/>
            </a:prstGeom>
            <a:noFill/>
            <a:ln w="57150">
              <a:solidFill>
                <a:schemeClr val="tx1"/>
              </a:solidFill>
              <a:round/>
              <a:headEnd type="triangle" w="lg" len="lg"/>
              <a:tailEnd type="triangle" w="lg" len="lg"/>
            </a:ln>
          </p:spPr>
          <p:txBody>
            <a:bodyPr wrap="none" anchor="ctr"/>
            <a:lstStyle/>
            <a:p>
              <a:endParaRPr lang="en-US"/>
            </a:p>
          </p:txBody>
        </p:sp>
        <p:sp>
          <p:nvSpPr>
            <p:cNvPr id="16" name="Text Box 124"/>
            <p:cNvSpPr txBox="1">
              <a:spLocks noChangeArrowheads="1"/>
            </p:cNvSpPr>
            <p:nvPr/>
          </p:nvSpPr>
          <p:spPr bwMode="auto">
            <a:xfrm>
              <a:off x="3696" y="1226"/>
              <a:ext cx="187" cy="368"/>
            </a:xfrm>
            <a:prstGeom prst="rect">
              <a:avLst/>
            </a:prstGeom>
            <a:noFill/>
            <a:ln w="19050">
              <a:noFill/>
              <a:miter lim="800000"/>
              <a:headEnd/>
              <a:tailEnd type="none" w="sm" len="sm"/>
            </a:ln>
          </p:spPr>
          <p:txBody>
            <a:bodyPr wrap="none" lIns="45720" rIns="45720">
              <a:spAutoFit/>
            </a:bodyPr>
            <a:lstStyle/>
            <a:p>
              <a:pPr algn="ctr"/>
              <a:r>
                <a:rPr lang="en-US" sz="3200" dirty="0">
                  <a:latin typeface="Calibri" pitchFamily="34" charset="0"/>
                </a:rPr>
                <a:t>=</a:t>
              </a:r>
            </a:p>
          </p:txBody>
        </p:sp>
      </p:grpSp>
      <p:grpSp>
        <p:nvGrpSpPr>
          <p:cNvPr id="17" name="Group 127"/>
          <p:cNvGrpSpPr>
            <a:grpSpLocks/>
          </p:cNvGrpSpPr>
          <p:nvPr/>
        </p:nvGrpSpPr>
        <p:grpSpPr bwMode="auto">
          <a:xfrm>
            <a:off x="5257800" y="4724396"/>
            <a:ext cx="1447800" cy="492124"/>
            <a:chOff x="3312" y="2762"/>
            <a:chExt cx="912" cy="310"/>
          </a:xfrm>
        </p:grpSpPr>
        <p:sp>
          <p:nvSpPr>
            <p:cNvPr id="18" name="Line 123"/>
            <p:cNvSpPr>
              <a:spLocks noChangeShapeType="1"/>
            </p:cNvSpPr>
            <p:nvPr/>
          </p:nvSpPr>
          <p:spPr bwMode="auto">
            <a:xfrm flipH="1" flipV="1">
              <a:off x="3312" y="3072"/>
              <a:ext cx="912" cy="0"/>
            </a:xfrm>
            <a:prstGeom prst="line">
              <a:avLst/>
            </a:prstGeom>
            <a:noFill/>
            <a:ln w="57150">
              <a:solidFill>
                <a:schemeClr val="tx1"/>
              </a:solidFill>
              <a:round/>
              <a:headEnd type="triangle" w="lg" len="lg"/>
              <a:tailEnd type="triangle" w="lg" len="lg"/>
            </a:ln>
          </p:spPr>
          <p:txBody>
            <a:bodyPr wrap="none" anchor="ctr"/>
            <a:lstStyle/>
            <a:p>
              <a:endParaRPr lang="en-US"/>
            </a:p>
          </p:txBody>
        </p:sp>
        <p:sp>
          <p:nvSpPr>
            <p:cNvPr id="19" name="Text Box 125"/>
            <p:cNvSpPr txBox="1">
              <a:spLocks noChangeArrowheads="1"/>
            </p:cNvSpPr>
            <p:nvPr/>
          </p:nvSpPr>
          <p:spPr bwMode="auto">
            <a:xfrm>
              <a:off x="3504" y="2762"/>
              <a:ext cx="329" cy="291"/>
            </a:xfrm>
            <a:prstGeom prst="rect">
              <a:avLst/>
            </a:prstGeom>
            <a:noFill/>
            <a:ln w="57150">
              <a:noFill/>
              <a:round/>
              <a:headEnd type="triangle" w="lg" len="lg"/>
              <a:tailEnd type="triangle" w="lg" len="lg"/>
            </a:ln>
          </p:spPr>
          <p:txBody>
            <a:bodyPr wrap="none" anchor="ctr"/>
            <a:lstStyle/>
            <a:p>
              <a:r>
                <a:rPr lang="en-US" dirty="0">
                  <a:latin typeface="Calibri" pitchFamily="34" charset="0"/>
                </a:rPr>
                <a:t>+/- 16</a:t>
              </a:r>
            </a:p>
          </p:txBody>
        </p:sp>
      </p:grpSp>
    </p:spTree>
    <p:extLst>
      <p:ext uri="{BB962C8B-B14F-4D97-AF65-F5344CB8AC3E}">
        <p14:creationId xmlns:p14="http://schemas.microsoft.com/office/powerpoint/2010/main" val="3188644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304800" y="533400"/>
            <a:ext cx="7323138" cy="555625"/>
          </a:xfrm>
        </p:spPr>
        <p:txBody>
          <a:bodyPr/>
          <a:lstStyle/>
          <a:p>
            <a:pPr eaLnBrk="1" hangingPunct="1">
              <a:defRPr/>
            </a:pPr>
            <a:r>
              <a:rPr lang="en-US"/>
              <a:t>Signed vs. Unsigned in C</a:t>
            </a:r>
          </a:p>
        </p:txBody>
      </p:sp>
      <p:sp>
        <p:nvSpPr>
          <p:cNvPr id="119811" name="Rectangle 3"/>
          <p:cNvSpPr>
            <a:spLocks noGrp="1" noChangeArrowheads="1"/>
          </p:cNvSpPr>
          <p:nvPr>
            <p:ph type="body" idx="1"/>
          </p:nvPr>
        </p:nvSpPr>
        <p:spPr>
          <a:xfrm>
            <a:off x="290513" y="1220788"/>
            <a:ext cx="8853487" cy="5224462"/>
          </a:xfrm>
        </p:spPr>
        <p:txBody>
          <a:bodyPr lIns="90487" tIns="44450" rIns="90487" bIns="44450"/>
          <a:lstStyle/>
          <a:p>
            <a:pPr eaLnBrk="1" hangingPunct="1">
              <a:defRPr/>
            </a:pPr>
            <a:r>
              <a:rPr lang="en-US" dirty="0"/>
              <a:t>Constants</a:t>
            </a:r>
          </a:p>
          <a:p>
            <a:pPr lvl="1" eaLnBrk="1" hangingPunct="1">
              <a:defRPr/>
            </a:pPr>
            <a:r>
              <a:rPr lang="en-US" dirty="0"/>
              <a:t>By default are considered to be signed integers</a:t>
            </a:r>
          </a:p>
          <a:p>
            <a:pPr lvl="1" eaLnBrk="1" hangingPunct="1">
              <a:defRPr/>
            </a:pPr>
            <a:r>
              <a:rPr lang="en-US" dirty="0"/>
              <a:t>Unsigned if have “U” as suffix</a:t>
            </a:r>
          </a:p>
          <a:p>
            <a:pPr lvl="2" eaLnBrk="1" hangingPunct="1">
              <a:buFont typeface="Wingdings" pitchFamily="2" charset="2"/>
              <a:buNone/>
              <a:defRPr/>
            </a:pPr>
            <a:r>
              <a:rPr lang="en-US" b="1" dirty="0">
                <a:latin typeface="Courier New" pitchFamily="49" charset="0"/>
              </a:rPr>
              <a:t>0U, 4294967259U</a:t>
            </a:r>
          </a:p>
          <a:p>
            <a:pPr eaLnBrk="1" hangingPunct="1">
              <a:defRPr/>
            </a:pPr>
            <a:r>
              <a:rPr lang="en-US" dirty="0"/>
              <a:t>Casting</a:t>
            </a:r>
          </a:p>
          <a:p>
            <a:pPr lvl="1" eaLnBrk="1" hangingPunct="1">
              <a:defRPr/>
            </a:pPr>
            <a:r>
              <a:rPr lang="en-US" dirty="0"/>
              <a:t>Explicit casting between signed &amp; unsigned same as U2T and T2U</a:t>
            </a:r>
          </a:p>
          <a:p>
            <a:pPr lvl="2" eaLnBrk="1" hangingPunct="1">
              <a:buFont typeface="Wingdings" pitchFamily="2" charset="2"/>
              <a:buNone/>
              <a:defRPr/>
            </a:pPr>
            <a:r>
              <a:rPr lang="en-US" sz="1800" b="1" dirty="0" err="1">
                <a:latin typeface="Courier New" pitchFamily="49" charset="0"/>
              </a:rPr>
              <a:t>int</a:t>
            </a:r>
            <a:r>
              <a:rPr lang="en-US" sz="1800" b="1" dirty="0">
                <a:latin typeface="Courier New" pitchFamily="49" charset="0"/>
              </a:rPr>
              <a:t> </a:t>
            </a:r>
            <a:r>
              <a:rPr lang="en-US" sz="1800" b="1" dirty="0" err="1">
                <a:latin typeface="Courier New" pitchFamily="49" charset="0"/>
              </a:rPr>
              <a:t>tx</a:t>
            </a:r>
            <a:r>
              <a:rPr lang="en-US" sz="1800" b="1" dirty="0">
                <a:latin typeface="Courier New" pitchFamily="49" charset="0"/>
              </a:rPr>
              <a:t>, </a:t>
            </a:r>
            <a:r>
              <a:rPr lang="en-US" sz="1800" b="1" dirty="0" err="1">
                <a:latin typeface="Courier New" pitchFamily="49" charset="0"/>
              </a:rPr>
              <a:t>ty</a:t>
            </a:r>
            <a:r>
              <a:rPr lang="en-US" sz="1800" b="1" dirty="0">
                <a:latin typeface="Courier New" pitchFamily="49" charset="0"/>
              </a:rPr>
              <a:t>;</a:t>
            </a:r>
          </a:p>
          <a:p>
            <a:pPr lvl="2" eaLnBrk="1" hangingPunct="1">
              <a:buFont typeface="Wingdings" pitchFamily="2" charset="2"/>
              <a:buNone/>
              <a:defRPr/>
            </a:pPr>
            <a:r>
              <a:rPr lang="en-US" sz="1800" b="1" dirty="0">
                <a:latin typeface="Courier New" pitchFamily="49" charset="0"/>
              </a:rPr>
              <a:t>unsigned </a:t>
            </a:r>
            <a:r>
              <a:rPr lang="en-US" sz="1800" b="1" dirty="0" err="1">
                <a:latin typeface="Courier New" pitchFamily="49" charset="0"/>
              </a:rPr>
              <a:t>ux</a:t>
            </a:r>
            <a:r>
              <a:rPr lang="en-US" sz="1800" b="1" dirty="0">
                <a:latin typeface="Courier New" pitchFamily="49" charset="0"/>
              </a:rPr>
              <a:t>, </a:t>
            </a:r>
            <a:r>
              <a:rPr lang="en-US" sz="1800" b="1" dirty="0" err="1">
                <a:latin typeface="Courier New" pitchFamily="49" charset="0"/>
              </a:rPr>
              <a:t>uy</a:t>
            </a:r>
            <a:r>
              <a:rPr lang="en-US" sz="1800" b="1" dirty="0">
                <a:latin typeface="Courier New" pitchFamily="49" charset="0"/>
              </a:rPr>
              <a:t>;</a:t>
            </a:r>
          </a:p>
          <a:p>
            <a:pPr lvl="2" eaLnBrk="1" hangingPunct="1">
              <a:buFont typeface="Wingdings" pitchFamily="2" charset="2"/>
              <a:buNone/>
              <a:defRPr/>
            </a:pPr>
            <a:r>
              <a:rPr lang="en-US" sz="1800" b="1" dirty="0" err="1">
                <a:latin typeface="Courier New" pitchFamily="49" charset="0"/>
              </a:rPr>
              <a:t>tx</a:t>
            </a:r>
            <a:r>
              <a:rPr lang="en-US" sz="1800" b="1" dirty="0">
                <a:latin typeface="Courier New" pitchFamily="49" charset="0"/>
              </a:rPr>
              <a:t> = (</a:t>
            </a:r>
            <a:r>
              <a:rPr lang="en-US" sz="1800" b="1" dirty="0" err="1">
                <a:latin typeface="Courier New" pitchFamily="49" charset="0"/>
              </a:rPr>
              <a:t>int</a:t>
            </a:r>
            <a:r>
              <a:rPr lang="en-US" sz="1800" b="1" dirty="0">
                <a:latin typeface="Courier New" pitchFamily="49" charset="0"/>
              </a:rPr>
              <a:t>) </a:t>
            </a:r>
            <a:r>
              <a:rPr lang="en-US" sz="1800" b="1" dirty="0" err="1">
                <a:latin typeface="Courier New" pitchFamily="49" charset="0"/>
              </a:rPr>
              <a:t>ux</a:t>
            </a:r>
            <a:r>
              <a:rPr lang="en-US" sz="1800" b="1" dirty="0">
                <a:latin typeface="Courier New" pitchFamily="49" charset="0"/>
              </a:rPr>
              <a:t>;</a:t>
            </a:r>
          </a:p>
          <a:p>
            <a:pPr lvl="2" eaLnBrk="1" hangingPunct="1">
              <a:buFont typeface="Wingdings" pitchFamily="2" charset="2"/>
              <a:buNone/>
              <a:defRPr/>
            </a:pPr>
            <a:r>
              <a:rPr lang="en-US" sz="1800" b="1" dirty="0" err="1">
                <a:latin typeface="Courier New" pitchFamily="49" charset="0"/>
              </a:rPr>
              <a:t>uy</a:t>
            </a:r>
            <a:r>
              <a:rPr lang="en-US" sz="1800" b="1" dirty="0">
                <a:latin typeface="Courier New" pitchFamily="49" charset="0"/>
              </a:rPr>
              <a:t> = (unsigned) </a:t>
            </a:r>
            <a:r>
              <a:rPr lang="en-US" sz="1800" b="1" dirty="0" err="1">
                <a:latin typeface="Courier New" pitchFamily="49" charset="0"/>
              </a:rPr>
              <a:t>ty</a:t>
            </a:r>
            <a:r>
              <a:rPr lang="en-US" sz="1800" b="1" dirty="0">
                <a:latin typeface="Courier New" pitchFamily="49" charset="0"/>
              </a:rPr>
              <a:t>;</a:t>
            </a:r>
          </a:p>
          <a:p>
            <a:pPr lvl="1" eaLnBrk="1" hangingPunct="1">
              <a:defRPr/>
            </a:pPr>
            <a:endParaRPr lang="en-US" dirty="0"/>
          </a:p>
          <a:p>
            <a:pPr lvl="1" eaLnBrk="1" hangingPunct="1">
              <a:defRPr/>
            </a:pPr>
            <a:r>
              <a:rPr lang="en-US" dirty="0"/>
              <a:t>Implicit casting also occurs via assignments and procedure calls</a:t>
            </a:r>
          </a:p>
          <a:p>
            <a:pPr lvl="2" eaLnBrk="1" hangingPunct="1">
              <a:buFont typeface="Wingdings" pitchFamily="2" charset="2"/>
              <a:buNone/>
              <a:defRPr/>
            </a:pPr>
            <a:r>
              <a:rPr lang="en-US" sz="1800" b="1" dirty="0" err="1">
                <a:latin typeface="Courier New" pitchFamily="49" charset="0"/>
              </a:rPr>
              <a:t>tx</a:t>
            </a:r>
            <a:r>
              <a:rPr lang="en-US" sz="1800" b="1" dirty="0">
                <a:latin typeface="Courier New" pitchFamily="49" charset="0"/>
              </a:rPr>
              <a:t> = </a:t>
            </a:r>
            <a:r>
              <a:rPr lang="en-US" sz="1800" b="1" dirty="0" err="1">
                <a:latin typeface="Courier New" pitchFamily="49" charset="0"/>
              </a:rPr>
              <a:t>ux</a:t>
            </a:r>
            <a:r>
              <a:rPr lang="en-US" sz="1800" b="1" dirty="0">
                <a:latin typeface="Courier New" pitchFamily="49" charset="0"/>
              </a:rPr>
              <a:t>;</a:t>
            </a:r>
          </a:p>
          <a:p>
            <a:pPr lvl="2" eaLnBrk="1" hangingPunct="1">
              <a:buFont typeface="Wingdings" pitchFamily="2" charset="2"/>
              <a:buNone/>
              <a:defRPr/>
            </a:pPr>
            <a:r>
              <a:rPr lang="en-US" sz="1800" b="1" dirty="0" err="1">
                <a:latin typeface="Courier New" pitchFamily="49" charset="0"/>
              </a:rPr>
              <a:t>uy</a:t>
            </a:r>
            <a:r>
              <a:rPr lang="en-US" sz="1800" b="1" dirty="0">
                <a:latin typeface="Courier New" pitchFamily="49" charset="0"/>
              </a:rPr>
              <a:t> = </a:t>
            </a:r>
            <a:r>
              <a:rPr lang="en-US" sz="1800" b="1" dirty="0" err="1">
                <a:latin typeface="Courier New" pitchFamily="49" charset="0"/>
              </a:rPr>
              <a:t>ty</a:t>
            </a:r>
            <a:r>
              <a:rPr lang="en-US" sz="1800" b="1" dirty="0">
                <a:latin typeface="Courier New" pitchFamily="49" charset="0"/>
              </a:rPr>
              <a:t>;</a:t>
            </a:r>
          </a:p>
          <a:p>
            <a:pPr eaLnBrk="1" hangingPunct="1">
              <a:defRPr/>
            </a:pPr>
            <a:endParaRPr lang="en-US" sz="1800" b="0" dirty="0">
              <a:latin typeface="Courier New" pitchFamily="49" charset="0"/>
            </a:endParaRPr>
          </a:p>
        </p:txBody>
      </p:sp>
    </p:spTree>
    <p:extLst>
      <p:ext uri="{BB962C8B-B14F-4D97-AF65-F5344CB8AC3E}">
        <p14:creationId xmlns:p14="http://schemas.microsoft.com/office/powerpoint/2010/main" val="78587338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ChangeArrowheads="1"/>
          </p:cNvSpPr>
          <p:nvPr/>
        </p:nvSpPr>
        <p:spPr bwMode="auto">
          <a:xfrm>
            <a:off x="442913" y="3200400"/>
            <a:ext cx="8853487" cy="3581400"/>
          </a:xfrm>
          <a:prstGeom prst="rect">
            <a:avLst/>
          </a:prstGeom>
          <a:noFill/>
          <a:ln w="12700">
            <a:noFill/>
            <a:miter lim="800000"/>
            <a:headEnd/>
            <a:tailEnd/>
          </a:ln>
        </p:spPr>
        <p:txBody>
          <a:bodyPr lIns="90487" tIns="44450" rIns="90487" bIns="44450"/>
          <a:lstStyle/>
          <a:p>
            <a:pPr marL="687388" lvl="1" indent="-187325" defTabSz="895350" eaLnBrk="1" hangingPunct="1">
              <a:lnSpc>
                <a:spcPct val="100000"/>
              </a:lnSpc>
              <a:spcBef>
                <a:spcPct val="25000"/>
              </a:spcBef>
              <a:buClr>
                <a:schemeClr val="hlink"/>
              </a:buClr>
              <a:buSzPct val="75000"/>
              <a:buFont typeface="Wingdings" pitchFamily="2" charset="2"/>
              <a:buNone/>
              <a:tabLst>
                <a:tab pos="457200" algn="l"/>
                <a:tab pos="2857500" algn="l"/>
                <a:tab pos="5549900" algn="l"/>
                <a:tab pos="6972300" algn="l"/>
              </a:tabLst>
            </a:pPr>
            <a:r>
              <a:rPr lang="en-US" sz="2000" dirty="0">
                <a:solidFill>
                  <a:schemeClr val="bg1"/>
                </a:solidFill>
              </a:rPr>
              <a:t>	0	0U	</a:t>
            </a:r>
            <a:r>
              <a:rPr lang="en-US" sz="2000" dirty="0"/>
              <a:t>==	</a:t>
            </a:r>
            <a:r>
              <a:rPr lang="en-US" sz="2000" dirty="0">
                <a:latin typeface="Calibri" pitchFamily="34" charset="0"/>
              </a:rPr>
              <a:t>unsigned</a:t>
            </a:r>
            <a:endParaRPr lang="en-US" sz="2000" dirty="0"/>
          </a:p>
          <a:p>
            <a:pPr marL="687388" lvl="1" indent="-187325" defTabSz="895350" eaLnBrk="1" hangingPunct="1">
              <a:lnSpc>
                <a:spcPct val="100000"/>
              </a:lnSpc>
              <a:spcBef>
                <a:spcPct val="25000"/>
              </a:spcBef>
              <a:buClr>
                <a:schemeClr val="hlink"/>
              </a:buClr>
              <a:buSzPct val="75000"/>
              <a:buFont typeface="Wingdings" pitchFamily="2" charset="2"/>
              <a:buNone/>
              <a:tabLst>
                <a:tab pos="457200" algn="l"/>
                <a:tab pos="2857500" algn="l"/>
                <a:tab pos="5549900" algn="l"/>
                <a:tab pos="6972300" algn="l"/>
              </a:tabLst>
            </a:pPr>
            <a:r>
              <a:rPr lang="en-US" sz="2000" dirty="0">
                <a:solidFill>
                  <a:schemeClr val="bg1"/>
                </a:solidFill>
              </a:rPr>
              <a:t>	-1	0	</a:t>
            </a:r>
            <a:r>
              <a:rPr lang="en-US" sz="2000" dirty="0"/>
              <a:t>&lt;	</a:t>
            </a:r>
            <a:r>
              <a:rPr lang="en-US" sz="2000" dirty="0">
                <a:latin typeface="Calibri" pitchFamily="34" charset="0"/>
              </a:rPr>
              <a:t>signed</a:t>
            </a:r>
            <a:endParaRPr lang="en-US" sz="2000" dirty="0"/>
          </a:p>
          <a:p>
            <a:pPr marL="687388" lvl="1" indent="-187325" defTabSz="895350" eaLnBrk="1" hangingPunct="1">
              <a:lnSpc>
                <a:spcPct val="100000"/>
              </a:lnSpc>
              <a:spcBef>
                <a:spcPct val="25000"/>
              </a:spcBef>
              <a:buClr>
                <a:schemeClr val="hlink"/>
              </a:buClr>
              <a:buSzPct val="75000"/>
              <a:buFont typeface="Wingdings" pitchFamily="2" charset="2"/>
              <a:buNone/>
              <a:tabLst>
                <a:tab pos="457200" algn="l"/>
                <a:tab pos="2857500" algn="l"/>
                <a:tab pos="5549900" algn="l"/>
                <a:tab pos="6972300" algn="l"/>
              </a:tabLst>
            </a:pPr>
            <a:r>
              <a:rPr lang="en-US" sz="2000" dirty="0">
                <a:solidFill>
                  <a:schemeClr val="bg1"/>
                </a:solidFill>
              </a:rPr>
              <a:t>	-1	0U	</a:t>
            </a:r>
            <a:r>
              <a:rPr lang="en-US" sz="2000" dirty="0"/>
              <a:t>&gt;	</a:t>
            </a:r>
            <a:r>
              <a:rPr lang="en-US" sz="2000" dirty="0">
                <a:latin typeface="Calibri" pitchFamily="34" charset="0"/>
              </a:rPr>
              <a:t>unsigned</a:t>
            </a:r>
            <a:endParaRPr lang="en-US" sz="2000" dirty="0"/>
          </a:p>
          <a:p>
            <a:pPr marL="687388" lvl="1" indent="-187325" defTabSz="895350" eaLnBrk="1" hangingPunct="1">
              <a:lnSpc>
                <a:spcPct val="100000"/>
              </a:lnSpc>
              <a:spcBef>
                <a:spcPct val="25000"/>
              </a:spcBef>
              <a:buClr>
                <a:schemeClr val="hlink"/>
              </a:buClr>
              <a:buSzPct val="75000"/>
              <a:buFont typeface="Wingdings" pitchFamily="2" charset="2"/>
              <a:buNone/>
              <a:tabLst>
                <a:tab pos="457200" algn="l"/>
                <a:tab pos="2857500" algn="l"/>
                <a:tab pos="5549900" algn="l"/>
                <a:tab pos="6972300" algn="l"/>
              </a:tabLst>
            </a:pPr>
            <a:r>
              <a:rPr lang="en-US" sz="2000" dirty="0">
                <a:solidFill>
                  <a:schemeClr val="bg1"/>
                </a:solidFill>
              </a:rPr>
              <a:t>	2147483647	-2147483648</a:t>
            </a:r>
            <a:r>
              <a:rPr lang="en-US" sz="2000" dirty="0"/>
              <a:t> 	&gt;	</a:t>
            </a:r>
            <a:r>
              <a:rPr lang="en-US" sz="2000" dirty="0">
                <a:latin typeface="Calibri" pitchFamily="34" charset="0"/>
              </a:rPr>
              <a:t>signed</a:t>
            </a:r>
          </a:p>
          <a:p>
            <a:pPr marL="687388" lvl="1" indent="-187325" defTabSz="895350" eaLnBrk="1" hangingPunct="1">
              <a:lnSpc>
                <a:spcPct val="100000"/>
              </a:lnSpc>
              <a:spcBef>
                <a:spcPct val="25000"/>
              </a:spcBef>
              <a:buClr>
                <a:schemeClr val="hlink"/>
              </a:buClr>
              <a:buSzPct val="75000"/>
              <a:buFont typeface="Wingdings" pitchFamily="2" charset="2"/>
              <a:buNone/>
              <a:tabLst>
                <a:tab pos="457200" algn="l"/>
                <a:tab pos="2857500" algn="l"/>
                <a:tab pos="5549900" algn="l"/>
                <a:tab pos="6972300" algn="l"/>
              </a:tabLst>
            </a:pPr>
            <a:r>
              <a:rPr lang="en-US" sz="2000" dirty="0">
                <a:solidFill>
                  <a:schemeClr val="bg1"/>
                </a:solidFill>
              </a:rPr>
              <a:t>	2147483647U	-2147483648</a:t>
            </a:r>
            <a:r>
              <a:rPr lang="en-US" sz="2000" dirty="0"/>
              <a:t> 	&lt;	</a:t>
            </a:r>
            <a:r>
              <a:rPr lang="en-US" sz="2000" dirty="0">
                <a:latin typeface="Calibri" pitchFamily="34" charset="0"/>
              </a:rPr>
              <a:t>unsigned</a:t>
            </a:r>
            <a:endParaRPr lang="en-US" sz="2000" dirty="0"/>
          </a:p>
          <a:p>
            <a:pPr marL="687388" lvl="1" indent="-187325" defTabSz="895350" eaLnBrk="1" hangingPunct="1">
              <a:lnSpc>
                <a:spcPct val="100000"/>
              </a:lnSpc>
              <a:spcBef>
                <a:spcPct val="25000"/>
              </a:spcBef>
              <a:buClr>
                <a:schemeClr val="hlink"/>
              </a:buClr>
              <a:buSzPct val="75000"/>
              <a:buFont typeface="Wingdings" pitchFamily="2" charset="2"/>
              <a:buNone/>
              <a:tabLst>
                <a:tab pos="457200" algn="l"/>
                <a:tab pos="2857500" algn="l"/>
                <a:tab pos="5549900" algn="l"/>
                <a:tab pos="6972300" algn="l"/>
              </a:tabLst>
            </a:pPr>
            <a:r>
              <a:rPr lang="en-US" sz="2000" dirty="0">
                <a:solidFill>
                  <a:schemeClr val="bg1"/>
                </a:solidFill>
              </a:rPr>
              <a:t>	-1	-2</a:t>
            </a:r>
            <a:r>
              <a:rPr lang="en-US" sz="2000" dirty="0"/>
              <a:t> 	&gt;	</a:t>
            </a:r>
            <a:r>
              <a:rPr lang="en-US" sz="2000" dirty="0">
                <a:latin typeface="Calibri" pitchFamily="34" charset="0"/>
              </a:rPr>
              <a:t>signed</a:t>
            </a:r>
            <a:endParaRPr lang="en-US" sz="2000" dirty="0"/>
          </a:p>
          <a:p>
            <a:pPr marL="687388" lvl="1" indent="-187325" defTabSz="895350" eaLnBrk="1" hangingPunct="1">
              <a:lnSpc>
                <a:spcPct val="100000"/>
              </a:lnSpc>
              <a:spcBef>
                <a:spcPct val="25000"/>
              </a:spcBef>
              <a:buClr>
                <a:schemeClr val="hlink"/>
              </a:buClr>
              <a:buSzPct val="75000"/>
              <a:buFont typeface="Wingdings" pitchFamily="2" charset="2"/>
              <a:buNone/>
              <a:tabLst>
                <a:tab pos="457200" algn="l"/>
                <a:tab pos="2857500" algn="l"/>
                <a:tab pos="5549900" algn="l"/>
                <a:tab pos="6972300" algn="l"/>
              </a:tabLst>
            </a:pPr>
            <a:r>
              <a:rPr lang="en-US" sz="2000" dirty="0">
                <a:solidFill>
                  <a:schemeClr val="bg1"/>
                </a:solidFill>
              </a:rPr>
              <a:t>	(unsigned) -1	-2</a:t>
            </a:r>
            <a:r>
              <a:rPr lang="en-US" sz="2000" dirty="0"/>
              <a:t> 	&gt;	</a:t>
            </a:r>
            <a:r>
              <a:rPr lang="en-US" sz="2000" dirty="0">
                <a:latin typeface="Calibri" pitchFamily="34" charset="0"/>
              </a:rPr>
              <a:t>unsigned</a:t>
            </a:r>
            <a:endParaRPr lang="en-US" sz="2000" dirty="0"/>
          </a:p>
          <a:p>
            <a:pPr marL="687388" lvl="1" indent="-187325" defTabSz="895350" eaLnBrk="1" hangingPunct="1">
              <a:lnSpc>
                <a:spcPct val="100000"/>
              </a:lnSpc>
              <a:spcBef>
                <a:spcPct val="25000"/>
              </a:spcBef>
              <a:buClr>
                <a:schemeClr val="hlink"/>
              </a:buClr>
              <a:buSzPct val="75000"/>
              <a:buFont typeface="Wingdings" pitchFamily="2" charset="2"/>
              <a:buNone/>
              <a:tabLst>
                <a:tab pos="457200" algn="l"/>
                <a:tab pos="2857500" algn="l"/>
                <a:tab pos="5549900" algn="l"/>
                <a:tab pos="6972300" algn="l"/>
              </a:tabLst>
            </a:pPr>
            <a:r>
              <a:rPr lang="en-US" sz="2000" dirty="0">
                <a:solidFill>
                  <a:schemeClr val="bg1"/>
                </a:solidFill>
              </a:rPr>
              <a:t>	 2147483647 	2147483648U</a:t>
            </a:r>
            <a:r>
              <a:rPr lang="en-US" sz="2000" dirty="0"/>
              <a:t> 	&lt;	</a:t>
            </a:r>
            <a:r>
              <a:rPr lang="en-US" sz="2000" dirty="0">
                <a:latin typeface="Calibri" pitchFamily="34" charset="0"/>
              </a:rPr>
              <a:t>unsigned</a:t>
            </a:r>
            <a:endParaRPr lang="en-US" sz="2000" dirty="0"/>
          </a:p>
          <a:p>
            <a:pPr marL="687388" lvl="1" indent="-187325" defTabSz="895350" eaLnBrk="1" hangingPunct="1">
              <a:lnSpc>
                <a:spcPct val="100000"/>
              </a:lnSpc>
              <a:spcBef>
                <a:spcPct val="25000"/>
              </a:spcBef>
              <a:buClr>
                <a:schemeClr val="hlink"/>
              </a:buClr>
              <a:buSzPct val="75000"/>
              <a:buFont typeface="Wingdings" pitchFamily="2" charset="2"/>
              <a:buNone/>
              <a:tabLst>
                <a:tab pos="457200" algn="l"/>
                <a:tab pos="2857500" algn="l"/>
                <a:tab pos="5549900" algn="l"/>
                <a:tab pos="6972300" algn="l"/>
              </a:tabLst>
            </a:pPr>
            <a:r>
              <a:rPr lang="en-US" sz="2000" dirty="0">
                <a:solidFill>
                  <a:schemeClr val="bg1"/>
                </a:solidFill>
              </a:rPr>
              <a:t>	 2147483647 	(</a:t>
            </a:r>
            <a:r>
              <a:rPr lang="en-US" sz="2000" dirty="0" err="1">
                <a:solidFill>
                  <a:schemeClr val="bg1"/>
                </a:solidFill>
              </a:rPr>
              <a:t>int</a:t>
            </a:r>
            <a:r>
              <a:rPr lang="en-US" sz="2000" dirty="0">
                <a:solidFill>
                  <a:schemeClr val="bg1"/>
                </a:solidFill>
              </a:rPr>
              <a:t>) 2147483648U</a:t>
            </a:r>
            <a:r>
              <a:rPr lang="en-US" sz="2000" dirty="0"/>
              <a:t>	&gt;	</a:t>
            </a:r>
            <a:r>
              <a:rPr lang="en-US" sz="2000" dirty="0">
                <a:latin typeface="Calibri" pitchFamily="34" charset="0"/>
              </a:rPr>
              <a:t>signed</a:t>
            </a:r>
            <a:endParaRPr lang="en-US" sz="2000" dirty="0"/>
          </a:p>
        </p:txBody>
      </p:sp>
      <p:sp>
        <p:nvSpPr>
          <p:cNvPr id="121860" name="Rectangle 4"/>
          <p:cNvSpPr>
            <a:spLocks noGrp="1" noChangeArrowheads="1"/>
          </p:cNvSpPr>
          <p:nvPr>
            <p:ph type="body" idx="1"/>
          </p:nvPr>
        </p:nvSpPr>
        <p:spPr>
          <a:xfrm>
            <a:off x="290513" y="914400"/>
            <a:ext cx="9005887" cy="5867400"/>
          </a:xfrm>
        </p:spPr>
        <p:txBody>
          <a:bodyPr lIns="90487" tIns="44450" rIns="90487" bIns="44450"/>
          <a:lstStyle/>
          <a:p>
            <a:pPr eaLnBrk="1" hangingPunct="1">
              <a:tabLst>
                <a:tab pos="457200" algn="l"/>
                <a:tab pos="2857500" algn="l"/>
                <a:tab pos="5549900" algn="l"/>
                <a:tab pos="6972300" algn="l"/>
              </a:tabLst>
              <a:defRPr/>
            </a:pPr>
            <a:r>
              <a:rPr lang="en-US" dirty="0"/>
              <a:t>Expression Evaluation</a:t>
            </a:r>
          </a:p>
          <a:p>
            <a:pPr marL="687388" lvl="1" indent="-187325" eaLnBrk="1" hangingPunct="1">
              <a:tabLst>
                <a:tab pos="457200" algn="l"/>
                <a:tab pos="2857500" algn="l"/>
                <a:tab pos="5549900" algn="l"/>
                <a:tab pos="6972300" algn="l"/>
              </a:tabLst>
              <a:defRPr/>
            </a:pPr>
            <a:r>
              <a:rPr lang="en-US" dirty="0"/>
              <a:t>If there is a mix of unsigned and signed in single expression, </a:t>
            </a:r>
            <a:br>
              <a:rPr lang="en-US" dirty="0"/>
            </a:br>
            <a:r>
              <a:rPr lang="en-US" b="1" i="1" dirty="0">
                <a:solidFill>
                  <a:srgbClr val="C00000"/>
                </a:solidFill>
              </a:rPr>
              <a:t>signed values implicitly cast to unsigned</a:t>
            </a:r>
          </a:p>
          <a:p>
            <a:pPr marL="687388" lvl="1" indent="-187325" eaLnBrk="1" hangingPunct="1">
              <a:tabLst>
                <a:tab pos="457200" algn="l"/>
                <a:tab pos="2857500" algn="l"/>
                <a:tab pos="5549900" algn="l"/>
                <a:tab pos="6972300" algn="l"/>
              </a:tabLst>
              <a:defRPr/>
            </a:pPr>
            <a:r>
              <a:rPr lang="en-US" dirty="0"/>
              <a:t>Including comparison operations </a:t>
            </a:r>
            <a:r>
              <a:rPr lang="en-US" b="1" dirty="0">
                <a:latin typeface="Courier New" pitchFamily="49" charset="0"/>
              </a:rPr>
              <a:t>&lt;</a:t>
            </a:r>
            <a:r>
              <a:rPr lang="en-US" b="1" dirty="0"/>
              <a:t>, </a:t>
            </a:r>
            <a:r>
              <a:rPr lang="en-US" b="1" dirty="0">
                <a:latin typeface="Courier New" pitchFamily="49" charset="0"/>
              </a:rPr>
              <a:t>&gt;</a:t>
            </a:r>
            <a:r>
              <a:rPr lang="en-US" b="1" dirty="0"/>
              <a:t>, </a:t>
            </a:r>
            <a:r>
              <a:rPr lang="en-US" b="1" dirty="0">
                <a:latin typeface="Courier New" pitchFamily="49" charset="0"/>
              </a:rPr>
              <a:t>==</a:t>
            </a:r>
            <a:r>
              <a:rPr lang="en-US" b="1" dirty="0"/>
              <a:t>, </a:t>
            </a:r>
            <a:r>
              <a:rPr lang="en-US" b="1" dirty="0">
                <a:latin typeface="Courier New" pitchFamily="49" charset="0"/>
              </a:rPr>
              <a:t>&lt;=</a:t>
            </a:r>
            <a:r>
              <a:rPr lang="en-US" b="1" dirty="0"/>
              <a:t>, </a:t>
            </a:r>
            <a:r>
              <a:rPr lang="en-US" b="1" dirty="0">
                <a:latin typeface="Courier New" pitchFamily="49" charset="0"/>
              </a:rPr>
              <a:t>&gt;=</a:t>
            </a:r>
          </a:p>
          <a:p>
            <a:pPr marL="687388" lvl="1" indent="-187325">
              <a:tabLst>
                <a:tab pos="457200" algn="l"/>
                <a:tab pos="2857500" algn="l"/>
                <a:tab pos="5549900" algn="l"/>
                <a:tab pos="6972300" algn="l"/>
              </a:tabLst>
              <a:defRPr/>
            </a:pPr>
            <a:r>
              <a:rPr lang="en-US" dirty="0"/>
              <a:t>Examples for </a:t>
            </a:r>
            <a:r>
              <a:rPr lang="en-US" i="1" dirty="0"/>
              <a:t>W</a:t>
            </a:r>
            <a:r>
              <a:rPr lang="en-US" dirty="0"/>
              <a:t> = 32:    </a:t>
            </a:r>
            <a:r>
              <a:rPr lang="en-US" b="1" dirty="0">
                <a:solidFill>
                  <a:srgbClr val="C00000"/>
                </a:solidFill>
              </a:rPr>
              <a:t>TMIN = -2,147,483,648 ,     TMAX = 2,147,483,647</a:t>
            </a:r>
          </a:p>
          <a:p>
            <a:pPr eaLnBrk="1" hangingPunct="1">
              <a:tabLst>
                <a:tab pos="457200" algn="l"/>
                <a:tab pos="2857500" algn="l"/>
                <a:tab pos="5549900" algn="l"/>
                <a:tab pos="6972300" algn="l"/>
              </a:tabLst>
              <a:defRPr/>
            </a:pPr>
            <a:r>
              <a:rPr lang="en-US" dirty="0"/>
              <a:t>Constant</a:t>
            </a:r>
            <a:r>
              <a:rPr lang="en-US" baseline="-25000" dirty="0"/>
              <a:t>1</a:t>
            </a:r>
            <a:r>
              <a:rPr lang="en-US" dirty="0"/>
              <a:t>	Constant</a:t>
            </a:r>
            <a:r>
              <a:rPr lang="en-US" baseline="-25000" dirty="0"/>
              <a:t>2</a:t>
            </a:r>
            <a:r>
              <a:rPr lang="en-US" dirty="0"/>
              <a:t>	Relation	Evaluation</a:t>
            </a:r>
          </a:p>
          <a:p>
            <a:pPr marL="288925" lvl="1" indent="-117475" eaLnBrk="1" hangingPunct="1">
              <a:buFont typeface="Wingdings" pitchFamily="2" charset="2"/>
              <a:buNone/>
              <a:tabLst>
                <a:tab pos="227013" algn="l"/>
                <a:tab pos="2860675" algn="l"/>
                <a:tab pos="5657850" algn="l"/>
                <a:tab pos="6972300" algn="l"/>
              </a:tabLst>
              <a:defRPr/>
            </a:pPr>
            <a:r>
              <a:rPr lang="en-US" sz="2100" dirty="0"/>
              <a:t>	0	0U	</a:t>
            </a:r>
          </a:p>
          <a:p>
            <a:pPr marL="288925" lvl="1" indent="-117475" eaLnBrk="1" hangingPunct="1">
              <a:buFont typeface="Wingdings" pitchFamily="2" charset="2"/>
              <a:buNone/>
              <a:tabLst>
                <a:tab pos="227013" algn="l"/>
                <a:tab pos="2860675" algn="l"/>
                <a:tab pos="5549900" algn="l"/>
                <a:tab pos="6972300" algn="l"/>
              </a:tabLst>
              <a:defRPr/>
            </a:pPr>
            <a:r>
              <a:rPr lang="en-US" sz="2100" dirty="0"/>
              <a:t>	-1	0	</a:t>
            </a:r>
          </a:p>
          <a:p>
            <a:pPr marL="288925" lvl="1" indent="-117475" eaLnBrk="1" hangingPunct="1">
              <a:buFont typeface="Wingdings" pitchFamily="2" charset="2"/>
              <a:buNone/>
              <a:tabLst>
                <a:tab pos="227013" algn="l"/>
                <a:tab pos="2860675" algn="l"/>
                <a:tab pos="5549900" algn="l"/>
                <a:tab pos="6972300" algn="l"/>
              </a:tabLst>
              <a:defRPr/>
            </a:pPr>
            <a:r>
              <a:rPr lang="en-US" sz="2100" dirty="0"/>
              <a:t>	-1	0U	</a:t>
            </a:r>
          </a:p>
          <a:p>
            <a:pPr marL="288925" lvl="1" indent="-117475" eaLnBrk="1" hangingPunct="1">
              <a:buFont typeface="Wingdings" pitchFamily="2" charset="2"/>
              <a:buNone/>
              <a:tabLst>
                <a:tab pos="227013" algn="l"/>
                <a:tab pos="2860675" algn="l"/>
                <a:tab pos="5549900" algn="l"/>
                <a:tab pos="6972300" algn="l"/>
              </a:tabLst>
              <a:defRPr/>
            </a:pPr>
            <a:r>
              <a:rPr lang="en-US" sz="2100" dirty="0"/>
              <a:t>	2147483647	-2147483647-1 	</a:t>
            </a:r>
          </a:p>
          <a:p>
            <a:pPr marL="288925" lvl="1" indent="-117475" eaLnBrk="1" hangingPunct="1">
              <a:buFont typeface="Wingdings" pitchFamily="2" charset="2"/>
              <a:buNone/>
              <a:tabLst>
                <a:tab pos="227013" algn="l"/>
                <a:tab pos="2860675" algn="l"/>
                <a:tab pos="5549900" algn="l"/>
                <a:tab pos="6972300" algn="l"/>
              </a:tabLst>
              <a:defRPr/>
            </a:pPr>
            <a:r>
              <a:rPr lang="en-US" sz="2100" dirty="0"/>
              <a:t>	2147483647U	-2147483647-1 	</a:t>
            </a:r>
          </a:p>
          <a:p>
            <a:pPr marL="288925" lvl="1" indent="-117475" eaLnBrk="1" hangingPunct="1">
              <a:buFont typeface="Wingdings" pitchFamily="2" charset="2"/>
              <a:buNone/>
              <a:tabLst>
                <a:tab pos="227013" algn="l"/>
                <a:tab pos="2860675" algn="l"/>
                <a:tab pos="5549900" algn="l"/>
                <a:tab pos="6972300" algn="l"/>
              </a:tabLst>
              <a:defRPr/>
            </a:pPr>
            <a:r>
              <a:rPr lang="en-US" sz="2100" dirty="0"/>
              <a:t>	-1	-2 	</a:t>
            </a:r>
          </a:p>
          <a:p>
            <a:pPr marL="288925" lvl="1" indent="-117475" eaLnBrk="1" hangingPunct="1">
              <a:buFont typeface="Wingdings" pitchFamily="2" charset="2"/>
              <a:buNone/>
              <a:tabLst>
                <a:tab pos="227013" algn="l"/>
                <a:tab pos="2860675" algn="l"/>
                <a:tab pos="5549900" algn="l"/>
                <a:tab pos="6972300" algn="l"/>
              </a:tabLst>
              <a:defRPr/>
            </a:pPr>
            <a:r>
              <a:rPr lang="en-US" sz="2100" dirty="0"/>
              <a:t>	(unsigned)-1	-2 	</a:t>
            </a:r>
          </a:p>
          <a:p>
            <a:pPr marL="288925" lvl="1" indent="-117475" eaLnBrk="1" hangingPunct="1">
              <a:buFont typeface="Wingdings" pitchFamily="2" charset="2"/>
              <a:buNone/>
              <a:tabLst>
                <a:tab pos="227013" algn="l"/>
                <a:tab pos="2860675" algn="l"/>
                <a:tab pos="5713413" algn="l"/>
                <a:tab pos="6972300" algn="l"/>
              </a:tabLst>
              <a:defRPr/>
            </a:pPr>
            <a:r>
              <a:rPr lang="en-US" sz="2100" dirty="0"/>
              <a:t>	 2147483647 	2147483648U 	</a:t>
            </a:r>
          </a:p>
          <a:p>
            <a:pPr marL="288925" lvl="1" indent="-117475" eaLnBrk="1" hangingPunct="1">
              <a:buFont typeface="Wingdings" pitchFamily="2" charset="2"/>
              <a:buNone/>
              <a:tabLst>
                <a:tab pos="227013" algn="l"/>
                <a:tab pos="2860675" algn="l"/>
                <a:tab pos="5549900" algn="l"/>
                <a:tab pos="6972300" algn="l"/>
              </a:tabLst>
              <a:defRPr/>
            </a:pPr>
            <a:r>
              <a:rPr lang="en-US" sz="2100" dirty="0"/>
              <a:t>	 2147483647 	(</a:t>
            </a:r>
            <a:r>
              <a:rPr lang="en-US" sz="2100" dirty="0" err="1"/>
              <a:t>int</a:t>
            </a:r>
            <a:r>
              <a:rPr lang="en-US" sz="2100" dirty="0"/>
              <a:t>) 2147483648U </a:t>
            </a:r>
            <a:r>
              <a:rPr lang="en-US" dirty="0">
                <a:latin typeface="Courier New" pitchFamily="49" charset="0"/>
              </a:rPr>
              <a:t>	</a:t>
            </a:r>
          </a:p>
        </p:txBody>
      </p:sp>
      <p:sp>
        <p:nvSpPr>
          <p:cNvPr id="121859" name="Rectangle 3"/>
          <p:cNvSpPr>
            <a:spLocks noGrp="1" noChangeArrowheads="1"/>
          </p:cNvSpPr>
          <p:nvPr>
            <p:ph type="title"/>
          </p:nvPr>
        </p:nvSpPr>
        <p:spPr>
          <a:xfrm>
            <a:off x="304800" y="323850"/>
            <a:ext cx="6524625" cy="555625"/>
          </a:xfrm>
        </p:spPr>
        <p:txBody>
          <a:bodyPr/>
          <a:lstStyle/>
          <a:p>
            <a:pPr eaLnBrk="1" hangingPunct="1">
              <a:defRPr/>
            </a:pPr>
            <a:r>
              <a:rPr lang="en-US"/>
              <a:t>Casting Surprises</a:t>
            </a:r>
          </a:p>
        </p:txBody>
      </p:sp>
    </p:spTree>
    <p:extLst>
      <p:ext uri="{BB962C8B-B14F-4D97-AF65-F5344CB8AC3E}">
        <p14:creationId xmlns:p14="http://schemas.microsoft.com/office/powerpoint/2010/main" val="29854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185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185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185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185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2185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21858">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21858">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121858">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12185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8" grpId="0" uiExpand="1" build="p" bldLvl="2"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85800"/>
            <a:ext cx="8177382" cy="762000"/>
          </a:xfrm>
        </p:spPr>
        <p:txBody>
          <a:bodyPr/>
          <a:lstStyle/>
          <a:p>
            <a:pPr marL="0" indent="0"/>
            <a:r>
              <a:rPr lang="en-US" dirty="0"/>
              <a:t>Summary</a:t>
            </a:r>
            <a:br>
              <a:rPr lang="en-US" dirty="0"/>
            </a:br>
            <a:r>
              <a:rPr lang="en-US" dirty="0"/>
              <a:t>Casting Signed ↔ Unsigned: Basic Rules</a:t>
            </a:r>
          </a:p>
        </p:txBody>
      </p:sp>
      <p:sp>
        <p:nvSpPr>
          <p:cNvPr id="3" name="Content Placeholder 2"/>
          <p:cNvSpPr>
            <a:spLocks noGrp="1"/>
          </p:cNvSpPr>
          <p:nvPr>
            <p:ph idx="1"/>
          </p:nvPr>
        </p:nvSpPr>
        <p:spPr>
          <a:xfrm>
            <a:off x="396875" y="1809750"/>
            <a:ext cx="7896225" cy="4972050"/>
          </a:xfrm>
        </p:spPr>
        <p:txBody>
          <a:bodyPr/>
          <a:lstStyle/>
          <a:p>
            <a:r>
              <a:rPr lang="en-US" dirty="0"/>
              <a:t>Bit pattern is maintained</a:t>
            </a:r>
          </a:p>
          <a:p>
            <a:r>
              <a:rPr lang="en-US" dirty="0"/>
              <a:t>But reinterpreted</a:t>
            </a:r>
          </a:p>
          <a:p>
            <a:r>
              <a:rPr lang="en-US" dirty="0"/>
              <a:t>Can have unexpected effects: adding or subtracting 2</a:t>
            </a:r>
            <a:r>
              <a:rPr lang="en-US" baseline="30000" dirty="0"/>
              <a:t>w</a:t>
            </a:r>
          </a:p>
          <a:p>
            <a:endParaRPr lang="en-US" dirty="0"/>
          </a:p>
          <a:p>
            <a:r>
              <a:rPr lang="en-US" dirty="0"/>
              <a:t>Expression containing signed and unsigned </a:t>
            </a:r>
            <a:r>
              <a:rPr lang="en-US" dirty="0" err="1"/>
              <a:t>int</a:t>
            </a:r>
            <a:endParaRPr lang="en-US" dirty="0"/>
          </a:p>
          <a:p>
            <a:pPr lvl="1"/>
            <a:r>
              <a:rPr lang="en-US" dirty="0">
                <a:latin typeface="Courier New"/>
                <a:cs typeface="Courier New"/>
              </a:rPr>
              <a:t>(signed)int</a:t>
            </a:r>
            <a:r>
              <a:rPr lang="en-US" dirty="0"/>
              <a:t> is cast to </a:t>
            </a:r>
            <a:r>
              <a:rPr lang="en-US" dirty="0">
                <a:latin typeface="Courier New"/>
                <a:cs typeface="Courier New"/>
              </a:rPr>
              <a:t>unsigned</a:t>
            </a:r>
            <a:r>
              <a:rPr lang="en-US" dirty="0"/>
              <a:t>!!</a:t>
            </a:r>
          </a:p>
        </p:txBody>
      </p:sp>
    </p:spTree>
    <p:extLst>
      <p:ext uri="{BB962C8B-B14F-4D97-AF65-F5344CB8AC3E}">
        <p14:creationId xmlns:p14="http://schemas.microsoft.com/office/powerpoint/2010/main" val="286343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 Bits, Bytes, and Integers</a:t>
            </a:r>
            <a:endParaRPr lang="en-US" dirty="0"/>
          </a:p>
        </p:txBody>
      </p:sp>
      <p:sp>
        <p:nvSpPr>
          <p:cNvPr id="3" name="Content Placeholder 2"/>
          <p:cNvSpPr>
            <a:spLocks noGrp="1"/>
          </p:cNvSpPr>
          <p:nvPr>
            <p:ph idx="1"/>
          </p:nvPr>
        </p:nvSpPr>
        <p:spPr/>
        <p:txBody>
          <a:bodyPr/>
          <a:lstStyle/>
          <a:p>
            <a:r>
              <a:rPr lang="en-US" dirty="0">
                <a:solidFill>
                  <a:schemeClr val="bg1">
                    <a:lumMod val="65000"/>
                  </a:schemeClr>
                </a:solidFill>
              </a:rPr>
              <a:t>Representing information as bits</a:t>
            </a:r>
          </a:p>
          <a:p>
            <a:r>
              <a:rPr lang="en-US" dirty="0">
                <a:solidFill>
                  <a:srgbClr val="A6A6A6"/>
                </a:solidFill>
              </a:rPr>
              <a:t>Bit-level manipulations</a:t>
            </a:r>
          </a:p>
          <a:p>
            <a:r>
              <a:rPr lang="en-US" dirty="0"/>
              <a:t>Integers</a:t>
            </a:r>
          </a:p>
          <a:p>
            <a:pPr lvl="1"/>
            <a:r>
              <a:rPr lang="en-US" dirty="0">
                <a:solidFill>
                  <a:schemeClr val="bg1">
                    <a:lumMod val="65000"/>
                  </a:schemeClr>
                </a:solidFill>
              </a:rPr>
              <a:t>Representation: unsigned and signed</a:t>
            </a:r>
          </a:p>
          <a:p>
            <a:pPr lvl="1"/>
            <a:r>
              <a:rPr lang="en-US" dirty="0">
                <a:solidFill>
                  <a:srgbClr val="A6A6A6"/>
                </a:solidFill>
              </a:rPr>
              <a:t>Conversion, casting</a:t>
            </a:r>
          </a:p>
          <a:p>
            <a:pPr lvl="1"/>
            <a:r>
              <a:rPr lang="en-US" b="1" dirty="0"/>
              <a:t>Expanding, truncating</a:t>
            </a:r>
          </a:p>
          <a:p>
            <a:pPr lvl="1"/>
            <a:r>
              <a:rPr lang="en-US" dirty="0">
                <a:solidFill>
                  <a:srgbClr val="A6A6A6"/>
                </a:solidFill>
              </a:rPr>
              <a:t>Addition, negation, multiplication, shifting</a:t>
            </a:r>
          </a:p>
          <a:p>
            <a:pPr lvl="1"/>
            <a:r>
              <a:rPr lang="en-US" dirty="0">
                <a:solidFill>
                  <a:srgbClr val="A6A6A6"/>
                </a:solidFill>
              </a:rPr>
              <a:t>Summary</a:t>
            </a:r>
          </a:p>
          <a:p>
            <a:r>
              <a:rPr lang="en-US" dirty="0">
                <a:solidFill>
                  <a:schemeClr val="bg1">
                    <a:lumMod val="65000"/>
                  </a:schemeClr>
                </a:solidFill>
              </a:rPr>
              <a:t>Representations in memory, pointers, strings</a:t>
            </a:r>
          </a:p>
        </p:txBody>
      </p:sp>
    </p:spTree>
    <p:extLst>
      <p:ext uri="{BB962C8B-B14F-4D97-AF65-F5344CB8AC3E}">
        <p14:creationId xmlns:p14="http://schemas.microsoft.com/office/powerpoint/2010/main" val="34166031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304800" y="533400"/>
            <a:ext cx="6110288" cy="555625"/>
          </a:xfrm>
        </p:spPr>
        <p:txBody>
          <a:bodyPr/>
          <a:lstStyle/>
          <a:p>
            <a:pPr eaLnBrk="1" hangingPunct="1">
              <a:defRPr/>
            </a:pPr>
            <a:r>
              <a:rPr lang="en-US"/>
              <a:t>Sign Extension</a:t>
            </a:r>
          </a:p>
        </p:txBody>
      </p:sp>
      <p:sp>
        <p:nvSpPr>
          <p:cNvPr id="125955" name="Rectangle 3"/>
          <p:cNvSpPr>
            <a:spLocks noGrp="1" noChangeArrowheads="1"/>
          </p:cNvSpPr>
          <p:nvPr>
            <p:ph type="body" idx="1"/>
          </p:nvPr>
        </p:nvSpPr>
        <p:spPr>
          <a:xfrm>
            <a:off x="303213" y="1220788"/>
            <a:ext cx="8294687" cy="5224462"/>
          </a:xfrm>
        </p:spPr>
        <p:txBody>
          <a:bodyPr lIns="90487" tIns="44450" rIns="90487" bIns="44450"/>
          <a:lstStyle/>
          <a:p>
            <a:pPr eaLnBrk="1" hangingPunct="1">
              <a:defRPr/>
            </a:pPr>
            <a:r>
              <a:rPr lang="en-US"/>
              <a:t>Task:</a:t>
            </a:r>
          </a:p>
          <a:p>
            <a:pPr lvl="1" eaLnBrk="1" hangingPunct="1">
              <a:defRPr/>
            </a:pPr>
            <a:r>
              <a:rPr lang="en-US"/>
              <a:t>Given </a:t>
            </a:r>
            <a:r>
              <a:rPr lang="en-US" i="1"/>
              <a:t>w</a:t>
            </a:r>
            <a:r>
              <a:rPr lang="en-US"/>
              <a:t>-bit signed integer </a:t>
            </a:r>
            <a:r>
              <a:rPr lang="en-US" i="1"/>
              <a:t>x</a:t>
            </a:r>
            <a:endParaRPr lang="en-US"/>
          </a:p>
          <a:p>
            <a:pPr lvl="1" eaLnBrk="1" hangingPunct="1">
              <a:defRPr/>
            </a:pPr>
            <a:r>
              <a:rPr lang="en-US"/>
              <a:t>Convert it to </a:t>
            </a:r>
            <a:r>
              <a:rPr lang="en-US" i="1"/>
              <a:t>w</a:t>
            </a:r>
            <a:r>
              <a:rPr lang="en-US"/>
              <a:t>+</a:t>
            </a:r>
            <a:r>
              <a:rPr lang="en-US" i="1"/>
              <a:t>k</a:t>
            </a:r>
            <a:r>
              <a:rPr lang="en-US"/>
              <a:t>-bit integer with same value</a:t>
            </a:r>
          </a:p>
          <a:p>
            <a:pPr eaLnBrk="1" hangingPunct="1">
              <a:defRPr/>
            </a:pPr>
            <a:r>
              <a:rPr lang="en-US"/>
              <a:t>Rule:</a:t>
            </a:r>
          </a:p>
          <a:p>
            <a:pPr lvl="1" eaLnBrk="1" hangingPunct="1">
              <a:defRPr/>
            </a:pPr>
            <a:r>
              <a:rPr lang="en-US"/>
              <a:t>Make </a:t>
            </a:r>
            <a:r>
              <a:rPr lang="en-US" i="1"/>
              <a:t>k</a:t>
            </a:r>
            <a:r>
              <a:rPr lang="en-US"/>
              <a:t> copies of sign bit:</a:t>
            </a:r>
          </a:p>
          <a:p>
            <a:pPr lvl="1" eaLnBrk="1" hangingPunct="1">
              <a:defRPr/>
            </a:pPr>
            <a:r>
              <a:rPr lang="en-US" b="0" i="1"/>
              <a:t>X</a:t>
            </a:r>
            <a:r>
              <a:rPr lang="en-US"/>
              <a:t> </a:t>
            </a:r>
            <a:r>
              <a:rPr lang="en-US">
                <a:latin typeface="Symbol" pitchFamily="18" charset="2"/>
              </a:rPr>
              <a:t></a:t>
            </a:r>
            <a:r>
              <a:rPr lang="en-US"/>
              <a:t> =  </a:t>
            </a:r>
            <a:r>
              <a:rPr lang="en-US" b="0" i="1"/>
              <a:t>x</a:t>
            </a:r>
            <a:r>
              <a:rPr lang="en-US" b="0" i="1" baseline="-25000"/>
              <a:t>w</a:t>
            </a:r>
            <a:r>
              <a:rPr lang="en-US" b="0" baseline="-25000"/>
              <a:t>–1 </a:t>
            </a:r>
            <a:r>
              <a:rPr lang="en-US"/>
              <a:t>,…, </a:t>
            </a:r>
            <a:r>
              <a:rPr lang="en-US" b="0" i="1"/>
              <a:t>x</a:t>
            </a:r>
            <a:r>
              <a:rPr lang="en-US" b="0" i="1" baseline="-25000"/>
              <a:t>w</a:t>
            </a:r>
            <a:r>
              <a:rPr lang="en-US" b="0" baseline="-25000"/>
              <a:t>–1 </a:t>
            </a:r>
            <a:r>
              <a:rPr lang="en-US"/>
              <a:t>, </a:t>
            </a:r>
            <a:r>
              <a:rPr lang="en-US" b="0" i="1"/>
              <a:t>x</a:t>
            </a:r>
            <a:r>
              <a:rPr lang="en-US" b="0" i="1" baseline="-25000"/>
              <a:t>w</a:t>
            </a:r>
            <a:r>
              <a:rPr lang="en-US" b="0" baseline="-25000"/>
              <a:t>–1 </a:t>
            </a:r>
            <a:r>
              <a:rPr lang="en-US"/>
              <a:t>, </a:t>
            </a:r>
            <a:r>
              <a:rPr lang="en-US" b="0" i="1"/>
              <a:t>x</a:t>
            </a:r>
            <a:r>
              <a:rPr lang="en-US" b="0" i="1" baseline="-25000"/>
              <a:t>w</a:t>
            </a:r>
            <a:r>
              <a:rPr lang="en-US" b="0" baseline="-25000"/>
              <a:t>–2 </a:t>
            </a:r>
            <a:r>
              <a:rPr lang="en-US"/>
              <a:t>,…, </a:t>
            </a:r>
            <a:r>
              <a:rPr lang="en-US" b="0" i="1"/>
              <a:t>x</a:t>
            </a:r>
            <a:r>
              <a:rPr lang="en-US" b="0" baseline="-25000"/>
              <a:t>0</a:t>
            </a:r>
          </a:p>
          <a:p>
            <a:pPr eaLnBrk="1" hangingPunct="1">
              <a:defRPr/>
            </a:pPr>
            <a:endParaRPr lang="en-US"/>
          </a:p>
        </p:txBody>
      </p:sp>
      <p:sp>
        <p:nvSpPr>
          <p:cNvPr id="28676" name="Freeform 4"/>
          <p:cNvSpPr>
            <a:spLocks/>
          </p:cNvSpPr>
          <p:nvPr/>
        </p:nvSpPr>
        <p:spPr bwMode="auto">
          <a:xfrm>
            <a:off x="1752600" y="3733800"/>
            <a:ext cx="1296988" cy="77788"/>
          </a:xfrm>
          <a:custGeom>
            <a:avLst/>
            <a:gdLst>
              <a:gd name="T0" fmla="*/ 0 w 817"/>
              <a:gd name="T1" fmla="*/ 0 h 49"/>
              <a:gd name="T2" fmla="*/ 0 w 817"/>
              <a:gd name="T3" fmla="*/ 48 h 49"/>
              <a:gd name="T4" fmla="*/ 816 w 817"/>
              <a:gd name="T5" fmla="*/ 48 h 49"/>
              <a:gd name="T6" fmla="*/ 816 w 817"/>
              <a:gd name="T7" fmla="*/ 0 h 49"/>
              <a:gd name="T8" fmla="*/ 0 60000 65536"/>
              <a:gd name="T9" fmla="*/ 0 60000 65536"/>
              <a:gd name="T10" fmla="*/ 0 60000 65536"/>
              <a:gd name="T11" fmla="*/ 0 60000 65536"/>
              <a:gd name="T12" fmla="*/ 0 w 817"/>
              <a:gd name="T13" fmla="*/ 0 h 49"/>
              <a:gd name="T14" fmla="*/ 817 w 817"/>
              <a:gd name="T15" fmla="*/ 49 h 49"/>
            </a:gdLst>
            <a:ahLst/>
            <a:cxnLst>
              <a:cxn ang="T8">
                <a:pos x="T0" y="T1"/>
              </a:cxn>
              <a:cxn ang="T9">
                <a:pos x="T2" y="T3"/>
              </a:cxn>
              <a:cxn ang="T10">
                <a:pos x="T4" y="T5"/>
              </a:cxn>
              <a:cxn ang="T11">
                <a:pos x="T6" y="T7"/>
              </a:cxn>
            </a:cxnLst>
            <a:rect l="T12" t="T13" r="T14" b="T15"/>
            <a:pathLst>
              <a:path w="817" h="49">
                <a:moveTo>
                  <a:pt x="0" y="0"/>
                </a:moveTo>
                <a:lnTo>
                  <a:pt x="0" y="48"/>
                </a:lnTo>
                <a:lnTo>
                  <a:pt x="816" y="48"/>
                </a:lnTo>
                <a:lnTo>
                  <a:pt x="816" y="0"/>
                </a:lnTo>
              </a:path>
            </a:pathLst>
          </a:custGeom>
          <a:noFill/>
          <a:ln w="25400" cap="rnd">
            <a:solidFill>
              <a:schemeClr val="tx1"/>
            </a:solidFill>
            <a:round/>
            <a:headEnd/>
            <a:tailEnd/>
          </a:ln>
        </p:spPr>
        <p:txBody>
          <a:bodyPr/>
          <a:lstStyle/>
          <a:p>
            <a:endParaRPr lang="en-US"/>
          </a:p>
        </p:txBody>
      </p:sp>
      <p:sp>
        <p:nvSpPr>
          <p:cNvPr id="28677" name="Rectangle 5"/>
          <p:cNvSpPr>
            <a:spLocks noChangeArrowheads="1"/>
          </p:cNvSpPr>
          <p:nvPr/>
        </p:nvSpPr>
        <p:spPr bwMode="auto">
          <a:xfrm>
            <a:off x="1447800" y="3962400"/>
            <a:ext cx="1529841" cy="335989"/>
          </a:xfrm>
          <a:prstGeom prst="rect">
            <a:avLst/>
          </a:prstGeom>
          <a:noFill/>
          <a:ln w="25400">
            <a:noFill/>
            <a:miter lim="800000"/>
            <a:headEnd/>
            <a:tailEnd/>
          </a:ln>
        </p:spPr>
        <p:txBody>
          <a:bodyPr wrap="none" lIns="90487" tIns="44450" rIns="90487" bIns="44450">
            <a:spAutoFit/>
          </a:bodyPr>
          <a:lstStyle/>
          <a:p>
            <a:pPr>
              <a:lnSpc>
                <a:spcPct val="100000"/>
              </a:lnSpc>
            </a:pPr>
            <a:r>
              <a:rPr lang="en-US" sz="1600" i="1" dirty="0">
                <a:latin typeface="Calibri" pitchFamily="34" charset="0"/>
              </a:rPr>
              <a:t>k</a:t>
            </a:r>
            <a:r>
              <a:rPr lang="en-US" sz="1600" dirty="0">
                <a:latin typeface="Calibri" pitchFamily="34" charset="0"/>
              </a:rPr>
              <a:t> copies of MSB</a:t>
            </a:r>
          </a:p>
        </p:txBody>
      </p:sp>
      <p:grpSp>
        <p:nvGrpSpPr>
          <p:cNvPr id="2" name="Group 6"/>
          <p:cNvGrpSpPr>
            <a:grpSpLocks/>
          </p:cNvGrpSpPr>
          <p:nvPr/>
        </p:nvGrpSpPr>
        <p:grpSpPr bwMode="auto">
          <a:xfrm>
            <a:off x="1905000" y="3887788"/>
            <a:ext cx="5181600" cy="2913062"/>
            <a:chOff x="1392" y="2104"/>
            <a:chExt cx="3264" cy="1835"/>
          </a:xfrm>
        </p:grpSpPr>
        <p:grpSp>
          <p:nvGrpSpPr>
            <p:cNvPr id="3" name="Group 7"/>
            <p:cNvGrpSpPr>
              <a:grpSpLocks/>
            </p:cNvGrpSpPr>
            <p:nvPr/>
          </p:nvGrpSpPr>
          <p:grpSpPr bwMode="auto">
            <a:xfrm>
              <a:off x="1392" y="2352"/>
              <a:ext cx="3264" cy="1248"/>
              <a:chOff x="1392" y="2352"/>
              <a:chExt cx="3264" cy="1248"/>
            </a:xfrm>
          </p:grpSpPr>
          <p:grpSp>
            <p:nvGrpSpPr>
              <p:cNvPr id="4" name="Group 8"/>
              <p:cNvGrpSpPr>
                <a:grpSpLocks/>
              </p:cNvGrpSpPr>
              <p:nvPr/>
            </p:nvGrpSpPr>
            <p:grpSpPr bwMode="auto">
              <a:xfrm>
                <a:off x="2928" y="2400"/>
                <a:ext cx="1728" cy="144"/>
                <a:chOff x="2928" y="2400"/>
                <a:chExt cx="1728" cy="144"/>
              </a:xfrm>
            </p:grpSpPr>
            <p:sp>
              <p:nvSpPr>
                <p:cNvPr id="28714" name="Rectangle 9"/>
                <p:cNvSpPr>
                  <a:spLocks noChangeArrowheads="1"/>
                </p:cNvSpPr>
                <p:nvPr/>
              </p:nvSpPr>
              <p:spPr bwMode="auto">
                <a:xfrm>
                  <a:off x="2928" y="2400"/>
                  <a:ext cx="144" cy="144"/>
                </a:xfrm>
                <a:prstGeom prst="rect">
                  <a:avLst/>
                </a:prstGeom>
                <a:solidFill>
                  <a:schemeClr val="accent2">
                    <a:lumMod val="40000"/>
                    <a:lumOff val="60000"/>
                  </a:schemeClr>
                </a:solidFill>
                <a:ln w="25400">
                  <a:solidFill>
                    <a:schemeClr val="tx1"/>
                  </a:solidFill>
                  <a:miter lim="800000"/>
                  <a:headEnd/>
                  <a:tailEnd/>
                </a:ln>
              </p:spPr>
              <p:txBody>
                <a:bodyPr wrap="none" anchor="ctr"/>
                <a:lstStyle/>
                <a:p>
                  <a:pPr algn="ctr">
                    <a:lnSpc>
                      <a:spcPct val="100000"/>
                    </a:lnSpc>
                  </a:pPr>
                  <a:endParaRPr lang="en-US" b="0"/>
                </a:p>
              </p:txBody>
            </p:sp>
            <p:sp>
              <p:nvSpPr>
                <p:cNvPr id="28715" name="Rectangle 10"/>
                <p:cNvSpPr>
                  <a:spLocks noChangeArrowheads="1"/>
                </p:cNvSpPr>
                <p:nvPr/>
              </p:nvSpPr>
              <p:spPr bwMode="auto">
                <a:xfrm>
                  <a:off x="3072" y="2400"/>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28716" name="Rectangle 11"/>
                <p:cNvSpPr>
                  <a:spLocks noChangeArrowheads="1"/>
                </p:cNvSpPr>
                <p:nvPr/>
              </p:nvSpPr>
              <p:spPr bwMode="auto">
                <a:xfrm>
                  <a:off x="3216" y="2400"/>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28717" name="Rectangle 12"/>
                <p:cNvSpPr>
                  <a:spLocks noChangeArrowheads="1"/>
                </p:cNvSpPr>
                <p:nvPr/>
              </p:nvSpPr>
              <p:spPr bwMode="auto">
                <a:xfrm>
                  <a:off x="4224" y="2400"/>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28718" name="Rectangle 13"/>
                <p:cNvSpPr>
                  <a:spLocks noChangeArrowheads="1"/>
                </p:cNvSpPr>
                <p:nvPr/>
              </p:nvSpPr>
              <p:spPr bwMode="auto">
                <a:xfrm>
                  <a:off x="4368" y="2400"/>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28719" name="Rectangle 14"/>
                <p:cNvSpPr>
                  <a:spLocks noChangeArrowheads="1"/>
                </p:cNvSpPr>
                <p:nvPr/>
              </p:nvSpPr>
              <p:spPr bwMode="auto">
                <a:xfrm>
                  <a:off x="4512" y="2400"/>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28720" name="Rectangle 15"/>
                <p:cNvSpPr>
                  <a:spLocks noChangeArrowheads="1"/>
                </p:cNvSpPr>
                <p:nvPr/>
              </p:nvSpPr>
              <p:spPr bwMode="auto">
                <a:xfrm>
                  <a:off x="3360" y="2400"/>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28687" name="Rectangle 16"/>
              <p:cNvSpPr>
                <a:spLocks noChangeArrowheads="1"/>
              </p:cNvSpPr>
              <p:nvPr/>
            </p:nvSpPr>
            <p:spPr bwMode="auto">
              <a:xfrm>
                <a:off x="2544" y="2352"/>
                <a:ext cx="248" cy="231"/>
              </a:xfrm>
              <a:prstGeom prst="rect">
                <a:avLst/>
              </a:prstGeom>
              <a:noFill/>
              <a:ln w="25400">
                <a:noFill/>
                <a:miter lim="800000"/>
                <a:headEnd/>
                <a:tailEnd/>
              </a:ln>
            </p:spPr>
            <p:txBody>
              <a:bodyPr wrap="none">
                <a:spAutoFit/>
              </a:bodyPr>
              <a:lstStyle/>
              <a:p>
                <a:pPr>
                  <a:lnSpc>
                    <a:spcPct val="100000"/>
                  </a:lnSpc>
                </a:pPr>
                <a:r>
                  <a:rPr lang="en-US" i="1">
                    <a:latin typeface="Times" pitchFamily="18" charset="0"/>
                  </a:rPr>
                  <a:t>X</a:t>
                </a:r>
                <a:r>
                  <a:rPr lang="en-US" b="0">
                    <a:latin typeface="Times" pitchFamily="18" charset="0"/>
                  </a:rPr>
                  <a:t> </a:t>
                </a:r>
                <a:endParaRPr lang="en-US" b="0">
                  <a:latin typeface="Symbol" pitchFamily="18" charset="2"/>
                </a:endParaRPr>
              </a:p>
            </p:txBody>
          </p:sp>
          <p:sp>
            <p:nvSpPr>
              <p:cNvPr id="28688" name="Rectangle 17"/>
              <p:cNvSpPr>
                <a:spLocks noChangeArrowheads="1"/>
              </p:cNvSpPr>
              <p:nvPr/>
            </p:nvSpPr>
            <p:spPr bwMode="auto">
              <a:xfrm>
                <a:off x="1392" y="3360"/>
                <a:ext cx="284" cy="231"/>
              </a:xfrm>
              <a:prstGeom prst="rect">
                <a:avLst/>
              </a:prstGeom>
              <a:noFill/>
              <a:ln w="25400">
                <a:noFill/>
                <a:miter lim="800000"/>
                <a:headEnd/>
                <a:tailEnd/>
              </a:ln>
            </p:spPr>
            <p:txBody>
              <a:bodyPr wrap="none">
                <a:spAutoFit/>
              </a:bodyPr>
              <a:lstStyle/>
              <a:p>
                <a:pPr>
                  <a:lnSpc>
                    <a:spcPct val="100000"/>
                  </a:lnSpc>
                </a:pPr>
                <a:r>
                  <a:rPr lang="en-US" i="1">
                    <a:latin typeface="Times" pitchFamily="18" charset="0"/>
                  </a:rPr>
                  <a:t>X</a:t>
                </a:r>
                <a:r>
                  <a:rPr lang="en-US" b="0">
                    <a:latin typeface="Times" pitchFamily="18" charset="0"/>
                  </a:rPr>
                  <a:t> </a:t>
                </a:r>
                <a:r>
                  <a:rPr lang="en-US" b="0">
                    <a:latin typeface="Symbol" pitchFamily="18" charset="2"/>
                  </a:rPr>
                  <a:t></a:t>
                </a:r>
              </a:p>
            </p:txBody>
          </p:sp>
          <p:sp>
            <p:nvSpPr>
              <p:cNvPr id="28689" name="Line 18"/>
              <p:cNvSpPr>
                <a:spLocks noChangeShapeType="1"/>
              </p:cNvSpPr>
              <p:nvPr/>
            </p:nvSpPr>
            <p:spPr bwMode="auto">
              <a:xfrm>
                <a:off x="3024" y="2592"/>
                <a:ext cx="0" cy="816"/>
              </a:xfrm>
              <a:prstGeom prst="line">
                <a:avLst/>
              </a:prstGeom>
              <a:noFill/>
              <a:ln w="25400">
                <a:solidFill>
                  <a:schemeClr val="tx1"/>
                </a:solidFill>
                <a:round/>
                <a:headEnd/>
                <a:tailEnd type="triangle" w="med" len="med"/>
              </a:ln>
            </p:spPr>
            <p:txBody>
              <a:bodyPr wrap="none" anchor="ctr"/>
              <a:lstStyle/>
              <a:p>
                <a:endParaRPr lang="en-US"/>
              </a:p>
            </p:txBody>
          </p:sp>
          <p:sp>
            <p:nvSpPr>
              <p:cNvPr id="28690" name="Line 19"/>
              <p:cNvSpPr>
                <a:spLocks noChangeShapeType="1"/>
              </p:cNvSpPr>
              <p:nvPr/>
            </p:nvSpPr>
            <p:spPr bwMode="auto">
              <a:xfrm flipH="1">
                <a:off x="2880" y="2592"/>
                <a:ext cx="144" cy="816"/>
              </a:xfrm>
              <a:prstGeom prst="line">
                <a:avLst/>
              </a:prstGeom>
              <a:noFill/>
              <a:ln w="25400">
                <a:solidFill>
                  <a:schemeClr val="tx1"/>
                </a:solidFill>
                <a:round/>
                <a:headEnd/>
                <a:tailEnd type="triangle" w="med" len="med"/>
              </a:ln>
            </p:spPr>
            <p:txBody>
              <a:bodyPr wrap="none" anchor="ctr"/>
              <a:lstStyle/>
              <a:p>
                <a:endParaRPr lang="en-US"/>
              </a:p>
            </p:txBody>
          </p:sp>
          <p:grpSp>
            <p:nvGrpSpPr>
              <p:cNvPr id="5" name="Group 20"/>
              <p:cNvGrpSpPr>
                <a:grpSpLocks/>
              </p:cNvGrpSpPr>
              <p:nvPr/>
            </p:nvGrpSpPr>
            <p:grpSpPr bwMode="auto">
              <a:xfrm>
                <a:off x="1824" y="3456"/>
                <a:ext cx="2832" cy="144"/>
                <a:chOff x="1824" y="3456"/>
                <a:chExt cx="2832" cy="144"/>
              </a:xfrm>
            </p:grpSpPr>
            <p:sp>
              <p:nvSpPr>
                <p:cNvPr id="28701" name="Rectangle 21"/>
                <p:cNvSpPr>
                  <a:spLocks noChangeArrowheads="1"/>
                </p:cNvSpPr>
                <p:nvPr/>
              </p:nvSpPr>
              <p:spPr bwMode="auto">
                <a:xfrm>
                  <a:off x="2112" y="3456"/>
                  <a:ext cx="528" cy="144"/>
                </a:xfrm>
                <a:prstGeom prst="rect">
                  <a:avLst/>
                </a:prstGeom>
                <a:solidFill>
                  <a:schemeClr val="accent2">
                    <a:lumMod val="40000"/>
                    <a:lumOff val="60000"/>
                  </a:schemeClr>
                </a:solidFill>
                <a:ln w="25400">
                  <a:solidFill>
                    <a:schemeClr val="tx1"/>
                  </a:solidFill>
                  <a:miter lim="800000"/>
                  <a:headEnd/>
                  <a:tailEnd/>
                </a:ln>
              </p:spPr>
              <p:txBody>
                <a:bodyPr wrap="none" anchor="ctr"/>
                <a:lstStyle/>
                <a:p>
                  <a:pPr algn="ctr">
                    <a:lnSpc>
                      <a:spcPct val="100000"/>
                    </a:lnSpc>
                  </a:pPr>
                  <a:r>
                    <a:rPr lang="en-US" b="0"/>
                    <a:t>• • •</a:t>
                  </a:r>
                </a:p>
              </p:txBody>
            </p:sp>
            <p:sp>
              <p:nvSpPr>
                <p:cNvPr id="28702" name="Rectangle 22"/>
                <p:cNvSpPr>
                  <a:spLocks noChangeArrowheads="1"/>
                </p:cNvSpPr>
                <p:nvPr/>
              </p:nvSpPr>
              <p:spPr bwMode="auto">
                <a:xfrm>
                  <a:off x="2784" y="3456"/>
                  <a:ext cx="144" cy="144"/>
                </a:xfrm>
                <a:prstGeom prst="rect">
                  <a:avLst/>
                </a:prstGeom>
                <a:solidFill>
                  <a:schemeClr val="accent2">
                    <a:lumMod val="40000"/>
                    <a:lumOff val="60000"/>
                  </a:schemeClr>
                </a:solidFill>
                <a:ln w="25400">
                  <a:solidFill>
                    <a:schemeClr val="tx1"/>
                  </a:solidFill>
                  <a:miter lim="800000"/>
                  <a:headEnd/>
                  <a:tailEnd/>
                </a:ln>
              </p:spPr>
              <p:txBody>
                <a:bodyPr wrap="none" anchor="ctr"/>
                <a:lstStyle/>
                <a:p>
                  <a:pPr algn="ctr">
                    <a:lnSpc>
                      <a:spcPct val="100000"/>
                    </a:lnSpc>
                  </a:pPr>
                  <a:endParaRPr lang="en-US" b="0"/>
                </a:p>
              </p:txBody>
            </p:sp>
            <p:sp>
              <p:nvSpPr>
                <p:cNvPr id="28703" name="Rectangle 23"/>
                <p:cNvSpPr>
                  <a:spLocks noChangeArrowheads="1"/>
                </p:cNvSpPr>
                <p:nvPr/>
              </p:nvSpPr>
              <p:spPr bwMode="auto">
                <a:xfrm>
                  <a:off x="2640" y="3456"/>
                  <a:ext cx="144" cy="144"/>
                </a:xfrm>
                <a:prstGeom prst="rect">
                  <a:avLst/>
                </a:prstGeom>
                <a:solidFill>
                  <a:schemeClr val="accent2">
                    <a:lumMod val="40000"/>
                    <a:lumOff val="60000"/>
                  </a:schemeClr>
                </a:solidFill>
                <a:ln w="25400">
                  <a:solidFill>
                    <a:schemeClr val="tx1"/>
                  </a:solidFill>
                  <a:miter lim="800000"/>
                  <a:headEnd/>
                  <a:tailEnd/>
                </a:ln>
              </p:spPr>
              <p:txBody>
                <a:bodyPr wrap="none" anchor="ctr"/>
                <a:lstStyle/>
                <a:p>
                  <a:pPr algn="ctr">
                    <a:lnSpc>
                      <a:spcPct val="100000"/>
                    </a:lnSpc>
                  </a:pPr>
                  <a:endParaRPr lang="en-US" b="0"/>
                </a:p>
              </p:txBody>
            </p:sp>
            <p:sp>
              <p:nvSpPr>
                <p:cNvPr id="28704" name="Rectangle 24"/>
                <p:cNvSpPr>
                  <a:spLocks noChangeArrowheads="1"/>
                </p:cNvSpPr>
                <p:nvPr/>
              </p:nvSpPr>
              <p:spPr bwMode="auto">
                <a:xfrm>
                  <a:off x="1968" y="3456"/>
                  <a:ext cx="144" cy="144"/>
                </a:xfrm>
                <a:prstGeom prst="rect">
                  <a:avLst/>
                </a:prstGeom>
                <a:solidFill>
                  <a:schemeClr val="accent2">
                    <a:lumMod val="40000"/>
                    <a:lumOff val="60000"/>
                  </a:schemeClr>
                </a:solidFill>
                <a:ln w="25400">
                  <a:solidFill>
                    <a:schemeClr val="tx1"/>
                  </a:solidFill>
                  <a:miter lim="800000"/>
                  <a:headEnd/>
                  <a:tailEnd/>
                </a:ln>
              </p:spPr>
              <p:txBody>
                <a:bodyPr wrap="none" anchor="ctr"/>
                <a:lstStyle/>
                <a:p>
                  <a:pPr algn="ctr">
                    <a:lnSpc>
                      <a:spcPct val="100000"/>
                    </a:lnSpc>
                  </a:pPr>
                  <a:endParaRPr lang="en-US" b="0"/>
                </a:p>
              </p:txBody>
            </p:sp>
            <p:sp>
              <p:nvSpPr>
                <p:cNvPr id="28705" name="Rectangle 25"/>
                <p:cNvSpPr>
                  <a:spLocks noChangeArrowheads="1"/>
                </p:cNvSpPr>
                <p:nvPr/>
              </p:nvSpPr>
              <p:spPr bwMode="auto">
                <a:xfrm>
                  <a:off x="1824" y="3456"/>
                  <a:ext cx="144" cy="144"/>
                </a:xfrm>
                <a:prstGeom prst="rect">
                  <a:avLst/>
                </a:prstGeom>
                <a:solidFill>
                  <a:schemeClr val="accent2">
                    <a:lumMod val="40000"/>
                    <a:lumOff val="60000"/>
                  </a:schemeClr>
                </a:solidFill>
                <a:ln w="25400">
                  <a:solidFill>
                    <a:schemeClr val="tx1"/>
                  </a:solidFill>
                  <a:miter lim="800000"/>
                  <a:headEnd/>
                  <a:tailEnd/>
                </a:ln>
              </p:spPr>
              <p:txBody>
                <a:bodyPr wrap="none" anchor="ctr"/>
                <a:lstStyle/>
                <a:p>
                  <a:pPr algn="ctr">
                    <a:lnSpc>
                      <a:spcPct val="100000"/>
                    </a:lnSpc>
                  </a:pPr>
                  <a:endParaRPr lang="en-US" b="0"/>
                </a:p>
              </p:txBody>
            </p:sp>
            <p:grpSp>
              <p:nvGrpSpPr>
                <p:cNvPr id="6" name="Group 26"/>
                <p:cNvGrpSpPr>
                  <a:grpSpLocks/>
                </p:cNvGrpSpPr>
                <p:nvPr/>
              </p:nvGrpSpPr>
              <p:grpSpPr bwMode="auto">
                <a:xfrm>
                  <a:off x="2928" y="3456"/>
                  <a:ext cx="1728" cy="144"/>
                  <a:chOff x="2928" y="3456"/>
                  <a:chExt cx="1728" cy="144"/>
                </a:xfrm>
              </p:grpSpPr>
              <p:sp>
                <p:nvSpPr>
                  <p:cNvPr id="28707" name="Rectangle 27"/>
                  <p:cNvSpPr>
                    <a:spLocks noChangeArrowheads="1"/>
                  </p:cNvSpPr>
                  <p:nvPr/>
                </p:nvSpPr>
                <p:spPr bwMode="auto">
                  <a:xfrm>
                    <a:off x="2928" y="3456"/>
                    <a:ext cx="144" cy="144"/>
                  </a:xfrm>
                  <a:prstGeom prst="rect">
                    <a:avLst/>
                  </a:prstGeom>
                  <a:solidFill>
                    <a:schemeClr val="accent2">
                      <a:lumMod val="40000"/>
                      <a:lumOff val="60000"/>
                    </a:schemeClr>
                  </a:solidFill>
                  <a:ln w="25400">
                    <a:solidFill>
                      <a:schemeClr val="tx1"/>
                    </a:solidFill>
                    <a:miter lim="800000"/>
                    <a:headEnd/>
                    <a:tailEnd/>
                  </a:ln>
                </p:spPr>
                <p:txBody>
                  <a:bodyPr wrap="none" anchor="ctr"/>
                  <a:lstStyle/>
                  <a:p>
                    <a:pPr algn="ctr">
                      <a:lnSpc>
                        <a:spcPct val="100000"/>
                      </a:lnSpc>
                    </a:pPr>
                    <a:endParaRPr lang="en-US" b="0"/>
                  </a:p>
                </p:txBody>
              </p:sp>
              <p:sp>
                <p:nvSpPr>
                  <p:cNvPr id="28708" name="Rectangle 28"/>
                  <p:cNvSpPr>
                    <a:spLocks noChangeArrowheads="1"/>
                  </p:cNvSpPr>
                  <p:nvPr/>
                </p:nvSpPr>
                <p:spPr bwMode="auto">
                  <a:xfrm>
                    <a:off x="3072" y="345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28709" name="Rectangle 29"/>
                  <p:cNvSpPr>
                    <a:spLocks noChangeArrowheads="1"/>
                  </p:cNvSpPr>
                  <p:nvPr/>
                </p:nvSpPr>
                <p:spPr bwMode="auto">
                  <a:xfrm>
                    <a:off x="3216" y="345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28710" name="Rectangle 30"/>
                  <p:cNvSpPr>
                    <a:spLocks noChangeArrowheads="1"/>
                  </p:cNvSpPr>
                  <p:nvPr/>
                </p:nvSpPr>
                <p:spPr bwMode="auto">
                  <a:xfrm>
                    <a:off x="4224" y="345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28711" name="Rectangle 31"/>
                  <p:cNvSpPr>
                    <a:spLocks noChangeArrowheads="1"/>
                  </p:cNvSpPr>
                  <p:nvPr/>
                </p:nvSpPr>
                <p:spPr bwMode="auto">
                  <a:xfrm>
                    <a:off x="4368" y="345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28712" name="Rectangle 32"/>
                  <p:cNvSpPr>
                    <a:spLocks noChangeArrowheads="1"/>
                  </p:cNvSpPr>
                  <p:nvPr/>
                </p:nvSpPr>
                <p:spPr bwMode="auto">
                  <a:xfrm>
                    <a:off x="4512" y="345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28713" name="Rectangle 33"/>
                  <p:cNvSpPr>
                    <a:spLocks noChangeArrowheads="1"/>
                  </p:cNvSpPr>
                  <p:nvPr/>
                </p:nvSpPr>
                <p:spPr bwMode="auto">
                  <a:xfrm>
                    <a:off x="3360" y="3456"/>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grpSp>
          <p:sp>
            <p:nvSpPr>
              <p:cNvPr id="28692" name="Line 34"/>
              <p:cNvSpPr>
                <a:spLocks noChangeShapeType="1"/>
              </p:cNvSpPr>
              <p:nvPr/>
            </p:nvSpPr>
            <p:spPr bwMode="auto">
              <a:xfrm flipH="1">
                <a:off x="2736" y="2592"/>
                <a:ext cx="288" cy="816"/>
              </a:xfrm>
              <a:prstGeom prst="line">
                <a:avLst/>
              </a:prstGeom>
              <a:noFill/>
              <a:ln w="25400">
                <a:solidFill>
                  <a:schemeClr val="tx1"/>
                </a:solidFill>
                <a:round/>
                <a:headEnd/>
                <a:tailEnd type="triangle" w="med" len="med"/>
              </a:ln>
            </p:spPr>
            <p:txBody>
              <a:bodyPr wrap="none" anchor="ctr"/>
              <a:lstStyle/>
              <a:p>
                <a:endParaRPr lang="en-US"/>
              </a:p>
            </p:txBody>
          </p:sp>
          <p:sp>
            <p:nvSpPr>
              <p:cNvPr id="28693" name="Line 35"/>
              <p:cNvSpPr>
                <a:spLocks noChangeShapeType="1"/>
              </p:cNvSpPr>
              <p:nvPr/>
            </p:nvSpPr>
            <p:spPr bwMode="auto">
              <a:xfrm flipH="1">
                <a:off x="2064" y="2592"/>
                <a:ext cx="960" cy="816"/>
              </a:xfrm>
              <a:prstGeom prst="line">
                <a:avLst/>
              </a:prstGeom>
              <a:noFill/>
              <a:ln w="25400">
                <a:solidFill>
                  <a:schemeClr val="tx1"/>
                </a:solidFill>
                <a:round/>
                <a:headEnd/>
                <a:tailEnd type="triangle" w="med" len="med"/>
              </a:ln>
            </p:spPr>
            <p:txBody>
              <a:bodyPr wrap="none" anchor="ctr"/>
              <a:lstStyle/>
              <a:p>
                <a:endParaRPr lang="en-US"/>
              </a:p>
            </p:txBody>
          </p:sp>
          <p:sp>
            <p:nvSpPr>
              <p:cNvPr id="28694" name="Line 36"/>
              <p:cNvSpPr>
                <a:spLocks noChangeShapeType="1"/>
              </p:cNvSpPr>
              <p:nvPr/>
            </p:nvSpPr>
            <p:spPr bwMode="auto">
              <a:xfrm flipH="1">
                <a:off x="1920" y="2592"/>
                <a:ext cx="1104" cy="816"/>
              </a:xfrm>
              <a:prstGeom prst="line">
                <a:avLst/>
              </a:prstGeom>
              <a:noFill/>
              <a:ln w="25400">
                <a:solidFill>
                  <a:schemeClr val="tx1"/>
                </a:solidFill>
                <a:round/>
                <a:headEnd/>
                <a:tailEnd type="triangle" w="med" len="med"/>
              </a:ln>
            </p:spPr>
            <p:txBody>
              <a:bodyPr wrap="none" anchor="ctr"/>
              <a:lstStyle/>
              <a:p>
                <a:endParaRPr lang="en-US"/>
              </a:p>
            </p:txBody>
          </p:sp>
          <p:sp>
            <p:nvSpPr>
              <p:cNvPr id="28695" name="Line 37"/>
              <p:cNvSpPr>
                <a:spLocks noChangeShapeType="1"/>
              </p:cNvSpPr>
              <p:nvPr/>
            </p:nvSpPr>
            <p:spPr bwMode="auto">
              <a:xfrm>
                <a:off x="3168" y="2592"/>
                <a:ext cx="0" cy="816"/>
              </a:xfrm>
              <a:prstGeom prst="line">
                <a:avLst/>
              </a:prstGeom>
              <a:noFill/>
              <a:ln w="25400">
                <a:solidFill>
                  <a:schemeClr val="tx1"/>
                </a:solidFill>
                <a:round/>
                <a:headEnd/>
                <a:tailEnd type="triangle" w="med" len="med"/>
              </a:ln>
            </p:spPr>
            <p:txBody>
              <a:bodyPr wrap="none" anchor="ctr"/>
              <a:lstStyle/>
              <a:p>
                <a:endParaRPr lang="en-US"/>
              </a:p>
            </p:txBody>
          </p:sp>
          <p:sp>
            <p:nvSpPr>
              <p:cNvPr id="28696" name="Line 38"/>
              <p:cNvSpPr>
                <a:spLocks noChangeShapeType="1"/>
              </p:cNvSpPr>
              <p:nvPr/>
            </p:nvSpPr>
            <p:spPr bwMode="auto">
              <a:xfrm>
                <a:off x="3312" y="2592"/>
                <a:ext cx="0" cy="816"/>
              </a:xfrm>
              <a:prstGeom prst="line">
                <a:avLst/>
              </a:prstGeom>
              <a:noFill/>
              <a:ln w="25400">
                <a:solidFill>
                  <a:schemeClr val="tx1"/>
                </a:solidFill>
                <a:round/>
                <a:headEnd/>
                <a:tailEnd type="triangle" w="med" len="med"/>
              </a:ln>
            </p:spPr>
            <p:txBody>
              <a:bodyPr wrap="none" anchor="ctr"/>
              <a:lstStyle/>
              <a:p>
                <a:endParaRPr lang="en-US"/>
              </a:p>
            </p:txBody>
          </p:sp>
          <p:sp>
            <p:nvSpPr>
              <p:cNvPr id="28697" name="Line 39"/>
              <p:cNvSpPr>
                <a:spLocks noChangeShapeType="1"/>
              </p:cNvSpPr>
              <p:nvPr/>
            </p:nvSpPr>
            <p:spPr bwMode="auto">
              <a:xfrm>
                <a:off x="4320" y="2592"/>
                <a:ext cx="0" cy="816"/>
              </a:xfrm>
              <a:prstGeom prst="line">
                <a:avLst/>
              </a:prstGeom>
              <a:noFill/>
              <a:ln w="25400">
                <a:solidFill>
                  <a:schemeClr val="tx1"/>
                </a:solidFill>
                <a:round/>
                <a:headEnd/>
                <a:tailEnd type="triangle" w="med" len="med"/>
              </a:ln>
            </p:spPr>
            <p:txBody>
              <a:bodyPr wrap="none" anchor="ctr"/>
              <a:lstStyle/>
              <a:p>
                <a:endParaRPr lang="en-US"/>
              </a:p>
            </p:txBody>
          </p:sp>
          <p:sp>
            <p:nvSpPr>
              <p:cNvPr id="28698" name="Line 40"/>
              <p:cNvSpPr>
                <a:spLocks noChangeShapeType="1"/>
              </p:cNvSpPr>
              <p:nvPr/>
            </p:nvSpPr>
            <p:spPr bwMode="auto">
              <a:xfrm>
                <a:off x="4464" y="2592"/>
                <a:ext cx="0" cy="816"/>
              </a:xfrm>
              <a:prstGeom prst="line">
                <a:avLst/>
              </a:prstGeom>
              <a:noFill/>
              <a:ln w="25400">
                <a:solidFill>
                  <a:schemeClr val="tx1"/>
                </a:solidFill>
                <a:round/>
                <a:headEnd/>
                <a:tailEnd type="triangle" w="med" len="med"/>
              </a:ln>
            </p:spPr>
            <p:txBody>
              <a:bodyPr wrap="none" anchor="ctr"/>
              <a:lstStyle/>
              <a:p>
                <a:endParaRPr lang="en-US"/>
              </a:p>
            </p:txBody>
          </p:sp>
          <p:sp>
            <p:nvSpPr>
              <p:cNvPr id="28699" name="Line 41"/>
              <p:cNvSpPr>
                <a:spLocks noChangeShapeType="1"/>
              </p:cNvSpPr>
              <p:nvPr/>
            </p:nvSpPr>
            <p:spPr bwMode="auto">
              <a:xfrm>
                <a:off x="4608" y="2592"/>
                <a:ext cx="0" cy="816"/>
              </a:xfrm>
              <a:prstGeom prst="line">
                <a:avLst/>
              </a:prstGeom>
              <a:noFill/>
              <a:ln w="25400">
                <a:solidFill>
                  <a:schemeClr val="tx1"/>
                </a:solidFill>
                <a:round/>
                <a:headEnd/>
                <a:tailEnd type="triangle" w="med" len="med"/>
              </a:ln>
            </p:spPr>
            <p:txBody>
              <a:bodyPr wrap="none" anchor="ctr"/>
              <a:lstStyle/>
              <a:p>
                <a:endParaRPr lang="en-US"/>
              </a:p>
            </p:txBody>
          </p:sp>
          <p:sp>
            <p:nvSpPr>
              <p:cNvPr id="28700" name="Rectangle 42"/>
              <p:cNvSpPr>
                <a:spLocks noChangeArrowheads="1"/>
              </p:cNvSpPr>
              <p:nvPr/>
            </p:nvSpPr>
            <p:spPr bwMode="auto">
              <a:xfrm>
                <a:off x="2352" y="3120"/>
                <a:ext cx="451" cy="192"/>
              </a:xfrm>
              <a:prstGeom prst="rect">
                <a:avLst/>
              </a:prstGeom>
              <a:noFill/>
              <a:ln w="25400">
                <a:noFill/>
                <a:miter lim="800000"/>
                <a:headEnd/>
                <a:tailEnd/>
              </a:ln>
            </p:spPr>
            <p:txBody>
              <a:bodyPr wrap="none">
                <a:spAutoFit/>
              </a:bodyPr>
              <a:lstStyle/>
              <a:p>
                <a:pPr>
                  <a:lnSpc>
                    <a:spcPct val="100000"/>
                  </a:lnSpc>
                </a:pPr>
                <a:r>
                  <a:rPr lang="en-US" sz="1400" b="0"/>
                  <a:t>• • •</a:t>
                </a:r>
              </a:p>
            </p:txBody>
          </p:sp>
        </p:grpSp>
        <p:sp>
          <p:nvSpPr>
            <p:cNvPr id="28680" name="Line 43"/>
            <p:cNvSpPr>
              <a:spLocks noChangeShapeType="1"/>
            </p:cNvSpPr>
            <p:nvPr/>
          </p:nvSpPr>
          <p:spPr bwMode="auto">
            <a:xfrm>
              <a:off x="2928" y="2208"/>
              <a:ext cx="1728" cy="0"/>
            </a:xfrm>
            <a:prstGeom prst="line">
              <a:avLst/>
            </a:prstGeom>
            <a:noFill/>
            <a:ln w="25400">
              <a:solidFill>
                <a:schemeClr val="tx1"/>
              </a:solidFill>
              <a:round/>
              <a:headEnd type="arrow" w="med" len="med"/>
              <a:tailEnd type="arrow" w="med" len="med"/>
            </a:ln>
          </p:spPr>
          <p:txBody>
            <a:bodyPr wrap="none" anchor="ctr"/>
            <a:lstStyle/>
            <a:p>
              <a:endParaRPr lang="en-US"/>
            </a:p>
          </p:txBody>
        </p:sp>
        <p:sp>
          <p:nvSpPr>
            <p:cNvPr id="28681" name="Rectangle 44"/>
            <p:cNvSpPr>
              <a:spLocks noChangeArrowheads="1"/>
            </p:cNvSpPr>
            <p:nvPr/>
          </p:nvSpPr>
          <p:spPr bwMode="auto">
            <a:xfrm>
              <a:off x="3696" y="2104"/>
              <a:ext cx="255" cy="291"/>
            </a:xfrm>
            <a:prstGeom prst="rect">
              <a:avLst/>
            </a:prstGeom>
            <a:solidFill>
              <a:schemeClr val="bg1"/>
            </a:solidFill>
            <a:ln w="25400">
              <a:noFill/>
              <a:miter lim="800000"/>
              <a:headEnd/>
              <a:tailEnd/>
            </a:ln>
          </p:spPr>
          <p:txBody>
            <a:bodyPr wrap="none">
              <a:spAutoFit/>
            </a:bodyPr>
            <a:lstStyle/>
            <a:p>
              <a:pPr>
                <a:lnSpc>
                  <a:spcPct val="100000"/>
                </a:lnSpc>
              </a:pPr>
              <a:r>
                <a:rPr lang="en-US" b="0" i="1" dirty="0">
                  <a:latin typeface="Calibri" pitchFamily="34" charset="0"/>
                </a:rPr>
                <a:t>w</a:t>
              </a:r>
            </a:p>
          </p:txBody>
        </p:sp>
        <p:sp>
          <p:nvSpPr>
            <p:cNvPr id="28682" name="Line 45"/>
            <p:cNvSpPr>
              <a:spLocks noChangeShapeType="1"/>
            </p:cNvSpPr>
            <p:nvPr/>
          </p:nvSpPr>
          <p:spPr bwMode="auto">
            <a:xfrm>
              <a:off x="2928" y="3744"/>
              <a:ext cx="1728" cy="0"/>
            </a:xfrm>
            <a:prstGeom prst="line">
              <a:avLst/>
            </a:prstGeom>
            <a:noFill/>
            <a:ln w="25400">
              <a:solidFill>
                <a:schemeClr val="tx1"/>
              </a:solidFill>
              <a:round/>
              <a:headEnd type="arrow" w="med" len="med"/>
              <a:tailEnd type="arrow" w="med" len="med"/>
            </a:ln>
          </p:spPr>
          <p:txBody>
            <a:bodyPr wrap="none" anchor="ctr"/>
            <a:lstStyle/>
            <a:p>
              <a:endParaRPr lang="en-US"/>
            </a:p>
          </p:txBody>
        </p:sp>
        <p:sp>
          <p:nvSpPr>
            <p:cNvPr id="28683" name="Rectangle 46"/>
            <p:cNvSpPr>
              <a:spLocks noChangeArrowheads="1"/>
            </p:cNvSpPr>
            <p:nvPr/>
          </p:nvSpPr>
          <p:spPr bwMode="auto">
            <a:xfrm>
              <a:off x="3696" y="3640"/>
              <a:ext cx="255" cy="291"/>
            </a:xfrm>
            <a:prstGeom prst="rect">
              <a:avLst/>
            </a:prstGeom>
            <a:solidFill>
              <a:schemeClr val="bg1"/>
            </a:solidFill>
            <a:ln w="25400">
              <a:noFill/>
              <a:miter lim="800000"/>
              <a:headEnd/>
              <a:tailEnd/>
            </a:ln>
          </p:spPr>
          <p:txBody>
            <a:bodyPr wrap="none">
              <a:spAutoFit/>
            </a:bodyPr>
            <a:lstStyle/>
            <a:p>
              <a:pPr>
                <a:lnSpc>
                  <a:spcPct val="100000"/>
                </a:lnSpc>
              </a:pPr>
              <a:r>
                <a:rPr lang="en-US" b="0" i="1" dirty="0">
                  <a:latin typeface="Calibri" pitchFamily="34" charset="0"/>
                </a:rPr>
                <a:t>w</a:t>
              </a:r>
            </a:p>
          </p:txBody>
        </p:sp>
        <p:sp>
          <p:nvSpPr>
            <p:cNvPr id="28684" name="Line 47"/>
            <p:cNvSpPr>
              <a:spLocks noChangeShapeType="1"/>
            </p:cNvSpPr>
            <p:nvPr/>
          </p:nvSpPr>
          <p:spPr bwMode="auto">
            <a:xfrm>
              <a:off x="1824" y="3744"/>
              <a:ext cx="1104" cy="0"/>
            </a:xfrm>
            <a:prstGeom prst="line">
              <a:avLst/>
            </a:prstGeom>
            <a:noFill/>
            <a:ln w="25400">
              <a:solidFill>
                <a:schemeClr val="tx1"/>
              </a:solidFill>
              <a:round/>
              <a:headEnd type="arrow" w="med" len="med"/>
              <a:tailEnd type="arrow" w="med" len="med"/>
            </a:ln>
          </p:spPr>
          <p:txBody>
            <a:bodyPr wrap="none" anchor="ctr"/>
            <a:lstStyle/>
            <a:p>
              <a:endParaRPr lang="en-US"/>
            </a:p>
          </p:txBody>
        </p:sp>
        <p:sp>
          <p:nvSpPr>
            <p:cNvPr id="28685" name="Rectangle 48"/>
            <p:cNvSpPr>
              <a:spLocks noChangeArrowheads="1"/>
            </p:cNvSpPr>
            <p:nvPr/>
          </p:nvSpPr>
          <p:spPr bwMode="auto">
            <a:xfrm>
              <a:off x="2208" y="3648"/>
              <a:ext cx="204" cy="291"/>
            </a:xfrm>
            <a:prstGeom prst="rect">
              <a:avLst/>
            </a:prstGeom>
            <a:solidFill>
              <a:schemeClr val="bg1"/>
            </a:solidFill>
            <a:ln w="25400">
              <a:noFill/>
              <a:miter lim="800000"/>
              <a:headEnd/>
              <a:tailEnd/>
            </a:ln>
          </p:spPr>
          <p:txBody>
            <a:bodyPr wrap="none">
              <a:spAutoFit/>
            </a:bodyPr>
            <a:lstStyle/>
            <a:p>
              <a:pPr>
                <a:lnSpc>
                  <a:spcPct val="100000"/>
                </a:lnSpc>
              </a:pPr>
              <a:r>
                <a:rPr lang="en-US" b="0" i="1" dirty="0">
                  <a:latin typeface="Calibri" pitchFamily="34" charset="0"/>
                </a:rPr>
                <a:t>k</a:t>
              </a:r>
            </a:p>
          </p:txBody>
        </p:sp>
      </p:grpSp>
    </p:spTree>
    <p:extLst>
      <p:ext uri="{BB962C8B-B14F-4D97-AF65-F5344CB8AC3E}">
        <p14:creationId xmlns:p14="http://schemas.microsoft.com/office/powerpoint/2010/main" val="67159322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381000" y="323850"/>
            <a:ext cx="8763000" cy="573088"/>
          </a:xfrm>
        </p:spPr>
        <p:txBody>
          <a:bodyPr/>
          <a:lstStyle/>
          <a:p>
            <a:pPr eaLnBrk="1" hangingPunct="1">
              <a:defRPr/>
            </a:pPr>
            <a:r>
              <a:rPr lang="en-US" dirty="0"/>
              <a:t>Sign Extension: Simple Example</a:t>
            </a:r>
          </a:p>
        </p:txBody>
      </p:sp>
      <p:sp>
        <p:nvSpPr>
          <p:cNvPr id="2" name="TextBox 1"/>
          <p:cNvSpPr txBox="1"/>
          <p:nvPr/>
        </p:nvSpPr>
        <p:spPr>
          <a:xfrm>
            <a:off x="76200" y="3093710"/>
            <a:ext cx="954107"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10 = </a:t>
            </a:r>
          </a:p>
        </p:txBody>
      </p:sp>
      <p:graphicFrame>
        <p:nvGraphicFramePr>
          <p:cNvPr id="3" name="Table 2"/>
          <p:cNvGraphicFramePr>
            <a:graphicFrameLocks noGrp="1"/>
          </p:cNvGraphicFramePr>
          <p:nvPr/>
        </p:nvGraphicFramePr>
        <p:xfrm>
          <a:off x="1503749" y="2712710"/>
          <a:ext cx="2884350" cy="767080"/>
        </p:xfrm>
        <a:graphic>
          <a:graphicData uri="http://schemas.openxmlformats.org/drawingml/2006/table">
            <a:tbl>
              <a:tblPr firstRow="1" bandRow="1">
                <a:tableStyleId>{5C22544A-7EE6-4342-B048-85BDC9FD1C3A}</a:tableStyleId>
              </a:tblPr>
              <a:tblGrid>
                <a:gridCol w="576870">
                  <a:extLst>
                    <a:ext uri="{9D8B030D-6E8A-4147-A177-3AD203B41FA5}">
                      <a16:colId xmlns:a16="http://schemas.microsoft.com/office/drawing/2014/main" val="20000"/>
                    </a:ext>
                  </a:extLst>
                </a:gridCol>
                <a:gridCol w="576870">
                  <a:extLst>
                    <a:ext uri="{9D8B030D-6E8A-4147-A177-3AD203B41FA5}">
                      <a16:colId xmlns:a16="http://schemas.microsoft.com/office/drawing/2014/main" val="20001"/>
                    </a:ext>
                  </a:extLst>
                </a:gridCol>
                <a:gridCol w="576870">
                  <a:extLst>
                    <a:ext uri="{9D8B030D-6E8A-4147-A177-3AD203B41FA5}">
                      <a16:colId xmlns:a16="http://schemas.microsoft.com/office/drawing/2014/main" val="20002"/>
                    </a:ext>
                  </a:extLst>
                </a:gridCol>
                <a:gridCol w="576870">
                  <a:extLst>
                    <a:ext uri="{9D8B030D-6E8A-4147-A177-3AD203B41FA5}">
                      <a16:colId xmlns:a16="http://schemas.microsoft.com/office/drawing/2014/main" val="20003"/>
                    </a:ext>
                  </a:extLst>
                </a:gridCol>
                <a:gridCol w="576870">
                  <a:extLst>
                    <a:ext uri="{9D8B030D-6E8A-4147-A177-3AD203B41FA5}">
                      <a16:colId xmlns:a16="http://schemas.microsoft.com/office/drawing/2014/main" val="20004"/>
                    </a:ext>
                  </a:extLst>
                </a:gridCol>
              </a:tblGrid>
              <a:tr h="370840">
                <a:tc>
                  <a:txBody>
                    <a:bodyPr/>
                    <a:lstStyle/>
                    <a:p>
                      <a:pPr algn="ctr">
                        <a:tabLst/>
                      </a:pPr>
                      <a:r>
                        <a:rPr lang="en-US" sz="1600" b="1" dirty="0">
                          <a:solidFill>
                            <a:schemeClr val="tx1"/>
                          </a:solidFill>
                          <a:latin typeface="Courier New" panose="02070309020205020404" pitchFamily="49" charset="0"/>
                          <a:cs typeface="Courier New" panose="02070309020205020404" pitchFamily="49" charset="0"/>
                        </a:rPr>
                        <a:t>-16</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8</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4</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2</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sp>
        <p:nvSpPr>
          <p:cNvPr id="9" name="TextBox 8"/>
          <p:cNvSpPr txBox="1"/>
          <p:nvPr/>
        </p:nvSpPr>
        <p:spPr>
          <a:xfrm>
            <a:off x="76200" y="4781490"/>
            <a:ext cx="954107"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10 = </a:t>
            </a:r>
          </a:p>
        </p:txBody>
      </p:sp>
      <p:graphicFrame>
        <p:nvGraphicFramePr>
          <p:cNvPr id="12" name="Table 11"/>
          <p:cNvGraphicFramePr>
            <a:graphicFrameLocks noGrp="1"/>
          </p:cNvGraphicFramePr>
          <p:nvPr/>
        </p:nvGraphicFramePr>
        <p:xfrm>
          <a:off x="914400" y="4400490"/>
          <a:ext cx="3505200" cy="767080"/>
        </p:xfrm>
        <a:graphic>
          <a:graphicData uri="http://schemas.openxmlformats.org/drawingml/2006/table">
            <a:tbl>
              <a:tblPr firstRow="1" bandRow="1">
                <a:tableStyleId>{5C22544A-7EE6-4342-B048-85BDC9FD1C3A}</a:tableStyleId>
              </a:tblPr>
              <a:tblGrid>
                <a:gridCol w="584200">
                  <a:extLst>
                    <a:ext uri="{9D8B030D-6E8A-4147-A177-3AD203B41FA5}">
                      <a16:colId xmlns:a16="http://schemas.microsoft.com/office/drawing/2014/main" val="20000"/>
                    </a:ext>
                  </a:extLst>
                </a:gridCol>
                <a:gridCol w="584200">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gridCol w="584200">
                  <a:extLst>
                    <a:ext uri="{9D8B030D-6E8A-4147-A177-3AD203B41FA5}">
                      <a16:colId xmlns:a16="http://schemas.microsoft.com/office/drawing/2014/main" val="20003"/>
                    </a:ext>
                  </a:extLst>
                </a:gridCol>
                <a:gridCol w="584200">
                  <a:extLst>
                    <a:ext uri="{9D8B030D-6E8A-4147-A177-3AD203B41FA5}">
                      <a16:colId xmlns:a16="http://schemas.microsoft.com/office/drawing/2014/main" val="20004"/>
                    </a:ext>
                  </a:extLst>
                </a:gridCol>
                <a:gridCol w="584200">
                  <a:extLst>
                    <a:ext uri="{9D8B030D-6E8A-4147-A177-3AD203B41FA5}">
                      <a16:colId xmlns:a16="http://schemas.microsoft.com/office/drawing/2014/main" val="20005"/>
                    </a:ext>
                  </a:extLst>
                </a:gridCol>
              </a:tblGrid>
              <a:tr h="370840">
                <a:tc>
                  <a:txBody>
                    <a:bodyPr/>
                    <a:lstStyle/>
                    <a:p>
                      <a:pPr algn="ctr">
                        <a:tabLst/>
                      </a:pPr>
                      <a:r>
                        <a:rPr lang="en-US" sz="1600" b="1" dirty="0">
                          <a:solidFill>
                            <a:schemeClr val="tx1"/>
                          </a:solidFill>
                          <a:latin typeface="Courier New" panose="02070309020205020404" pitchFamily="49" charset="0"/>
                          <a:cs typeface="Courier New" panose="02070309020205020404" pitchFamily="49" charset="0"/>
                        </a:rPr>
                        <a:t>-32</a:t>
                      </a:r>
                    </a:p>
                  </a:txBody>
                  <a:tcPr>
                    <a:solidFill>
                      <a:schemeClr val="bg1">
                        <a:lumMod val="95000"/>
                      </a:schemeClr>
                    </a:solidFill>
                  </a:tcPr>
                </a:tc>
                <a:tc>
                  <a:txBody>
                    <a:bodyPr/>
                    <a:lstStyle/>
                    <a:p>
                      <a:pPr algn="ctr">
                        <a:tabLst/>
                      </a:pPr>
                      <a:r>
                        <a:rPr lang="en-US" sz="1600" b="1" dirty="0">
                          <a:solidFill>
                            <a:schemeClr val="tx1"/>
                          </a:solidFill>
                          <a:latin typeface="Courier New" panose="02070309020205020404" pitchFamily="49" charset="0"/>
                          <a:cs typeface="Courier New" panose="02070309020205020404" pitchFamily="49" charset="0"/>
                        </a:rPr>
                        <a:t>16</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8</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4</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2</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sp>
        <p:nvSpPr>
          <p:cNvPr id="13" name="TextBox 12"/>
          <p:cNvSpPr txBox="1"/>
          <p:nvPr/>
        </p:nvSpPr>
        <p:spPr>
          <a:xfrm>
            <a:off x="4719320" y="3093710"/>
            <a:ext cx="1107996"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-10 = </a:t>
            </a:r>
          </a:p>
        </p:txBody>
      </p:sp>
      <p:graphicFrame>
        <p:nvGraphicFramePr>
          <p:cNvPr id="14" name="Table 13"/>
          <p:cNvGraphicFramePr>
            <a:graphicFrameLocks noGrp="1"/>
          </p:cNvGraphicFramePr>
          <p:nvPr/>
        </p:nvGraphicFramePr>
        <p:xfrm>
          <a:off x="6146869" y="2712710"/>
          <a:ext cx="2884350" cy="767080"/>
        </p:xfrm>
        <a:graphic>
          <a:graphicData uri="http://schemas.openxmlformats.org/drawingml/2006/table">
            <a:tbl>
              <a:tblPr firstRow="1" bandRow="1">
                <a:tableStyleId>{5C22544A-7EE6-4342-B048-85BDC9FD1C3A}</a:tableStyleId>
              </a:tblPr>
              <a:tblGrid>
                <a:gridCol w="576870">
                  <a:extLst>
                    <a:ext uri="{9D8B030D-6E8A-4147-A177-3AD203B41FA5}">
                      <a16:colId xmlns:a16="http://schemas.microsoft.com/office/drawing/2014/main" val="20000"/>
                    </a:ext>
                  </a:extLst>
                </a:gridCol>
                <a:gridCol w="576870">
                  <a:extLst>
                    <a:ext uri="{9D8B030D-6E8A-4147-A177-3AD203B41FA5}">
                      <a16:colId xmlns:a16="http://schemas.microsoft.com/office/drawing/2014/main" val="20001"/>
                    </a:ext>
                  </a:extLst>
                </a:gridCol>
                <a:gridCol w="576870">
                  <a:extLst>
                    <a:ext uri="{9D8B030D-6E8A-4147-A177-3AD203B41FA5}">
                      <a16:colId xmlns:a16="http://schemas.microsoft.com/office/drawing/2014/main" val="20002"/>
                    </a:ext>
                  </a:extLst>
                </a:gridCol>
                <a:gridCol w="576870">
                  <a:extLst>
                    <a:ext uri="{9D8B030D-6E8A-4147-A177-3AD203B41FA5}">
                      <a16:colId xmlns:a16="http://schemas.microsoft.com/office/drawing/2014/main" val="20003"/>
                    </a:ext>
                  </a:extLst>
                </a:gridCol>
                <a:gridCol w="576870">
                  <a:extLst>
                    <a:ext uri="{9D8B030D-6E8A-4147-A177-3AD203B41FA5}">
                      <a16:colId xmlns:a16="http://schemas.microsoft.com/office/drawing/2014/main" val="20004"/>
                    </a:ext>
                  </a:extLst>
                </a:gridCol>
              </a:tblGrid>
              <a:tr h="370840">
                <a:tc>
                  <a:txBody>
                    <a:bodyPr/>
                    <a:lstStyle/>
                    <a:p>
                      <a:pPr algn="ctr">
                        <a:tabLst/>
                      </a:pPr>
                      <a:r>
                        <a:rPr lang="en-US" sz="1600" b="1" dirty="0">
                          <a:solidFill>
                            <a:schemeClr val="tx1"/>
                          </a:solidFill>
                          <a:latin typeface="Courier New" panose="02070309020205020404" pitchFamily="49" charset="0"/>
                          <a:cs typeface="Courier New" panose="02070309020205020404" pitchFamily="49" charset="0"/>
                        </a:rPr>
                        <a:t>-16</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8</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4</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2</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graphicFrame>
        <p:nvGraphicFramePr>
          <p:cNvPr id="16" name="Table 15"/>
          <p:cNvGraphicFramePr>
            <a:graphicFrameLocks noGrp="1"/>
          </p:cNvGraphicFramePr>
          <p:nvPr/>
        </p:nvGraphicFramePr>
        <p:xfrm>
          <a:off x="5582920" y="4400490"/>
          <a:ext cx="3505200" cy="767080"/>
        </p:xfrm>
        <a:graphic>
          <a:graphicData uri="http://schemas.openxmlformats.org/drawingml/2006/table">
            <a:tbl>
              <a:tblPr firstRow="1" bandRow="1">
                <a:tableStyleId>{5C22544A-7EE6-4342-B048-85BDC9FD1C3A}</a:tableStyleId>
              </a:tblPr>
              <a:tblGrid>
                <a:gridCol w="584200">
                  <a:extLst>
                    <a:ext uri="{9D8B030D-6E8A-4147-A177-3AD203B41FA5}">
                      <a16:colId xmlns:a16="http://schemas.microsoft.com/office/drawing/2014/main" val="20000"/>
                    </a:ext>
                  </a:extLst>
                </a:gridCol>
                <a:gridCol w="584200">
                  <a:extLst>
                    <a:ext uri="{9D8B030D-6E8A-4147-A177-3AD203B41FA5}">
                      <a16:colId xmlns:a16="http://schemas.microsoft.com/office/drawing/2014/main" val="20001"/>
                    </a:ext>
                  </a:extLst>
                </a:gridCol>
                <a:gridCol w="584200">
                  <a:extLst>
                    <a:ext uri="{9D8B030D-6E8A-4147-A177-3AD203B41FA5}">
                      <a16:colId xmlns:a16="http://schemas.microsoft.com/office/drawing/2014/main" val="20002"/>
                    </a:ext>
                  </a:extLst>
                </a:gridCol>
                <a:gridCol w="584200">
                  <a:extLst>
                    <a:ext uri="{9D8B030D-6E8A-4147-A177-3AD203B41FA5}">
                      <a16:colId xmlns:a16="http://schemas.microsoft.com/office/drawing/2014/main" val="20003"/>
                    </a:ext>
                  </a:extLst>
                </a:gridCol>
                <a:gridCol w="584200">
                  <a:extLst>
                    <a:ext uri="{9D8B030D-6E8A-4147-A177-3AD203B41FA5}">
                      <a16:colId xmlns:a16="http://schemas.microsoft.com/office/drawing/2014/main" val="20004"/>
                    </a:ext>
                  </a:extLst>
                </a:gridCol>
                <a:gridCol w="584200">
                  <a:extLst>
                    <a:ext uri="{9D8B030D-6E8A-4147-A177-3AD203B41FA5}">
                      <a16:colId xmlns:a16="http://schemas.microsoft.com/office/drawing/2014/main" val="20005"/>
                    </a:ext>
                  </a:extLst>
                </a:gridCol>
              </a:tblGrid>
              <a:tr h="370840">
                <a:tc>
                  <a:txBody>
                    <a:bodyPr/>
                    <a:lstStyle/>
                    <a:p>
                      <a:pPr algn="ctr">
                        <a:tabLst/>
                      </a:pPr>
                      <a:r>
                        <a:rPr lang="en-US" sz="1600" b="1" dirty="0">
                          <a:solidFill>
                            <a:schemeClr val="tx1"/>
                          </a:solidFill>
                          <a:latin typeface="Courier New" panose="02070309020205020404" pitchFamily="49" charset="0"/>
                          <a:cs typeface="Courier New" panose="02070309020205020404" pitchFamily="49" charset="0"/>
                        </a:rPr>
                        <a:t>-32</a:t>
                      </a:r>
                    </a:p>
                  </a:txBody>
                  <a:tcPr>
                    <a:solidFill>
                      <a:schemeClr val="bg1">
                        <a:lumMod val="95000"/>
                      </a:schemeClr>
                    </a:solidFill>
                  </a:tcPr>
                </a:tc>
                <a:tc>
                  <a:txBody>
                    <a:bodyPr/>
                    <a:lstStyle/>
                    <a:p>
                      <a:pPr algn="ctr">
                        <a:tabLst/>
                      </a:pPr>
                      <a:r>
                        <a:rPr lang="en-US" sz="1600" b="1" dirty="0">
                          <a:solidFill>
                            <a:schemeClr val="tx1"/>
                          </a:solidFill>
                          <a:latin typeface="Courier New" panose="02070309020205020404" pitchFamily="49" charset="0"/>
                          <a:cs typeface="Courier New" panose="02070309020205020404" pitchFamily="49" charset="0"/>
                        </a:rPr>
                        <a:t>16</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8</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4</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2</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sp>
        <p:nvSpPr>
          <p:cNvPr id="15" name="TextBox 14"/>
          <p:cNvSpPr txBox="1"/>
          <p:nvPr/>
        </p:nvSpPr>
        <p:spPr>
          <a:xfrm>
            <a:off x="4719320" y="4781490"/>
            <a:ext cx="1107996"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-10 = </a:t>
            </a:r>
          </a:p>
        </p:txBody>
      </p:sp>
      <p:cxnSp>
        <p:nvCxnSpPr>
          <p:cNvPr id="5" name="Straight Connector 4"/>
          <p:cNvCxnSpPr/>
          <p:nvPr/>
        </p:nvCxnSpPr>
        <p:spPr bwMode="auto">
          <a:xfrm>
            <a:off x="4572000" y="1752600"/>
            <a:ext cx="0" cy="4572000"/>
          </a:xfrm>
          <a:prstGeom prst="line">
            <a:avLst/>
          </a:prstGeom>
          <a:noFill/>
          <a:ln w="25400" cap="flat" cmpd="sng" algn="ctr">
            <a:solidFill>
              <a:schemeClr val="bg2">
                <a:lumMod val="75000"/>
              </a:schemeClr>
            </a:solidFill>
            <a:prstDash val="solid"/>
            <a:round/>
            <a:headEnd type="none" w="med" len="med"/>
            <a:tailEnd type="none" w="med" len="med"/>
          </a:ln>
          <a:effectLst/>
        </p:spPr>
      </p:cxnSp>
      <p:cxnSp>
        <p:nvCxnSpPr>
          <p:cNvPr id="17" name="Straight Arrow Connector 16"/>
          <p:cNvCxnSpPr/>
          <p:nvPr/>
        </p:nvCxnSpPr>
        <p:spPr bwMode="auto">
          <a:xfrm>
            <a:off x="1788160" y="3373120"/>
            <a:ext cx="0" cy="1524000"/>
          </a:xfrm>
          <a:prstGeom prst="straightConnector1">
            <a:avLst/>
          </a:prstGeom>
          <a:noFill/>
          <a:ln w="25400" cap="flat" cmpd="sng" algn="ctr">
            <a:solidFill>
              <a:srgbClr val="CC0000"/>
            </a:solidFill>
            <a:prstDash val="solid"/>
            <a:round/>
            <a:headEnd type="none" w="med" len="med"/>
            <a:tailEnd type="arrow"/>
          </a:ln>
          <a:effectLst/>
        </p:spPr>
      </p:cxnSp>
      <p:cxnSp>
        <p:nvCxnSpPr>
          <p:cNvPr id="21" name="Straight Arrow Connector 20"/>
          <p:cNvCxnSpPr/>
          <p:nvPr/>
        </p:nvCxnSpPr>
        <p:spPr bwMode="auto">
          <a:xfrm flipH="1">
            <a:off x="1219200" y="3352800"/>
            <a:ext cx="533400" cy="1524000"/>
          </a:xfrm>
          <a:prstGeom prst="straightConnector1">
            <a:avLst/>
          </a:prstGeom>
          <a:noFill/>
          <a:ln w="25400" cap="flat" cmpd="sng" algn="ctr">
            <a:solidFill>
              <a:srgbClr val="CC0000"/>
            </a:solidFill>
            <a:prstDash val="solid"/>
            <a:round/>
            <a:headEnd type="none" w="med" len="med"/>
            <a:tailEnd type="arrow"/>
          </a:ln>
          <a:effectLst/>
        </p:spPr>
      </p:cxnSp>
      <p:cxnSp>
        <p:nvCxnSpPr>
          <p:cNvPr id="26" name="Straight Arrow Connector 25"/>
          <p:cNvCxnSpPr/>
          <p:nvPr/>
        </p:nvCxnSpPr>
        <p:spPr bwMode="auto">
          <a:xfrm>
            <a:off x="6461760" y="3373120"/>
            <a:ext cx="0" cy="1524000"/>
          </a:xfrm>
          <a:prstGeom prst="straightConnector1">
            <a:avLst/>
          </a:prstGeom>
          <a:noFill/>
          <a:ln w="25400" cap="flat" cmpd="sng" algn="ctr">
            <a:solidFill>
              <a:srgbClr val="CC0000"/>
            </a:solidFill>
            <a:prstDash val="solid"/>
            <a:round/>
            <a:headEnd type="none" w="med" len="med"/>
            <a:tailEnd type="arrow"/>
          </a:ln>
          <a:effectLst/>
        </p:spPr>
      </p:cxnSp>
      <p:cxnSp>
        <p:nvCxnSpPr>
          <p:cNvPr id="27" name="Straight Arrow Connector 26"/>
          <p:cNvCxnSpPr/>
          <p:nvPr/>
        </p:nvCxnSpPr>
        <p:spPr bwMode="auto">
          <a:xfrm flipH="1">
            <a:off x="5892800" y="3352800"/>
            <a:ext cx="533400" cy="1524000"/>
          </a:xfrm>
          <a:prstGeom prst="straightConnector1">
            <a:avLst/>
          </a:prstGeom>
          <a:noFill/>
          <a:ln w="25400" cap="flat" cmpd="sng" algn="ctr">
            <a:solidFill>
              <a:srgbClr val="CC0000"/>
            </a:solidFill>
            <a:prstDash val="solid"/>
            <a:round/>
            <a:headEnd type="none" w="med" len="med"/>
            <a:tailEnd type="arrow"/>
          </a:ln>
          <a:effectLst/>
        </p:spPr>
      </p:cxnSp>
      <p:sp>
        <p:nvSpPr>
          <p:cNvPr id="25" name="TextBox 24"/>
          <p:cNvSpPr txBox="1"/>
          <p:nvPr/>
        </p:nvSpPr>
        <p:spPr>
          <a:xfrm>
            <a:off x="1219200" y="1600200"/>
            <a:ext cx="2267159" cy="461665"/>
          </a:xfrm>
          <a:prstGeom prst="rect">
            <a:avLst/>
          </a:prstGeom>
          <a:noFill/>
        </p:spPr>
        <p:txBody>
          <a:bodyPr wrap="none" rtlCol="0">
            <a:spAutoFit/>
          </a:bodyPr>
          <a:lstStyle/>
          <a:p>
            <a:r>
              <a:rPr lang="en-US" dirty="0">
                <a:solidFill>
                  <a:schemeClr val="bg2">
                    <a:lumMod val="75000"/>
                  </a:schemeClr>
                </a:solidFill>
                <a:latin typeface="Calibri" pitchFamily="34" charset="0"/>
              </a:rPr>
              <a:t>Positive number</a:t>
            </a:r>
          </a:p>
        </p:txBody>
      </p:sp>
      <p:sp>
        <p:nvSpPr>
          <p:cNvPr id="29" name="TextBox 28"/>
          <p:cNvSpPr txBox="1"/>
          <p:nvPr/>
        </p:nvSpPr>
        <p:spPr>
          <a:xfrm>
            <a:off x="5918200" y="1600200"/>
            <a:ext cx="2392193" cy="461665"/>
          </a:xfrm>
          <a:prstGeom prst="rect">
            <a:avLst/>
          </a:prstGeom>
          <a:noFill/>
        </p:spPr>
        <p:txBody>
          <a:bodyPr wrap="none" rtlCol="0">
            <a:spAutoFit/>
          </a:bodyPr>
          <a:lstStyle/>
          <a:p>
            <a:r>
              <a:rPr lang="en-US" dirty="0">
                <a:solidFill>
                  <a:schemeClr val="bg2">
                    <a:lumMod val="75000"/>
                  </a:schemeClr>
                </a:solidFill>
                <a:latin typeface="Calibri" pitchFamily="34" charset="0"/>
              </a:rPr>
              <a:t>Negative number</a:t>
            </a:r>
          </a:p>
        </p:txBody>
      </p:sp>
    </p:spTree>
    <p:extLst>
      <p:ext uri="{BB962C8B-B14F-4D97-AF65-F5344CB8AC3E}">
        <p14:creationId xmlns:p14="http://schemas.microsoft.com/office/powerpoint/2010/main" val="4602198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5"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304800" y="323850"/>
            <a:ext cx="7005638" cy="573088"/>
          </a:xfrm>
        </p:spPr>
        <p:txBody>
          <a:bodyPr/>
          <a:lstStyle/>
          <a:p>
            <a:pPr eaLnBrk="1" hangingPunct="1">
              <a:defRPr/>
            </a:pPr>
            <a:r>
              <a:rPr lang="en-US"/>
              <a:t>Sign Extension Example</a:t>
            </a:r>
          </a:p>
        </p:txBody>
      </p:sp>
      <p:sp>
        <p:nvSpPr>
          <p:cNvPr id="29699" name="Rectangle 3"/>
          <p:cNvSpPr>
            <a:spLocks noGrp="1" noChangeArrowheads="1"/>
          </p:cNvSpPr>
          <p:nvPr>
            <p:ph type="body" idx="1"/>
          </p:nvPr>
        </p:nvSpPr>
        <p:spPr>
          <a:xfrm>
            <a:off x="290513" y="4803775"/>
            <a:ext cx="8307387" cy="1641475"/>
          </a:xfrm>
        </p:spPr>
        <p:txBody>
          <a:bodyPr/>
          <a:lstStyle/>
          <a:p>
            <a:r>
              <a:rPr lang="en-US" dirty="0"/>
              <a:t>Converting from smaller to larger integer data type</a:t>
            </a:r>
          </a:p>
          <a:p>
            <a:r>
              <a:rPr lang="en-US" dirty="0"/>
              <a:t>C automatically performs sign extension</a:t>
            </a:r>
          </a:p>
        </p:txBody>
      </p:sp>
      <p:sp>
        <p:nvSpPr>
          <p:cNvPr id="29700" name="Text Box 4"/>
          <p:cNvSpPr txBox="1">
            <a:spLocks noChangeArrowheads="1"/>
          </p:cNvSpPr>
          <p:nvPr/>
        </p:nvSpPr>
        <p:spPr bwMode="auto">
          <a:xfrm>
            <a:off x="381000" y="1284982"/>
            <a:ext cx="4191000" cy="1077218"/>
          </a:xfrm>
          <a:prstGeom prst="rect">
            <a:avLst/>
          </a:prstGeom>
          <a:solidFill>
            <a:srgbClr val="CDF1C5"/>
          </a:solidFill>
          <a:ln w="12700" cmpd="dbl">
            <a:solidFill>
              <a:schemeClr val="tx1"/>
            </a:solidFill>
            <a:miter lim="800000"/>
            <a:headEnd/>
            <a:tailEnd/>
          </a:ln>
        </p:spPr>
        <p:txBody>
          <a:bodyPr>
            <a:spAutoFit/>
          </a:bodyPr>
          <a:lstStyle/>
          <a:p>
            <a:pPr>
              <a:lnSpc>
                <a:spcPct val="100000"/>
              </a:lnSpc>
            </a:pPr>
            <a:r>
              <a:rPr lang="en-US" sz="1600" dirty="0">
                <a:latin typeface="Courier New" pitchFamily="49" charset="0"/>
                <a:cs typeface="Courier New" pitchFamily="49" charset="0"/>
              </a:rPr>
              <a:t>  short </a:t>
            </a:r>
            <a:r>
              <a:rPr lang="en-US" sz="1600" dirty="0" err="1">
                <a:latin typeface="Courier New" pitchFamily="49" charset="0"/>
                <a:cs typeface="Courier New" pitchFamily="49" charset="0"/>
              </a:rPr>
              <a:t>int</a:t>
            </a:r>
            <a:r>
              <a:rPr lang="en-US" sz="1600" dirty="0">
                <a:latin typeface="Courier New" pitchFamily="49" charset="0"/>
                <a:cs typeface="Courier New" pitchFamily="49" charset="0"/>
              </a:rPr>
              <a:t> </a:t>
            </a:r>
            <a:r>
              <a:rPr lang="en-US" sz="1600" dirty="0" err="1">
                <a:latin typeface="Courier New" pitchFamily="49" charset="0"/>
                <a:cs typeface="Courier New" pitchFamily="49" charset="0"/>
              </a:rPr>
              <a:t>x</a:t>
            </a:r>
            <a:r>
              <a:rPr lang="en-US" sz="1600" dirty="0">
                <a:latin typeface="Courier New" pitchFamily="49" charset="0"/>
                <a:cs typeface="Courier New" pitchFamily="49" charset="0"/>
              </a:rPr>
              <a:t> =  15213;</a:t>
            </a:r>
          </a:p>
          <a:p>
            <a:pPr>
              <a:lnSpc>
                <a:spcPct val="100000"/>
              </a:lnSpc>
            </a:pPr>
            <a:r>
              <a:rPr lang="en-US" sz="1600" dirty="0">
                <a:latin typeface="Courier New" pitchFamily="49" charset="0"/>
                <a:cs typeface="Courier New" pitchFamily="49" charset="0"/>
              </a:rPr>
              <a:t>  </a:t>
            </a:r>
            <a:r>
              <a:rPr lang="en-US" sz="1600" dirty="0" err="1">
                <a:latin typeface="Courier New" pitchFamily="49" charset="0"/>
                <a:cs typeface="Courier New" pitchFamily="49" charset="0"/>
              </a:rPr>
              <a:t>int</a:t>
            </a:r>
            <a:r>
              <a:rPr lang="en-US" sz="1600" dirty="0">
                <a:latin typeface="Courier New" pitchFamily="49" charset="0"/>
                <a:cs typeface="Courier New" pitchFamily="49" charset="0"/>
              </a:rPr>
              <a:t>      ix = (</a:t>
            </a:r>
            <a:r>
              <a:rPr lang="en-US" sz="1600" dirty="0" err="1">
                <a:latin typeface="Courier New" pitchFamily="49" charset="0"/>
                <a:cs typeface="Courier New" pitchFamily="49" charset="0"/>
              </a:rPr>
              <a:t>int</a:t>
            </a:r>
            <a:r>
              <a:rPr lang="en-US" sz="1600" dirty="0">
                <a:latin typeface="Courier New" pitchFamily="49" charset="0"/>
                <a:cs typeface="Courier New" pitchFamily="49" charset="0"/>
              </a:rPr>
              <a:t>) </a:t>
            </a:r>
            <a:r>
              <a:rPr lang="en-US" sz="1600" dirty="0" err="1">
                <a:latin typeface="Courier New" pitchFamily="49" charset="0"/>
                <a:cs typeface="Courier New" pitchFamily="49" charset="0"/>
              </a:rPr>
              <a:t>x</a:t>
            </a:r>
            <a:r>
              <a:rPr lang="en-US" sz="1600" dirty="0">
                <a:latin typeface="Courier New" pitchFamily="49" charset="0"/>
                <a:cs typeface="Courier New" pitchFamily="49" charset="0"/>
              </a:rPr>
              <a:t>; </a:t>
            </a:r>
          </a:p>
          <a:p>
            <a:pPr>
              <a:lnSpc>
                <a:spcPct val="100000"/>
              </a:lnSpc>
            </a:pPr>
            <a:r>
              <a:rPr lang="en-US" sz="1600" dirty="0">
                <a:latin typeface="Courier New" pitchFamily="49" charset="0"/>
                <a:cs typeface="Courier New" pitchFamily="49" charset="0"/>
              </a:rPr>
              <a:t>  short </a:t>
            </a:r>
            <a:r>
              <a:rPr lang="en-US" sz="1600" dirty="0" err="1">
                <a:latin typeface="Courier New" pitchFamily="49" charset="0"/>
                <a:cs typeface="Courier New" pitchFamily="49" charset="0"/>
              </a:rPr>
              <a:t>int</a:t>
            </a:r>
            <a:r>
              <a:rPr lang="en-US" sz="1600" dirty="0">
                <a:latin typeface="Courier New" pitchFamily="49" charset="0"/>
                <a:cs typeface="Courier New" pitchFamily="49" charset="0"/>
              </a:rPr>
              <a:t> </a:t>
            </a:r>
            <a:r>
              <a:rPr lang="en-US" sz="1600" dirty="0" err="1">
                <a:latin typeface="Courier New" pitchFamily="49" charset="0"/>
                <a:cs typeface="Courier New" pitchFamily="49" charset="0"/>
              </a:rPr>
              <a:t>y</a:t>
            </a:r>
            <a:r>
              <a:rPr lang="en-US" sz="1600" dirty="0">
                <a:latin typeface="Courier New" pitchFamily="49" charset="0"/>
                <a:cs typeface="Courier New" pitchFamily="49" charset="0"/>
              </a:rPr>
              <a:t> = -15213;</a:t>
            </a:r>
          </a:p>
          <a:p>
            <a:pPr>
              <a:lnSpc>
                <a:spcPct val="100000"/>
              </a:lnSpc>
            </a:pPr>
            <a:r>
              <a:rPr lang="en-US" sz="1600" dirty="0">
                <a:latin typeface="Courier New" pitchFamily="49" charset="0"/>
                <a:cs typeface="Courier New" pitchFamily="49" charset="0"/>
              </a:rPr>
              <a:t>  </a:t>
            </a:r>
            <a:r>
              <a:rPr lang="en-US" sz="1600" dirty="0" err="1">
                <a:latin typeface="Courier New" pitchFamily="49" charset="0"/>
                <a:cs typeface="Courier New" pitchFamily="49" charset="0"/>
              </a:rPr>
              <a:t>int</a:t>
            </a:r>
            <a:r>
              <a:rPr lang="en-US" sz="1600" dirty="0">
                <a:latin typeface="Courier New" pitchFamily="49" charset="0"/>
                <a:cs typeface="Courier New" pitchFamily="49" charset="0"/>
              </a:rPr>
              <a:t>      </a:t>
            </a:r>
            <a:r>
              <a:rPr lang="en-US" sz="1600" dirty="0" err="1">
                <a:latin typeface="Courier New" pitchFamily="49" charset="0"/>
                <a:cs typeface="Courier New" pitchFamily="49" charset="0"/>
              </a:rPr>
              <a:t>iy</a:t>
            </a:r>
            <a:r>
              <a:rPr lang="en-US" sz="1600" dirty="0">
                <a:latin typeface="Courier New" pitchFamily="49" charset="0"/>
                <a:cs typeface="Courier New" pitchFamily="49" charset="0"/>
              </a:rPr>
              <a:t> = (</a:t>
            </a:r>
            <a:r>
              <a:rPr lang="en-US" sz="1600" dirty="0" err="1">
                <a:latin typeface="Courier New" pitchFamily="49" charset="0"/>
                <a:cs typeface="Courier New" pitchFamily="49" charset="0"/>
              </a:rPr>
              <a:t>int</a:t>
            </a:r>
            <a:r>
              <a:rPr lang="en-US" sz="1600" dirty="0">
                <a:latin typeface="Courier New" pitchFamily="49" charset="0"/>
                <a:cs typeface="Courier New" pitchFamily="49" charset="0"/>
              </a:rPr>
              <a:t>) </a:t>
            </a:r>
            <a:r>
              <a:rPr lang="en-US" sz="1600" dirty="0" err="1">
                <a:latin typeface="Courier New" pitchFamily="49" charset="0"/>
                <a:cs typeface="Courier New" pitchFamily="49" charset="0"/>
              </a:rPr>
              <a:t>y</a:t>
            </a:r>
            <a:r>
              <a:rPr lang="en-US" sz="1600" dirty="0">
                <a:latin typeface="Courier New" pitchFamily="49" charset="0"/>
                <a:cs typeface="Courier New" pitchFamily="49" charset="0"/>
              </a:rPr>
              <a:t>;</a:t>
            </a:r>
          </a:p>
        </p:txBody>
      </p:sp>
      <p:sp>
        <p:nvSpPr>
          <p:cNvPr id="29701" name="Rectangle 5"/>
          <p:cNvSpPr>
            <a:spLocks noChangeArrowheads="1"/>
          </p:cNvSpPr>
          <p:nvPr/>
        </p:nvSpPr>
        <p:spPr bwMode="auto">
          <a:xfrm>
            <a:off x="1109663" y="2863850"/>
            <a:ext cx="19050" cy="1588"/>
          </a:xfrm>
          <a:prstGeom prst="rect">
            <a:avLst/>
          </a:prstGeom>
          <a:solidFill>
            <a:srgbClr val="000000"/>
          </a:solidFill>
          <a:ln w="9525">
            <a:noFill/>
            <a:miter lim="800000"/>
            <a:headEnd/>
            <a:tailEnd/>
          </a:ln>
        </p:spPr>
        <p:txBody>
          <a:bodyPr/>
          <a:lstStyle/>
          <a:p>
            <a:endParaRPr lang="en-US"/>
          </a:p>
        </p:txBody>
      </p:sp>
      <p:sp>
        <p:nvSpPr>
          <p:cNvPr id="29702" name="Rectangle 6"/>
          <p:cNvSpPr>
            <a:spLocks noChangeArrowheads="1"/>
          </p:cNvSpPr>
          <p:nvPr/>
        </p:nvSpPr>
        <p:spPr bwMode="auto">
          <a:xfrm>
            <a:off x="2082800" y="2863850"/>
            <a:ext cx="17463" cy="1588"/>
          </a:xfrm>
          <a:prstGeom prst="rect">
            <a:avLst/>
          </a:prstGeom>
          <a:solidFill>
            <a:srgbClr val="000000"/>
          </a:solidFill>
          <a:ln w="9525">
            <a:noFill/>
            <a:miter lim="800000"/>
            <a:headEnd/>
            <a:tailEnd/>
          </a:ln>
        </p:spPr>
        <p:txBody>
          <a:bodyPr/>
          <a:lstStyle/>
          <a:p>
            <a:endParaRPr lang="en-US"/>
          </a:p>
        </p:txBody>
      </p:sp>
      <p:sp>
        <p:nvSpPr>
          <p:cNvPr id="29703" name="Rectangle 7"/>
          <p:cNvSpPr>
            <a:spLocks noChangeArrowheads="1"/>
          </p:cNvSpPr>
          <p:nvPr/>
        </p:nvSpPr>
        <p:spPr bwMode="auto">
          <a:xfrm>
            <a:off x="3738563" y="2863850"/>
            <a:ext cx="19050" cy="1588"/>
          </a:xfrm>
          <a:prstGeom prst="rect">
            <a:avLst/>
          </a:prstGeom>
          <a:solidFill>
            <a:srgbClr val="000000"/>
          </a:solidFill>
          <a:ln w="9525">
            <a:noFill/>
            <a:miter lim="800000"/>
            <a:headEnd/>
            <a:tailEnd/>
          </a:ln>
        </p:spPr>
        <p:txBody>
          <a:bodyPr/>
          <a:lstStyle/>
          <a:p>
            <a:endParaRPr lang="en-US"/>
          </a:p>
        </p:txBody>
      </p:sp>
      <p:grpSp>
        <p:nvGrpSpPr>
          <p:cNvPr id="2" name="Group 8"/>
          <p:cNvGrpSpPr>
            <a:grpSpLocks/>
          </p:cNvGrpSpPr>
          <p:nvPr/>
        </p:nvGrpSpPr>
        <p:grpSpPr bwMode="auto">
          <a:xfrm>
            <a:off x="355600" y="2844801"/>
            <a:ext cx="8431213" cy="1427163"/>
            <a:chOff x="224" y="1792"/>
            <a:chExt cx="5311" cy="899"/>
          </a:xfrm>
        </p:grpSpPr>
        <p:sp>
          <p:nvSpPr>
            <p:cNvPr id="29705" name="Rectangle 9"/>
            <p:cNvSpPr>
              <a:spLocks noChangeArrowheads="1"/>
            </p:cNvSpPr>
            <p:nvPr/>
          </p:nvSpPr>
          <p:spPr bwMode="auto">
            <a:xfrm>
              <a:off x="751" y="1808"/>
              <a:ext cx="544"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Decimal</a:t>
              </a:r>
              <a:endParaRPr lang="en-US" sz="1600" dirty="0">
                <a:latin typeface="Courier New" pitchFamily="49" charset="0"/>
                <a:cs typeface="Courier New" pitchFamily="49" charset="0"/>
              </a:endParaRPr>
            </a:p>
          </p:txBody>
        </p:sp>
        <p:sp>
          <p:nvSpPr>
            <p:cNvPr id="29706" name="Rectangle 10"/>
            <p:cNvSpPr>
              <a:spLocks noChangeArrowheads="1"/>
            </p:cNvSpPr>
            <p:nvPr/>
          </p:nvSpPr>
          <p:spPr bwMode="auto">
            <a:xfrm>
              <a:off x="1711" y="1808"/>
              <a:ext cx="233"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Hex</a:t>
              </a:r>
              <a:endParaRPr lang="en-US" sz="1600" dirty="0">
                <a:latin typeface="Courier New" pitchFamily="49" charset="0"/>
                <a:cs typeface="Courier New" pitchFamily="49" charset="0"/>
              </a:endParaRPr>
            </a:p>
          </p:txBody>
        </p:sp>
        <p:sp>
          <p:nvSpPr>
            <p:cNvPr id="29707" name="Rectangle 11"/>
            <p:cNvSpPr>
              <a:spLocks noChangeArrowheads="1"/>
            </p:cNvSpPr>
            <p:nvPr/>
          </p:nvSpPr>
          <p:spPr bwMode="auto">
            <a:xfrm>
              <a:off x="3742" y="1808"/>
              <a:ext cx="467"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Binary</a:t>
              </a:r>
              <a:endParaRPr lang="en-US" sz="1600" dirty="0">
                <a:latin typeface="Courier New" pitchFamily="49" charset="0"/>
                <a:cs typeface="Courier New" pitchFamily="49" charset="0"/>
              </a:endParaRPr>
            </a:p>
          </p:txBody>
        </p:sp>
        <p:sp>
          <p:nvSpPr>
            <p:cNvPr id="29708" name="Rectangle 12"/>
            <p:cNvSpPr>
              <a:spLocks noChangeArrowheads="1"/>
            </p:cNvSpPr>
            <p:nvPr/>
          </p:nvSpPr>
          <p:spPr bwMode="auto">
            <a:xfrm>
              <a:off x="224" y="1792"/>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09" name="Rectangle 13"/>
            <p:cNvSpPr>
              <a:spLocks noChangeArrowheads="1"/>
            </p:cNvSpPr>
            <p:nvPr/>
          </p:nvSpPr>
          <p:spPr bwMode="auto">
            <a:xfrm>
              <a:off x="224" y="1792"/>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10" name="Rectangle 14"/>
            <p:cNvSpPr>
              <a:spLocks noChangeArrowheads="1"/>
            </p:cNvSpPr>
            <p:nvPr/>
          </p:nvSpPr>
          <p:spPr bwMode="auto">
            <a:xfrm>
              <a:off x="236" y="1792"/>
              <a:ext cx="463"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11" name="Rectangle 15"/>
            <p:cNvSpPr>
              <a:spLocks noChangeArrowheads="1"/>
            </p:cNvSpPr>
            <p:nvPr/>
          </p:nvSpPr>
          <p:spPr bwMode="auto">
            <a:xfrm>
              <a:off x="699" y="1792"/>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12" name="Rectangle 16"/>
            <p:cNvSpPr>
              <a:spLocks noChangeArrowheads="1"/>
            </p:cNvSpPr>
            <p:nvPr/>
          </p:nvSpPr>
          <p:spPr bwMode="auto">
            <a:xfrm>
              <a:off x="711" y="1792"/>
              <a:ext cx="601"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13" name="Rectangle 17"/>
            <p:cNvSpPr>
              <a:spLocks noChangeArrowheads="1"/>
            </p:cNvSpPr>
            <p:nvPr/>
          </p:nvSpPr>
          <p:spPr bwMode="auto">
            <a:xfrm>
              <a:off x="1312" y="1792"/>
              <a:ext cx="11"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14" name="Rectangle 18"/>
            <p:cNvSpPr>
              <a:spLocks noChangeArrowheads="1"/>
            </p:cNvSpPr>
            <p:nvPr/>
          </p:nvSpPr>
          <p:spPr bwMode="auto">
            <a:xfrm>
              <a:off x="1323" y="1792"/>
              <a:ext cx="103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15" name="Rectangle 19"/>
            <p:cNvSpPr>
              <a:spLocks noChangeArrowheads="1"/>
            </p:cNvSpPr>
            <p:nvPr/>
          </p:nvSpPr>
          <p:spPr bwMode="auto">
            <a:xfrm>
              <a:off x="2355" y="1792"/>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16" name="Rectangle 20"/>
            <p:cNvSpPr>
              <a:spLocks noChangeArrowheads="1"/>
            </p:cNvSpPr>
            <p:nvPr/>
          </p:nvSpPr>
          <p:spPr bwMode="auto">
            <a:xfrm>
              <a:off x="2367" y="1792"/>
              <a:ext cx="3156"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17" name="Rectangle 21"/>
            <p:cNvSpPr>
              <a:spLocks noChangeArrowheads="1"/>
            </p:cNvSpPr>
            <p:nvPr/>
          </p:nvSpPr>
          <p:spPr bwMode="auto">
            <a:xfrm>
              <a:off x="5523" y="1792"/>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18" name="Rectangle 22"/>
            <p:cNvSpPr>
              <a:spLocks noChangeArrowheads="1"/>
            </p:cNvSpPr>
            <p:nvPr/>
          </p:nvSpPr>
          <p:spPr bwMode="auto">
            <a:xfrm>
              <a:off x="5523" y="1792"/>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19" name="Rectangle 23"/>
            <p:cNvSpPr>
              <a:spLocks noChangeArrowheads="1"/>
            </p:cNvSpPr>
            <p:nvPr/>
          </p:nvSpPr>
          <p:spPr bwMode="auto">
            <a:xfrm>
              <a:off x="224" y="1804"/>
              <a:ext cx="12" cy="166"/>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20" name="Rectangle 24"/>
            <p:cNvSpPr>
              <a:spLocks noChangeArrowheads="1"/>
            </p:cNvSpPr>
            <p:nvPr/>
          </p:nvSpPr>
          <p:spPr bwMode="auto">
            <a:xfrm>
              <a:off x="699" y="1804"/>
              <a:ext cx="12" cy="166"/>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21" name="Rectangle 25"/>
            <p:cNvSpPr>
              <a:spLocks noChangeArrowheads="1"/>
            </p:cNvSpPr>
            <p:nvPr/>
          </p:nvSpPr>
          <p:spPr bwMode="auto">
            <a:xfrm>
              <a:off x="1312" y="1804"/>
              <a:ext cx="11" cy="166"/>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22" name="Rectangle 26"/>
            <p:cNvSpPr>
              <a:spLocks noChangeArrowheads="1"/>
            </p:cNvSpPr>
            <p:nvPr/>
          </p:nvSpPr>
          <p:spPr bwMode="auto">
            <a:xfrm>
              <a:off x="2355" y="1804"/>
              <a:ext cx="12" cy="166"/>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23" name="Rectangle 27"/>
            <p:cNvSpPr>
              <a:spLocks noChangeArrowheads="1"/>
            </p:cNvSpPr>
            <p:nvPr/>
          </p:nvSpPr>
          <p:spPr bwMode="auto">
            <a:xfrm>
              <a:off x="5523" y="1804"/>
              <a:ext cx="12" cy="166"/>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24" name="Rectangle 28"/>
            <p:cNvSpPr>
              <a:spLocks noChangeArrowheads="1"/>
            </p:cNvSpPr>
            <p:nvPr/>
          </p:nvSpPr>
          <p:spPr bwMode="auto">
            <a:xfrm>
              <a:off x="273" y="1993"/>
              <a:ext cx="78"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x</a:t>
              </a:r>
              <a:endParaRPr lang="en-US" sz="1600" dirty="0">
                <a:latin typeface="Courier New" pitchFamily="49" charset="0"/>
                <a:cs typeface="Courier New" pitchFamily="49" charset="0"/>
              </a:endParaRPr>
            </a:p>
          </p:txBody>
        </p:sp>
        <p:sp>
          <p:nvSpPr>
            <p:cNvPr id="29725" name="Rectangle 29"/>
            <p:cNvSpPr>
              <a:spLocks noChangeArrowheads="1"/>
            </p:cNvSpPr>
            <p:nvPr/>
          </p:nvSpPr>
          <p:spPr bwMode="auto">
            <a:xfrm>
              <a:off x="874" y="1986"/>
              <a:ext cx="389"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15213</a:t>
              </a:r>
              <a:endParaRPr lang="en-US" sz="1600" dirty="0">
                <a:latin typeface="Courier New" pitchFamily="49" charset="0"/>
                <a:cs typeface="Courier New" pitchFamily="49" charset="0"/>
              </a:endParaRPr>
            </a:p>
          </p:txBody>
        </p:sp>
        <p:sp>
          <p:nvSpPr>
            <p:cNvPr id="29726" name="Rectangle 30"/>
            <p:cNvSpPr>
              <a:spLocks noChangeArrowheads="1"/>
            </p:cNvSpPr>
            <p:nvPr/>
          </p:nvSpPr>
          <p:spPr bwMode="auto">
            <a:xfrm>
              <a:off x="1886" y="1993"/>
              <a:ext cx="389"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3B 6D</a:t>
              </a:r>
              <a:endParaRPr lang="en-US" sz="1600" dirty="0">
                <a:latin typeface="Courier New" pitchFamily="49" charset="0"/>
                <a:cs typeface="Courier New" pitchFamily="49" charset="0"/>
              </a:endParaRPr>
            </a:p>
          </p:txBody>
        </p:sp>
        <p:sp>
          <p:nvSpPr>
            <p:cNvPr id="29727" name="Rectangle 31"/>
            <p:cNvSpPr>
              <a:spLocks noChangeArrowheads="1"/>
            </p:cNvSpPr>
            <p:nvPr/>
          </p:nvSpPr>
          <p:spPr bwMode="auto">
            <a:xfrm>
              <a:off x="4017" y="1993"/>
              <a:ext cx="1322"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00111011 01101101</a:t>
              </a:r>
              <a:endParaRPr lang="en-US" sz="1600" dirty="0">
                <a:latin typeface="Courier New" pitchFamily="49" charset="0"/>
                <a:cs typeface="Courier New" pitchFamily="49" charset="0"/>
              </a:endParaRPr>
            </a:p>
          </p:txBody>
        </p:sp>
        <p:sp>
          <p:nvSpPr>
            <p:cNvPr id="29728" name="Rectangle 32"/>
            <p:cNvSpPr>
              <a:spLocks noChangeArrowheads="1"/>
            </p:cNvSpPr>
            <p:nvPr/>
          </p:nvSpPr>
          <p:spPr bwMode="auto">
            <a:xfrm>
              <a:off x="224" y="1970"/>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29" name="Rectangle 33"/>
            <p:cNvSpPr>
              <a:spLocks noChangeArrowheads="1"/>
            </p:cNvSpPr>
            <p:nvPr/>
          </p:nvSpPr>
          <p:spPr bwMode="auto">
            <a:xfrm>
              <a:off x="236" y="1970"/>
              <a:ext cx="463" cy="11"/>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30" name="Rectangle 34"/>
            <p:cNvSpPr>
              <a:spLocks noChangeArrowheads="1"/>
            </p:cNvSpPr>
            <p:nvPr/>
          </p:nvSpPr>
          <p:spPr bwMode="auto">
            <a:xfrm>
              <a:off x="699" y="1970"/>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31" name="Rectangle 35"/>
            <p:cNvSpPr>
              <a:spLocks noChangeArrowheads="1"/>
            </p:cNvSpPr>
            <p:nvPr/>
          </p:nvSpPr>
          <p:spPr bwMode="auto">
            <a:xfrm>
              <a:off x="711" y="1970"/>
              <a:ext cx="601" cy="11"/>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32" name="Rectangle 36"/>
            <p:cNvSpPr>
              <a:spLocks noChangeArrowheads="1"/>
            </p:cNvSpPr>
            <p:nvPr/>
          </p:nvSpPr>
          <p:spPr bwMode="auto">
            <a:xfrm>
              <a:off x="1312" y="1970"/>
              <a:ext cx="11"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33" name="Rectangle 37"/>
            <p:cNvSpPr>
              <a:spLocks noChangeArrowheads="1"/>
            </p:cNvSpPr>
            <p:nvPr/>
          </p:nvSpPr>
          <p:spPr bwMode="auto">
            <a:xfrm>
              <a:off x="1323" y="1970"/>
              <a:ext cx="1032" cy="11"/>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34" name="Rectangle 38"/>
            <p:cNvSpPr>
              <a:spLocks noChangeArrowheads="1"/>
            </p:cNvSpPr>
            <p:nvPr/>
          </p:nvSpPr>
          <p:spPr bwMode="auto">
            <a:xfrm>
              <a:off x="2355" y="1970"/>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35" name="Rectangle 39"/>
            <p:cNvSpPr>
              <a:spLocks noChangeArrowheads="1"/>
            </p:cNvSpPr>
            <p:nvPr/>
          </p:nvSpPr>
          <p:spPr bwMode="auto">
            <a:xfrm>
              <a:off x="2367" y="1970"/>
              <a:ext cx="3156" cy="11"/>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36" name="Rectangle 40"/>
            <p:cNvSpPr>
              <a:spLocks noChangeArrowheads="1"/>
            </p:cNvSpPr>
            <p:nvPr/>
          </p:nvSpPr>
          <p:spPr bwMode="auto">
            <a:xfrm>
              <a:off x="5523" y="1970"/>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37" name="Rectangle 41"/>
            <p:cNvSpPr>
              <a:spLocks noChangeArrowheads="1"/>
            </p:cNvSpPr>
            <p:nvPr/>
          </p:nvSpPr>
          <p:spPr bwMode="auto">
            <a:xfrm>
              <a:off x="224" y="1982"/>
              <a:ext cx="12" cy="165"/>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38" name="Rectangle 42"/>
            <p:cNvSpPr>
              <a:spLocks noChangeArrowheads="1"/>
            </p:cNvSpPr>
            <p:nvPr/>
          </p:nvSpPr>
          <p:spPr bwMode="auto">
            <a:xfrm>
              <a:off x="699" y="1982"/>
              <a:ext cx="12" cy="165"/>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39" name="Rectangle 43"/>
            <p:cNvSpPr>
              <a:spLocks noChangeArrowheads="1"/>
            </p:cNvSpPr>
            <p:nvPr/>
          </p:nvSpPr>
          <p:spPr bwMode="auto">
            <a:xfrm>
              <a:off x="1312" y="1982"/>
              <a:ext cx="11" cy="165"/>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40" name="Rectangle 44"/>
            <p:cNvSpPr>
              <a:spLocks noChangeArrowheads="1"/>
            </p:cNvSpPr>
            <p:nvPr/>
          </p:nvSpPr>
          <p:spPr bwMode="auto">
            <a:xfrm>
              <a:off x="2355" y="1982"/>
              <a:ext cx="12" cy="165"/>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41" name="Rectangle 45"/>
            <p:cNvSpPr>
              <a:spLocks noChangeArrowheads="1"/>
            </p:cNvSpPr>
            <p:nvPr/>
          </p:nvSpPr>
          <p:spPr bwMode="auto">
            <a:xfrm>
              <a:off x="5523" y="1982"/>
              <a:ext cx="12" cy="165"/>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42" name="Rectangle 46"/>
            <p:cNvSpPr>
              <a:spLocks noChangeArrowheads="1"/>
            </p:cNvSpPr>
            <p:nvPr/>
          </p:nvSpPr>
          <p:spPr bwMode="auto">
            <a:xfrm>
              <a:off x="273" y="2170"/>
              <a:ext cx="156"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ix</a:t>
              </a:r>
              <a:endParaRPr lang="en-US" sz="1600" dirty="0">
                <a:latin typeface="Courier New" pitchFamily="49" charset="0"/>
                <a:cs typeface="Courier New" pitchFamily="49" charset="0"/>
              </a:endParaRPr>
            </a:p>
          </p:txBody>
        </p:sp>
        <p:sp>
          <p:nvSpPr>
            <p:cNvPr id="29743" name="Rectangle 47"/>
            <p:cNvSpPr>
              <a:spLocks noChangeArrowheads="1"/>
            </p:cNvSpPr>
            <p:nvPr/>
          </p:nvSpPr>
          <p:spPr bwMode="auto">
            <a:xfrm>
              <a:off x="874" y="2164"/>
              <a:ext cx="389"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15213</a:t>
              </a:r>
              <a:endParaRPr lang="en-US" sz="1600" dirty="0">
                <a:latin typeface="Courier New" pitchFamily="49" charset="0"/>
                <a:cs typeface="Courier New" pitchFamily="49" charset="0"/>
              </a:endParaRPr>
            </a:p>
          </p:txBody>
        </p:sp>
        <p:sp>
          <p:nvSpPr>
            <p:cNvPr id="29744" name="Rectangle 48"/>
            <p:cNvSpPr>
              <a:spLocks noChangeArrowheads="1"/>
            </p:cNvSpPr>
            <p:nvPr/>
          </p:nvSpPr>
          <p:spPr bwMode="auto">
            <a:xfrm>
              <a:off x="1419" y="2170"/>
              <a:ext cx="855"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00 00 3B 6D</a:t>
              </a:r>
              <a:endParaRPr lang="en-US" sz="1600" dirty="0">
                <a:latin typeface="Courier New" pitchFamily="49" charset="0"/>
                <a:cs typeface="Courier New" pitchFamily="49" charset="0"/>
              </a:endParaRPr>
            </a:p>
          </p:txBody>
        </p:sp>
        <p:sp>
          <p:nvSpPr>
            <p:cNvPr id="29745" name="Rectangle 49"/>
            <p:cNvSpPr>
              <a:spLocks noChangeArrowheads="1"/>
            </p:cNvSpPr>
            <p:nvPr/>
          </p:nvSpPr>
          <p:spPr bwMode="auto">
            <a:xfrm>
              <a:off x="2617" y="2170"/>
              <a:ext cx="2721"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00000000 00000000 00111011 01101101</a:t>
              </a:r>
              <a:endParaRPr lang="en-US" sz="1600" dirty="0">
                <a:latin typeface="Courier New" pitchFamily="49" charset="0"/>
                <a:cs typeface="Courier New" pitchFamily="49" charset="0"/>
              </a:endParaRPr>
            </a:p>
          </p:txBody>
        </p:sp>
        <p:sp>
          <p:nvSpPr>
            <p:cNvPr id="29746" name="Rectangle 50"/>
            <p:cNvSpPr>
              <a:spLocks noChangeArrowheads="1"/>
            </p:cNvSpPr>
            <p:nvPr/>
          </p:nvSpPr>
          <p:spPr bwMode="auto">
            <a:xfrm>
              <a:off x="224" y="2147"/>
              <a:ext cx="12" cy="13"/>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47" name="Rectangle 51"/>
            <p:cNvSpPr>
              <a:spLocks noChangeArrowheads="1"/>
            </p:cNvSpPr>
            <p:nvPr/>
          </p:nvSpPr>
          <p:spPr bwMode="auto">
            <a:xfrm>
              <a:off x="236" y="2147"/>
              <a:ext cx="463"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48" name="Rectangle 52"/>
            <p:cNvSpPr>
              <a:spLocks noChangeArrowheads="1"/>
            </p:cNvSpPr>
            <p:nvPr/>
          </p:nvSpPr>
          <p:spPr bwMode="auto">
            <a:xfrm>
              <a:off x="699" y="2147"/>
              <a:ext cx="12" cy="13"/>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49" name="Rectangle 53"/>
            <p:cNvSpPr>
              <a:spLocks noChangeArrowheads="1"/>
            </p:cNvSpPr>
            <p:nvPr/>
          </p:nvSpPr>
          <p:spPr bwMode="auto">
            <a:xfrm>
              <a:off x="711" y="2147"/>
              <a:ext cx="601"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50" name="Rectangle 54"/>
            <p:cNvSpPr>
              <a:spLocks noChangeArrowheads="1"/>
            </p:cNvSpPr>
            <p:nvPr/>
          </p:nvSpPr>
          <p:spPr bwMode="auto">
            <a:xfrm>
              <a:off x="1312" y="2147"/>
              <a:ext cx="11" cy="13"/>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51" name="Rectangle 55"/>
            <p:cNvSpPr>
              <a:spLocks noChangeArrowheads="1"/>
            </p:cNvSpPr>
            <p:nvPr/>
          </p:nvSpPr>
          <p:spPr bwMode="auto">
            <a:xfrm>
              <a:off x="1323" y="2147"/>
              <a:ext cx="103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52" name="Rectangle 56"/>
            <p:cNvSpPr>
              <a:spLocks noChangeArrowheads="1"/>
            </p:cNvSpPr>
            <p:nvPr/>
          </p:nvSpPr>
          <p:spPr bwMode="auto">
            <a:xfrm>
              <a:off x="2355" y="2147"/>
              <a:ext cx="12" cy="13"/>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53" name="Rectangle 57"/>
            <p:cNvSpPr>
              <a:spLocks noChangeArrowheads="1"/>
            </p:cNvSpPr>
            <p:nvPr/>
          </p:nvSpPr>
          <p:spPr bwMode="auto">
            <a:xfrm>
              <a:off x="2367" y="2147"/>
              <a:ext cx="3156"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54" name="Rectangle 58"/>
            <p:cNvSpPr>
              <a:spLocks noChangeArrowheads="1"/>
            </p:cNvSpPr>
            <p:nvPr/>
          </p:nvSpPr>
          <p:spPr bwMode="auto">
            <a:xfrm>
              <a:off x="5523" y="2147"/>
              <a:ext cx="12" cy="13"/>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55" name="Rectangle 59"/>
            <p:cNvSpPr>
              <a:spLocks noChangeArrowheads="1"/>
            </p:cNvSpPr>
            <p:nvPr/>
          </p:nvSpPr>
          <p:spPr bwMode="auto">
            <a:xfrm>
              <a:off x="224" y="2160"/>
              <a:ext cx="12" cy="165"/>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56" name="Rectangle 60"/>
            <p:cNvSpPr>
              <a:spLocks noChangeArrowheads="1"/>
            </p:cNvSpPr>
            <p:nvPr/>
          </p:nvSpPr>
          <p:spPr bwMode="auto">
            <a:xfrm>
              <a:off x="699" y="2160"/>
              <a:ext cx="12" cy="165"/>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57" name="Rectangle 61"/>
            <p:cNvSpPr>
              <a:spLocks noChangeArrowheads="1"/>
            </p:cNvSpPr>
            <p:nvPr/>
          </p:nvSpPr>
          <p:spPr bwMode="auto">
            <a:xfrm>
              <a:off x="1312" y="2160"/>
              <a:ext cx="11" cy="165"/>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58" name="Rectangle 62"/>
            <p:cNvSpPr>
              <a:spLocks noChangeArrowheads="1"/>
            </p:cNvSpPr>
            <p:nvPr/>
          </p:nvSpPr>
          <p:spPr bwMode="auto">
            <a:xfrm>
              <a:off x="2355" y="2160"/>
              <a:ext cx="12" cy="165"/>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59" name="Rectangle 63"/>
            <p:cNvSpPr>
              <a:spLocks noChangeArrowheads="1"/>
            </p:cNvSpPr>
            <p:nvPr/>
          </p:nvSpPr>
          <p:spPr bwMode="auto">
            <a:xfrm>
              <a:off x="5523" y="2160"/>
              <a:ext cx="12" cy="165"/>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60" name="Rectangle 64"/>
            <p:cNvSpPr>
              <a:spLocks noChangeArrowheads="1"/>
            </p:cNvSpPr>
            <p:nvPr/>
          </p:nvSpPr>
          <p:spPr bwMode="auto">
            <a:xfrm>
              <a:off x="273" y="2348"/>
              <a:ext cx="78"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y</a:t>
              </a:r>
              <a:endParaRPr lang="en-US" sz="1600" dirty="0">
                <a:latin typeface="Courier New" pitchFamily="49" charset="0"/>
                <a:cs typeface="Courier New" pitchFamily="49" charset="0"/>
              </a:endParaRPr>
            </a:p>
          </p:txBody>
        </p:sp>
        <p:sp>
          <p:nvSpPr>
            <p:cNvPr id="29761" name="Rectangle 65"/>
            <p:cNvSpPr>
              <a:spLocks noChangeArrowheads="1"/>
            </p:cNvSpPr>
            <p:nvPr/>
          </p:nvSpPr>
          <p:spPr bwMode="auto">
            <a:xfrm>
              <a:off x="826" y="2341"/>
              <a:ext cx="467"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-15213</a:t>
              </a:r>
              <a:endParaRPr lang="en-US" sz="1600" dirty="0">
                <a:latin typeface="Courier New" pitchFamily="49" charset="0"/>
                <a:cs typeface="Courier New" pitchFamily="49" charset="0"/>
              </a:endParaRPr>
            </a:p>
          </p:txBody>
        </p:sp>
        <p:sp>
          <p:nvSpPr>
            <p:cNvPr id="29762" name="Rectangle 66"/>
            <p:cNvSpPr>
              <a:spLocks noChangeArrowheads="1"/>
            </p:cNvSpPr>
            <p:nvPr/>
          </p:nvSpPr>
          <p:spPr bwMode="auto">
            <a:xfrm>
              <a:off x="1886" y="2348"/>
              <a:ext cx="389"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C4 93</a:t>
              </a:r>
              <a:endParaRPr lang="en-US" sz="1600" dirty="0">
                <a:latin typeface="Courier New" pitchFamily="49" charset="0"/>
                <a:cs typeface="Courier New" pitchFamily="49" charset="0"/>
              </a:endParaRPr>
            </a:p>
          </p:txBody>
        </p:sp>
        <p:sp>
          <p:nvSpPr>
            <p:cNvPr id="29763" name="Rectangle 67"/>
            <p:cNvSpPr>
              <a:spLocks noChangeArrowheads="1"/>
            </p:cNvSpPr>
            <p:nvPr/>
          </p:nvSpPr>
          <p:spPr bwMode="auto">
            <a:xfrm>
              <a:off x="4017" y="2348"/>
              <a:ext cx="1322"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11000100 10010011</a:t>
              </a:r>
              <a:endParaRPr lang="en-US" sz="1600" dirty="0">
                <a:latin typeface="Courier New" pitchFamily="49" charset="0"/>
                <a:cs typeface="Courier New" pitchFamily="49" charset="0"/>
              </a:endParaRPr>
            </a:p>
          </p:txBody>
        </p:sp>
        <p:sp>
          <p:nvSpPr>
            <p:cNvPr id="29764" name="Rectangle 68"/>
            <p:cNvSpPr>
              <a:spLocks noChangeArrowheads="1"/>
            </p:cNvSpPr>
            <p:nvPr/>
          </p:nvSpPr>
          <p:spPr bwMode="auto">
            <a:xfrm>
              <a:off x="224" y="2325"/>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65" name="Rectangle 69"/>
            <p:cNvSpPr>
              <a:spLocks noChangeArrowheads="1"/>
            </p:cNvSpPr>
            <p:nvPr/>
          </p:nvSpPr>
          <p:spPr bwMode="auto">
            <a:xfrm>
              <a:off x="236" y="2325"/>
              <a:ext cx="463" cy="11"/>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66" name="Rectangle 70"/>
            <p:cNvSpPr>
              <a:spLocks noChangeArrowheads="1"/>
            </p:cNvSpPr>
            <p:nvPr/>
          </p:nvSpPr>
          <p:spPr bwMode="auto">
            <a:xfrm>
              <a:off x="699" y="2325"/>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67" name="Rectangle 71"/>
            <p:cNvSpPr>
              <a:spLocks noChangeArrowheads="1"/>
            </p:cNvSpPr>
            <p:nvPr/>
          </p:nvSpPr>
          <p:spPr bwMode="auto">
            <a:xfrm>
              <a:off x="711" y="2325"/>
              <a:ext cx="601" cy="11"/>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68" name="Rectangle 72"/>
            <p:cNvSpPr>
              <a:spLocks noChangeArrowheads="1"/>
            </p:cNvSpPr>
            <p:nvPr/>
          </p:nvSpPr>
          <p:spPr bwMode="auto">
            <a:xfrm>
              <a:off x="1312" y="2325"/>
              <a:ext cx="11"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69" name="Rectangle 73"/>
            <p:cNvSpPr>
              <a:spLocks noChangeArrowheads="1"/>
            </p:cNvSpPr>
            <p:nvPr/>
          </p:nvSpPr>
          <p:spPr bwMode="auto">
            <a:xfrm>
              <a:off x="1323" y="2325"/>
              <a:ext cx="1032" cy="11"/>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70" name="Rectangle 74"/>
            <p:cNvSpPr>
              <a:spLocks noChangeArrowheads="1"/>
            </p:cNvSpPr>
            <p:nvPr/>
          </p:nvSpPr>
          <p:spPr bwMode="auto">
            <a:xfrm>
              <a:off x="2355" y="2325"/>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71" name="Rectangle 75"/>
            <p:cNvSpPr>
              <a:spLocks noChangeArrowheads="1"/>
            </p:cNvSpPr>
            <p:nvPr/>
          </p:nvSpPr>
          <p:spPr bwMode="auto">
            <a:xfrm>
              <a:off x="2367" y="2325"/>
              <a:ext cx="3156" cy="11"/>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72" name="Rectangle 76"/>
            <p:cNvSpPr>
              <a:spLocks noChangeArrowheads="1"/>
            </p:cNvSpPr>
            <p:nvPr/>
          </p:nvSpPr>
          <p:spPr bwMode="auto">
            <a:xfrm>
              <a:off x="5523" y="2325"/>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73" name="Rectangle 77"/>
            <p:cNvSpPr>
              <a:spLocks noChangeArrowheads="1"/>
            </p:cNvSpPr>
            <p:nvPr/>
          </p:nvSpPr>
          <p:spPr bwMode="auto">
            <a:xfrm>
              <a:off x="224" y="2337"/>
              <a:ext cx="12" cy="166"/>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74" name="Rectangle 78"/>
            <p:cNvSpPr>
              <a:spLocks noChangeArrowheads="1"/>
            </p:cNvSpPr>
            <p:nvPr/>
          </p:nvSpPr>
          <p:spPr bwMode="auto">
            <a:xfrm>
              <a:off x="699" y="2337"/>
              <a:ext cx="12" cy="166"/>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75" name="Rectangle 79"/>
            <p:cNvSpPr>
              <a:spLocks noChangeArrowheads="1"/>
            </p:cNvSpPr>
            <p:nvPr/>
          </p:nvSpPr>
          <p:spPr bwMode="auto">
            <a:xfrm>
              <a:off x="1312" y="2337"/>
              <a:ext cx="11" cy="166"/>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76" name="Rectangle 80"/>
            <p:cNvSpPr>
              <a:spLocks noChangeArrowheads="1"/>
            </p:cNvSpPr>
            <p:nvPr/>
          </p:nvSpPr>
          <p:spPr bwMode="auto">
            <a:xfrm>
              <a:off x="2355" y="2337"/>
              <a:ext cx="12" cy="166"/>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77" name="Rectangle 81"/>
            <p:cNvSpPr>
              <a:spLocks noChangeArrowheads="1"/>
            </p:cNvSpPr>
            <p:nvPr/>
          </p:nvSpPr>
          <p:spPr bwMode="auto">
            <a:xfrm>
              <a:off x="5523" y="2337"/>
              <a:ext cx="12" cy="166"/>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78" name="Rectangle 82"/>
            <p:cNvSpPr>
              <a:spLocks noChangeArrowheads="1"/>
            </p:cNvSpPr>
            <p:nvPr/>
          </p:nvSpPr>
          <p:spPr bwMode="auto">
            <a:xfrm>
              <a:off x="276" y="2526"/>
              <a:ext cx="156" cy="155"/>
            </a:xfrm>
            <a:prstGeom prst="rect">
              <a:avLst/>
            </a:prstGeom>
            <a:noFill/>
            <a:ln w="9525">
              <a:noFill/>
              <a:miter lim="800000"/>
              <a:headEnd/>
              <a:tailEnd/>
            </a:ln>
          </p:spPr>
          <p:txBody>
            <a:bodyPr wrap="none" lIns="0" tIns="0" rIns="0" bIns="0">
              <a:spAutoFit/>
            </a:bodyPr>
            <a:lstStyle/>
            <a:p>
              <a:pPr algn="ctr"/>
              <a:r>
                <a:rPr lang="en-US" sz="1600" dirty="0" err="1">
                  <a:solidFill>
                    <a:srgbClr val="000000"/>
                  </a:solidFill>
                  <a:latin typeface="Courier New" pitchFamily="49" charset="0"/>
                  <a:cs typeface="Courier New" pitchFamily="49" charset="0"/>
                </a:rPr>
                <a:t>iy</a:t>
              </a:r>
              <a:endParaRPr lang="en-US" sz="1600" dirty="0">
                <a:latin typeface="Courier New" pitchFamily="49" charset="0"/>
                <a:cs typeface="Courier New" pitchFamily="49" charset="0"/>
              </a:endParaRPr>
            </a:p>
          </p:txBody>
        </p:sp>
        <p:sp>
          <p:nvSpPr>
            <p:cNvPr id="29779" name="Rectangle 83"/>
            <p:cNvSpPr>
              <a:spLocks noChangeArrowheads="1"/>
            </p:cNvSpPr>
            <p:nvPr/>
          </p:nvSpPr>
          <p:spPr bwMode="auto">
            <a:xfrm>
              <a:off x="826" y="2519"/>
              <a:ext cx="467"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-15213</a:t>
              </a:r>
              <a:endParaRPr lang="en-US" sz="1600" dirty="0">
                <a:latin typeface="Courier New" pitchFamily="49" charset="0"/>
                <a:cs typeface="Courier New" pitchFamily="49" charset="0"/>
              </a:endParaRPr>
            </a:p>
          </p:txBody>
        </p:sp>
        <p:sp>
          <p:nvSpPr>
            <p:cNvPr id="29780" name="Rectangle 84"/>
            <p:cNvSpPr>
              <a:spLocks noChangeArrowheads="1"/>
            </p:cNvSpPr>
            <p:nvPr/>
          </p:nvSpPr>
          <p:spPr bwMode="auto">
            <a:xfrm>
              <a:off x="1419" y="2526"/>
              <a:ext cx="855"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FF </a:t>
              </a:r>
              <a:r>
                <a:rPr lang="en-US" sz="1600" dirty="0" err="1">
                  <a:solidFill>
                    <a:srgbClr val="000000"/>
                  </a:solidFill>
                  <a:latin typeface="Courier New" pitchFamily="49" charset="0"/>
                  <a:cs typeface="Courier New" pitchFamily="49" charset="0"/>
                </a:rPr>
                <a:t>FF</a:t>
              </a:r>
              <a:r>
                <a:rPr lang="en-US" sz="1600" dirty="0">
                  <a:solidFill>
                    <a:srgbClr val="000000"/>
                  </a:solidFill>
                  <a:latin typeface="Courier New" pitchFamily="49" charset="0"/>
                  <a:cs typeface="Courier New" pitchFamily="49" charset="0"/>
                </a:rPr>
                <a:t> C4 93</a:t>
              </a:r>
              <a:endParaRPr lang="en-US" sz="1600" dirty="0">
                <a:latin typeface="Courier New" pitchFamily="49" charset="0"/>
                <a:cs typeface="Courier New" pitchFamily="49" charset="0"/>
              </a:endParaRPr>
            </a:p>
          </p:txBody>
        </p:sp>
        <p:sp>
          <p:nvSpPr>
            <p:cNvPr id="29781" name="Rectangle 85"/>
            <p:cNvSpPr>
              <a:spLocks noChangeArrowheads="1"/>
            </p:cNvSpPr>
            <p:nvPr/>
          </p:nvSpPr>
          <p:spPr bwMode="auto">
            <a:xfrm>
              <a:off x="2617" y="2526"/>
              <a:ext cx="2721" cy="155"/>
            </a:xfrm>
            <a:prstGeom prst="rect">
              <a:avLst/>
            </a:prstGeom>
            <a:noFill/>
            <a:ln w="9525">
              <a:noFill/>
              <a:miter lim="800000"/>
              <a:headEnd/>
              <a:tailEnd/>
            </a:ln>
          </p:spPr>
          <p:txBody>
            <a:bodyPr wrap="none" lIns="0" tIns="0" rIns="0" bIns="0">
              <a:spAutoFit/>
            </a:bodyPr>
            <a:lstStyle/>
            <a:p>
              <a:pPr algn="ctr"/>
              <a:r>
                <a:rPr lang="en-US" sz="1600" dirty="0">
                  <a:solidFill>
                    <a:srgbClr val="000000"/>
                  </a:solidFill>
                  <a:latin typeface="Courier New" pitchFamily="49" charset="0"/>
                  <a:cs typeface="Courier New" pitchFamily="49" charset="0"/>
                </a:rPr>
                <a:t>11111111 11111111 11000100 10010011</a:t>
              </a:r>
              <a:endParaRPr lang="en-US" sz="1600" dirty="0">
                <a:latin typeface="Courier New" pitchFamily="49" charset="0"/>
                <a:cs typeface="Courier New" pitchFamily="49" charset="0"/>
              </a:endParaRPr>
            </a:p>
          </p:txBody>
        </p:sp>
        <p:sp>
          <p:nvSpPr>
            <p:cNvPr id="29782" name="Rectangle 86"/>
            <p:cNvSpPr>
              <a:spLocks noChangeArrowheads="1"/>
            </p:cNvSpPr>
            <p:nvPr/>
          </p:nvSpPr>
          <p:spPr bwMode="auto">
            <a:xfrm>
              <a:off x="224" y="2503"/>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83" name="Rectangle 87"/>
            <p:cNvSpPr>
              <a:spLocks noChangeArrowheads="1"/>
            </p:cNvSpPr>
            <p:nvPr/>
          </p:nvSpPr>
          <p:spPr bwMode="auto">
            <a:xfrm>
              <a:off x="236" y="2503"/>
              <a:ext cx="463" cy="11"/>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84" name="Rectangle 88"/>
            <p:cNvSpPr>
              <a:spLocks noChangeArrowheads="1"/>
            </p:cNvSpPr>
            <p:nvPr/>
          </p:nvSpPr>
          <p:spPr bwMode="auto">
            <a:xfrm>
              <a:off x="699" y="2503"/>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85" name="Rectangle 89"/>
            <p:cNvSpPr>
              <a:spLocks noChangeArrowheads="1"/>
            </p:cNvSpPr>
            <p:nvPr/>
          </p:nvSpPr>
          <p:spPr bwMode="auto">
            <a:xfrm>
              <a:off x="711" y="2503"/>
              <a:ext cx="601" cy="11"/>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86" name="Rectangle 90"/>
            <p:cNvSpPr>
              <a:spLocks noChangeArrowheads="1"/>
            </p:cNvSpPr>
            <p:nvPr/>
          </p:nvSpPr>
          <p:spPr bwMode="auto">
            <a:xfrm>
              <a:off x="1312" y="2503"/>
              <a:ext cx="11"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87" name="Rectangle 91"/>
            <p:cNvSpPr>
              <a:spLocks noChangeArrowheads="1"/>
            </p:cNvSpPr>
            <p:nvPr/>
          </p:nvSpPr>
          <p:spPr bwMode="auto">
            <a:xfrm>
              <a:off x="1323" y="2503"/>
              <a:ext cx="1032" cy="11"/>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88" name="Rectangle 92"/>
            <p:cNvSpPr>
              <a:spLocks noChangeArrowheads="1"/>
            </p:cNvSpPr>
            <p:nvPr/>
          </p:nvSpPr>
          <p:spPr bwMode="auto">
            <a:xfrm>
              <a:off x="2355" y="2503"/>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89" name="Rectangle 93"/>
            <p:cNvSpPr>
              <a:spLocks noChangeArrowheads="1"/>
            </p:cNvSpPr>
            <p:nvPr/>
          </p:nvSpPr>
          <p:spPr bwMode="auto">
            <a:xfrm>
              <a:off x="2367" y="2503"/>
              <a:ext cx="3156" cy="11"/>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90" name="Rectangle 94"/>
            <p:cNvSpPr>
              <a:spLocks noChangeArrowheads="1"/>
            </p:cNvSpPr>
            <p:nvPr/>
          </p:nvSpPr>
          <p:spPr bwMode="auto">
            <a:xfrm>
              <a:off x="5523" y="2503"/>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91" name="Rectangle 95"/>
            <p:cNvSpPr>
              <a:spLocks noChangeArrowheads="1"/>
            </p:cNvSpPr>
            <p:nvPr/>
          </p:nvSpPr>
          <p:spPr bwMode="auto">
            <a:xfrm>
              <a:off x="224" y="2515"/>
              <a:ext cx="12" cy="164"/>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92" name="Rectangle 96"/>
            <p:cNvSpPr>
              <a:spLocks noChangeArrowheads="1"/>
            </p:cNvSpPr>
            <p:nvPr/>
          </p:nvSpPr>
          <p:spPr bwMode="auto">
            <a:xfrm>
              <a:off x="224" y="2679"/>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93" name="Rectangle 97"/>
            <p:cNvSpPr>
              <a:spLocks noChangeArrowheads="1"/>
            </p:cNvSpPr>
            <p:nvPr/>
          </p:nvSpPr>
          <p:spPr bwMode="auto">
            <a:xfrm>
              <a:off x="224" y="2679"/>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94" name="Rectangle 98"/>
            <p:cNvSpPr>
              <a:spLocks noChangeArrowheads="1"/>
            </p:cNvSpPr>
            <p:nvPr/>
          </p:nvSpPr>
          <p:spPr bwMode="auto">
            <a:xfrm>
              <a:off x="236" y="2679"/>
              <a:ext cx="463"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95" name="Rectangle 99"/>
            <p:cNvSpPr>
              <a:spLocks noChangeArrowheads="1"/>
            </p:cNvSpPr>
            <p:nvPr/>
          </p:nvSpPr>
          <p:spPr bwMode="auto">
            <a:xfrm>
              <a:off x="699" y="2515"/>
              <a:ext cx="12" cy="164"/>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96" name="Rectangle 100"/>
            <p:cNvSpPr>
              <a:spLocks noChangeArrowheads="1"/>
            </p:cNvSpPr>
            <p:nvPr/>
          </p:nvSpPr>
          <p:spPr bwMode="auto">
            <a:xfrm>
              <a:off x="699" y="2679"/>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97" name="Rectangle 101"/>
            <p:cNvSpPr>
              <a:spLocks noChangeArrowheads="1"/>
            </p:cNvSpPr>
            <p:nvPr/>
          </p:nvSpPr>
          <p:spPr bwMode="auto">
            <a:xfrm>
              <a:off x="711" y="2679"/>
              <a:ext cx="601"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98" name="Rectangle 102"/>
            <p:cNvSpPr>
              <a:spLocks noChangeArrowheads="1"/>
            </p:cNvSpPr>
            <p:nvPr/>
          </p:nvSpPr>
          <p:spPr bwMode="auto">
            <a:xfrm>
              <a:off x="1312" y="2515"/>
              <a:ext cx="11" cy="164"/>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799" name="Rectangle 103"/>
            <p:cNvSpPr>
              <a:spLocks noChangeArrowheads="1"/>
            </p:cNvSpPr>
            <p:nvPr/>
          </p:nvSpPr>
          <p:spPr bwMode="auto">
            <a:xfrm>
              <a:off x="1312" y="2679"/>
              <a:ext cx="11"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800" name="Rectangle 104"/>
            <p:cNvSpPr>
              <a:spLocks noChangeArrowheads="1"/>
            </p:cNvSpPr>
            <p:nvPr/>
          </p:nvSpPr>
          <p:spPr bwMode="auto">
            <a:xfrm>
              <a:off x="1323" y="2679"/>
              <a:ext cx="103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801" name="Rectangle 105"/>
            <p:cNvSpPr>
              <a:spLocks noChangeArrowheads="1"/>
            </p:cNvSpPr>
            <p:nvPr/>
          </p:nvSpPr>
          <p:spPr bwMode="auto">
            <a:xfrm>
              <a:off x="2355" y="2515"/>
              <a:ext cx="12" cy="164"/>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802" name="Rectangle 106"/>
            <p:cNvSpPr>
              <a:spLocks noChangeArrowheads="1"/>
            </p:cNvSpPr>
            <p:nvPr/>
          </p:nvSpPr>
          <p:spPr bwMode="auto">
            <a:xfrm>
              <a:off x="2355" y="2679"/>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803" name="Rectangle 107"/>
            <p:cNvSpPr>
              <a:spLocks noChangeArrowheads="1"/>
            </p:cNvSpPr>
            <p:nvPr/>
          </p:nvSpPr>
          <p:spPr bwMode="auto">
            <a:xfrm>
              <a:off x="2367" y="2679"/>
              <a:ext cx="3156"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804" name="Rectangle 108"/>
            <p:cNvSpPr>
              <a:spLocks noChangeArrowheads="1"/>
            </p:cNvSpPr>
            <p:nvPr/>
          </p:nvSpPr>
          <p:spPr bwMode="auto">
            <a:xfrm>
              <a:off x="5523" y="2515"/>
              <a:ext cx="12" cy="164"/>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805" name="Rectangle 109"/>
            <p:cNvSpPr>
              <a:spLocks noChangeArrowheads="1"/>
            </p:cNvSpPr>
            <p:nvPr/>
          </p:nvSpPr>
          <p:spPr bwMode="auto">
            <a:xfrm>
              <a:off x="5523" y="2679"/>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sp>
          <p:nvSpPr>
            <p:cNvPr id="29806" name="Rectangle 110"/>
            <p:cNvSpPr>
              <a:spLocks noChangeArrowheads="1"/>
            </p:cNvSpPr>
            <p:nvPr/>
          </p:nvSpPr>
          <p:spPr bwMode="auto">
            <a:xfrm>
              <a:off x="5523" y="2679"/>
              <a:ext cx="12" cy="12"/>
            </a:xfrm>
            <a:prstGeom prst="rect">
              <a:avLst/>
            </a:prstGeom>
            <a:solidFill>
              <a:srgbClr val="000000"/>
            </a:solidFill>
            <a:ln w="9525">
              <a:noFill/>
              <a:miter lim="800000"/>
              <a:headEnd/>
              <a:tailEnd/>
            </a:ln>
          </p:spPr>
          <p:txBody>
            <a:bodyPr/>
            <a:lstStyle/>
            <a:p>
              <a:endParaRPr lang="en-US" sz="1600">
                <a:latin typeface="Courier New" pitchFamily="49" charset="0"/>
                <a:cs typeface="Courier New" pitchFamily="49" charset="0"/>
              </a:endParaRPr>
            </a:p>
          </p:txBody>
        </p:sp>
      </p:grpSp>
    </p:spTree>
    <p:extLst>
      <p:ext uri="{BB962C8B-B14F-4D97-AF65-F5344CB8AC3E}">
        <p14:creationId xmlns:p14="http://schemas.microsoft.com/office/powerpoint/2010/main" val="374332388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381000" y="323850"/>
            <a:ext cx="8763000" cy="573088"/>
          </a:xfrm>
        </p:spPr>
        <p:txBody>
          <a:bodyPr/>
          <a:lstStyle/>
          <a:p>
            <a:pPr eaLnBrk="1" hangingPunct="1">
              <a:defRPr/>
            </a:pPr>
            <a:r>
              <a:rPr lang="en-US" dirty="0"/>
              <a:t>Truncation: Simple Example</a:t>
            </a:r>
          </a:p>
        </p:txBody>
      </p:sp>
      <p:sp>
        <p:nvSpPr>
          <p:cNvPr id="2" name="TextBox 1"/>
          <p:cNvSpPr txBox="1"/>
          <p:nvPr/>
        </p:nvSpPr>
        <p:spPr>
          <a:xfrm>
            <a:off x="5119685" y="1905000"/>
            <a:ext cx="954107"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10 = </a:t>
            </a:r>
          </a:p>
        </p:txBody>
      </p:sp>
      <p:graphicFrame>
        <p:nvGraphicFramePr>
          <p:cNvPr id="3" name="Table 2"/>
          <p:cNvGraphicFramePr>
            <a:graphicFrameLocks noGrp="1"/>
          </p:cNvGraphicFramePr>
          <p:nvPr/>
        </p:nvGraphicFramePr>
        <p:xfrm>
          <a:off x="6053541" y="1524000"/>
          <a:ext cx="2884350" cy="767080"/>
        </p:xfrm>
        <a:graphic>
          <a:graphicData uri="http://schemas.openxmlformats.org/drawingml/2006/table">
            <a:tbl>
              <a:tblPr firstRow="1" bandRow="1">
                <a:tableStyleId>{5C22544A-7EE6-4342-B048-85BDC9FD1C3A}</a:tableStyleId>
              </a:tblPr>
              <a:tblGrid>
                <a:gridCol w="576870">
                  <a:extLst>
                    <a:ext uri="{9D8B030D-6E8A-4147-A177-3AD203B41FA5}">
                      <a16:colId xmlns:a16="http://schemas.microsoft.com/office/drawing/2014/main" val="20000"/>
                    </a:ext>
                  </a:extLst>
                </a:gridCol>
                <a:gridCol w="576870">
                  <a:extLst>
                    <a:ext uri="{9D8B030D-6E8A-4147-A177-3AD203B41FA5}">
                      <a16:colId xmlns:a16="http://schemas.microsoft.com/office/drawing/2014/main" val="20001"/>
                    </a:ext>
                  </a:extLst>
                </a:gridCol>
                <a:gridCol w="576870">
                  <a:extLst>
                    <a:ext uri="{9D8B030D-6E8A-4147-A177-3AD203B41FA5}">
                      <a16:colId xmlns:a16="http://schemas.microsoft.com/office/drawing/2014/main" val="20002"/>
                    </a:ext>
                  </a:extLst>
                </a:gridCol>
                <a:gridCol w="576870">
                  <a:extLst>
                    <a:ext uri="{9D8B030D-6E8A-4147-A177-3AD203B41FA5}">
                      <a16:colId xmlns:a16="http://schemas.microsoft.com/office/drawing/2014/main" val="20003"/>
                    </a:ext>
                  </a:extLst>
                </a:gridCol>
                <a:gridCol w="576870">
                  <a:extLst>
                    <a:ext uri="{9D8B030D-6E8A-4147-A177-3AD203B41FA5}">
                      <a16:colId xmlns:a16="http://schemas.microsoft.com/office/drawing/2014/main" val="20004"/>
                    </a:ext>
                  </a:extLst>
                </a:gridCol>
              </a:tblGrid>
              <a:tr h="370840">
                <a:tc>
                  <a:txBody>
                    <a:bodyPr/>
                    <a:lstStyle/>
                    <a:p>
                      <a:pPr algn="ctr">
                        <a:tabLst/>
                      </a:pPr>
                      <a:r>
                        <a:rPr lang="en-US" sz="1600" b="1" dirty="0">
                          <a:solidFill>
                            <a:schemeClr val="tx1"/>
                          </a:solidFill>
                          <a:latin typeface="Courier New" panose="02070309020205020404" pitchFamily="49" charset="0"/>
                          <a:cs typeface="Courier New" panose="02070309020205020404" pitchFamily="49" charset="0"/>
                        </a:rPr>
                        <a:t>-16</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8</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4</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2</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rgbClr val="F1C7C7"/>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rgbClr val="CDF1C5"/>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sp>
        <p:nvSpPr>
          <p:cNvPr id="18" name="TextBox 17"/>
          <p:cNvSpPr txBox="1"/>
          <p:nvPr/>
        </p:nvSpPr>
        <p:spPr>
          <a:xfrm>
            <a:off x="5119685" y="2988965"/>
            <a:ext cx="954107"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-6 = </a:t>
            </a:r>
          </a:p>
        </p:txBody>
      </p:sp>
      <p:graphicFrame>
        <p:nvGraphicFramePr>
          <p:cNvPr id="19" name="Table 18"/>
          <p:cNvGraphicFramePr>
            <a:graphicFrameLocks noGrp="1"/>
          </p:cNvGraphicFramePr>
          <p:nvPr/>
        </p:nvGraphicFramePr>
        <p:xfrm>
          <a:off x="6053541" y="2607965"/>
          <a:ext cx="2884350" cy="767080"/>
        </p:xfrm>
        <a:graphic>
          <a:graphicData uri="http://schemas.openxmlformats.org/drawingml/2006/table">
            <a:tbl>
              <a:tblPr firstRow="1" bandRow="1">
                <a:tableStyleId>{5C22544A-7EE6-4342-B048-85BDC9FD1C3A}</a:tableStyleId>
              </a:tblPr>
              <a:tblGrid>
                <a:gridCol w="576870">
                  <a:extLst>
                    <a:ext uri="{9D8B030D-6E8A-4147-A177-3AD203B41FA5}">
                      <a16:colId xmlns:a16="http://schemas.microsoft.com/office/drawing/2014/main" val="20000"/>
                    </a:ext>
                  </a:extLst>
                </a:gridCol>
                <a:gridCol w="576870">
                  <a:extLst>
                    <a:ext uri="{9D8B030D-6E8A-4147-A177-3AD203B41FA5}">
                      <a16:colId xmlns:a16="http://schemas.microsoft.com/office/drawing/2014/main" val="20001"/>
                    </a:ext>
                  </a:extLst>
                </a:gridCol>
                <a:gridCol w="576870">
                  <a:extLst>
                    <a:ext uri="{9D8B030D-6E8A-4147-A177-3AD203B41FA5}">
                      <a16:colId xmlns:a16="http://schemas.microsoft.com/office/drawing/2014/main" val="20002"/>
                    </a:ext>
                  </a:extLst>
                </a:gridCol>
                <a:gridCol w="576870">
                  <a:extLst>
                    <a:ext uri="{9D8B030D-6E8A-4147-A177-3AD203B41FA5}">
                      <a16:colId xmlns:a16="http://schemas.microsoft.com/office/drawing/2014/main" val="20003"/>
                    </a:ext>
                  </a:extLst>
                </a:gridCol>
                <a:gridCol w="576870">
                  <a:extLst>
                    <a:ext uri="{9D8B030D-6E8A-4147-A177-3AD203B41FA5}">
                      <a16:colId xmlns:a16="http://schemas.microsoft.com/office/drawing/2014/main" val="20004"/>
                    </a:ext>
                  </a:extLst>
                </a:gridCol>
              </a:tblGrid>
              <a:tr h="370840">
                <a:tc>
                  <a:txBody>
                    <a:bodyPr/>
                    <a:lstStyle/>
                    <a:p>
                      <a:pPr algn="ctr">
                        <a:tabLst/>
                      </a:pPr>
                      <a:endParaRPr lang="en-US" sz="1600" b="1" dirty="0">
                        <a:solidFill>
                          <a:schemeClr val="tx1"/>
                        </a:solidFill>
                        <a:latin typeface="Courier New" panose="02070309020205020404" pitchFamily="49" charset="0"/>
                        <a:cs typeface="Courier New" panose="02070309020205020404" pitchFamily="49" charset="0"/>
                      </a:endParaRPr>
                    </a:p>
                  </a:txBody>
                  <a:tcPr>
                    <a:solidFill>
                      <a:schemeClr val="bg1"/>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-8</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4</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2</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pPr algn="ctr"/>
                      <a:endParaRPr lang="en-US" sz="2000" b="1" dirty="0">
                        <a:solidFill>
                          <a:schemeClr val="tx1"/>
                        </a:solidFill>
                        <a:latin typeface="Courier New" panose="02070309020205020404" pitchFamily="49" charset="0"/>
                        <a:cs typeface="Courier New" panose="02070309020205020404" pitchFamily="49" charset="0"/>
                      </a:endParaRPr>
                    </a:p>
                  </a:txBody>
                  <a:tcPr>
                    <a:solidFill>
                      <a:schemeClr val="bg1"/>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rgbClr val="CDF1C5"/>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sp>
        <p:nvSpPr>
          <p:cNvPr id="20" name="TextBox 19"/>
          <p:cNvSpPr txBox="1"/>
          <p:nvPr/>
        </p:nvSpPr>
        <p:spPr>
          <a:xfrm>
            <a:off x="4945545" y="4554835"/>
            <a:ext cx="1107996"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-10 = </a:t>
            </a:r>
          </a:p>
        </p:txBody>
      </p:sp>
      <p:graphicFrame>
        <p:nvGraphicFramePr>
          <p:cNvPr id="22" name="Table 21"/>
          <p:cNvGraphicFramePr>
            <a:graphicFrameLocks noGrp="1"/>
          </p:cNvGraphicFramePr>
          <p:nvPr/>
        </p:nvGraphicFramePr>
        <p:xfrm>
          <a:off x="6053541" y="4173835"/>
          <a:ext cx="2884350" cy="767080"/>
        </p:xfrm>
        <a:graphic>
          <a:graphicData uri="http://schemas.openxmlformats.org/drawingml/2006/table">
            <a:tbl>
              <a:tblPr firstRow="1" bandRow="1">
                <a:tableStyleId>{5C22544A-7EE6-4342-B048-85BDC9FD1C3A}</a:tableStyleId>
              </a:tblPr>
              <a:tblGrid>
                <a:gridCol w="576870">
                  <a:extLst>
                    <a:ext uri="{9D8B030D-6E8A-4147-A177-3AD203B41FA5}">
                      <a16:colId xmlns:a16="http://schemas.microsoft.com/office/drawing/2014/main" val="20000"/>
                    </a:ext>
                  </a:extLst>
                </a:gridCol>
                <a:gridCol w="576870">
                  <a:extLst>
                    <a:ext uri="{9D8B030D-6E8A-4147-A177-3AD203B41FA5}">
                      <a16:colId xmlns:a16="http://schemas.microsoft.com/office/drawing/2014/main" val="20001"/>
                    </a:ext>
                  </a:extLst>
                </a:gridCol>
                <a:gridCol w="576870">
                  <a:extLst>
                    <a:ext uri="{9D8B030D-6E8A-4147-A177-3AD203B41FA5}">
                      <a16:colId xmlns:a16="http://schemas.microsoft.com/office/drawing/2014/main" val="20002"/>
                    </a:ext>
                  </a:extLst>
                </a:gridCol>
                <a:gridCol w="576870">
                  <a:extLst>
                    <a:ext uri="{9D8B030D-6E8A-4147-A177-3AD203B41FA5}">
                      <a16:colId xmlns:a16="http://schemas.microsoft.com/office/drawing/2014/main" val="20003"/>
                    </a:ext>
                  </a:extLst>
                </a:gridCol>
                <a:gridCol w="576870">
                  <a:extLst>
                    <a:ext uri="{9D8B030D-6E8A-4147-A177-3AD203B41FA5}">
                      <a16:colId xmlns:a16="http://schemas.microsoft.com/office/drawing/2014/main" val="20004"/>
                    </a:ext>
                  </a:extLst>
                </a:gridCol>
              </a:tblGrid>
              <a:tr h="370840">
                <a:tc>
                  <a:txBody>
                    <a:bodyPr/>
                    <a:lstStyle/>
                    <a:p>
                      <a:pPr algn="ctr">
                        <a:tabLst/>
                      </a:pPr>
                      <a:r>
                        <a:rPr lang="en-US" sz="1600" b="1" dirty="0">
                          <a:solidFill>
                            <a:schemeClr val="tx1"/>
                          </a:solidFill>
                          <a:latin typeface="Courier New" panose="02070309020205020404" pitchFamily="49" charset="0"/>
                          <a:cs typeface="Courier New" panose="02070309020205020404" pitchFamily="49" charset="0"/>
                        </a:rPr>
                        <a:t>-16</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8</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4</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2</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rgbClr val="F1C7C7"/>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rgbClr val="CDF1C5"/>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sp>
        <p:nvSpPr>
          <p:cNvPr id="23" name="TextBox 22"/>
          <p:cNvSpPr txBox="1"/>
          <p:nvPr/>
        </p:nvSpPr>
        <p:spPr>
          <a:xfrm>
            <a:off x="5119685" y="5638800"/>
            <a:ext cx="954107"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 6 = </a:t>
            </a:r>
          </a:p>
        </p:txBody>
      </p:sp>
      <p:graphicFrame>
        <p:nvGraphicFramePr>
          <p:cNvPr id="24" name="Table 23"/>
          <p:cNvGraphicFramePr>
            <a:graphicFrameLocks noGrp="1"/>
          </p:cNvGraphicFramePr>
          <p:nvPr/>
        </p:nvGraphicFramePr>
        <p:xfrm>
          <a:off x="6053541" y="5257800"/>
          <a:ext cx="2884350" cy="767080"/>
        </p:xfrm>
        <a:graphic>
          <a:graphicData uri="http://schemas.openxmlformats.org/drawingml/2006/table">
            <a:tbl>
              <a:tblPr firstRow="1" bandRow="1">
                <a:tableStyleId>{5C22544A-7EE6-4342-B048-85BDC9FD1C3A}</a:tableStyleId>
              </a:tblPr>
              <a:tblGrid>
                <a:gridCol w="576870">
                  <a:extLst>
                    <a:ext uri="{9D8B030D-6E8A-4147-A177-3AD203B41FA5}">
                      <a16:colId xmlns:a16="http://schemas.microsoft.com/office/drawing/2014/main" val="20000"/>
                    </a:ext>
                  </a:extLst>
                </a:gridCol>
                <a:gridCol w="576870">
                  <a:extLst>
                    <a:ext uri="{9D8B030D-6E8A-4147-A177-3AD203B41FA5}">
                      <a16:colId xmlns:a16="http://schemas.microsoft.com/office/drawing/2014/main" val="20001"/>
                    </a:ext>
                  </a:extLst>
                </a:gridCol>
                <a:gridCol w="576870">
                  <a:extLst>
                    <a:ext uri="{9D8B030D-6E8A-4147-A177-3AD203B41FA5}">
                      <a16:colId xmlns:a16="http://schemas.microsoft.com/office/drawing/2014/main" val="20002"/>
                    </a:ext>
                  </a:extLst>
                </a:gridCol>
                <a:gridCol w="576870">
                  <a:extLst>
                    <a:ext uri="{9D8B030D-6E8A-4147-A177-3AD203B41FA5}">
                      <a16:colId xmlns:a16="http://schemas.microsoft.com/office/drawing/2014/main" val="20003"/>
                    </a:ext>
                  </a:extLst>
                </a:gridCol>
                <a:gridCol w="576870">
                  <a:extLst>
                    <a:ext uri="{9D8B030D-6E8A-4147-A177-3AD203B41FA5}">
                      <a16:colId xmlns:a16="http://schemas.microsoft.com/office/drawing/2014/main" val="20004"/>
                    </a:ext>
                  </a:extLst>
                </a:gridCol>
              </a:tblGrid>
              <a:tr h="370840">
                <a:tc>
                  <a:txBody>
                    <a:bodyPr/>
                    <a:lstStyle/>
                    <a:p>
                      <a:pPr algn="ctr">
                        <a:tabLst/>
                      </a:pPr>
                      <a:endParaRPr lang="en-US" sz="1600" b="1" dirty="0">
                        <a:solidFill>
                          <a:schemeClr val="tx1"/>
                        </a:solidFill>
                        <a:latin typeface="Courier New" panose="02070309020205020404" pitchFamily="49" charset="0"/>
                        <a:cs typeface="Courier New" panose="02070309020205020404" pitchFamily="49" charset="0"/>
                      </a:endParaRPr>
                    </a:p>
                  </a:txBody>
                  <a:tcPr>
                    <a:solidFill>
                      <a:schemeClr val="bg1"/>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-8</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4</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2</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pPr algn="ctr"/>
                      <a:endParaRPr lang="en-US" sz="2000" b="1" dirty="0">
                        <a:solidFill>
                          <a:schemeClr val="tx1"/>
                        </a:solidFill>
                        <a:latin typeface="Courier New" panose="02070309020205020404" pitchFamily="49" charset="0"/>
                        <a:cs typeface="Courier New" panose="02070309020205020404" pitchFamily="49" charset="0"/>
                      </a:endParaRPr>
                    </a:p>
                  </a:txBody>
                  <a:tcPr>
                    <a:solidFill>
                      <a:schemeClr val="bg1"/>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rgbClr val="CDF1C5"/>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cxnSp>
        <p:nvCxnSpPr>
          <p:cNvPr id="28" name="Straight Connector 27"/>
          <p:cNvCxnSpPr/>
          <p:nvPr/>
        </p:nvCxnSpPr>
        <p:spPr bwMode="auto">
          <a:xfrm>
            <a:off x="4724400" y="1143000"/>
            <a:ext cx="0" cy="5181600"/>
          </a:xfrm>
          <a:prstGeom prst="line">
            <a:avLst/>
          </a:prstGeom>
          <a:noFill/>
          <a:ln w="25400" cap="flat" cmpd="sng" algn="ctr">
            <a:solidFill>
              <a:schemeClr val="bg2">
                <a:lumMod val="75000"/>
              </a:schemeClr>
            </a:solidFill>
            <a:prstDash val="solid"/>
            <a:round/>
            <a:headEnd type="none" w="med" len="med"/>
            <a:tailEnd type="none" w="med" len="med"/>
          </a:ln>
          <a:effectLst/>
        </p:spPr>
      </p:cxnSp>
      <p:sp>
        <p:nvSpPr>
          <p:cNvPr id="30" name="TextBox 29"/>
          <p:cNvSpPr txBox="1"/>
          <p:nvPr/>
        </p:nvSpPr>
        <p:spPr>
          <a:xfrm>
            <a:off x="5901141" y="914400"/>
            <a:ext cx="1694566" cy="461665"/>
          </a:xfrm>
          <a:prstGeom prst="rect">
            <a:avLst/>
          </a:prstGeom>
          <a:noFill/>
        </p:spPr>
        <p:txBody>
          <a:bodyPr wrap="none" rtlCol="0">
            <a:spAutoFit/>
          </a:bodyPr>
          <a:lstStyle/>
          <a:p>
            <a:r>
              <a:rPr lang="en-US" dirty="0">
                <a:solidFill>
                  <a:schemeClr val="bg2">
                    <a:lumMod val="75000"/>
                  </a:schemeClr>
                </a:solidFill>
                <a:latin typeface="Calibri" pitchFamily="34" charset="0"/>
              </a:rPr>
              <a:t>Sign change</a:t>
            </a:r>
          </a:p>
        </p:txBody>
      </p:sp>
      <p:sp>
        <p:nvSpPr>
          <p:cNvPr id="31" name="TextBox 30"/>
          <p:cNvSpPr txBox="1"/>
          <p:nvPr/>
        </p:nvSpPr>
        <p:spPr>
          <a:xfrm>
            <a:off x="528922" y="1905000"/>
            <a:ext cx="800219"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2 = </a:t>
            </a:r>
          </a:p>
        </p:txBody>
      </p:sp>
      <p:graphicFrame>
        <p:nvGraphicFramePr>
          <p:cNvPr id="32" name="Table 31"/>
          <p:cNvGraphicFramePr>
            <a:graphicFrameLocks noGrp="1"/>
          </p:cNvGraphicFramePr>
          <p:nvPr/>
        </p:nvGraphicFramePr>
        <p:xfrm>
          <a:off x="1329141" y="1524000"/>
          <a:ext cx="2884350" cy="767080"/>
        </p:xfrm>
        <a:graphic>
          <a:graphicData uri="http://schemas.openxmlformats.org/drawingml/2006/table">
            <a:tbl>
              <a:tblPr firstRow="1" bandRow="1">
                <a:tableStyleId>{5C22544A-7EE6-4342-B048-85BDC9FD1C3A}</a:tableStyleId>
              </a:tblPr>
              <a:tblGrid>
                <a:gridCol w="576870">
                  <a:extLst>
                    <a:ext uri="{9D8B030D-6E8A-4147-A177-3AD203B41FA5}">
                      <a16:colId xmlns:a16="http://schemas.microsoft.com/office/drawing/2014/main" val="20000"/>
                    </a:ext>
                  </a:extLst>
                </a:gridCol>
                <a:gridCol w="576870">
                  <a:extLst>
                    <a:ext uri="{9D8B030D-6E8A-4147-A177-3AD203B41FA5}">
                      <a16:colId xmlns:a16="http://schemas.microsoft.com/office/drawing/2014/main" val="20001"/>
                    </a:ext>
                  </a:extLst>
                </a:gridCol>
                <a:gridCol w="576870">
                  <a:extLst>
                    <a:ext uri="{9D8B030D-6E8A-4147-A177-3AD203B41FA5}">
                      <a16:colId xmlns:a16="http://schemas.microsoft.com/office/drawing/2014/main" val="20002"/>
                    </a:ext>
                  </a:extLst>
                </a:gridCol>
                <a:gridCol w="576870">
                  <a:extLst>
                    <a:ext uri="{9D8B030D-6E8A-4147-A177-3AD203B41FA5}">
                      <a16:colId xmlns:a16="http://schemas.microsoft.com/office/drawing/2014/main" val="20003"/>
                    </a:ext>
                  </a:extLst>
                </a:gridCol>
                <a:gridCol w="576870">
                  <a:extLst>
                    <a:ext uri="{9D8B030D-6E8A-4147-A177-3AD203B41FA5}">
                      <a16:colId xmlns:a16="http://schemas.microsoft.com/office/drawing/2014/main" val="20004"/>
                    </a:ext>
                  </a:extLst>
                </a:gridCol>
              </a:tblGrid>
              <a:tr h="370840">
                <a:tc>
                  <a:txBody>
                    <a:bodyPr/>
                    <a:lstStyle/>
                    <a:p>
                      <a:pPr algn="ctr">
                        <a:tabLst/>
                      </a:pPr>
                      <a:r>
                        <a:rPr lang="en-US" sz="1600" b="1" dirty="0">
                          <a:solidFill>
                            <a:schemeClr val="tx1"/>
                          </a:solidFill>
                          <a:latin typeface="Courier New" panose="02070309020205020404" pitchFamily="49" charset="0"/>
                          <a:cs typeface="Courier New" panose="02070309020205020404" pitchFamily="49" charset="0"/>
                        </a:rPr>
                        <a:t>-16</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8</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4</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2</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rgbClr val="F1C7C7"/>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rgbClr val="CDF1C5"/>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sp>
        <p:nvSpPr>
          <p:cNvPr id="33" name="TextBox 32"/>
          <p:cNvSpPr txBox="1"/>
          <p:nvPr/>
        </p:nvSpPr>
        <p:spPr>
          <a:xfrm>
            <a:off x="528922" y="2988965"/>
            <a:ext cx="800219"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2 = </a:t>
            </a:r>
          </a:p>
        </p:txBody>
      </p:sp>
      <p:graphicFrame>
        <p:nvGraphicFramePr>
          <p:cNvPr id="34" name="Table 33"/>
          <p:cNvGraphicFramePr>
            <a:graphicFrameLocks noGrp="1"/>
          </p:cNvGraphicFramePr>
          <p:nvPr/>
        </p:nvGraphicFramePr>
        <p:xfrm>
          <a:off x="1329141" y="2607965"/>
          <a:ext cx="2884350" cy="767080"/>
        </p:xfrm>
        <a:graphic>
          <a:graphicData uri="http://schemas.openxmlformats.org/drawingml/2006/table">
            <a:tbl>
              <a:tblPr firstRow="1" bandRow="1">
                <a:tableStyleId>{5C22544A-7EE6-4342-B048-85BDC9FD1C3A}</a:tableStyleId>
              </a:tblPr>
              <a:tblGrid>
                <a:gridCol w="576870">
                  <a:extLst>
                    <a:ext uri="{9D8B030D-6E8A-4147-A177-3AD203B41FA5}">
                      <a16:colId xmlns:a16="http://schemas.microsoft.com/office/drawing/2014/main" val="20000"/>
                    </a:ext>
                  </a:extLst>
                </a:gridCol>
                <a:gridCol w="576870">
                  <a:extLst>
                    <a:ext uri="{9D8B030D-6E8A-4147-A177-3AD203B41FA5}">
                      <a16:colId xmlns:a16="http://schemas.microsoft.com/office/drawing/2014/main" val="20001"/>
                    </a:ext>
                  </a:extLst>
                </a:gridCol>
                <a:gridCol w="576870">
                  <a:extLst>
                    <a:ext uri="{9D8B030D-6E8A-4147-A177-3AD203B41FA5}">
                      <a16:colId xmlns:a16="http://schemas.microsoft.com/office/drawing/2014/main" val="20002"/>
                    </a:ext>
                  </a:extLst>
                </a:gridCol>
                <a:gridCol w="576870">
                  <a:extLst>
                    <a:ext uri="{9D8B030D-6E8A-4147-A177-3AD203B41FA5}">
                      <a16:colId xmlns:a16="http://schemas.microsoft.com/office/drawing/2014/main" val="20003"/>
                    </a:ext>
                  </a:extLst>
                </a:gridCol>
                <a:gridCol w="576870">
                  <a:extLst>
                    <a:ext uri="{9D8B030D-6E8A-4147-A177-3AD203B41FA5}">
                      <a16:colId xmlns:a16="http://schemas.microsoft.com/office/drawing/2014/main" val="20004"/>
                    </a:ext>
                  </a:extLst>
                </a:gridCol>
              </a:tblGrid>
              <a:tr h="370840">
                <a:tc>
                  <a:txBody>
                    <a:bodyPr/>
                    <a:lstStyle/>
                    <a:p>
                      <a:pPr algn="ctr">
                        <a:tabLst/>
                      </a:pPr>
                      <a:endParaRPr lang="en-US" sz="1600" b="1" dirty="0">
                        <a:solidFill>
                          <a:schemeClr val="tx1"/>
                        </a:solidFill>
                        <a:latin typeface="Courier New" panose="02070309020205020404" pitchFamily="49" charset="0"/>
                        <a:cs typeface="Courier New" panose="02070309020205020404" pitchFamily="49" charset="0"/>
                      </a:endParaRPr>
                    </a:p>
                  </a:txBody>
                  <a:tcPr>
                    <a:solidFill>
                      <a:schemeClr val="bg1"/>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-8</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4</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2</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pPr algn="ctr"/>
                      <a:endParaRPr lang="en-US" sz="2000" b="1" dirty="0">
                        <a:solidFill>
                          <a:schemeClr val="tx1"/>
                        </a:solidFill>
                        <a:latin typeface="Courier New" panose="02070309020205020404" pitchFamily="49" charset="0"/>
                        <a:cs typeface="Courier New" panose="02070309020205020404" pitchFamily="49" charset="0"/>
                      </a:endParaRPr>
                    </a:p>
                  </a:txBody>
                  <a:tcPr>
                    <a:solidFill>
                      <a:schemeClr val="bg1"/>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rgbClr val="CDF1C5"/>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sp>
        <p:nvSpPr>
          <p:cNvPr id="35" name="TextBox 34"/>
          <p:cNvSpPr txBox="1"/>
          <p:nvPr/>
        </p:nvSpPr>
        <p:spPr>
          <a:xfrm>
            <a:off x="375034" y="4554835"/>
            <a:ext cx="954107"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-6 = </a:t>
            </a:r>
          </a:p>
        </p:txBody>
      </p:sp>
      <p:graphicFrame>
        <p:nvGraphicFramePr>
          <p:cNvPr id="36" name="Table 35"/>
          <p:cNvGraphicFramePr>
            <a:graphicFrameLocks noGrp="1"/>
          </p:cNvGraphicFramePr>
          <p:nvPr/>
        </p:nvGraphicFramePr>
        <p:xfrm>
          <a:off x="1329141" y="4173835"/>
          <a:ext cx="2884350" cy="767080"/>
        </p:xfrm>
        <a:graphic>
          <a:graphicData uri="http://schemas.openxmlformats.org/drawingml/2006/table">
            <a:tbl>
              <a:tblPr firstRow="1" bandRow="1">
                <a:tableStyleId>{5C22544A-7EE6-4342-B048-85BDC9FD1C3A}</a:tableStyleId>
              </a:tblPr>
              <a:tblGrid>
                <a:gridCol w="576870">
                  <a:extLst>
                    <a:ext uri="{9D8B030D-6E8A-4147-A177-3AD203B41FA5}">
                      <a16:colId xmlns:a16="http://schemas.microsoft.com/office/drawing/2014/main" val="20000"/>
                    </a:ext>
                  </a:extLst>
                </a:gridCol>
                <a:gridCol w="576870">
                  <a:extLst>
                    <a:ext uri="{9D8B030D-6E8A-4147-A177-3AD203B41FA5}">
                      <a16:colId xmlns:a16="http://schemas.microsoft.com/office/drawing/2014/main" val="20001"/>
                    </a:ext>
                  </a:extLst>
                </a:gridCol>
                <a:gridCol w="576870">
                  <a:extLst>
                    <a:ext uri="{9D8B030D-6E8A-4147-A177-3AD203B41FA5}">
                      <a16:colId xmlns:a16="http://schemas.microsoft.com/office/drawing/2014/main" val="20002"/>
                    </a:ext>
                  </a:extLst>
                </a:gridCol>
                <a:gridCol w="576870">
                  <a:extLst>
                    <a:ext uri="{9D8B030D-6E8A-4147-A177-3AD203B41FA5}">
                      <a16:colId xmlns:a16="http://schemas.microsoft.com/office/drawing/2014/main" val="20003"/>
                    </a:ext>
                  </a:extLst>
                </a:gridCol>
                <a:gridCol w="576870">
                  <a:extLst>
                    <a:ext uri="{9D8B030D-6E8A-4147-A177-3AD203B41FA5}">
                      <a16:colId xmlns:a16="http://schemas.microsoft.com/office/drawing/2014/main" val="20004"/>
                    </a:ext>
                  </a:extLst>
                </a:gridCol>
              </a:tblGrid>
              <a:tr h="370840">
                <a:tc>
                  <a:txBody>
                    <a:bodyPr/>
                    <a:lstStyle/>
                    <a:p>
                      <a:pPr algn="ctr">
                        <a:tabLst/>
                      </a:pPr>
                      <a:r>
                        <a:rPr lang="en-US" sz="1600" b="1" dirty="0">
                          <a:solidFill>
                            <a:schemeClr val="tx1"/>
                          </a:solidFill>
                          <a:latin typeface="Courier New" panose="02070309020205020404" pitchFamily="49" charset="0"/>
                          <a:cs typeface="Courier New" panose="02070309020205020404" pitchFamily="49" charset="0"/>
                        </a:rPr>
                        <a:t>-16</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8</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4</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2</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rgbClr val="F1C7C7"/>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rgbClr val="CDF1C5"/>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sp>
        <p:nvSpPr>
          <p:cNvPr id="37" name="TextBox 36"/>
          <p:cNvSpPr txBox="1"/>
          <p:nvPr/>
        </p:nvSpPr>
        <p:spPr>
          <a:xfrm>
            <a:off x="395285" y="5638800"/>
            <a:ext cx="954107"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-6 = </a:t>
            </a:r>
          </a:p>
        </p:txBody>
      </p:sp>
      <p:graphicFrame>
        <p:nvGraphicFramePr>
          <p:cNvPr id="38" name="Table 37"/>
          <p:cNvGraphicFramePr>
            <a:graphicFrameLocks noGrp="1"/>
          </p:cNvGraphicFramePr>
          <p:nvPr/>
        </p:nvGraphicFramePr>
        <p:xfrm>
          <a:off x="1329141" y="5257800"/>
          <a:ext cx="2884350" cy="767080"/>
        </p:xfrm>
        <a:graphic>
          <a:graphicData uri="http://schemas.openxmlformats.org/drawingml/2006/table">
            <a:tbl>
              <a:tblPr firstRow="1" bandRow="1">
                <a:tableStyleId>{5C22544A-7EE6-4342-B048-85BDC9FD1C3A}</a:tableStyleId>
              </a:tblPr>
              <a:tblGrid>
                <a:gridCol w="576870">
                  <a:extLst>
                    <a:ext uri="{9D8B030D-6E8A-4147-A177-3AD203B41FA5}">
                      <a16:colId xmlns:a16="http://schemas.microsoft.com/office/drawing/2014/main" val="20000"/>
                    </a:ext>
                  </a:extLst>
                </a:gridCol>
                <a:gridCol w="576870">
                  <a:extLst>
                    <a:ext uri="{9D8B030D-6E8A-4147-A177-3AD203B41FA5}">
                      <a16:colId xmlns:a16="http://schemas.microsoft.com/office/drawing/2014/main" val="20001"/>
                    </a:ext>
                  </a:extLst>
                </a:gridCol>
                <a:gridCol w="576870">
                  <a:extLst>
                    <a:ext uri="{9D8B030D-6E8A-4147-A177-3AD203B41FA5}">
                      <a16:colId xmlns:a16="http://schemas.microsoft.com/office/drawing/2014/main" val="20002"/>
                    </a:ext>
                  </a:extLst>
                </a:gridCol>
                <a:gridCol w="576870">
                  <a:extLst>
                    <a:ext uri="{9D8B030D-6E8A-4147-A177-3AD203B41FA5}">
                      <a16:colId xmlns:a16="http://schemas.microsoft.com/office/drawing/2014/main" val="20003"/>
                    </a:ext>
                  </a:extLst>
                </a:gridCol>
                <a:gridCol w="576870">
                  <a:extLst>
                    <a:ext uri="{9D8B030D-6E8A-4147-A177-3AD203B41FA5}">
                      <a16:colId xmlns:a16="http://schemas.microsoft.com/office/drawing/2014/main" val="20004"/>
                    </a:ext>
                  </a:extLst>
                </a:gridCol>
              </a:tblGrid>
              <a:tr h="370840">
                <a:tc>
                  <a:txBody>
                    <a:bodyPr/>
                    <a:lstStyle/>
                    <a:p>
                      <a:pPr algn="ctr">
                        <a:tabLst/>
                      </a:pPr>
                      <a:endParaRPr lang="en-US" sz="1600" b="1" dirty="0">
                        <a:solidFill>
                          <a:schemeClr val="tx1"/>
                        </a:solidFill>
                        <a:latin typeface="Courier New" panose="02070309020205020404" pitchFamily="49" charset="0"/>
                        <a:cs typeface="Courier New" panose="02070309020205020404" pitchFamily="49" charset="0"/>
                      </a:endParaRPr>
                    </a:p>
                  </a:txBody>
                  <a:tcPr>
                    <a:solidFill>
                      <a:schemeClr val="bg1"/>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-8</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4</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2</a:t>
                      </a:r>
                    </a:p>
                  </a:txBody>
                  <a:tcPr>
                    <a:solidFill>
                      <a:schemeClr val="bg1">
                        <a:lumMod val="95000"/>
                      </a:schemeClr>
                    </a:solidFill>
                  </a:tcPr>
                </a:tc>
                <a:tc>
                  <a:txBody>
                    <a:bodyPr/>
                    <a:lstStyle/>
                    <a:p>
                      <a:pPr algn="ctr"/>
                      <a:r>
                        <a:rPr lang="en-US" sz="16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extLst>
                  <a:ext uri="{0D108BD9-81ED-4DB2-BD59-A6C34878D82A}">
                    <a16:rowId xmlns:a16="http://schemas.microsoft.com/office/drawing/2014/main" val="10000"/>
                  </a:ext>
                </a:extLst>
              </a:tr>
              <a:tr h="370840">
                <a:tc>
                  <a:txBody>
                    <a:bodyPr/>
                    <a:lstStyle/>
                    <a:p>
                      <a:pPr algn="ctr"/>
                      <a:endParaRPr lang="en-US" sz="2000" b="1" dirty="0">
                        <a:solidFill>
                          <a:schemeClr val="tx1"/>
                        </a:solidFill>
                        <a:latin typeface="Courier New" panose="02070309020205020404" pitchFamily="49" charset="0"/>
                        <a:cs typeface="Courier New" panose="02070309020205020404" pitchFamily="49" charset="0"/>
                      </a:endParaRPr>
                    </a:p>
                  </a:txBody>
                  <a:tcPr>
                    <a:solidFill>
                      <a:schemeClr val="bg1"/>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rgbClr val="CDF1C5"/>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1</a:t>
                      </a:r>
                    </a:p>
                  </a:txBody>
                  <a:tcPr>
                    <a:solidFill>
                      <a:schemeClr val="bg1">
                        <a:lumMod val="95000"/>
                      </a:schemeClr>
                    </a:solidFill>
                  </a:tcPr>
                </a:tc>
                <a:tc>
                  <a:txBody>
                    <a:bodyPr/>
                    <a:lstStyle/>
                    <a:p>
                      <a:pPr algn="ctr"/>
                      <a:r>
                        <a:rPr lang="en-US" sz="2000" b="1" dirty="0">
                          <a:solidFill>
                            <a:schemeClr val="tx1"/>
                          </a:solidFill>
                          <a:latin typeface="Courier New" panose="02070309020205020404" pitchFamily="49" charset="0"/>
                          <a:cs typeface="Courier New" panose="02070309020205020404" pitchFamily="49" charset="0"/>
                        </a:rPr>
                        <a:t>0</a:t>
                      </a:r>
                    </a:p>
                  </a:txBody>
                  <a:tcPr>
                    <a:solidFill>
                      <a:schemeClr val="bg1">
                        <a:lumMod val="95000"/>
                      </a:schemeClr>
                    </a:solidFill>
                  </a:tcPr>
                </a:tc>
                <a:extLst>
                  <a:ext uri="{0D108BD9-81ED-4DB2-BD59-A6C34878D82A}">
                    <a16:rowId xmlns:a16="http://schemas.microsoft.com/office/drawing/2014/main" val="10001"/>
                  </a:ext>
                </a:extLst>
              </a:tr>
            </a:tbl>
          </a:graphicData>
        </a:graphic>
      </p:graphicFrame>
      <p:sp>
        <p:nvSpPr>
          <p:cNvPr id="39" name="TextBox 38"/>
          <p:cNvSpPr txBox="1"/>
          <p:nvPr/>
        </p:nvSpPr>
        <p:spPr>
          <a:xfrm>
            <a:off x="1176741" y="914400"/>
            <a:ext cx="2108141" cy="461665"/>
          </a:xfrm>
          <a:prstGeom prst="rect">
            <a:avLst/>
          </a:prstGeom>
          <a:noFill/>
        </p:spPr>
        <p:txBody>
          <a:bodyPr wrap="none" rtlCol="0">
            <a:spAutoFit/>
          </a:bodyPr>
          <a:lstStyle/>
          <a:p>
            <a:r>
              <a:rPr lang="en-US" dirty="0">
                <a:solidFill>
                  <a:schemeClr val="bg2">
                    <a:lumMod val="75000"/>
                  </a:schemeClr>
                </a:solidFill>
                <a:latin typeface="Calibri" pitchFamily="34" charset="0"/>
              </a:rPr>
              <a:t>No sign change</a:t>
            </a:r>
          </a:p>
        </p:txBody>
      </p:sp>
      <p:sp>
        <p:nvSpPr>
          <p:cNvPr id="7" name="TextBox 6"/>
          <p:cNvSpPr txBox="1"/>
          <p:nvPr/>
        </p:nvSpPr>
        <p:spPr>
          <a:xfrm>
            <a:off x="4800600" y="3399235"/>
            <a:ext cx="4257897" cy="338554"/>
          </a:xfrm>
          <a:prstGeom prst="rect">
            <a:avLst/>
          </a:prstGeom>
          <a:noFill/>
        </p:spPr>
        <p:txBody>
          <a:bodyPr wrap="none" rtlCol="0">
            <a:spAutoFit/>
          </a:bodyPr>
          <a:lstStyle/>
          <a:p>
            <a:r>
              <a:rPr lang="en-US" sz="1600" dirty="0">
                <a:solidFill>
                  <a:schemeClr val="bg2">
                    <a:lumMod val="75000"/>
                  </a:schemeClr>
                </a:solidFill>
                <a:latin typeface="Courier New" panose="02070309020205020404" pitchFamily="49" charset="0"/>
                <a:cs typeface="Courier New" panose="02070309020205020404" pitchFamily="49" charset="0"/>
              </a:rPr>
              <a:t>10 mod 16 = 10U mod 16 = 10U = -6</a:t>
            </a:r>
          </a:p>
        </p:txBody>
      </p:sp>
      <p:sp>
        <p:nvSpPr>
          <p:cNvPr id="40" name="TextBox 39"/>
          <p:cNvSpPr txBox="1"/>
          <p:nvPr/>
        </p:nvSpPr>
        <p:spPr>
          <a:xfrm>
            <a:off x="4800600" y="6096000"/>
            <a:ext cx="4134465" cy="338554"/>
          </a:xfrm>
          <a:prstGeom prst="rect">
            <a:avLst/>
          </a:prstGeom>
          <a:noFill/>
        </p:spPr>
        <p:txBody>
          <a:bodyPr wrap="none" rtlCol="0">
            <a:spAutoFit/>
          </a:bodyPr>
          <a:lstStyle/>
          <a:p>
            <a:r>
              <a:rPr lang="en-US" sz="1600" dirty="0">
                <a:solidFill>
                  <a:schemeClr val="bg2">
                    <a:lumMod val="75000"/>
                  </a:schemeClr>
                </a:solidFill>
                <a:latin typeface="Courier New" panose="02070309020205020404" pitchFamily="49" charset="0"/>
                <a:cs typeface="Courier New" panose="02070309020205020404" pitchFamily="49" charset="0"/>
              </a:rPr>
              <a:t>-10 mod 16 = 22U mod 16 = 6U = 6</a:t>
            </a:r>
          </a:p>
        </p:txBody>
      </p:sp>
      <p:sp>
        <p:nvSpPr>
          <p:cNvPr id="41" name="TextBox 40"/>
          <p:cNvSpPr txBox="1"/>
          <p:nvPr/>
        </p:nvSpPr>
        <p:spPr>
          <a:xfrm>
            <a:off x="1839359" y="3399235"/>
            <a:ext cx="1665841" cy="338554"/>
          </a:xfrm>
          <a:prstGeom prst="rect">
            <a:avLst/>
          </a:prstGeom>
          <a:noFill/>
        </p:spPr>
        <p:txBody>
          <a:bodyPr wrap="none" rtlCol="0">
            <a:spAutoFit/>
          </a:bodyPr>
          <a:lstStyle/>
          <a:p>
            <a:r>
              <a:rPr lang="en-US" sz="1600" dirty="0">
                <a:solidFill>
                  <a:schemeClr val="bg2">
                    <a:lumMod val="75000"/>
                  </a:schemeClr>
                </a:solidFill>
                <a:latin typeface="Courier New" panose="02070309020205020404" pitchFamily="49" charset="0"/>
                <a:cs typeface="Courier New" panose="02070309020205020404" pitchFamily="49" charset="0"/>
              </a:rPr>
              <a:t>2 mod 16 = 2</a:t>
            </a:r>
          </a:p>
        </p:txBody>
      </p:sp>
      <p:sp>
        <p:nvSpPr>
          <p:cNvPr id="42" name="TextBox 41"/>
          <p:cNvSpPr txBox="1"/>
          <p:nvPr/>
        </p:nvSpPr>
        <p:spPr>
          <a:xfrm>
            <a:off x="152400" y="6096000"/>
            <a:ext cx="4257897" cy="338554"/>
          </a:xfrm>
          <a:prstGeom prst="rect">
            <a:avLst/>
          </a:prstGeom>
          <a:noFill/>
        </p:spPr>
        <p:txBody>
          <a:bodyPr wrap="none" rtlCol="0">
            <a:spAutoFit/>
          </a:bodyPr>
          <a:lstStyle/>
          <a:p>
            <a:r>
              <a:rPr lang="en-US" sz="1600" dirty="0">
                <a:solidFill>
                  <a:schemeClr val="bg2">
                    <a:lumMod val="75000"/>
                  </a:schemeClr>
                </a:solidFill>
                <a:latin typeface="Courier New" panose="02070309020205020404" pitchFamily="49" charset="0"/>
                <a:cs typeface="Courier New" panose="02070309020205020404" pitchFamily="49" charset="0"/>
              </a:rPr>
              <a:t>-6 mod 16 = 26U mod 16 = 10U = -6</a:t>
            </a:r>
          </a:p>
        </p:txBody>
      </p:sp>
    </p:spTree>
    <p:extLst>
      <p:ext uri="{BB962C8B-B14F-4D97-AF65-F5344CB8AC3E}">
        <p14:creationId xmlns:p14="http://schemas.microsoft.com/office/powerpoint/2010/main" val="1439431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24"/>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p:bldP spid="20" grpId="0"/>
      <p:bldP spid="23" grpId="0"/>
      <p:bldP spid="30" grpId="0"/>
      <p:bldP spid="33" grpId="0"/>
      <p:bldP spid="35" grpId="0"/>
      <p:bldP spid="37" grpId="0"/>
      <p:bldP spid="7" grpId="0"/>
      <p:bldP spid="40" grpId="0"/>
      <p:bldP spid="41" grpId="0"/>
      <p:bldP spid="4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018" y="685800"/>
            <a:ext cx="7592093" cy="762000"/>
          </a:xfrm>
        </p:spPr>
        <p:txBody>
          <a:bodyPr/>
          <a:lstStyle/>
          <a:p>
            <a:pPr marL="0" indent="0"/>
            <a:r>
              <a:rPr lang="en-US" dirty="0"/>
              <a:t>Summary:</a:t>
            </a:r>
            <a:br>
              <a:rPr lang="en-US" dirty="0"/>
            </a:br>
            <a:r>
              <a:rPr lang="en-US" dirty="0"/>
              <a:t>Expanding, Truncating: Basic Rules</a:t>
            </a:r>
          </a:p>
        </p:txBody>
      </p:sp>
      <p:sp>
        <p:nvSpPr>
          <p:cNvPr id="3" name="Content Placeholder 2"/>
          <p:cNvSpPr>
            <a:spLocks noGrp="1"/>
          </p:cNvSpPr>
          <p:nvPr>
            <p:ph idx="1"/>
          </p:nvPr>
        </p:nvSpPr>
        <p:spPr>
          <a:xfrm>
            <a:off x="396875" y="1885950"/>
            <a:ext cx="7896225" cy="4972050"/>
          </a:xfrm>
        </p:spPr>
        <p:txBody>
          <a:bodyPr/>
          <a:lstStyle/>
          <a:p>
            <a:r>
              <a:rPr lang="en-US" dirty="0"/>
              <a:t>Expanding (e.g., short </a:t>
            </a:r>
            <a:r>
              <a:rPr lang="en-US" dirty="0" err="1"/>
              <a:t>int</a:t>
            </a:r>
            <a:r>
              <a:rPr lang="en-US" dirty="0"/>
              <a:t> to </a:t>
            </a:r>
            <a:r>
              <a:rPr lang="en-US" dirty="0" err="1"/>
              <a:t>int</a:t>
            </a:r>
            <a:r>
              <a:rPr lang="en-US" dirty="0"/>
              <a:t>)</a:t>
            </a:r>
          </a:p>
          <a:p>
            <a:pPr lvl="1"/>
            <a:r>
              <a:rPr lang="en-US" dirty="0"/>
              <a:t>Unsigned: zeros added</a:t>
            </a:r>
          </a:p>
          <a:p>
            <a:pPr lvl="1"/>
            <a:r>
              <a:rPr lang="en-US" dirty="0"/>
              <a:t>Signed: sign extension</a:t>
            </a:r>
          </a:p>
          <a:p>
            <a:pPr lvl="1"/>
            <a:r>
              <a:rPr lang="en-US" dirty="0"/>
              <a:t>Both yield expected result</a:t>
            </a:r>
          </a:p>
          <a:p>
            <a:pPr lvl="1"/>
            <a:endParaRPr lang="en-US" dirty="0"/>
          </a:p>
          <a:p>
            <a:r>
              <a:rPr lang="en-US" dirty="0"/>
              <a:t>Truncating (e.g., unsigned to unsigned short)</a:t>
            </a:r>
          </a:p>
          <a:p>
            <a:pPr lvl="1"/>
            <a:r>
              <a:rPr lang="en-US" dirty="0"/>
              <a:t>Unsigned/signed: bits are truncated</a:t>
            </a:r>
          </a:p>
          <a:p>
            <a:pPr lvl="1"/>
            <a:r>
              <a:rPr lang="en-US" dirty="0"/>
              <a:t>Result reinterpreted</a:t>
            </a:r>
          </a:p>
          <a:p>
            <a:pPr lvl="1"/>
            <a:r>
              <a:rPr lang="en-US" dirty="0"/>
              <a:t>Unsigned: mod operation</a:t>
            </a:r>
          </a:p>
          <a:p>
            <a:pPr lvl="1"/>
            <a:r>
              <a:rPr lang="en-US" dirty="0"/>
              <a:t>Signed: similar to mod</a:t>
            </a:r>
          </a:p>
          <a:p>
            <a:pPr lvl="1"/>
            <a:endParaRPr lang="en-US" dirty="0"/>
          </a:p>
        </p:txBody>
      </p:sp>
    </p:spTree>
    <p:extLst>
      <p:ext uri="{BB962C8B-B14F-4D97-AF65-F5344CB8AC3E}">
        <p14:creationId xmlns:p14="http://schemas.microsoft.com/office/powerpoint/2010/main" val="91787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 Bits, Bytes, and Integers</a:t>
            </a:r>
            <a:endParaRPr lang="en-US" dirty="0"/>
          </a:p>
        </p:txBody>
      </p:sp>
      <p:sp>
        <p:nvSpPr>
          <p:cNvPr id="3" name="Content Placeholder 2"/>
          <p:cNvSpPr>
            <a:spLocks noGrp="1"/>
          </p:cNvSpPr>
          <p:nvPr>
            <p:ph idx="1"/>
          </p:nvPr>
        </p:nvSpPr>
        <p:spPr/>
        <p:txBody>
          <a:bodyPr/>
          <a:lstStyle/>
          <a:p>
            <a:r>
              <a:rPr lang="en-US" dirty="0">
                <a:solidFill>
                  <a:schemeClr val="bg1">
                    <a:lumMod val="65000"/>
                  </a:schemeClr>
                </a:solidFill>
              </a:rPr>
              <a:t>Representing information as bits</a:t>
            </a:r>
          </a:p>
          <a:p>
            <a:r>
              <a:rPr lang="en-US" dirty="0">
                <a:solidFill>
                  <a:srgbClr val="A6A6A6"/>
                </a:solidFill>
              </a:rPr>
              <a:t>Bit-level manipulations</a:t>
            </a:r>
          </a:p>
          <a:p>
            <a:r>
              <a:rPr lang="en-US" dirty="0"/>
              <a:t>Integers</a:t>
            </a:r>
          </a:p>
          <a:p>
            <a:pPr lvl="1"/>
            <a:r>
              <a:rPr lang="en-US" dirty="0">
                <a:solidFill>
                  <a:schemeClr val="bg1">
                    <a:lumMod val="65000"/>
                  </a:schemeClr>
                </a:solidFill>
              </a:rPr>
              <a:t>Representation: unsigned and signed</a:t>
            </a:r>
          </a:p>
          <a:p>
            <a:pPr lvl="1"/>
            <a:r>
              <a:rPr lang="en-US" dirty="0">
                <a:solidFill>
                  <a:srgbClr val="A6A6A6"/>
                </a:solidFill>
              </a:rPr>
              <a:t>Conversion, casting</a:t>
            </a:r>
          </a:p>
          <a:p>
            <a:pPr lvl="1"/>
            <a:r>
              <a:rPr lang="en-US" dirty="0">
                <a:solidFill>
                  <a:srgbClr val="A6A6A6"/>
                </a:solidFill>
              </a:rPr>
              <a:t>Expanding, truncating</a:t>
            </a:r>
          </a:p>
          <a:p>
            <a:pPr lvl="1"/>
            <a:r>
              <a:rPr lang="en-US" b="1" dirty="0"/>
              <a:t>Addition, negation, multiplication, shifting</a:t>
            </a:r>
          </a:p>
          <a:p>
            <a:pPr lvl="1"/>
            <a:r>
              <a:rPr lang="en-US" dirty="0">
                <a:solidFill>
                  <a:srgbClr val="A6A6A6"/>
                </a:solidFill>
              </a:rPr>
              <a:t>Summary</a:t>
            </a:r>
          </a:p>
          <a:p>
            <a:r>
              <a:rPr lang="en-US" dirty="0">
                <a:solidFill>
                  <a:schemeClr val="bg1">
                    <a:lumMod val="65000"/>
                  </a:schemeClr>
                </a:solidFill>
              </a:rPr>
              <a:t>Representations in memory, pointers, strings</a:t>
            </a:r>
          </a:p>
        </p:txBody>
      </p:sp>
    </p:spTree>
    <p:extLst>
      <p:ext uri="{BB962C8B-B14F-4D97-AF65-F5344CB8AC3E}">
        <p14:creationId xmlns:p14="http://schemas.microsoft.com/office/powerpoint/2010/main" val="18923633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406400" y="4953000"/>
            <a:ext cx="6985000" cy="1616165"/>
          </a:xfrm>
          <a:prstGeom prst="rect">
            <a:avLst/>
          </a:prstGeom>
          <a:solidFill>
            <a:schemeClr val="bg2">
              <a:lumMod val="20000"/>
              <a:lumOff val="80000"/>
            </a:schemeClr>
          </a:solidFill>
          <a:ln w="254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Narrow" pitchFamily="34" charset="0"/>
            </a:endParaRPr>
          </a:p>
        </p:txBody>
      </p:sp>
      <p:sp>
        <p:nvSpPr>
          <p:cNvPr id="138242" name="Rectangle 2"/>
          <p:cNvSpPr>
            <a:spLocks noGrp="1" noChangeArrowheads="1"/>
          </p:cNvSpPr>
          <p:nvPr>
            <p:ph type="title"/>
          </p:nvPr>
        </p:nvSpPr>
        <p:spPr>
          <a:xfrm>
            <a:off x="457200" y="511175"/>
            <a:ext cx="6381750" cy="555625"/>
          </a:xfrm>
        </p:spPr>
        <p:txBody>
          <a:bodyPr/>
          <a:lstStyle/>
          <a:p>
            <a:pPr eaLnBrk="1" hangingPunct="1">
              <a:defRPr/>
            </a:pPr>
            <a:r>
              <a:rPr lang="en-US" dirty="0"/>
              <a:t>Unsigned Addition</a:t>
            </a:r>
          </a:p>
        </p:txBody>
      </p:sp>
      <p:sp>
        <p:nvSpPr>
          <p:cNvPr id="138243" name="Rectangle 3"/>
          <p:cNvSpPr>
            <a:spLocks noGrp="1" noChangeArrowheads="1"/>
          </p:cNvSpPr>
          <p:nvPr>
            <p:ph type="body" idx="1"/>
          </p:nvPr>
        </p:nvSpPr>
        <p:spPr>
          <a:xfrm>
            <a:off x="679450" y="3276600"/>
            <a:ext cx="5149850" cy="1643063"/>
          </a:xfrm>
        </p:spPr>
        <p:txBody>
          <a:bodyPr lIns="90487" tIns="44450" rIns="90487" bIns="44450"/>
          <a:lstStyle/>
          <a:p>
            <a:pPr eaLnBrk="1" hangingPunct="1">
              <a:tabLst>
                <a:tab pos="800100" algn="l"/>
                <a:tab pos="1257300" algn="l"/>
                <a:tab pos="3035300" algn="l"/>
                <a:tab pos="3429000" algn="l"/>
              </a:tabLst>
              <a:defRPr/>
            </a:pPr>
            <a:r>
              <a:rPr lang="en-US" dirty="0"/>
              <a:t>Standard Addition Function</a:t>
            </a:r>
          </a:p>
          <a:p>
            <a:pPr lvl="1" eaLnBrk="1" hangingPunct="1">
              <a:tabLst>
                <a:tab pos="800100" algn="l"/>
                <a:tab pos="1257300" algn="l"/>
                <a:tab pos="3035300" algn="l"/>
                <a:tab pos="3429000" algn="l"/>
              </a:tabLst>
              <a:defRPr/>
            </a:pPr>
            <a:r>
              <a:rPr lang="en-US" dirty="0"/>
              <a:t>Ignores carry output</a:t>
            </a:r>
          </a:p>
          <a:p>
            <a:pPr eaLnBrk="1" hangingPunct="1">
              <a:tabLst>
                <a:tab pos="800100" algn="l"/>
                <a:tab pos="1257300" algn="l"/>
                <a:tab pos="3035300" algn="l"/>
                <a:tab pos="3429000" algn="l"/>
              </a:tabLst>
              <a:defRPr/>
            </a:pPr>
            <a:r>
              <a:rPr lang="en-US" dirty="0"/>
              <a:t>Implements Modular Arithmetic</a:t>
            </a:r>
          </a:p>
          <a:p>
            <a:pPr lvl="1" eaLnBrk="1" hangingPunct="1">
              <a:buFont typeface="Wingdings" pitchFamily="2" charset="2"/>
              <a:buNone/>
              <a:tabLst>
                <a:tab pos="800100" algn="l"/>
                <a:tab pos="1257300" algn="l"/>
                <a:tab pos="3035300" algn="l"/>
                <a:tab pos="3429000" algn="l"/>
              </a:tabLst>
              <a:defRPr/>
            </a:pPr>
            <a:r>
              <a:rPr lang="en-US" b="0" i="1" dirty="0"/>
              <a:t>s</a:t>
            </a:r>
            <a:r>
              <a:rPr lang="en-US" b="0" dirty="0"/>
              <a:t>		=	 </a:t>
            </a:r>
            <a:r>
              <a:rPr lang="en-US" b="0" dirty="0" err="1"/>
              <a:t>UAdd</a:t>
            </a:r>
            <a:r>
              <a:rPr lang="en-US" b="0" i="1" baseline="-25000" dirty="0" err="1"/>
              <a:t>w</a:t>
            </a:r>
            <a:r>
              <a:rPr lang="en-US" b="0" dirty="0"/>
              <a:t>(</a:t>
            </a:r>
            <a:r>
              <a:rPr lang="en-US" b="0" i="1" dirty="0"/>
              <a:t>u</a:t>
            </a:r>
            <a:r>
              <a:rPr lang="en-US" b="0" dirty="0"/>
              <a:t> , </a:t>
            </a:r>
            <a:r>
              <a:rPr lang="en-US" b="0" i="1" dirty="0"/>
              <a:t>v</a:t>
            </a:r>
            <a:r>
              <a:rPr lang="en-US" b="0" dirty="0"/>
              <a:t>)	=	</a:t>
            </a:r>
            <a:r>
              <a:rPr lang="en-US" b="0" i="1" dirty="0"/>
              <a:t>u</a:t>
            </a:r>
            <a:r>
              <a:rPr lang="en-US" b="0" dirty="0"/>
              <a:t> + </a:t>
            </a:r>
            <a:r>
              <a:rPr lang="en-US" b="0" i="1" dirty="0"/>
              <a:t>v</a:t>
            </a:r>
            <a:r>
              <a:rPr lang="en-US" b="0" dirty="0"/>
              <a:t>  mod 2</a:t>
            </a:r>
            <a:r>
              <a:rPr lang="en-US" b="0" i="1" baseline="30000" dirty="0"/>
              <a:t>w</a:t>
            </a:r>
          </a:p>
        </p:txBody>
      </p:sp>
      <p:grpSp>
        <p:nvGrpSpPr>
          <p:cNvPr id="2" name="Group 5"/>
          <p:cNvGrpSpPr>
            <a:grpSpLocks/>
          </p:cNvGrpSpPr>
          <p:nvPr/>
        </p:nvGrpSpPr>
        <p:grpSpPr bwMode="auto">
          <a:xfrm>
            <a:off x="4965700" y="1371600"/>
            <a:ext cx="2743200" cy="228600"/>
            <a:chOff x="2976" y="816"/>
            <a:chExt cx="1728" cy="144"/>
          </a:xfrm>
        </p:grpSpPr>
        <p:sp>
          <p:nvSpPr>
            <p:cNvPr id="7210" name="Rectangle 6"/>
            <p:cNvSpPr>
              <a:spLocks noChangeArrowheads="1"/>
            </p:cNvSpPr>
            <p:nvPr/>
          </p:nvSpPr>
          <p:spPr bwMode="auto">
            <a:xfrm>
              <a:off x="2976"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11" name="Rectangle 7"/>
            <p:cNvSpPr>
              <a:spLocks noChangeArrowheads="1"/>
            </p:cNvSpPr>
            <p:nvPr/>
          </p:nvSpPr>
          <p:spPr bwMode="auto">
            <a:xfrm>
              <a:off x="3120"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12" name="Rectangle 8"/>
            <p:cNvSpPr>
              <a:spLocks noChangeArrowheads="1"/>
            </p:cNvSpPr>
            <p:nvPr/>
          </p:nvSpPr>
          <p:spPr bwMode="auto">
            <a:xfrm>
              <a:off x="3264"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13" name="Rectangle 9"/>
            <p:cNvSpPr>
              <a:spLocks noChangeArrowheads="1"/>
            </p:cNvSpPr>
            <p:nvPr/>
          </p:nvSpPr>
          <p:spPr bwMode="auto">
            <a:xfrm>
              <a:off x="4272"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14" name="Rectangle 10"/>
            <p:cNvSpPr>
              <a:spLocks noChangeArrowheads="1"/>
            </p:cNvSpPr>
            <p:nvPr/>
          </p:nvSpPr>
          <p:spPr bwMode="auto">
            <a:xfrm>
              <a:off x="4416"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15" name="Rectangle 11"/>
            <p:cNvSpPr>
              <a:spLocks noChangeArrowheads="1"/>
            </p:cNvSpPr>
            <p:nvPr/>
          </p:nvSpPr>
          <p:spPr bwMode="auto">
            <a:xfrm>
              <a:off x="4560"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16" name="Rectangle 12"/>
            <p:cNvSpPr>
              <a:spLocks noChangeArrowheads="1"/>
            </p:cNvSpPr>
            <p:nvPr/>
          </p:nvSpPr>
          <p:spPr bwMode="auto">
            <a:xfrm>
              <a:off x="3408" y="816"/>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grpSp>
        <p:nvGrpSpPr>
          <p:cNvPr id="3" name="Group 13"/>
          <p:cNvGrpSpPr>
            <a:grpSpLocks/>
          </p:cNvGrpSpPr>
          <p:nvPr/>
        </p:nvGrpSpPr>
        <p:grpSpPr bwMode="auto">
          <a:xfrm>
            <a:off x="4965700" y="1828800"/>
            <a:ext cx="2743200" cy="228600"/>
            <a:chOff x="2976" y="1104"/>
            <a:chExt cx="1728" cy="144"/>
          </a:xfrm>
        </p:grpSpPr>
        <p:sp>
          <p:nvSpPr>
            <p:cNvPr id="7203" name="Rectangle 14"/>
            <p:cNvSpPr>
              <a:spLocks noChangeArrowheads="1"/>
            </p:cNvSpPr>
            <p:nvPr/>
          </p:nvSpPr>
          <p:spPr bwMode="auto">
            <a:xfrm>
              <a:off x="2976"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4" name="Rectangle 15"/>
            <p:cNvSpPr>
              <a:spLocks noChangeArrowheads="1"/>
            </p:cNvSpPr>
            <p:nvPr/>
          </p:nvSpPr>
          <p:spPr bwMode="auto">
            <a:xfrm>
              <a:off x="3120"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5" name="Rectangle 16"/>
            <p:cNvSpPr>
              <a:spLocks noChangeArrowheads="1"/>
            </p:cNvSpPr>
            <p:nvPr/>
          </p:nvSpPr>
          <p:spPr bwMode="auto">
            <a:xfrm>
              <a:off x="3264"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6" name="Rectangle 17"/>
            <p:cNvSpPr>
              <a:spLocks noChangeArrowheads="1"/>
            </p:cNvSpPr>
            <p:nvPr/>
          </p:nvSpPr>
          <p:spPr bwMode="auto">
            <a:xfrm>
              <a:off x="4272"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7" name="Rectangle 18"/>
            <p:cNvSpPr>
              <a:spLocks noChangeArrowheads="1"/>
            </p:cNvSpPr>
            <p:nvPr/>
          </p:nvSpPr>
          <p:spPr bwMode="auto">
            <a:xfrm>
              <a:off x="4416"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8" name="Rectangle 19"/>
            <p:cNvSpPr>
              <a:spLocks noChangeArrowheads="1"/>
            </p:cNvSpPr>
            <p:nvPr/>
          </p:nvSpPr>
          <p:spPr bwMode="auto">
            <a:xfrm>
              <a:off x="4560"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9" name="Rectangle 20"/>
            <p:cNvSpPr>
              <a:spLocks noChangeArrowheads="1"/>
            </p:cNvSpPr>
            <p:nvPr/>
          </p:nvSpPr>
          <p:spPr bwMode="auto">
            <a:xfrm>
              <a:off x="3408" y="1104"/>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7175" name="Rectangle 21"/>
          <p:cNvSpPr>
            <a:spLocks noChangeArrowheads="1"/>
          </p:cNvSpPr>
          <p:nvPr/>
        </p:nvSpPr>
        <p:spPr bwMode="auto">
          <a:xfrm>
            <a:off x="4425950" y="1219200"/>
            <a:ext cx="298450" cy="366713"/>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u</a:t>
            </a:r>
          </a:p>
        </p:txBody>
      </p:sp>
      <p:sp>
        <p:nvSpPr>
          <p:cNvPr id="7176" name="Rectangle 22"/>
          <p:cNvSpPr>
            <a:spLocks noChangeArrowheads="1"/>
          </p:cNvSpPr>
          <p:nvPr/>
        </p:nvSpPr>
        <p:spPr bwMode="auto">
          <a:xfrm>
            <a:off x="4438650" y="1676400"/>
            <a:ext cx="285750" cy="366713"/>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v</a:t>
            </a:r>
          </a:p>
        </p:txBody>
      </p:sp>
      <p:sp>
        <p:nvSpPr>
          <p:cNvPr id="7177" name="Line 23"/>
          <p:cNvSpPr>
            <a:spLocks noChangeShapeType="1"/>
          </p:cNvSpPr>
          <p:nvPr/>
        </p:nvSpPr>
        <p:spPr bwMode="auto">
          <a:xfrm>
            <a:off x="3975100" y="2133600"/>
            <a:ext cx="3886200" cy="0"/>
          </a:xfrm>
          <a:prstGeom prst="line">
            <a:avLst/>
          </a:prstGeom>
          <a:noFill/>
          <a:ln w="25400">
            <a:solidFill>
              <a:schemeClr val="tx1"/>
            </a:solidFill>
            <a:round/>
            <a:headEnd/>
            <a:tailEnd/>
          </a:ln>
        </p:spPr>
        <p:txBody>
          <a:bodyPr wrap="none" anchor="ctr"/>
          <a:lstStyle/>
          <a:p>
            <a:endParaRPr lang="en-US"/>
          </a:p>
        </p:txBody>
      </p:sp>
      <p:sp>
        <p:nvSpPr>
          <p:cNvPr id="7178" name="Rectangle 24"/>
          <p:cNvSpPr>
            <a:spLocks noChangeArrowheads="1"/>
          </p:cNvSpPr>
          <p:nvPr/>
        </p:nvSpPr>
        <p:spPr bwMode="auto">
          <a:xfrm>
            <a:off x="4147417" y="1683760"/>
            <a:ext cx="357790" cy="461665"/>
          </a:xfrm>
          <a:prstGeom prst="rect">
            <a:avLst/>
          </a:prstGeom>
          <a:noFill/>
          <a:ln w="25400">
            <a:noFill/>
            <a:miter lim="800000"/>
            <a:headEnd/>
            <a:tailEnd/>
          </a:ln>
        </p:spPr>
        <p:txBody>
          <a:bodyPr wrap="none">
            <a:spAutoFit/>
          </a:bodyPr>
          <a:lstStyle/>
          <a:p>
            <a:pPr>
              <a:lnSpc>
                <a:spcPct val="100000"/>
              </a:lnSpc>
            </a:pPr>
            <a:r>
              <a:rPr lang="en-US" b="0">
                <a:latin typeface="Times" pitchFamily="18" charset="0"/>
              </a:rPr>
              <a:t>+</a:t>
            </a:r>
          </a:p>
        </p:txBody>
      </p:sp>
      <p:grpSp>
        <p:nvGrpSpPr>
          <p:cNvPr id="4" name="Group 25"/>
          <p:cNvGrpSpPr>
            <a:grpSpLocks/>
          </p:cNvGrpSpPr>
          <p:nvPr/>
        </p:nvGrpSpPr>
        <p:grpSpPr bwMode="auto">
          <a:xfrm>
            <a:off x="4737100" y="2286000"/>
            <a:ext cx="2971800" cy="228600"/>
            <a:chOff x="2832" y="1392"/>
            <a:chExt cx="1872" cy="144"/>
          </a:xfrm>
        </p:grpSpPr>
        <p:grpSp>
          <p:nvGrpSpPr>
            <p:cNvPr id="5" name="Group 26"/>
            <p:cNvGrpSpPr>
              <a:grpSpLocks/>
            </p:cNvGrpSpPr>
            <p:nvPr/>
          </p:nvGrpSpPr>
          <p:grpSpPr bwMode="auto">
            <a:xfrm>
              <a:off x="2976" y="1392"/>
              <a:ext cx="1728" cy="144"/>
              <a:chOff x="2976" y="1392"/>
              <a:chExt cx="1728" cy="144"/>
            </a:xfrm>
          </p:grpSpPr>
          <p:sp>
            <p:nvSpPr>
              <p:cNvPr id="7196" name="Rectangle 27"/>
              <p:cNvSpPr>
                <a:spLocks noChangeArrowheads="1"/>
              </p:cNvSpPr>
              <p:nvPr/>
            </p:nvSpPr>
            <p:spPr bwMode="auto">
              <a:xfrm>
                <a:off x="297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7" name="Rectangle 28"/>
              <p:cNvSpPr>
                <a:spLocks noChangeArrowheads="1"/>
              </p:cNvSpPr>
              <p:nvPr/>
            </p:nvSpPr>
            <p:spPr bwMode="auto">
              <a:xfrm>
                <a:off x="312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8" name="Rectangle 29"/>
              <p:cNvSpPr>
                <a:spLocks noChangeArrowheads="1"/>
              </p:cNvSpPr>
              <p:nvPr/>
            </p:nvSpPr>
            <p:spPr bwMode="auto">
              <a:xfrm>
                <a:off x="3264"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9" name="Rectangle 30"/>
              <p:cNvSpPr>
                <a:spLocks noChangeArrowheads="1"/>
              </p:cNvSpPr>
              <p:nvPr/>
            </p:nvSpPr>
            <p:spPr bwMode="auto">
              <a:xfrm>
                <a:off x="4272"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0" name="Rectangle 31"/>
              <p:cNvSpPr>
                <a:spLocks noChangeArrowheads="1"/>
              </p:cNvSpPr>
              <p:nvPr/>
            </p:nvSpPr>
            <p:spPr bwMode="auto">
              <a:xfrm>
                <a:off x="441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1" name="Rectangle 32"/>
              <p:cNvSpPr>
                <a:spLocks noChangeArrowheads="1"/>
              </p:cNvSpPr>
              <p:nvPr/>
            </p:nvSpPr>
            <p:spPr bwMode="auto">
              <a:xfrm>
                <a:off x="456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2" name="Rectangle 33"/>
              <p:cNvSpPr>
                <a:spLocks noChangeArrowheads="1"/>
              </p:cNvSpPr>
              <p:nvPr/>
            </p:nvSpPr>
            <p:spPr bwMode="auto">
              <a:xfrm>
                <a:off x="3408" y="1392"/>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7195" name="Rectangle 34"/>
            <p:cNvSpPr>
              <a:spLocks noChangeArrowheads="1"/>
            </p:cNvSpPr>
            <p:nvPr/>
          </p:nvSpPr>
          <p:spPr bwMode="auto">
            <a:xfrm>
              <a:off x="2832" y="1392"/>
              <a:ext cx="144" cy="144"/>
            </a:xfrm>
            <a:prstGeom prst="rect">
              <a:avLst/>
            </a:prstGeom>
            <a:solidFill>
              <a:srgbClr val="FF9999"/>
            </a:solidFill>
            <a:ln w="25400">
              <a:solidFill>
                <a:schemeClr val="tx1"/>
              </a:solidFill>
              <a:miter lim="800000"/>
              <a:headEnd/>
              <a:tailEnd/>
            </a:ln>
          </p:spPr>
          <p:txBody>
            <a:bodyPr wrap="none" anchor="ctr"/>
            <a:lstStyle/>
            <a:p>
              <a:pPr algn="ctr">
                <a:lnSpc>
                  <a:spcPct val="100000"/>
                </a:lnSpc>
              </a:pPr>
              <a:endParaRPr lang="en-US" b="0"/>
            </a:p>
          </p:txBody>
        </p:sp>
      </p:grpSp>
      <p:sp>
        <p:nvSpPr>
          <p:cNvPr id="7180" name="Rectangle 35"/>
          <p:cNvSpPr>
            <a:spLocks noChangeArrowheads="1"/>
          </p:cNvSpPr>
          <p:nvPr/>
        </p:nvSpPr>
        <p:spPr bwMode="auto">
          <a:xfrm>
            <a:off x="4081462" y="2133600"/>
            <a:ext cx="642938" cy="366713"/>
          </a:xfrm>
          <a:prstGeom prst="rect">
            <a:avLst/>
          </a:prstGeom>
          <a:noFill/>
          <a:ln w="25400">
            <a:noFill/>
            <a:miter lim="800000"/>
            <a:headEnd/>
            <a:tailEnd/>
          </a:ln>
        </p:spPr>
        <p:txBody>
          <a:bodyPr wrap="none">
            <a:spAutoFit/>
          </a:bodyPr>
          <a:lstStyle/>
          <a:p>
            <a:pPr algn="r">
              <a:lnSpc>
                <a:spcPct val="100000"/>
              </a:lnSpc>
            </a:pPr>
            <a:r>
              <a:rPr lang="en-US" b="0" i="1">
                <a:latin typeface="Times" pitchFamily="18" charset="0"/>
              </a:rPr>
              <a:t>u </a:t>
            </a:r>
            <a:r>
              <a:rPr lang="en-US" b="0">
                <a:latin typeface="Times" pitchFamily="18" charset="0"/>
              </a:rPr>
              <a:t>+ </a:t>
            </a:r>
            <a:r>
              <a:rPr lang="en-US" b="0" i="1">
                <a:latin typeface="Times" pitchFamily="18" charset="0"/>
              </a:rPr>
              <a:t>v</a:t>
            </a:r>
          </a:p>
        </p:txBody>
      </p:sp>
      <p:grpSp>
        <p:nvGrpSpPr>
          <p:cNvPr id="6" name="Group 36"/>
          <p:cNvGrpSpPr>
            <a:grpSpLocks/>
          </p:cNvGrpSpPr>
          <p:nvPr/>
        </p:nvGrpSpPr>
        <p:grpSpPr bwMode="auto">
          <a:xfrm>
            <a:off x="4965700" y="2743200"/>
            <a:ext cx="2743200" cy="228600"/>
            <a:chOff x="2976" y="1392"/>
            <a:chExt cx="1728" cy="144"/>
          </a:xfrm>
        </p:grpSpPr>
        <p:sp>
          <p:nvSpPr>
            <p:cNvPr id="7187" name="Rectangle 37"/>
            <p:cNvSpPr>
              <a:spLocks noChangeArrowheads="1"/>
            </p:cNvSpPr>
            <p:nvPr/>
          </p:nvSpPr>
          <p:spPr bwMode="auto">
            <a:xfrm>
              <a:off x="297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88" name="Rectangle 38"/>
            <p:cNvSpPr>
              <a:spLocks noChangeArrowheads="1"/>
            </p:cNvSpPr>
            <p:nvPr/>
          </p:nvSpPr>
          <p:spPr bwMode="auto">
            <a:xfrm>
              <a:off x="312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89" name="Rectangle 39"/>
            <p:cNvSpPr>
              <a:spLocks noChangeArrowheads="1"/>
            </p:cNvSpPr>
            <p:nvPr/>
          </p:nvSpPr>
          <p:spPr bwMode="auto">
            <a:xfrm>
              <a:off x="3264"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0" name="Rectangle 40"/>
            <p:cNvSpPr>
              <a:spLocks noChangeArrowheads="1"/>
            </p:cNvSpPr>
            <p:nvPr/>
          </p:nvSpPr>
          <p:spPr bwMode="auto">
            <a:xfrm>
              <a:off x="4272"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1" name="Rectangle 41"/>
            <p:cNvSpPr>
              <a:spLocks noChangeArrowheads="1"/>
            </p:cNvSpPr>
            <p:nvPr/>
          </p:nvSpPr>
          <p:spPr bwMode="auto">
            <a:xfrm>
              <a:off x="441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2" name="Rectangle 42"/>
            <p:cNvSpPr>
              <a:spLocks noChangeArrowheads="1"/>
            </p:cNvSpPr>
            <p:nvPr/>
          </p:nvSpPr>
          <p:spPr bwMode="auto">
            <a:xfrm>
              <a:off x="456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3" name="Rectangle 43"/>
            <p:cNvSpPr>
              <a:spLocks noChangeArrowheads="1"/>
            </p:cNvSpPr>
            <p:nvPr/>
          </p:nvSpPr>
          <p:spPr bwMode="auto">
            <a:xfrm>
              <a:off x="3408" y="1392"/>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7182" name="Line 44"/>
          <p:cNvSpPr>
            <a:spLocks noChangeShapeType="1"/>
          </p:cNvSpPr>
          <p:nvPr/>
        </p:nvSpPr>
        <p:spPr bwMode="auto">
          <a:xfrm>
            <a:off x="3975100" y="2590800"/>
            <a:ext cx="3886200" cy="0"/>
          </a:xfrm>
          <a:prstGeom prst="line">
            <a:avLst/>
          </a:prstGeom>
          <a:noFill/>
          <a:ln w="25400">
            <a:solidFill>
              <a:schemeClr val="tx1"/>
            </a:solidFill>
            <a:round/>
            <a:headEnd/>
            <a:tailEnd/>
          </a:ln>
        </p:spPr>
        <p:txBody>
          <a:bodyPr wrap="none" anchor="ctr"/>
          <a:lstStyle/>
          <a:p>
            <a:endParaRPr lang="en-US"/>
          </a:p>
        </p:txBody>
      </p:sp>
      <p:sp>
        <p:nvSpPr>
          <p:cNvPr id="7183" name="Text Box 45"/>
          <p:cNvSpPr txBox="1">
            <a:spLocks noChangeArrowheads="1"/>
          </p:cNvSpPr>
          <p:nvPr/>
        </p:nvSpPr>
        <p:spPr bwMode="auto">
          <a:xfrm>
            <a:off x="457200" y="2057400"/>
            <a:ext cx="2169312" cy="400110"/>
          </a:xfrm>
          <a:prstGeom prst="rect">
            <a:avLst/>
          </a:prstGeom>
          <a:noFill/>
          <a:ln w="25400">
            <a:noFill/>
            <a:miter lim="800000"/>
            <a:headEnd/>
            <a:tailEnd/>
          </a:ln>
        </p:spPr>
        <p:txBody>
          <a:bodyPr wrap="none">
            <a:spAutoFit/>
          </a:bodyPr>
          <a:lstStyle/>
          <a:p>
            <a:pPr>
              <a:lnSpc>
                <a:spcPct val="100000"/>
              </a:lnSpc>
            </a:pPr>
            <a:r>
              <a:rPr lang="en-US" sz="2000" b="0" dirty="0">
                <a:latin typeface="Calibri" pitchFamily="34" charset="0"/>
              </a:rPr>
              <a:t>True Sum: </a:t>
            </a:r>
            <a:r>
              <a:rPr lang="en-US" sz="2000" b="0" i="1" dirty="0">
                <a:latin typeface="Calibri" pitchFamily="34" charset="0"/>
              </a:rPr>
              <a:t>w</a:t>
            </a:r>
            <a:r>
              <a:rPr lang="en-US" sz="2000" b="0" dirty="0">
                <a:latin typeface="Calibri" pitchFamily="34" charset="0"/>
              </a:rPr>
              <a:t>+1 bits</a:t>
            </a:r>
          </a:p>
        </p:txBody>
      </p:sp>
      <p:sp>
        <p:nvSpPr>
          <p:cNvPr id="7184" name="Text Box 46"/>
          <p:cNvSpPr txBox="1">
            <a:spLocks noChangeArrowheads="1"/>
          </p:cNvSpPr>
          <p:nvPr/>
        </p:nvSpPr>
        <p:spPr bwMode="auto">
          <a:xfrm>
            <a:off x="457200" y="1371600"/>
            <a:ext cx="1944315" cy="400110"/>
          </a:xfrm>
          <a:prstGeom prst="rect">
            <a:avLst/>
          </a:prstGeom>
          <a:noFill/>
          <a:ln w="25400">
            <a:noFill/>
            <a:miter lim="800000"/>
            <a:headEnd/>
            <a:tailEnd/>
          </a:ln>
        </p:spPr>
        <p:txBody>
          <a:bodyPr wrap="none">
            <a:spAutoFit/>
          </a:bodyPr>
          <a:lstStyle/>
          <a:p>
            <a:pPr>
              <a:lnSpc>
                <a:spcPct val="100000"/>
              </a:lnSpc>
            </a:pPr>
            <a:r>
              <a:rPr lang="en-US" sz="2000" b="0" dirty="0">
                <a:latin typeface="Calibri" pitchFamily="34" charset="0"/>
              </a:rPr>
              <a:t>Operands: </a:t>
            </a:r>
            <a:r>
              <a:rPr lang="en-US" sz="2000" b="0" i="1" dirty="0">
                <a:latin typeface="Calibri" pitchFamily="34" charset="0"/>
              </a:rPr>
              <a:t>w</a:t>
            </a:r>
            <a:r>
              <a:rPr lang="en-US" sz="2000" b="0" dirty="0">
                <a:latin typeface="Calibri" pitchFamily="34" charset="0"/>
              </a:rPr>
              <a:t> bits</a:t>
            </a:r>
          </a:p>
        </p:txBody>
      </p:sp>
      <p:sp>
        <p:nvSpPr>
          <p:cNvPr id="7185" name="Text Box 47"/>
          <p:cNvSpPr txBox="1">
            <a:spLocks noChangeArrowheads="1"/>
          </p:cNvSpPr>
          <p:nvPr/>
        </p:nvSpPr>
        <p:spPr bwMode="auto">
          <a:xfrm>
            <a:off x="457200" y="2667000"/>
            <a:ext cx="2438400" cy="400110"/>
          </a:xfrm>
          <a:prstGeom prst="rect">
            <a:avLst/>
          </a:prstGeom>
          <a:noFill/>
          <a:ln w="25400">
            <a:noFill/>
            <a:miter lim="800000"/>
            <a:headEnd/>
            <a:tailEnd/>
          </a:ln>
        </p:spPr>
        <p:txBody>
          <a:bodyPr>
            <a:spAutoFit/>
          </a:bodyPr>
          <a:lstStyle/>
          <a:p>
            <a:pPr>
              <a:lnSpc>
                <a:spcPct val="100000"/>
              </a:lnSpc>
            </a:pPr>
            <a:r>
              <a:rPr lang="en-US" sz="2000" b="0" dirty="0">
                <a:latin typeface="Calibri" pitchFamily="34" charset="0"/>
              </a:rPr>
              <a:t>Discard Carry: </a:t>
            </a:r>
            <a:r>
              <a:rPr lang="en-US" sz="2000" b="0" i="1" dirty="0">
                <a:latin typeface="Calibri" pitchFamily="34" charset="0"/>
              </a:rPr>
              <a:t>w</a:t>
            </a:r>
            <a:r>
              <a:rPr lang="en-US" sz="2000" b="0" dirty="0">
                <a:latin typeface="Calibri" pitchFamily="34" charset="0"/>
              </a:rPr>
              <a:t> bits</a:t>
            </a:r>
          </a:p>
        </p:txBody>
      </p:sp>
      <p:sp>
        <p:nvSpPr>
          <p:cNvPr id="7186" name="Rectangle 48"/>
          <p:cNvSpPr>
            <a:spLocks noChangeArrowheads="1"/>
          </p:cNvSpPr>
          <p:nvPr/>
        </p:nvSpPr>
        <p:spPr bwMode="auto">
          <a:xfrm>
            <a:off x="3437081" y="2590800"/>
            <a:ext cx="1384300" cy="366713"/>
          </a:xfrm>
          <a:prstGeom prst="rect">
            <a:avLst/>
          </a:prstGeom>
          <a:noFill/>
          <a:ln w="25400">
            <a:noFill/>
            <a:miter lim="800000"/>
            <a:headEnd/>
            <a:tailEnd/>
          </a:ln>
        </p:spPr>
        <p:txBody>
          <a:bodyPr wrap="none">
            <a:spAutoFit/>
          </a:bodyPr>
          <a:lstStyle/>
          <a:p>
            <a:pPr algn="r">
              <a:lnSpc>
                <a:spcPct val="100000"/>
              </a:lnSpc>
            </a:pPr>
            <a:r>
              <a:rPr lang="en-US" b="0" dirty="0" err="1">
                <a:latin typeface="Times" pitchFamily="18" charset="0"/>
              </a:rPr>
              <a:t>UAdd</a:t>
            </a:r>
            <a:r>
              <a:rPr lang="en-US" b="0" i="1" baseline="-25000" dirty="0" err="1">
                <a:latin typeface="Times" pitchFamily="18" charset="0"/>
              </a:rPr>
              <a:t>w</a:t>
            </a:r>
            <a:r>
              <a:rPr lang="en-US" b="0" dirty="0">
                <a:latin typeface="Times" pitchFamily="18" charset="0"/>
              </a:rPr>
              <a:t>(</a:t>
            </a:r>
            <a:r>
              <a:rPr lang="en-US" b="0" i="1" dirty="0">
                <a:latin typeface="Times" pitchFamily="18" charset="0"/>
              </a:rPr>
              <a:t>u</a:t>
            </a:r>
            <a:r>
              <a:rPr lang="en-US" b="0" dirty="0">
                <a:latin typeface="Times" pitchFamily="18" charset="0"/>
              </a:rPr>
              <a:t> , </a:t>
            </a:r>
            <a:r>
              <a:rPr lang="en-US" b="0" i="1" dirty="0">
                <a:latin typeface="Times" pitchFamily="18" charset="0"/>
              </a:rPr>
              <a:t>v</a:t>
            </a:r>
            <a:r>
              <a:rPr lang="en-US" b="0" dirty="0">
                <a:latin typeface="Times" pitchFamily="18" charset="0"/>
              </a:rPr>
              <a:t>)</a:t>
            </a:r>
          </a:p>
        </p:txBody>
      </p:sp>
      <p:sp>
        <p:nvSpPr>
          <p:cNvPr id="49" name="Rectangle 5"/>
          <p:cNvSpPr>
            <a:spLocks/>
          </p:cNvSpPr>
          <p:nvPr/>
        </p:nvSpPr>
        <p:spPr bwMode="auto">
          <a:xfrm>
            <a:off x="2683312" y="5062537"/>
            <a:ext cx="1990288" cy="1025922"/>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1110 1001</a:t>
            </a:r>
          </a:p>
          <a:p>
            <a:pPr eaLnBrk="1" hangingPunct="1"/>
            <a:r>
              <a:rPr lang="en-US" sz="2000" b="0" dirty="0">
                <a:solidFill>
                  <a:srgbClr val="000066"/>
                </a:solidFill>
                <a:latin typeface="Courier New Bold" charset="0"/>
                <a:ea typeface="Courier New Bold" charset="0"/>
                <a:cs typeface="Courier New Bold" charset="0"/>
                <a:sym typeface="Courier New Bold" charset="0"/>
              </a:rPr>
              <a:t>+  1101 0101</a:t>
            </a:r>
          </a:p>
          <a:p>
            <a:pPr eaLnBrk="1" hangingPunct="1"/>
            <a:endParaRPr lang="en-US" sz="2000" b="0" dirty="0">
              <a:solidFill>
                <a:srgbClr val="FFFFFF"/>
              </a:solidFill>
              <a:latin typeface="Courier New Bold" charset="0"/>
              <a:ea typeface="Courier New Bold" charset="0"/>
              <a:cs typeface="Courier New Bold" charset="0"/>
              <a:sym typeface="Courier New Bold" charset="0"/>
            </a:endParaRPr>
          </a:p>
        </p:txBody>
      </p:sp>
      <p:sp>
        <p:nvSpPr>
          <p:cNvPr id="50" name="Line 6"/>
          <p:cNvSpPr>
            <a:spLocks noChangeShapeType="1"/>
          </p:cNvSpPr>
          <p:nvPr/>
        </p:nvSpPr>
        <p:spPr bwMode="auto">
          <a:xfrm>
            <a:off x="2713195" y="5748337"/>
            <a:ext cx="1861979"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 name="Line 6"/>
          <p:cNvSpPr>
            <a:spLocks noChangeShapeType="1"/>
          </p:cNvSpPr>
          <p:nvPr/>
        </p:nvSpPr>
        <p:spPr bwMode="auto">
          <a:xfrm>
            <a:off x="2713196" y="6088459"/>
            <a:ext cx="1861978"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9" name="Rectangle 5"/>
          <p:cNvSpPr>
            <a:spLocks/>
          </p:cNvSpPr>
          <p:nvPr/>
        </p:nvSpPr>
        <p:spPr bwMode="auto">
          <a:xfrm>
            <a:off x="5022056" y="5062537"/>
            <a:ext cx="759182" cy="718145"/>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E9</a:t>
            </a:r>
          </a:p>
          <a:p>
            <a:pPr eaLnBrk="1" hangingPunct="1"/>
            <a:r>
              <a:rPr lang="en-US" sz="2000" b="0" dirty="0">
                <a:solidFill>
                  <a:srgbClr val="000066"/>
                </a:solidFill>
                <a:latin typeface="Courier New Bold" charset="0"/>
                <a:ea typeface="Courier New Bold" charset="0"/>
                <a:cs typeface="Courier New Bold" charset="0"/>
                <a:sym typeface="Courier New Bold" charset="0"/>
              </a:rPr>
              <a:t>+ D5</a:t>
            </a:r>
          </a:p>
        </p:txBody>
      </p:sp>
      <p:sp>
        <p:nvSpPr>
          <p:cNvPr id="60" name="Line 6"/>
          <p:cNvSpPr>
            <a:spLocks noChangeShapeType="1"/>
          </p:cNvSpPr>
          <p:nvPr/>
        </p:nvSpPr>
        <p:spPr bwMode="auto">
          <a:xfrm>
            <a:off x="5098256" y="5748337"/>
            <a:ext cx="596900"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3" name="Line 6"/>
          <p:cNvSpPr>
            <a:spLocks noChangeShapeType="1"/>
          </p:cNvSpPr>
          <p:nvPr/>
        </p:nvSpPr>
        <p:spPr bwMode="auto">
          <a:xfrm>
            <a:off x="5098256" y="6088459"/>
            <a:ext cx="596900"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nvGrpSpPr>
          <p:cNvPr id="67" name="Group 5"/>
          <p:cNvGrpSpPr>
            <a:grpSpLocks/>
          </p:cNvGrpSpPr>
          <p:nvPr/>
        </p:nvGrpSpPr>
        <p:grpSpPr bwMode="auto">
          <a:xfrm>
            <a:off x="7631317" y="3048000"/>
            <a:ext cx="1528162" cy="3646061"/>
            <a:chOff x="0" y="178"/>
            <a:chExt cx="1140" cy="2719"/>
          </a:xfrm>
        </p:grpSpPr>
        <p:grpSp>
          <p:nvGrpSpPr>
            <p:cNvPr id="68" name="Group 6"/>
            <p:cNvGrpSpPr>
              <a:grpSpLocks/>
            </p:cNvGrpSpPr>
            <p:nvPr/>
          </p:nvGrpSpPr>
          <p:grpSpPr bwMode="auto">
            <a:xfrm>
              <a:off x="0" y="500"/>
              <a:ext cx="1104" cy="2397"/>
              <a:chOff x="0" y="-7"/>
              <a:chExt cx="1104" cy="2397"/>
            </a:xfrm>
          </p:grpSpPr>
          <p:grpSp>
            <p:nvGrpSpPr>
              <p:cNvPr id="72" name="Group 7"/>
              <p:cNvGrpSpPr>
                <a:grpSpLocks/>
              </p:cNvGrpSpPr>
              <p:nvPr/>
            </p:nvGrpSpPr>
            <p:grpSpPr bwMode="auto">
              <a:xfrm>
                <a:off x="0" y="-7"/>
                <a:ext cx="288" cy="237"/>
                <a:chOff x="0" y="-7"/>
                <a:chExt cx="288" cy="237"/>
              </a:xfrm>
            </p:grpSpPr>
            <p:sp>
              <p:nvSpPr>
                <p:cNvPr id="214" name="Rectangle 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15" name="Rectangle 9"/>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a:t>
                  </a:r>
                </a:p>
              </p:txBody>
            </p:sp>
          </p:grpSp>
          <p:grpSp>
            <p:nvGrpSpPr>
              <p:cNvPr id="73" name="Group 10"/>
              <p:cNvGrpSpPr>
                <a:grpSpLocks/>
              </p:cNvGrpSpPr>
              <p:nvPr/>
            </p:nvGrpSpPr>
            <p:grpSpPr bwMode="auto">
              <a:xfrm>
                <a:off x="288" y="-7"/>
                <a:ext cx="288" cy="237"/>
                <a:chOff x="0" y="-7"/>
                <a:chExt cx="288" cy="237"/>
              </a:xfrm>
            </p:grpSpPr>
            <p:sp>
              <p:nvSpPr>
                <p:cNvPr id="212" name="Rectangle 11"/>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13" name="Rectangle 12"/>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a:t>
                  </a:r>
                </a:p>
              </p:txBody>
            </p:sp>
          </p:grpSp>
          <p:grpSp>
            <p:nvGrpSpPr>
              <p:cNvPr id="74" name="Group 13"/>
              <p:cNvGrpSpPr>
                <a:grpSpLocks/>
              </p:cNvGrpSpPr>
              <p:nvPr/>
            </p:nvGrpSpPr>
            <p:grpSpPr bwMode="auto">
              <a:xfrm>
                <a:off x="576" y="-7"/>
                <a:ext cx="528" cy="237"/>
                <a:chOff x="0" y="-7"/>
                <a:chExt cx="528" cy="237"/>
              </a:xfrm>
            </p:grpSpPr>
            <p:sp>
              <p:nvSpPr>
                <p:cNvPr id="210" name="Rectangle 14"/>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11" name="Rectangle 15"/>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0000</a:t>
                  </a:r>
                </a:p>
              </p:txBody>
            </p:sp>
          </p:grpSp>
          <p:grpSp>
            <p:nvGrpSpPr>
              <p:cNvPr id="75" name="Group 16"/>
              <p:cNvGrpSpPr>
                <a:grpSpLocks/>
              </p:cNvGrpSpPr>
              <p:nvPr/>
            </p:nvGrpSpPr>
            <p:grpSpPr bwMode="auto">
              <a:xfrm>
                <a:off x="0" y="137"/>
                <a:ext cx="288" cy="237"/>
                <a:chOff x="0" y="-7"/>
                <a:chExt cx="288" cy="237"/>
              </a:xfrm>
            </p:grpSpPr>
            <p:sp>
              <p:nvSpPr>
                <p:cNvPr id="208" name="Rectangle 1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09" name="Rectangle 18"/>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a:t>
                  </a:r>
                </a:p>
              </p:txBody>
            </p:sp>
          </p:grpSp>
          <p:grpSp>
            <p:nvGrpSpPr>
              <p:cNvPr id="76" name="Group 19"/>
              <p:cNvGrpSpPr>
                <a:grpSpLocks/>
              </p:cNvGrpSpPr>
              <p:nvPr/>
            </p:nvGrpSpPr>
            <p:grpSpPr bwMode="auto">
              <a:xfrm>
                <a:off x="288" y="137"/>
                <a:ext cx="288" cy="237"/>
                <a:chOff x="0" y="-7"/>
                <a:chExt cx="288" cy="237"/>
              </a:xfrm>
            </p:grpSpPr>
            <p:sp>
              <p:nvSpPr>
                <p:cNvPr id="206" name="Rectangle 20"/>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07" name="Rectangle 21"/>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a:t>
                  </a:r>
                </a:p>
              </p:txBody>
            </p:sp>
          </p:grpSp>
          <p:grpSp>
            <p:nvGrpSpPr>
              <p:cNvPr id="77" name="Group 22"/>
              <p:cNvGrpSpPr>
                <a:grpSpLocks/>
              </p:cNvGrpSpPr>
              <p:nvPr/>
            </p:nvGrpSpPr>
            <p:grpSpPr bwMode="auto">
              <a:xfrm>
                <a:off x="576" y="137"/>
                <a:ext cx="528" cy="237"/>
                <a:chOff x="0" y="-7"/>
                <a:chExt cx="528" cy="237"/>
              </a:xfrm>
            </p:grpSpPr>
            <p:sp>
              <p:nvSpPr>
                <p:cNvPr id="204" name="Rectangle 23"/>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05" name="Rectangle 24"/>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0001</a:t>
                  </a:r>
                </a:p>
              </p:txBody>
            </p:sp>
          </p:grpSp>
          <p:grpSp>
            <p:nvGrpSpPr>
              <p:cNvPr id="78" name="Group 25"/>
              <p:cNvGrpSpPr>
                <a:grpSpLocks/>
              </p:cNvGrpSpPr>
              <p:nvPr/>
            </p:nvGrpSpPr>
            <p:grpSpPr bwMode="auto">
              <a:xfrm>
                <a:off x="0" y="281"/>
                <a:ext cx="288" cy="237"/>
                <a:chOff x="0" y="-7"/>
                <a:chExt cx="288" cy="237"/>
              </a:xfrm>
            </p:grpSpPr>
            <p:sp>
              <p:nvSpPr>
                <p:cNvPr id="202" name="Rectangle 2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03" name="Rectangle 27"/>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2</a:t>
                  </a:r>
                </a:p>
              </p:txBody>
            </p:sp>
          </p:grpSp>
          <p:grpSp>
            <p:nvGrpSpPr>
              <p:cNvPr id="79" name="Group 28"/>
              <p:cNvGrpSpPr>
                <a:grpSpLocks/>
              </p:cNvGrpSpPr>
              <p:nvPr/>
            </p:nvGrpSpPr>
            <p:grpSpPr bwMode="auto">
              <a:xfrm>
                <a:off x="288" y="281"/>
                <a:ext cx="288" cy="237"/>
                <a:chOff x="0" y="-7"/>
                <a:chExt cx="288" cy="237"/>
              </a:xfrm>
            </p:grpSpPr>
            <p:sp>
              <p:nvSpPr>
                <p:cNvPr id="200" name="Rectangle 29"/>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01" name="Rectangle 30"/>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2</a:t>
                  </a:r>
                </a:p>
              </p:txBody>
            </p:sp>
          </p:grpSp>
          <p:grpSp>
            <p:nvGrpSpPr>
              <p:cNvPr id="80" name="Group 31"/>
              <p:cNvGrpSpPr>
                <a:grpSpLocks/>
              </p:cNvGrpSpPr>
              <p:nvPr/>
            </p:nvGrpSpPr>
            <p:grpSpPr bwMode="auto">
              <a:xfrm>
                <a:off x="576" y="281"/>
                <a:ext cx="528" cy="237"/>
                <a:chOff x="0" y="-7"/>
                <a:chExt cx="528" cy="237"/>
              </a:xfrm>
            </p:grpSpPr>
            <p:sp>
              <p:nvSpPr>
                <p:cNvPr id="198" name="Rectangle 32"/>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99" name="Rectangle 33"/>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0010</a:t>
                  </a:r>
                </a:p>
              </p:txBody>
            </p:sp>
          </p:grpSp>
          <p:grpSp>
            <p:nvGrpSpPr>
              <p:cNvPr id="81" name="Group 34"/>
              <p:cNvGrpSpPr>
                <a:grpSpLocks/>
              </p:cNvGrpSpPr>
              <p:nvPr/>
            </p:nvGrpSpPr>
            <p:grpSpPr bwMode="auto">
              <a:xfrm>
                <a:off x="0" y="425"/>
                <a:ext cx="288" cy="237"/>
                <a:chOff x="0" y="-7"/>
                <a:chExt cx="288" cy="237"/>
              </a:xfrm>
            </p:grpSpPr>
            <p:sp>
              <p:nvSpPr>
                <p:cNvPr id="196" name="Rectangle 35"/>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97" name="Rectangle 36"/>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3</a:t>
                  </a:r>
                </a:p>
              </p:txBody>
            </p:sp>
          </p:grpSp>
          <p:grpSp>
            <p:nvGrpSpPr>
              <p:cNvPr id="82" name="Group 37"/>
              <p:cNvGrpSpPr>
                <a:grpSpLocks/>
              </p:cNvGrpSpPr>
              <p:nvPr/>
            </p:nvGrpSpPr>
            <p:grpSpPr bwMode="auto">
              <a:xfrm>
                <a:off x="288" y="425"/>
                <a:ext cx="288" cy="237"/>
                <a:chOff x="0" y="-7"/>
                <a:chExt cx="288" cy="237"/>
              </a:xfrm>
            </p:grpSpPr>
            <p:sp>
              <p:nvSpPr>
                <p:cNvPr id="194" name="Rectangle 3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95" name="Rectangle 39"/>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dirty="0">
                      <a:solidFill>
                        <a:srgbClr val="000066"/>
                      </a:solidFill>
                      <a:latin typeface="Courier New Bold" charset="0"/>
                      <a:ea typeface="Courier New Bold" charset="0"/>
                      <a:cs typeface="Courier New Bold" charset="0"/>
                      <a:sym typeface="Courier New Bold" charset="0"/>
                    </a:rPr>
                    <a:t>3</a:t>
                  </a:r>
                </a:p>
              </p:txBody>
            </p:sp>
          </p:grpSp>
          <p:grpSp>
            <p:nvGrpSpPr>
              <p:cNvPr id="83" name="Group 40"/>
              <p:cNvGrpSpPr>
                <a:grpSpLocks/>
              </p:cNvGrpSpPr>
              <p:nvPr/>
            </p:nvGrpSpPr>
            <p:grpSpPr bwMode="auto">
              <a:xfrm>
                <a:off x="576" y="425"/>
                <a:ext cx="528" cy="237"/>
                <a:chOff x="0" y="-7"/>
                <a:chExt cx="528" cy="237"/>
              </a:xfrm>
            </p:grpSpPr>
            <p:sp>
              <p:nvSpPr>
                <p:cNvPr id="192" name="Rectangle 41"/>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93" name="Rectangle 42"/>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0011</a:t>
                  </a:r>
                </a:p>
              </p:txBody>
            </p:sp>
          </p:grpSp>
          <p:grpSp>
            <p:nvGrpSpPr>
              <p:cNvPr id="84" name="Group 43"/>
              <p:cNvGrpSpPr>
                <a:grpSpLocks/>
              </p:cNvGrpSpPr>
              <p:nvPr/>
            </p:nvGrpSpPr>
            <p:grpSpPr bwMode="auto">
              <a:xfrm>
                <a:off x="0" y="569"/>
                <a:ext cx="288" cy="237"/>
                <a:chOff x="0" y="-7"/>
                <a:chExt cx="288" cy="237"/>
              </a:xfrm>
            </p:grpSpPr>
            <p:sp>
              <p:nvSpPr>
                <p:cNvPr id="190" name="Rectangle 44"/>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91" name="Rectangle 45"/>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4</a:t>
                  </a:r>
                </a:p>
              </p:txBody>
            </p:sp>
          </p:grpSp>
          <p:grpSp>
            <p:nvGrpSpPr>
              <p:cNvPr id="85" name="Group 46"/>
              <p:cNvGrpSpPr>
                <a:grpSpLocks/>
              </p:cNvGrpSpPr>
              <p:nvPr/>
            </p:nvGrpSpPr>
            <p:grpSpPr bwMode="auto">
              <a:xfrm>
                <a:off x="288" y="569"/>
                <a:ext cx="288" cy="237"/>
                <a:chOff x="0" y="-7"/>
                <a:chExt cx="288" cy="237"/>
              </a:xfrm>
            </p:grpSpPr>
            <p:sp>
              <p:nvSpPr>
                <p:cNvPr id="188" name="Rectangle 4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89" name="Rectangle 48"/>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4</a:t>
                  </a:r>
                </a:p>
              </p:txBody>
            </p:sp>
          </p:grpSp>
          <p:grpSp>
            <p:nvGrpSpPr>
              <p:cNvPr id="86" name="Group 49"/>
              <p:cNvGrpSpPr>
                <a:grpSpLocks/>
              </p:cNvGrpSpPr>
              <p:nvPr/>
            </p:nvGrpSpPr>
            <p:grpSpPr bwMode="auto">
              <a:xfrm>
                <a:off x="576" y="569"/>
                <a:ext cx="528" cy="237"/>
                <a:chOff x="0" y="-7"/>
                <a:chExt cx="528" cy="237"/>
              </a:xfrm>
            </p:grpSpPr>
            <p:sp>
              <p:nvSpPr>
                <p:cNvPr id="186" name="Rectangle 50"/>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87" name="Rectangle 51"/>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0100</a:t>
                  </a:r>
                </a:p>
              </p:txBody>
            </p:sp>
          </p:grpSp>
          <p:grpSp>
            <p:nvGrpSpPr>
              <p:cNvPr id="87" name="Group 52"/>
              <p:cNvGrpSpPr>
                <a:grpSpLocks/>
              </p:cNvGrpSpPr>
              <p:nvPr/>
            </p:nvGrpSpPr>
            <p:grpSpPr bwMode="auto">
              <a:xfrm>
                <a:off x="0" y="713"/>
                <a:ext cx="288" cy="237"/>
                <a:chOff x="0" y="-7"/>
                <a:chExt cx="288" cy="237"/>
              </a:xfrm>
            </p:grpSpPr>
            <p:sp>
              <p:nvSpPr>
                <p:cNvPr id="184" name="Rectangle 53"/>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85" name="Rectangle 54"/>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5</a:t>
                  </a:r>
                </a:p>
              </p:txBody>
            </p:sp>
          </p:grpSp>
          <p:grpSp>
            <p:nvGrpSpPr>
              <p:cNvPr id="88" name="Group 55"/>
              <p:cNvGrpSpPr>
                <a:grpSpLocks/>
              </p:cNvGrpSpPr>
              <p:nvPr/>
            </p:nvGrpSpPr>
            <p:grpSpPr bwMode="auto">
              <a:xfrm>
                <a:off x="288" y="713"/>
                <a:ext cx="288" cy="237"/>
                <a:chOff x="0" y="-7"/>
                <a:chExt cx="288" cy="237"/>
              </a:xfrm>
            </p:grpSpPr>
            <p:sp>
              <p:nvSpPr>
                <p:cNvPr id="182" name="Rectangle 5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83" name="Rectangle 57"/>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5</a:t>
                  </a:r>
                </a:p>
              </p:txBody>
            </p:sp>
          </p:grpSp>
          <p:grpSp>
            <p:nvGrpSpPr>
              <p:cNvPr id="89" name="Group 58"/>
              <p:cNvGrpSpPr>
                <a:grpSpLocks/>
              </p:cNvGrpSpPr>
              <p:nvPr/>
            </p:nvGrpSpPr>
            <p:grpSpPr bwMode="auto">
              <a:xfrm>
                <a:off x="576" y="713"/>
                <a:ext cx="528" cy="237"/>
                <a:chOff x="0" y="-7"/>
                <a:chExt cx="528" cy="237"/>
              </a:xfrm>
            </p:grpSpPr>
            <p:sp>
              <p:nvSpPr>
                <p:cNvPr id="180" name="Rectangle 59"/>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81" name="Rectangle 60"/>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0101</a:t>
                  </a:r>
                </a:p>
              </p:txBody>
            </p:sp>
          </p:grpSp>
          <p:grpSp>
            <p:nvGrpSpPr>
              <p:cNvPr id="90" name="Group 61"/>
              <p:cNvGrpSpPr>
                <a:grpSpLocks/>
              </p:cNvGrpSpPr>
              <p:nvPr/>
            </p:nvGrpSpPr>
            <p:grpSpPr bwMode="auto">
              <a:xfrm>
                <a:off x="0" y="857"/>
                <a:ext cx="288" cy="237"/>
                <a:chOff x="0" y="-7"/>
                <a:chExt cx="288" cy="237"/>
              </a:xfrm>
            </p:grpSpPr>
            <p:sp>
              <p:nvSpPr>
                <p:cNvPr id="178" name="Rectangle 62"/>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79" name="Rectangle 63"/>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6</a:t>
                  </a:r>
                </a:p>
              </p:txBody>
            </p:sp>
          </p:grpSp>
          <p:grpSp>
            <p:nvGrpSpPr>
              <p:cNvPr id="91" name="Group 64"/>
              <p:cNvGrpSpPr>
                <a:grpSpLocks/>
              </p:cNvGrpSpPr>
              <p:nvPr/>
            </p:nvGrpSpPr>
            <p:grpSpPr bwMode="auto">
              <a:xfrm>
                <a:off x="288" y="857"/>
                <a:ext cx="288" cy="237"/>
                <a:chOff x="0" y="-7"/>
                <a:chExt cx="288" cy="237"/>
              </a:xfrm>
            </p:grpSpPr>
            <p:sp>
              <p:nvSpPr>
                <p:cNvPr id="176" name="Rectangle 65"/>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77" name="Rectangle 66"/>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6</a:t>
                  </a:r>
                </a:p>
              </p:txBody>
            </p:sp>
          </p:grpSp>
          <p:grpSp>
            <p:nvGrpSpPr>
              <p:cNvPr id="92" name="Group 67"/>
              <p:cNvGrpSpPr>
                <a:grpSpLocks/>
              </p:cNvGrpSpPr>
              <p:nvPr/>
            </p:nvGrpSpPr>
            <p:grpSpPr bwMode="auto">
              <a:xfrm>
                <a:off x="576" y="857"/>
                <a:ext cx="528" cy="237"/>
                <a:chOff x="0" y="-7"/>
                <a:chExt cx="528" cy="237"/>
              </a:xfrm>
            </p:grpSpPr>
            <p:sp>
              <p:nvSpPr>
                <p:cNvPr id="174" name="Rectangle 68"/>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75" name="Rectangle 69"/>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0110</a:t>
                  </a:r>
                </a:p>
              </p:txBody>
            </p:sp>
          </p:grpSp>
          <p:grpSp>
            <p:nvGrpSpPr>
              <p:cNvPr id="93" name="Group 70"/>
              <p:cNvGrpSpPr>
                <a:grpSpLocks/>
              </p:cNvGrpSpPr>
              <p:nvPr/>
            </p:nvGrpSpPr>
            <p:grpSpPr bwMode="auto">
              <a:xfrm>
                <a:off x="0" y="1001"/>
                <a:ext cx="288" cy="237"/>
                <a:chOff x="0" y="-7"/>
                <a:chExt cx="288" cy="237"/>
              </a:xfrm>
            </p:grpSpPr>
            <p:sp>
              <p:nvSpPr>
                <p:cNvPr id="172" name="Rectangle 71"/>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73" name="Rectangle 72"/>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7</a:t>
                  </a:r>
                </a:p>
              </p:txBody>
            </p:sp>
          </p:grpSp>
          <p:grpSp>
            <p:nvGrpSpPr>
              <p:cNvPr id="94" name="Group 73"/>
              <p:cNvGrpSpPr>
                <a:grpSpLocks/>
              </p:cNvGrpSpPr>
              <p:nvPr/>
            </p:nvGrpSpPr>
            <p:grpSpPr bwMode="auto">
              <a:xfrm>
                <a:off x="288" y="1001"/>
                <a:ext cx="288" cy="237"/>
                <a:chOff x="0" y="-7"/>
                <a:chExt cx="288" cy="237"/>
              </a:xfrm>
            </p:grpSpPr>
            <p:sp>
              <p:nvSpPr>
                <p:cNvPr id="170" name="Rectangle 74"/>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71" name="Rectangle 75"/>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7</a:t>
                  </a:r>
                </a:p>
              </p:txBody>
            </p:sp>
          </p:grpSp>
          <p:grpSp>
            <p:nvGrpSpPr>
              <p:cNvPr id="95" name="Group 76"/>
              <p:cNvGrpSpPr>
                <a:grpSpLocks/>
              </p:cNvGrpSpPr>
              <p:nvPr/>
            </p:nvGrpSpPr>
            <p:grpSpPr bwMode="auto">
              <a:xfrm>
                <a:off x="576" y="1001"/>
                <a:ext cx="528" cy="237"/>
                <a:chOff x="0" y="-7"/>
                <a:chExt cx="528" cy="237"/>
              </a:xfrm>
            </p:grpSpPr>
            <p:sp>
              <p:nvSpPr>
                <p:cNvPr id="168" name="Rectangle 77"/>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69" name="Rectangle 78"/>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0111</a:t>
                  </a:r>
                </a:p>
              </p:txBody>
            </p:sp>
          </p:grpSp>
          <p:grpSp>
            <p:nvGrpSpPr>
              <p:cNvPr id="96" name="Group 79"/>
              <p:cNvGrpSpPr>
                <a:grpSpLocks/>
              </p:cNvGrpSpPr>
              <p:nvPr/>
            </p:nvGrpSpPr>
            <p:grpSpPr bwMode="auto">
              <a:xfrm>
                <a:off x="0" y="1145"/>
                <a:ext cx="288" cy="237"/>
                <a:chOff x="0" y="-7"/>
                <a:chExt cx="288" cy="237"/>
              </a:xfrm>
            </p:grpSpPr>
            <p:sp>
              <p:nvSpPr>
                <p:cNvPr id="166" name="Rectangle 80"/>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67" name="Rectangle 81"/>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8</a:t>
                  </a:r>
                </a:p>
              </p:txBody>
            </p:sp>
          </p:grpSp>
          <p:grpSp>
            <p:nvGrpSpPr>
              <p:cNvPr id="97" name="Group 82"/>
              <p:cNvGrpSpPr>
                <a:grpSpLocks/>
              </p:cNvGrpSpPr>
              <p:nvPr/>
            </p:nvGrpSpPr>
            <p:grpSpPr bwMode="auto">
              <a:xfrm>
                <a:off x="288" y="1145"/>
                <a:ext cx="288" cy="237"/>
                <a:chOff x="0" y="-7"/>
                <a:chExt cx="288" cy="237"/>
              </a:xfrm>
            </p:grpSpPr>
            <p:sp>
              <p:nvSpPr>
                <p:cNvPr id="164" name="Rectangle 83"/>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65" name="Rectangle 84"/>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8</a:t>
                  </a:r>
                </a:p>
              </p:txBody>
            </p:sp>
          </p:grpSp>
          <p:grpSp>
            <p:nvGrpSpPr>
              <p:cNvPr id="98" name="Group 85"/>
              <p:cNvGrpSpPr>
                <a:grpSpLocks/>
              </p:cNvGrpSpPr>
              <p:nvPr/>
            </p:nvGrpSpPr>
            <p:grpSpPr bwMode="auto">
              <a:xfrm>
                <a:off x="576" y="1145"/>
                <a:ext cx="528" cy="237"/>
                <a:chOff x="0" y="-7"/>
                <a:chExt cx="528" cy="237"/>
              </a:xfrm>
            </p:grpSpPr>
            <p:sp>
              <p:nvSpPr>
                <p:cNvPr id="162" name="Rectangle 86"/>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63" name="Rectangle 87"/>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1000</a:t>
                  </a:r>
                </a:p>
              </p:txBody>
            </p:sp>
          </p:grpSp>
          <p:grpSp>
            <p:nvGrpSpPr>
              <p:cNvPr id="99" name="Group 88"/>
              <p:cNvGrpSpPr>
                <a:grpSpLocks/>
              </p:cNvGrpSpPr>
              <p:nvPr/>
            </p:nvGrpSpPr>
            <p:grpSpPr bwMode="auto">
              <a:xfrm>
                <a:off x="0" y="1289"/>
                <a:ext cx="288" cy="237"/>
                <a:chOff x="0" y="-7"/>
                <a:chExt cx="288" cy="237"/>
              </a:xfrm>
            </p:grpSpPr>
            <p:sp>
              <p:nvSpPr>
                <p:cNvPr id="160" name="Rectangle 89"/>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61" name="Rectangle 90"/>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9</a:t>
                  </a:r>
                </a:p>
              </p:txBody>
            </p:sp>
          </p:grpSp>
          <p:grpSp>
            <p:nvGrpSpPr>
              <p:cNvPr id="100" name="Group 91"/>
              <p:cNvGrpSpPr>
                <a:grpSpLocks/>
              </p:cNvGrpSpPr>
              <p:nvPr/>
            </p:nvGrpSpPr>
            <p:grpSpPr bwMode="auto">
              <a:xfrm>
                <a:off x="288" y="1289"/>
                <a:ext cx="288" cy="237"/>
                <a:chOff x="0" y="-7"/>
                <a:chExt cx="288" cy="237"/>
              </a:xfrm>
            </p:grpSpPr>
            <p:sp>
              <p:nvSpPr>
                <p:cNvPr id="158" name="Rectangle 92"/>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59" name="Rectangle 93"/>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9</a:t>
                  </a:r>
                </a:p>
              </p:txBody>
            </p:sp>
          </p:grpSp>
          <p:grpSp>
            <p:nvGrpSpPr>
              <p:cNvPr id="101" name="Group 94"/>
              <p:cNvGrpSpPr>
                <a:grpSpLocks/>
              </p:cNvGrpSpPr>
              <p:nvPr/>
            </p:nvGrpSpPr>
            <p:grpSpPr bwMode="auto">
              <a:xfrm>
                <a:off x="576" y="1289"/>
                <a:ext cx="528" cy="237"/>
                <a:chOff x="0" y="-7"/>
                <a:chExt cx="528" cy="237"/>
              </a:xfrm>
            </p:grpSpPr>
            <p:sp>
              <p:nvSpPr>
                <p:cNvPr id="156" name="Rectangle 95"/>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57" name="Rectangle 96"/>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1001</a:t>
                  </a:r>
                </a:p>
              </p:txBody>
            </p:sp>
          </p:grpSp>
          <p:grpSp>
            <p:nvGrpSpPr>
              <p:cNvPr id="102" name="Group 97"/>
              <p:cNvGrpSpPr>
                <a:grpSpLocks/>
              </p:cNvGrpSpPr>
              <p:nvPr/>
            </p:nvGrpSpPr>
            <p:grpSpPr bwMode="auto">
              <a:xfrm>
                <a:off x="0" y="1433"/>
                <a:ext cx="288" cy="237"/>
                <a:chOff x="0" y="-7"/>
                <a:chExt cx="288" cy="237"/>
              </a:xfrm>
            </p:grpSpPr>
            <p:sp>
              <p:nvSpPr>
                <p:cNvPr id="154" name="Rectangle 9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55" name="Rectangle 99"/>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A</a:t>
                  </a:r>
                </a:p>
              </p:txBody>
            </p:sp>
          </p:grpSp>
          <p:grpSp>
            <p:nvGrpSpPr>
              <p:cNvPr id="103" name="Group 100"/>
              <p:cNvGrpSpPr>
                <a:grpSpLocks/>
              </p:cNvGrpSpPr>
              <p:nvPr/>
            </p:nvGrpSpPr>
            <p:grpSpPr bwMode="auto">
              <a:xfrm>
                <a:off x="288" y="1433"/>
                <a:ext cx="288" cy="237"/>
                <a:chOff x="0" y="-7"/>
                <a:chExt cx="288" cy="237"/>
              </a:xfrm>
            </p:grpSpPr>
            <p:sp>
              <p:nvSpPr>
                <p:cNvPr id="152" name="Rectangle 101"/>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53" name="Rectangle 102"/>
                <p:cNvSpPr>
                  <a:spLocks/>
                </p:cNvSpPr>
                <p:nvPr/>
              </p:nvSpPr>
              <p:spPr bwMode="auto">
                <a:xfrm>
                  <a:off x="10" y="-7"/>
                  <a:ext cx="26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10</a:t>
                  </a:r>
                </a:p>
              </p:txBody>
            </p:sp>
          </p:grpSp>
          <p:grpSp>
            <p:nvGrpSpPr>
              <p:cNvPr id="104" name="Group 103"/>
              <p:cNvGrpSpPr>
                <a:grpSpLocks/>
              </p:cNvGrpSpPr>
              <p:nvPr/>
            </p:nvGrpSpPr>
            <p:grpSpPr bwMode="auto">
              <a:xfrm>
                <a:off x="576" y="1433"/>
                <a:ext cx="528" cy="237"/>
                <a:chOff x="0" y="-7"/>
                <a:chExt cx="528" cy="237"/>
              </a:xfrm>
            </p:grpSpPr>
            <p:sp>
              <p:nvSpPr>
                <p:cNvPr id="150" name="Rectangle 104"/>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51" name="Rectangle 105"/>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1010</a:t>
                  </a:r>
                </a:p>
              </p:txBody>
            </p:sp>
          </p:grpSp>
          <p:grpSp>
            <p:nvGrpSpPr>
              <p:cNvPr id="105" name="Group 106"/>
              <p:cNvGrpSpPr>
                <a:grpSpLocks/>
              </p:cNvGrpSpPr>
              <p:nvPr/>
            </p:nvGrpSpPr>
            <p:grpSpPr bwMode="auto">
              <a:xfrm>
                <a:off x="0" y="1577"/>
                <a:ext cx="288" cy="237"/>
                <a:chOff x="0" y="-7"/>
                <a:chExt cx="288" cy="237"/>
              </a:xfrm>
            </p:grpSpPr>
            <p:sp>
              <p:nvSpPr>
                <p:cNvPr id="148" name="Rectangle 10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49" name="Rectangle 108"/>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B</a:t>
                  </a:r>
                </a:p>
              </p:txBody>
            </p:sp>
          </p:grpSp>
          <p:grpSp>
            <p:nvGrpSpPr>
              <p:cNvPr id="106" name="Group 109"/>
              <p:cNvGrpSpPr>
                <a:grpSpLocks/>
              </p:cNvGrpSpPr>
              <p:nvPr/>
            </p:nvGrpSpPr>
            <p:grpSpPr bwMode="auto">
              <a:xfrm>
                <a:off x="288" y="1577"/>
                <a:ext cx="288" cy="237"/>
                <a:chOff x="0" y="-7"/>
                <a:chExt cx="288" cy="237"/>
              </a:xfrm>
            </p:grpSpPr>
            <p:sp>
              <p:nvSpPr>
                <p:cNvPr id="146" name="Rectangle 110"/>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47" name="Rectangle 111"/>
                <p:cNvSpPr>
                  <a:spLocks/>
                </p:cNvSpPr>
                <p:nvPr/>
              </p:nvSpPr>
              <p:spPr bwMode="auto">
                <a:xfrm>
                  <a:off x="10" y="-7"/>
                  <a:ext cx="26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11</a:t>
                  </a:r>
                </a:p>
              </p:txBody>
            </p:sp>
          </p:grpSp>
          <p:grpSp>
            <p:nvGrpSpPr>
              <p:cNvPr id="107" name="Group 112"/>
              <p:cNvGrpSpPr>
                <a:grpSpLocks/>
              </p:cNvGrpSpPr>
              <p:nvPr/>
            </p:nvGrpSpPr>
            <p:grpSpPr bwMode="auto">
              <a:xfrm>
                <a:off x="576" y="1577"/>
                <a:ext cx="528" cy="237"/>
                <a:chOff x="0" y="-7"/>
                <a:chExt cx="528" cy="237"/>
              </a:xfrm>
            </p:grpSpPr>
            <p:sp>
              <p:nvSpPr>
                <p:cNvPr id="144" name="Rectangle 113"/>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45" name="Rectangle 114"/>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1011</a:t>
                  </a:r>
                </a:p>
              </p:txBody>
            </p:sp>
          </p:grpSp>
          <p:grpSp>
            <p:nvGrpSpPr>
              <p:cNvPr id="108" name="Group 115"/>
              <p:cNvGrpSpPr>
                <a:grpSpLocks/>
              </p:cNvGrpSpPr>
              <p:nvPr/>
            </p:nvGrpSpPr>
            <p:grpSpPr bwMode="auto">
              <a:xfrm>
                <a:off x="0" y="1721"/>
                <a:ext cx="288" cy="237"/>
                <a:chOff x="0" y="-7"/>
                <a:chExt cx="288" cy="237"/>
              </a:xfrm>
            </p:grpSpPr>
            <p:sp>
              <p:nvSpPr>
                <p:cNvPr id="142" name="Rectangle 11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43" name="Rectangle 117"/>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C</a:t>
                  </a:r>
                </a:p>
              </p:txBody>
            </p:sp>
          </p:grpSp>
          <p:grpSp>
            <p:nvGrpSpPr>
              <p:cNvPr id="109" name="Group 118"/>
              <p:cNvGrpSpPr>
                <a:grpSpLocks/>
              </p:cNvGrpSpPr>
              <p:nvPr/>
            </p:nvGrpSpPr>
            <p:grpSpPr bwMode="auto">
              <a:xfrm>
                <a:off x="288" y="1721"/>
                <a:ext cx="288" cy="237"/>
                <a:chOff x="0" y="-7"/>
                <a:chExt cx="288" cy="237"/>
              </a:xfrm>
            </p:grpSpPr>
            <p:sp>
              <p:nvSpPr>
                <p:cNvPr id="140" name="Rectangle 119"/>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41" name="Rectangle 120"/>
                <p:cNvSpPr>
                  <a:spLocks/>
                </p:cNvSpPr>
                <p:nvPr/>
              </p:nvSpPr>
              <p:spPr bwMode="auto">
                <a:xfrm>
                  <a:off x="10" y="-7"/>
                  <a:ext cx="26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12</a:t>
                  </a:r>
                </a:p>
              </p:txBody>
            </p:sp>
          </p:grpSp>
          <p:grpSp>
            <p:nvGrpSpPr>
              <p:cNvPr id="110" name="Group 121"/>
              <p:cNvGrpSpPr>
                <a:grpSpLocks/>
              </p:cNvGrpSpPr>
              <p:nvPr/>
            </p:nvGrpSpPr>
            <p:grpSpPr bwMode="auto">
              <a:xfrm>
                <a:off x="576" y="1721"/>
                <a:ext cx="528" cy="237"/>
                <a:chOff x="0" y="-7"/>
                <a:chExt cx="528" cy="237"/>
              </a:xfrm>
            </p:grpSpPr>
            <p:sp>
              <p:nvSpPr>
                <p:cNvPr id="138" name="Rectangle 122"/>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39" name="Rectangle 123"/>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1100</a:t>
                  </a:r>
                </a:p>
              </p:txBody>
            </p:sp>
          </p:grpSp>
          <p:grpSp>
            <p:nvGrpSpPr>
              <p:cNvPr id="111" name="Group 124"/>
              <p:cNvGrpSpPr>
                <a:grpSpLocks/>
              </p:cNvGrpSpPr>
              <p:nvPr/>
            </p:nvGrpSpPr>
            <p:grpSpPr bwMode="auto">
              <a:xfrm>
                <a:off x="0" y="1865"/>
                <a:ext cx="288" cy="237"/>
                <a:chOff x="0" y="-7"/>
                <a:chExt cx="288" cy="237"/>
              </a:xfrm>
            </p:grpSpPr>
            <p:sp>
              <p:nvSpPr>
                <p:cNvPr id="136" name="Rectangle 125"/>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37" name="Rectangle 126"/>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D</a:t>
                  </a:r>
                </a:p>
              </p:txBody>
            </p:sp>
          </p:grpSp>
          <p:grpSp>
            <p:nvGrpSpPr>
              <p:cNvPr id="112" name="Group 127"/>
              <p:cNvGrpSpPr>
                <a:grpSpLocks/>
              </p:cNvGrpSpPr>
              <p:nvPr/>
            </p:nvGrpSpPr>
            <p:grpSpPr bwMode="auto">
              <a:xfrm>
                <a:off x="288" y="1865"/>
                <a:ext cx="288" cy="237"/>
                <a:chOff x="0" y="-7"/>
                <a:chExt cx="288" cy="237"/>
              </a:xfrm>
            </p:grpSpPr>
            <p:sp>
              <p:nvSpPr>
                <p:cNvPr id="134" name="Rectangle 12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35" name="Rectangle 129"/>
                <p:cNvSpPr>
                  <a:spLocks/>
                </p:cNvSpPr>
                <p:nvPr/>
              </p:nvSpPr>
              <p:spPr bwMode="auto">
                <a:xfrm>
                  <a:off x="10" y="-7"/>
                  <a:ext cx="26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13</a:t>
                  </a:r>
                </a:p>
              </p:txBody>
            </p:sp>
          </p:grpSp>
          <p:grpSp>
            <p:nvGrpSpPr>
              <p:cNvPr id="113" name="Group 130"/>
              <p:cNvGrpSpPr>
                <a:grpSpLocks/>
              </p:cNvGrpSpPr>
              <p:nvPr/>
            </p:nvGrpSpPr>
            <p:grpSpPr bwMode="auto">
              <a:xfrm>
                <a:off x="576" y="1865"/>
                <a:ext cx="528" cy="237"/>
                <a:chOff x="0" y="-7"/>
                <a:chExt cx="528" cy="237"/>
              </a:xfrm>
            </p:grpSpPr>
            <p:sp>
              <p:nvSpPr>
                <p:cNvPr id="132" name="Rectangle 131"/>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33" name="Rectangle 132"/>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1101</a:t>
                  </a:r>
                </a:p>
              </p:txBody>
            </p:sp>
          </p:grpSp>
          <p:grpSp>
            <p:nvGrpSpPr>
              <p:cNvPr id="114" name="Group 133"/>
              <p:cNvGrpSpPr>
                <a:grpSpLocks/>
              </p:cNvGrpSpPr>
              <p:nvPr/>
            </p:nvGrpSpPr>
            <p:grpSpPr bwMode="auto">
              <a:xfrm>
                <a:off x="0" y="2009"/>
                <a:ext cx="288" cy="237"/>
                <a:chOff x="0" y="-7"/>
                <a:chExt cx="288" cy="237"/>
              </a:xfrm>
            </p:grpSpPr>
            <p:sp>
              <p:nvSpPr>
                <p:cNvPr id="130" name="Rectangle 134"/>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31" name="Rectangle 135"/>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E</a:t>
                  </a:r>
                </a:p>
              </p:txBody>
            </p:sp>
          </p:grpSp>
          <p:grpSp>
            <p:nvGrpSpPr>
              <p:cNvPr id="115" name="Group 136"/>
              <p:cNvGrpSpPr>
                <a:grpSpLocks/>
              </p:cNvGrpSpPr>
              <p:nvPr/>
            </p:nvGrpSpPr>
            <p:grpSpPr bwMode="auto">
              <a:xfrm>
                <a:off x="288" y="2009"/>
                <a:ext cx="288" cy="237"/>
                <a:chOff x="0" y="-7"/>
                <a:chExt cx="288" cy="237"/>
              </a:xfrm>
            </p:grpSpPr>
            <p:sp>
              <p:nvSpPr>
                <p:cNvPr id="128" name="Rectangle 13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29" name="Rectangle 138"/>
                <p:cNvSpPr>
                  <a:spLocks/>
                </p:cNvSpPr>
                <p:nvPr/>
              </p:nvSpPr>
              <p:spPr bwMode="auto">
                <a:xfrm>
                  <a:off x="10" y="-7"/>
                  <a:ext cx="26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14</a:t>
                  </a:r>
                </a:p>
              </p:txBody>
            </p:sp>
          </p:grpSp>
          <p:grpSp>
            <p:nvGrpSpPr>
              <p:cNvPr id="116" name="Group 139"/>
              <p:cNvGrpSpPr>
                <a:grpSpLocks/>
              </p:cNvGrpSpPr>
              <p:nvPr/>
            </p:nvGrpSpPr>
            <p:grpSpPr bwMode="auto">
              <a:xfrm>
                <a:off x="576" y="2009"/>
                <a:ext cx="528" cy="237"/>
                <a:chOff x="0" y="-7"/>
                <a:chExt cx="528" cy="237"/>
              </a:xfrm>
            </p:grpSpPr>
            <p:sp>
              <p:nvSpPr>
                <p:cNvPr id="126" name="Rectangle 140"/>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27" name="Rectangle 141"/>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1110</a:t>
                  </a:r>
                </a:p>
              </p:txBody>
            </p:sp>
          </p:grpSp>
          <p:grpSp>
            <p:nvGrpSpPr>
              <p:cNvPr id="117" name="Group 142"/>
              <p:cNvGrpSpPr>
                <a:grpSpLocks/>
              </p:cNvGrpSpPr>
              <p:nvPr/>
            </p:nvGrpSpPr>
            <p:grpSpPr bwMode="auto">
              <a:xfrm>
                <a:off x="0" y="2153"/>
                <a:ext cx="288" cy="237"/>
                <a:chOff x="0" y="-7"/>
                <a:chExt cx="288" cy="237"/>
              </a:xfrm>
            </p:grpSpPr>
            <p:sp>
              <p:nvSpPr>
                <p:cNvPr id="124" name="Rectangle 143"/>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25" name="Rectangle 144"/>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F</a:t>
                  </a:r>
                </a:p>
              </p:txBody>
            </p:sp>
          </p:grpSp>
          <p:grpSp>
            <p:nvGrpSpPr>
              <p:cNvPr id="118" name="Group 145"/>
              <p:cNvGrpSpPr>
                <a:grpSpLocks/>
              </p:cNvGrpSpPr>
              <p:nvPr/>
            </p:nvGrpSpPr>
            <p:grpSpPr bwMode="auto">
              <a:xfrm>
                <a:off x="288" y="2153"/>
                <a:ext cx="288" cy="237"/>
                <a:chOff x="0" y="-7"/>
                <a:chExt cx="288" cy="237"/>
              </a:xfrm>
            </p:grpSpPr>
            <p:sp>
              <p:nvSpPr>
                <p:cNvPr id="122" name="Rectangle 14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23" name="Rectangle 147"/>
                <p:cNvSpPr>
                  <a:spLocks/>
                </p:cNvSpPr>
                <p:nvPr/>
              </p:nvSpPr>
              <p:spPr bwMode="auto">
                <a:xfrm>
                  <a:off x="10" y="-7"/>
                  <a:ext cx="26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15</a:t>
                  </a:r>
                </a:p>
              </p:txBody>
            </p:sp>
          </p:grpSp>
          <p:grpSp>
            <p:nvGrpSpPr>
              <p:cNvPr id="119" name="Group 148"/>
              <p:cNvGrpSpPr>
                <a:grpSpLocks/>
              </p:cNvGrpSpPr>
              <p:nvPr/>
            </p:nvGrpSpPr>
            <p:grpSpPr bwMode="auto">
              <a:xfrm>
                <a:off x="576" y="2153"/>
                <a:ext cx="528" cy="237"/>
                <a:chOff x="0" y="-7"/>
                <a:chExt cx="528" cy="237"/>
              </a:xfrm>
            </p:grpSpPr>
            <p:sp>
              <p:nvSpPr>
                <p:cNvPr id="120" name="Rectangle 149"/>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21" name="Rectangle 150"/>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1111</a:t>
                  </a:r>
                </a:p>
              </p:txBody>
            </p:sp>
          </p:grpSp>
        </p:grpSp>
        <p:sp>
          <p:nvSpPr>
            <p:cNvPr id="69" name="Rectangle 151"/>
            <p:cNvSpPr>
              <a:spLocks/>
            </p:cNvSpPr>
            <p:nvPr/>
          </p:nvSpPr>
          <p:spPr bwMode="auto">
            <a:xfrm rot="19260000">
              <a:off x="55" y="268"/>
              <a:ext cx="352" cy="237"/>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400">
                  <a:solidFill>
                    <a:srgbClr val="000066"/>
                  </a:solidFill>
                  <a:latin typeface="Helvetica" charset="0"/>
                  <a:ea typeface="Helvetica" charset="0"/>
                  <a:cs typeface="Helvetica" charset="0"/>
                  <a:sym typeface="Helvetica" charset="0"/>
                </a:rPr>
                <a:t>Hex</a:t>
              </a:r>
            </a:p>
          </p:txBody>
        </p:sp>
        <p:sp>
          <p:nvSpPr>
            <p:cNvPr id="70" name="Rectangle 152"/>
            <p:cNvSpPr>
              <a:spLocks/>
            </p:cNvSpPr>
            <p:nvPr/>
          </p:nvSpPr>
          <p:spPr bwMode="auto">
            <a:xfrm rot="19260000">
              <a:off x="321" y="178"/>
              <a:ext cx="620" cy="237"/>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400">
                  <a:solidFill>
                    <a:srgbClr val="000066"/>
                  </a:solidFill>
                  <a:latin typeface="Helvetica" charset="0"/>
                  <a:ea typeface="Helvetica" charset="0"/>
                  <a:cs typeface="Helvetica" charset="0"/>
                  <a:sym typeface="Helvetica" charset="0"/>
                </a:rPr>
                <a:t>Decimal</a:t>
              </a:r>
            </a:p>
          </p:txBody>
        </p:sp>
        <p:sp>
          <p:nvSpPr>
            <p:cNvPr id="71" name="Rectangle 153"/>
            <p:cNvSpPr>
              <a:spLocks/>
            </p:cNvSpPr>
            <p:nvPr/>
          </p:nvSpPr>
          <p:spPr bwMode="auto">
            <a:xfrm rot="19260000">
              <a:off x="617" y="211"/>
              <a:ext cx="523" cy="237"/>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400">
                  <a:solidFill>
                    <a:srgbClr val="000066"/>
                  </a:solidFill>
                  <a:latin typeface="Helvetica" charset="0"/>
                  <a:ea typeface="Helvetica" charset="0"/>
                  <a:cs typeface="Helvetica" charset="0"/>
                  <a:sym typeface="Helvetica" charset="0"/>
                </a:rPr>
                <a:t>Binary</a:t>
              </a:r>
            </a:p>
          </p:txBody>
        </p:sp>
      </p:grpSp>
      <p:sp>
        <p:nvSpPr>
          <p:cNvPr id="216" name="Rectangle 5"/>
          <p:cNvSpPr>
            <a:spLocks/>
          </p:cNvSpPr>
          <p:nvPr/>
        </p:nvSpPr>
        <p:spPr bwMode="auto">
          <a:xfrm>
            <a:off x="6273800" y="5062537"/>
            <a:ext cx="913070" cy="1025922"/>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233</a:t>
            </a:r>
          </a:p>
          <a:p>
            <a:pPr eaLnBrk="1" hangingPunct="1"/>
            <a:r>
              <a:rPr lang="en-US" sz="2000" b="0" dirty="0">
                <a:solidFill>
                  <a:srgbClr val="000066"/>
                </a:solidFill>
                <a:latin typeface="Courier New Bold" charset="0"/>
                <a:ea typeface="Courier New Bold" charset="0"/>
                <a:cs typeface="Courier New Bold" charset="0"/>
                <a:sym typeface="Courier New Bold" charset="0"/>
              </a:rPr>
              <a:t>+ 213</a:t>
            </a:r>
          </a:p>
          <a:p>
            <a:pPr eaLnBrk="1" hangingPunct="1"/>
            <a:endParaRPr lang="en-US" sz="2000" b="0" dirty="0">
              <a:solidFill>
                <a:srgbClr val="FFFFFF"/>
              </a:solidFill>
              <a:latin typeface="Courier New Bold" charset="0"/>
              <a:ea typeface="Courier New Bold" charset="0"/>
              <a:cs typeface="Courier New Bold" charset="0"/>
              <a:sym typeface="Courier New Bold" charset="0"/>
            </a:endParaRPr>
          </a:p>
        </p:txBody>
      </p:sp>
      <p:sp>
        <p:nvSpPr>
          <p:cNvPr id="217" name="Line 6"/>
          <p:cNvSpPr>
            <a:spLocks noChangeShapeType="1"/>
          </p:cNvSpPr>
          <p:nvPr/>
        </p:nvSpPr>
        <p:spPr bwMode="auto">
          <a:xfrm>
            <a:off x="6350000" y="5748337"/>
            <a:ext cx="765056"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220" name="Line 6"/>
          <p:cNvSpPr>
            <a:spLocks noChangeShapeType="1"/>
          </p:cNvSpPr>
          <p:nvPr/>
        </p:nvSpPr>
        <p:spPr bwMode="auto">
          <a:xfrm>
            <a:off x="6350000" y="6088459"/>
            <a:ext cx="765056"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7" name="TextBox 6"/>
          <p:cNvSpPr txBox="1"/>
          <p:nvPr/>
        </p:nvSpPr>
        <p:spPr>
          <a:xfrm>
            <a:off x="406400" y="5043427"/>
            <a:ext cx="2185214"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u</a:t>
            </a:r>
            <a:r>
              <a:rPr lang="en-US" sz="2000">
                <a:latin typeface="Courier New" panose="02070309020205020404" pitchFamily="49" charset="0"/>
                <a:cs typeface="Courier New" panose="02070309020205020404" pitchFamily="49" charset="0"/>
              </a:rPr>
              <a:t>nsigned </a:t>
            </a:r>
            <a:r>
              <a:rPr lang="en-US" sz="2000" dirty="0">
                <a:latin typeface="Courier New" panose="02070309020205020404" pitchFamily="49" charset="0"/>
                <a:cs typeface="Courier New" panose="02070309020205020404" pitchFamily="49" charset="0"/>
              </a:rPr>
              <a:t>char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9" grpId="0"/>
      <p:bldP spid="50" grpId="0" animBg="1"/>
      <p:bldP spid="53" grpId="0" animBg="1"/>
      <p:bldP spid="59" grpId="0"/>
      <p:bldP spid="60" grpId="0" animBg="1"/>
      <p:bldP spid="63" grpId="0" animBg="1"/>
      <p:bldP spid="216" grpId="0"/>
      <p:bldP spid="217" grpId="0" animBg="1"/>
      <p:bldP spid="220" grpId="0" animBg="1"/>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406400" y="4953000"/>
            <a:ext cx="6985000" cy="1616165"/>
          </a:xfrm>
          <a:prstGeom prst="rect">
            <a:avLst/>
          </a:prstGeom>
          <a:solidFill>
            <a:schemeClr val="bg2">
              <a:lumMod val="20000"/>
              <a:lumOff val="80000"/>
            </a:schemeClr>
          </a:solidFill>
          <a:ln w="254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Narrow" pitchFamily="34" charset="0"/>
            </a:endParaRPr>
          </a:p>
        </p:txBody>
      </p:sp>
      <p:sp>
        <p:nvSpPr>
          <p:cNvPr id="138242" name="Rectangle 2"/>
          <p:cNvSpPr>
            <a:spLocks noGrp="1" noChangeArrowheads="1"/>
          </p:cNvSpPr>
          <p:nvPr>
            <p:ph type="title"/>
          </p:nvPr>
        </p:nvSpPr>
        <p:spPr>
          <a:xfrm>
            <a:off x="457200" y="511175"/>
            <a:ext cx="6381750" cy="555625"/>
          </a:xfrm>
        </p:spPr>
        <p:txBody>
          <a:bodyPr/>
          <a:lstStyle/>
          <a:p>
            <a:pPr eaLnBrk="1" hangingPunct="1">
              <a:defRPr/>
            </a:pPr>
            <a:r>
              <a:rPr lang="en-US" dirty="0"/>
              <a:t>Unsigned Addition</a:t>
            </a:r>
          </a:p>
        </p:txBody>
      </p:sp>
      <p:sp>
        <p:nvSpPr>
          <p:cNvPr id="138243" name="Rectangle 3"/>
          <p:cNvSpPr>
            <a:spLocks noGrp="1" noChangeArrowheads="1"/>
          </p:cNvSpPr>
          <p:nvPr>
            <p:ph type="body" idx="1"/>
          </p:nvPr>
        </p:nvSpPr>
        <p:spPr>
          <a:xfrm>
            <a:off x="679450" y="3276600"/>
            <a:ext cx="5149850" cy="1643063"/>
          </a:xfrm>
        </p:spPr>
        <p:txBody>
          <a:bodyPr lIns="90487" tIns="44450" rIns="90487" bIns="44450"/>
          <a:lstStyle/>
          <a:p>
            <a:pPr eaLnBrk="1" hangingPunct="1">
              <a:tabLst>
                <a:tab pos="800100" algn="l"/>
                <a:tab pos="1257300" algn="l"/>
                <a:tab pos="3035300" algn="l"/>
                <a:tab pos="3429000" algn="l"/>
              </a:tabLst>
              <a:defRPr/>
            </a:pPr>
            <a:r>
              <a:rPr lang="en-US" dirty="0"/>
              <a:t>Standard Addition Function</a:t>
            </a:r>
          </a:p>
          <a:p>
            <a:pPr lvl="1" eaLnBrk="1" hangingPunct="1">
              <a:tabLst>
                <a:tab pos="800100" algn="l"/>
                <a:tab pos="1257300" algn="l"/>
                <a:tab pos="3035300" algn="l"/>
                <a:tab pos="3429000" algn="l"/>
              </a:tabLst>
              <a:defRPr/>
            </a:pPr>
            <a:r>
              <a:rPr lang="en-US" dirty="0"/>
              <a:t>Ignores carry output</a:t>
            </a:r>
          </a:p>
          <a:p>
            <a:pPr eaLnBrk="1" hangingPunct="1">
              <a:tabLst>
                <a:tab pos="800100" algn="l"/>
                <a:tab pos="1257300" algn="l"/>
                <a:tab pos="3035300" algn="l"/>
                <a:tab pos="3429000" algn="l"/>
              </a:tabLst>
              <a:defRPr/>
            </a:pPr>
            <a:r>
              <a:rPr lang="en-US" dirty="0"/>
              <a:t>Implements Modular Arithmetic</a:t>
            </a:r>
          </a:p>
          <a:p>
            <a:pPr lvl="1" eaLnBrk="1" hangingPunct="1">
              <a:buFont typeface="Wingdings" pitchFamily="2" charset="2"/>
              <a:buNone/>
              <a:tabLst>
                <a:tab pos="800100" algn="l"/>
                <a:tab pos="1257300" algn="l"/>
                <a:tab pos="3035300" algn="l"/>
                <a:tab pos="3429000" algn="l"/>
              </a:tabLst>
              <a:defRPr/>
            </a:pPr>
            <a:r>
              <a:rPr lang="en-US" b="0" i="1" dirty="0"/>
              <a:t>s</a:t>
            </a:r>
            <a:r>
              <a:rPr lang="en-US" b="0" dirty="0"/>
              <a:t>		=	 </a:t>
            </a:r>
            <a:r>
              <a:rPr lang="en-US" b="0" dirty="0" err="1"/>
              <a:t>UAdd</a:t>
            </a:r>
            <a:r>
              <a:rPr lang="en-US" b="0" i="1" baseline="-25000" dirty="0" err="1"/>
              <a:t>w</a:t>
            </a:r>
            <a:r>
              <a:rPr lang="en-US" b="0" dirty="0"/>
              <a:t>(</a:t>
            </a:r>
            <a:r>
              <a:rPr lang="en-US" b="0" i="1" dirty="0"/>
              <a:t>u</a:t>
            </a:r>
            <a:r>
              <a:rPr lang="en-US" b="0" dirty="0"/>
              <a:t> , </a:t>
            </a:r>
            <a:r>
              <a:rPr lang="en-US" b="0" i="1" dirty="0"/>
              <a:t>v</a:t>
            </a:r>
            <a:r>
              <a:rPr lang="en-US" b="0" dirty="0"/>
              <a:t>)	=	</a:t>
            </a:r>
            <a:r>
              <a:rPr lang="en-US" b="0" i="1" dirty="0"/>
              <a:t>u</a:t>
            </a:r>
            <a:r>
              <a:rPr lang="en-US" b="0" dirty="0"/>
              <a:t> + </a:t>
            </a:r>
            <a:r>
              <a:rPr lang="en-US" b="0" i="1" dirty="0"/>
              <a:t>v</a:t>
            </a:r>
            <a:r>
              <a:rPr lang="en-US" b="0" dirty="0"/>
              <a:t>  mod 2</a:t>
            </a:r>
            <a:r>
              <a:rPr lang="en-US" b="0" i="1" baseline="30000" dirty="0"/>
              <a:t>w</a:t>
            </a:r>
          </a:p>
        </p:txBody>
      </p:sp>
      <p:grpSp>
        <p:nvGrpSpPr>
          <p:cNvPr id="2" name="Group 5"/>
          <p:cNvGrpSpPr>
            <a:grpSpLocks/>
          </p:cNvGrpSpPr>
          <p:nvPr/>
        </p:nvGrpSpPr>
        <p:grpSpPr bwMode="auto">
          <a:xfrm>
            <a:off x="4965700" y="1371600"/>
            <a:ext cx="2743200" cy="228600"/>
            <a:chOff x="2976" y="816"/>
            <a:chExt cx="1728" cy="144"/>
          </a:xfrm>
        </p:grpSpPr>
        <p:sp>
          <p:nvSpPr>
            <p:cNvPr id="7210" name="Rectangle 6"/>
            <p:cNvSpPr>
              <a:spLocks noChangeArrowheads="1"/>
            </p:cNvSpPr>
            <p:nvPr/>
          </p:nvSpPr>
          <p:spPr bwMode="auto">
            <a:xfrm>
              <a:off x="2976"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11" name="Rectangle 7"/>
            <p:cNvSpPr>
              <a:spLocks noChangeArrowheads="1"/>
            </p:cNvSpPr>
            <p:nvPr/>
          </p:nvSpPr>
          <p:spPr bwMode="auto">
            <a:xfrm>
              <a:off x="3120"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12" name="Rectangle 8"/>
            <p:cNvSpPr>
              <a:spLocks noChangeArrowheads="1"/>
            </p:cNvSpPr>
            <p:nvPr/>
          </p:nvSpPr>
          <p:spPr bwMode="auto">
            <a:xfrm>
              <a:off x="3264"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13" name="Rectangle 9"/>
            <p:cNvSpPr>
              <a:spLocks noChangeArrowheads="1"/>
            </p:cNvSpPr>
            <p:nvPr/>
          </p:nvSpPr>
          <p:spPr bwMode="auto">
            <a:xfrm>
              <a:off x="4272"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14" name="Rectangle 10"/>
            <p:cNvSpPr>
              <a:spLocks noChangeArrowheads="1"/>
            </p:cNvSpPr>
            <p:nvPr/>
          </p:nvSpPr>
          <p:spPr bwMode="auto">
            <a:xfrm>
              <a:off x="4416"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15" name="Rectangle 11"/>
            <p:cNvSpPr>
              <a:spLocks noChangeArrowheads="1"/>
            </p:cNvSpPr>
            <p:nvPr/>
          </p:nvSpPr>
          <p:spPr bwMode="auto">
            <a:xfrm>
              <a:off x="4560"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16" name="Rectangle 12"/>
            <p:cNvSpPr>
              <a:spLocks noChangeArrowheads="1"/>
            </p:cNvSpPr>
            <p:nvPr/>
          </p:nvSpPr>
          <p:spPr bwMode="auto">
            <a:xfrm>
              <a:off x="3408" y="816"/>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grpSp>
        <p:nvGrpSpPr>
          <p:cNvPr id="3" name="Group 13"/>
          <p:cNvGrpSpPr>
            <a:grpSpLocks/>
          </p:cNvGrpSpPr>
          <p:nvPr/>
        </p:nvGrpSpPr>
        <p:grpSpPr bwMode="auto">
          <a:xfrm>
            <a:off x="4965700" y="1828800"/>
            <a:ext cx="2743200" cy="228600"/>
            <a:chOff x="2976" y="1104"/>
            <a:chExt cx="1728" cy="144"/>
          </a:xfrm>
        </p:grpSpPr>
        <p:sp>
          <p:nvSpPr>
            <p:cNvPr id="7203" name="Rectangle 14"/>
            <p:cNvSpPr>
              <a:spLocks noChangeArrowheads="1"/>
            </p:cNvSpPr>
            <p:nvPr/>
          </p:nvSpPr>
          <p:spPr bwMode="auto">
            <a:xfrm>
              <a:off x="2976"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4" name="Rectangle 15"/>
            <p:cNvSpPr>
              <a:spLocks noChangeArrowheads="1"/>
            </p:cNvSpPr>
            <p:nvPr/>
          </p:nvSpPr>
          <p:spPr bwMode="auto">
            <a:xfrm>
              <a:off x="3120"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5" name="Rectangle 16"/>
            <p:cNvSpPr>
              <a:spLocks noChangeArrowheads="1"/>
            </p:cNvSpPr>
            <p:nvPr/>
          </p:nvSpPr>
          <p:spPr bwMode="auto">
            <a:xfrm>
              <a:off x="3264"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6" name="Rectangle 17"/>
            <p:cNvSpPr>
              <a:spLocks noChangeArrowheads="1"/>
            </p:cNvSpPr>
            <p:nvPr/>
          </p:nvSpPr>
          <p:spPr bwMode="auto">
            <a:xfrm>
              <a:off x="4272"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7" name="Rectangle 18"/>
            <p:cNvSpPr>
              <a:spLocks noChangeArrowheads="1"/>
            </p:cNvSpPr>
            <p:nvPr/>
          </p:nvSpPr>
          <p:spPr bwMode="auto">
            <a:xfrm>
              <a:off x="4416"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8" name="Rectangle 19"/>
            <p:cNvSpPr>
              <a:spLocks noChangeArrowheads="1"/>
            </p:cNvSpPr>
            <p:nvPr/>
          </p:nvSpPr>
          <p:spPr bwMode="auto">
            <a:xfrm>
              <a:off x="4560"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9" name="Rectangle 20"/>
            <p:cNvSpPr>
              <a:spLocks noChangeArrowheads="1"/>
            </p:cNvSpPr>
            <p:nvPr/>
          </p:nvSpPr>
          <p:spPr bwMode="auto">
            <a:xfrm>
              <a:off x="3408" y="1104"/>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7175" name="Rectangle 21"/>
          <p:cNvSpPr>
            <a:spLocks noChangeArrowheads="1"/>
          </p:cNvSpPr>
          <p:nvPr/>
        </p:nvSpPr>
        <p:spPr bwMode="auto">
          <a:xfrm>
            <a:off x="4425950" y="1219200"/>
            <a:ext cx="298450" cy="366713"/>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u</a:t>
            </a:r>
          </a:p>
        </p:txBody>
      </p:sp>
      <p:sp>
        <p:nvSpPr>
          <p:cNvPr id="7176" name="Rectangle 22"/>
          <p:cNvSpPr>
            <a:spLocks noChangeArrowheads="1"/>
          </p:cNvSpPr>
          <p:nvPr/>
        </p:nvSpPr>
        <p:spPr bwMode="auto">
          <a:xfrm>
            <a:off x="4438650" y="1676400"/>
            <a:ext cx="285750" cy="366713"/>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v</a:t>
            </a:r>
          </a:p>
        </p:txBody>
      </p:sp>
      <p:sp>
        <p:nvSpPr>
          <p:cNvPr id="7177" name="Line 23"/>
          <p:cNvSpPr>
            <a:spLocks noChangeShapeType="1"/>
          </p:cNvSpPr>
          <p:nvPr/>
        </p:nvSpPr>
        <p:spPr bwMode="auto">
          <a:xfrm>
            <a:off x="3975100" y="2133600"/>
            <a:ext cx="3886200" cy="0"/>
          </a:xfrm>
          <a:prstGeom prst="line">
            <a:avLst/>
          </a:prstGeom>
          <a:noFill/>
          <a:ln w="25400">
            <a:solidFill>
              <a:schemeClr val="tx1"/>
            </a:solidFill>
            <a:round/>
            <a:headEnd/>
            <a:tailEnd/>
          </a:ln>
        </p:spPr>
        <p:txBody>
          <a:bodyPr wrap="none" anchor="ctr"/>
          <a:lstStyle/>
          <a:p>
            <a:endParaRPr lang="en-US"/>
          </a:p>
        </p:txBody>
      </p:sp>
      <p:sp>
        <p:nvSpPr>
          <p:cNvPr id="7178" name="Rectangle 24"/>
          <p:cNvSpPr>
            <a:spLocks noChangeArrowheads="1"/>
          </p:cNvSpPr>
          <p:nvPr/>
        </p:nvSpPr>
        <p:spPr bwMode="auto">
          <a:xfrm>
            <a:off x="4147417" y="1683760"/>
            <a:ext cx="357790" cy="461665"/>
          </a:xfrm>
          <a:prstGeom prst="rect">
            <a:avLst/>
          </a:prstGeom>
          <a:noFill/>
          <a:ln w="25400">
            <a:noFill/>
            <a:miter lim="800000"/>
            <a:headEnd/>
            <a:tailEnd/>
          </a:ln>
        </p:spPr>
        <p:txBody>
          <a:bodyPr wrap="none">
            <a:spAutoFit/>
          </a:bodyPr>
          <a:lstStyle/>
          <a:p>
            <a:pPr>
              <a:lnSpc>
                <a:spcPct val="100000"/>
              </a:lnSpc>
            </a:pPr>
            <a:r>
              <a:rPr lang="en-US" b="0">
                <a:latin typeface="Times" pitchFamily="18" charset="0"/>
              </a:rPr>
              <a:t>+</a:t>
            </a:r>
          </a:p>
        </p:txBody>
      </p:sp>
      <p:grpSp>
        <p:nvGrpSpPr>
          <p:cNvPr id="4" name="Group 25"/>
          <p:cNvGrpSpPr>
            <a:grpSpLocks/>
          </p:cNvGrpSpPr>
          <p:nvPr/>
        </p:nvGrpSpPr>
        <p:grpSpPr bwMode="auto">
          <a:xfrm>
            <a:off x="4737100" y="2286000"/>
            <a:ext cx="2971800" cy="228600"/>
            <a:chOff x="2832" y="1392"/>
            <a:chExt cx="1872" cy="144"/>
          </a:xfrm>
        </p:grpSpPr>
        <p:grpSp>
          <p:nvGrpSpPr>
            <p:cNvPr id="5" name="Group 26"/>
            <p:cNvGrpSpPr>
              <a:grpSpLocks/>
            </p:cNvGrpSpPr>
            <p:nvPr/>
          </p:nvGrpSpPr>
          <p:grpSpPr bwMode="auto">
            <a:xfrm>
              <a:off x="2976" y="1392"/>
              <a:ext cx="1728" cy="144"/>
              <a:chOff x="2976" y="1392"/>
              <a:chExt cx="1728" cy="144"/>
            </a:xfrm>
          </p:grpSpPr>
          <p:sp>
            <p:nvSpPr>
              <p:cNvPr id="7196" name="Rectangle 27"/>
              <p:cNvSpPr>
                <a:spLocks noChangeArrowheads="1"/>
              </p:cNvSpPr>
              <p:nvPr/>
            </p:nvSpPr>
            <p:spPr bwMode="auto">
              <a:xfrm>
                <a:off x="297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7" name="Rectangle 28"/>
              <p:cNvSpPr>
                <a:spLocks noChangeArrowheads="1"/>
              </p:cNvSpPr>
              <p:nvPr/>
            </p:nvSpPr>
            <p:spPr bwMode="auto">
              <a:xfrm>
                <a:off x="312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8" name="Rectangle 29"/>
              <p:cNvSpPr>
                <a:spLocks noChangeArrowheads="1"/>
              </p:cNvSpPr>
              <p:nvPr/>
            </p:nvSpPr>
            <p:spPr bwMode="auto">
              <a:xfrm>
                <a:off x="3264"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9" name="Rectangle 30"/>
              <p:cNvSpPr>
                <a:spLocks noChangeArrowheads="1"/>
              </p:cNvSpPr>
              <p:nvPr/>
            </p:nvSpPr>
            <p:spPr bwMode="auto">
              <a:xfrm>
                <a:off x="4272"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0" name="Rectangle 31"/>
              <p:cNvSpPr>
                <a:spLocks noChangeArrowheads="1"/>
              </p:cNvSpPr>
              <p:nvPr/>
            </p:nvSpPr>
            <p:spPr bwMode="auto">
              <a:xfrm>
                <a:off x="441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1" name="Rectangle 32"/>
              <p:cNvSpPr>
                <a:spLocks noChangeArrowheads="1"/>
              </p:cNvSpPr>
              <p:nvPr/>
            </p:nvSpPr>
            <p:spPr bwMode="auto">
              <a:xfrm>
                <a:off x="456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202" name="Rectangle 33"/>
              <p:cNvSpPr>
                <a:spLocks noChangeArrowheads="1"/>
              </p:cNvSpPr>
              <p:nvPr/>
            </p:nvSpPr>
            <p:spPr bwMode="auto">
              <a:xfrm>
                <a:off x="3408" y="1392"/>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7195" name="Rectangle 34"/>
            <p:cNvSpPr>
              <a:spLocks noChangeArrowheads="1"/>
            </p:cNvSpPr>
            <p:nvPr/>
          </p:nvSpPr>
          <p:spPr bwMode="auto">
            <a:xfrm>
              <a:off x="2832" y="1392"/>
              <a:ext cx="144" cy="144"/>
            </a:xfrm>
            <a:prstGeom prst="rect">
              <a:avLst/>
            </a:prstGeom>
            <a:solidFill>
              <a:srgbClr val="FF9999"/>
            </a:solidFill>
            <a:ln w="25400">
              <a:solidFill>
                <a:schemeClr val="tx1"/>
              </a:solidFill>
              <a:miter lim="800000"/>
              <a:headEnd/>
              <a:tailEnd/>
            </a:ln>
          </p:spPr>
          <p:txBody>
            <a:bodyPr wrap="none" anchor="ctr"/>
            <a:lstStyle/>
            <a:p>
              <a:pPr algn="ctr">
                <a:lnSpc>
                  <a:spcPct val="100000"/>
                </a:lnSpc>
              </a:pPr>
              <a:endParaRPr lang="en-US" b="0"/>
            </a:p>
          </p:txBody>
        </p:sp>
      </p:grpSp>
      <p:sp>
        <p:nvSpPr>
          <p:cNvPr id="7180" name="Rectangle 35"/>
          <p:cNvSpPr>
            <a:spLocks noChangeArrowheads="1"/>
          </p:cNvSpPr>
          <p:nvPr/>
        </p:nvSpPr>
        <p:spPr bwMode="auto">
          <a:xfrm>
            <a:off x="4081462" y="2133600"/>
            <a:ext cx="642938" cy="366713"/>
          </a:xfrm>
          <a:prstGeom prst="rect">
            <a:avLst/>
          </a:prstGeom>
          <a:noFill/>
          <a:ln w="25400">
            <a:noFill/>
            <a:miter lim="800000"/>
            <a:headEnd/>
            <a:tailEnd/>
          </a:ln>
        </p:spPr>
        <p:txBody>
          <a:bodyPr wrap="none">
            <a:spAutoFit/>
          </a:bodyPr>
          <a:lstStyle/>
          <a:p>
            <a:pPr algn="r">
              <a:lnSpc>
                <a:spcPct val="100000"/>
              </a:lnSpc>
            </a:pPr>
            <a:r>
              <a:rPr lang="en-US" b="0" i="1">
                <a:latin typeface="Times" pitchFamily="18" charset="0"/>
              </a:rPr>
              <a:t>u </a:t>
            </a:r>
            <a:r>
              <a:rPr lang="en-US" b="0">
                <a:latin typeface="Times" pitchFamily="18" charset="0"/>
              </a:rPr>
              <a:t>+ </a:t>
            </a:r>
            <a:r>
              <a:rPr lang="en-US" b="0" i="1">
                <a:latin typeface="Times" pitchFamily="18" charset="0"/>
              </a:rPr>
              <a:t>v</a:t>
            </a:r>
          </a:p>
        </p:txBody>
      </p:sp>
      <p:grpSp>
        <p:nvGrpSpPr>
          <p:cNvPr id="6" name="Group 36"/>
          <p:cNvGrpSpPr>
            <a:grpSpLocks/>
          </p:cNvGrpSpPr>
          <p:nvPr/>
        </p:nvGrpSpPr>
        <p:grpSpPr bwMode="auto">
          <a:xfrm>
            <a:off x="4965700" y="2743200"/>
            <a:ext cx="2743200" cy="228600"/>
            <a:chOff x="2976" y="1392"/>
            <a:chExt cx="1728" cy="144"/>
          </a:xfrm>
        </p:grpSpPr>
        <p:sp>
          <p:nvSpPr>
            <p:cNvPr id="7187" name="Rectangle 37"/>
            <p:cNvSpPr>
              <a:spLocks noChangeArrowheads="1"/>
            </p:cNvSpPr>
            <p:nvPr/>
          </p:nvSpPr>
          <p:spPr bwMode="auto">
            <a:xfrm>
              <a:off x="297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88" name="Rectangle 38"/>
            <p:cNvSpPr>
              <a:spLocks noChangeArrowheads="1"/>
            </p:cNvSpPr>
            <p:nvPr/>
          </p:nvSpPr>
          <p:spPr bwMode="auto">
            <a:xfrm>
              <a:off x="312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89" name="Rectangle 39"/>
            <p:cNvSpPr>
              <a:spLocks noChangeArrowheads="1"/>
            </p:cNvSpPr>
            <p:nvPr/>
          </p:nvSpPr>
          <p:spPr bwMode="auto">
            <a:xfrm>
              <a:off x="3264"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0" name="Rectangle 40"/>
            <p:cNvSpPr>
              <a:spLocks noChangeArrowheads="1"/>
            </p:cNvSpPr>
            <p:nvPr/>
          </p:nvSpPr>
          <p:spPr bwMode="auto">
            <a:xfrm>
              <a:off x="4272"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1" name="Rectangle 41"/>
            <p:cNvSpPr>
              <a:spLocks noChangeArrowheads="1"/>
            </p:cNvSpPr>
            <p:nvPr/>
          </p:nvSpPr>
          <p:spPr bwMode="auto">
            <a:xfrm>
              <a:off x="441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2" name="Rectangle 42"/>
            <p:cNvSpPr>
              <a:spLocks noChangeArrowheads="1"/>
            </p:cNvSpPr>
            <p:nvPr/>
          </p:nvSpPr>
          <p:spPr bwMode="auto">
            <a:xfrm>
              <a:off x="456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7193" name="Rectangle 43"/>
            <p:cNvSpPr>
              <a:spLocks noChangeArrowheads="1"/>
            </p:cNvSpPr>
            <p:nvPr/>
          </p:nvSpPr>
          <p:spPr bwMode="auto">
            <a:xfrm>
              <a:off x="3408" y="1392"/>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7182" name="Line 44"/>
          <p:cNvSpPr>
            <a:spLocks noChangeShapeType="1"/>
          </p:cNvSpPr>
          <p:nvPr/>
        </p:nvSpPr>
        <p:spPr bwMode="auto">
          <a:xfrm>
            <a:off x="3975100" y="2590800"/>
            <a:ext cx="3886200" cy="0"/>
          </a:xfrm>
          <a:prstGeom prst="line">
            <a:avLst/>
          </a:prstGeom>
          <a:noFill/>
          <a:ln w="25400">
            <a:solidFill>
              <a:schemeClr val="tx1"/>
            </a:solidFill>
            <a:round/>
            <a:headEnd/>
            <a:tailEnd/>
          </a:ln>
        </p:spPr>
        <p:txBody>
          <a:bodyPr wrap="none" anchor="ctr"/>
          <a:lstStyle/>
          <a:p>
            <a:endParaRPr lang="en-US"/>
          </a:p>
        </p:txBody>
      </p:sp>
      <p:sp>
        <p:nvSpPr>
          <p:cNvPr id="7183" name="Text Box 45"/>
          <p:cNvSpPr txBox="1">
            <a:spLocks noChangeArrowheads="1"/>
          </p:cNvSpPr>
          <p:nvPr/>
        </p:nvSpPr>
        <p:spPr bwMode="auto">
          <a:xfrm>
            <a:off x="457200" y="2057400"/>
            <a:ext cx="2169312" cy="400110"/>
          </a:xfrm>
          <a:prstGeom prst="rect">
            <a:avLst/>
          </a:prstGeom>
          <a:noFill/>
          <a:ln w="25400">
            <a:noFill/>
            <a:miter lim="800000"/>
            <a:headEnd/>
            <a:tailEnd/>
          </a:ln>
        </p:spPr>
        <p:txBody>
          <a:bodyPr wrap="none">
            <a:spAutoFit/>
          </a:bodyPr>
          <a:lstStyle/>
          <a:p>
            <a:pPr>
              <a:lnSpc>
                <a:spcPct val="100000"/>
              </a:lnSpc>
            </a:pPr>
            <a:r>
              <a:rPr lang="en-US" sz="2000" b="0" dirty="0">
                <a:latin typeface="Calibri" pitchFamily="34" charset="0"/>
              </a:rPr>
              <a:t>True Sum: </a:t>
            </a:r>
            <a:r>
              <a:rPr lang="en-US" sz="2000" b="0" i="1" dirty="0">
                <a:latin typeface="Calibri" pitchFamily="34" charset="0"/>
              </a:rPr>
              <a:t>w</a:t>
            </a:r>
            <a:r>
              <a:rPr lang="en-US" sz="2000" b="0" dirty="0">
                <a:latin typeface="Calibri" pitchFamily="34" charset="0"/>
              </a:rPr>
              <a:t>+1 bits</a:t>
            </a:r>
          </a:p>
        </p:txBody>
      </p:sp>
      <p:sp>
        <p:nvSpPr>
          <p:cNvPr id="7184" name="Text Box 46"/>
          <p:cNvSpPr txBox="1">
            <a:spLocks noChangeArrowheads="1"/>
          </p:cNvSpPr>
          <p:nvPr/>
        </p:nvSpPr>
        <p:spPr bwMode="auto">
          <a:xfrm>
            <a:off x="457200" y="1371600"/>
            <a:ext cx="1944315" cy="400110"/>
          </a:xfrm>
          <a:prstGeom prst="rect">
            <a:avLst/>
          </a:prstGeom>
          <a:noFill/>
          <a:ln w="25400">
            <a:noFill/>
            <a:miter lim="800000"/>
            <a:headEnd/>
            <a:tailEnd/>
          </a:ln>
        </p:spPr>
        <p:txBody>
          <a:bodyPr wrap="none">
            <a:spAutoFit/>
          </a:bodyPr>
          <a:lstStyle/>
          <a:p>
            <a:pPr>
              <a:lnSpc>
                <a:spcPct val="100000"/>
              </a:lnSpc>
            </a:pPr>
            <a:r>
              <a:rPr lang="en-US" sz="2000" b="0" dirty="0">
                <a:latin typeface="Calibri" pitchFamily="34" charset="0"/>
              </a:rPr>
              <a:t>Operands: </a:t>
            </a:r>
            <a:r>
              <a:rPr lang="en-US" sz="2000" b="0" i="1" dirty="0">
                <a:latin typeface="Calibri" pitchFamily="34" charset="0"/>
              </a:rPr>
              <a:t>w</a:t>
            </a:r>
            <a:r>
              <a:rPr lang="en-US" sz="2000" b="0" dirty="0">
                <a:latin typeface="Calibri" pitchFamily="34" charset="0"/>
              </a:rPr>
              <a:t> bits</a:t>
            </a:r>
          </a:p>
        </p:txBody>
      </p:sp>
      <p:sp>
        <p:nvSpPr>
          <p:cNvPr id="7185" name="Text Box 47"/>
          <p:cNvSpPr txBox="1">
            <a:spLocks noChangeArrowheads="1"/>
          </p:cNvSpPr>
          <p:nvPr/>
        </p:nvSpPr>
        <p:spPr bwMode="auto">
          <a:xfrm>
            <a:off x="457200" y="2667000"/>
            <a:ext cx="2438400" cy="400110"/>
          </a:xfrm>
          <a:prstGeom prst="rect">
            <a:avLst/>
          </a:prstGeom>
          <a:noFill/>
          <a:ln w="25400">
            <a:noFill/>
            <a:miter lim="800000"/>
            <a:headEnd/>
            <a:tailEnd/>
          </a:ln>
        </p:spPr>
        <p:txBody>
          <a:bodyPr>
            <a:spAutoFit/>
          </a:bodyPr>
          <a:lstStyle/>
          <a:p>
            <a:pPr>
              <a:lnSpc>
                <a:spcPct val="100000"/>
              </a:lnSpc>
            </a:pPr>
            <a:r>
              <a:rPr lang="en-US" sz="2000" b="0" dirty="0">
                <a:latin typeface="Calibri" pitchFamily="34" charset="0"/>
              </a:rPr>
              <a:t>Discard Carry: </a:t>
            </a:r>
            <a:r>
              <a:rPr lang="en-US" sz="2000" b="0" i="1" dirty="0">
                <a:latin typeface="Calibri" pitchFamily="34" charset="0"/>
              </a:rPr>
              <a:t>w</a:t>
            </a:r>
            <a:r>
              <a:rPr lang="en-US" sz="2000" b="0" dirty="0">
                <a:latin typeface="Calibri" pitchFamily="34" charset="0"/>
              </a:rPr>
              <a:t> bits</a:t>
            </a:r>
          </a:p>
        </p:txBody>
      </p:sp>
      <p:sp>
        <p:nvSpPr>
          <p:cNvPr id="7186" name="Rectangle 48"/>
          <p:cNvSpPr>
            <a:spLocks noChangeArrowheads="1"/>
          </p:cNvSpPr>
          <p:nvPr/>
        </p:nvSpPr>
        <p:spPr bwMode="auto">
          <a:xfrm>
            <a:off x="3437081" y="2590800"/>
            <a:ext cx="1384300" cy="366713"/>
          </a:xfrm>
          <a:prstGeom prst="rect">
            <a:avLst/>
          </a:prstGeom>
          <a:noFill/>
          <a:ln w="25400">
            <a:noFill/>
            <a:miter lim="800000"/>
            <a:headEnd/>
            <a:tailEnd/>
          </a:ln>
        </p:spPr>
        <p:txBody>
          <a:bodyPr wrap="none">
            <a:spAutoFit/>
          </a:bodyPr>
          <a:lstStyle/>
          <a:p>
            <a:pPr algn="r">
              <a:lnSpc>
                <a:spcPct val="100000"/>
              </a:lnSpc>
            </a:pPr>
            <a:r>
              <a:rPr lang="en-US" b="0" dirty="0" err="1">
                <a:latin typeface="Times" pitchFamily="18" charset="0"/>
              </a:rPr>
              <a:t>UAdd</a:t>
            </a:r>
            <a:r>
              <a:rPr lang="en-US" b="0" i="1" baseline="-25000" dirty="0" err="1">
                <a:latin typeface="Times" pitchFamily="18" charset="0"/>
              </a:rPr>
              <a:t>w</a:t>
            </a:r>
            <a:r>
              <a:rPr lang="en-US" b="0" dirty="0">
                <a:latin typeface="Times" pitchFamily="18" charset="0"/>
              </a:rPr>
              <a:t>(</a:t>
            </a:r>
            <a:r>
              <a:rPr lang="en-US" b="0" i="1" dirty="0">
                <a:latin typeface="Times" pitchFamily="18" charset="0"/>
              </a:rPr>
              <a:t>u</a:t>
            </a:r>
            <a:r>
              <a:rPr lang="en-US" b="0" dirty="0">
                <a:latin typeface="Times" pitchFamily="18" charset="0"/>
              </a:rPr>
              <a:t> , </a:t>
            </a:r>
            <a:r>
              <a:rPr lang="en-US" b="0" i="1" dirty="0">
                <a:latin typeface="Times" pitchFamily="18" charset="0"/>
              </a:rPr>
              <a:t>v</a:t>
            </a:r>
            <a:r>
              <a:rPr lang="en-US" b="0" dirty="0">
                <a:latin typeface="Times" pitchFamily="18" charset="0"/>
              </a:rPr>
              <a:t>)</a:t>
            </a:r>
          </a:p>
        </p:txBody>
      </p:sp>
      <p:sp>
        <p:nvSpPr>
          <p:cNvPr id="49" name="Rectangle 5"/>
          <p:cNvSpPr>
            <a:spLocks/>
          </p:cNvSpPr>
          <p:nvPr/>
        </p:nvSpPr>
        <p:spPr bwMode="auto">
          <a:xfrm>
            <a:off x="2683312" y="5062537"/>
            <a:ext cx="1990288" cy="1025922"/>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1110 1001</a:t>
            </a:r>
          </a:p>
          <a:p>
            <a:pPr eaLnBrk="1" hangingPunct="1"/>
            <a:r>
              <a:rPr lang="en-US" sz="2000" b="0" dirty="0">
                <a:solidFill>
                  <a:srgbClr val="000066"/>
                </a:solidFill>
                <a:latin typeface="Courier New Bold" charset="0"/>
                <a:ea typeface="Courier New Bold" charset="0"/>
                <a:cs typeface="Courier New Bold" charset="0"/>
                <a:sym typeface="Courier New Bold" charset="0"/>
              </a:rPr>
              <a:t>+  1101 0101</a:t>
            </a:r>
          </a:p>
          <a:p>
            <a:pPr eaLnBrk="1" hangingPunct="1"/>
            <a:endParaRPr lang="en-US" sz="2000" b="0" dirty="0">
              <a:solidFill>
                <a:srgbClr val="FFFFFF"/>
              </a:solidFill>
              <a:latin typeface="Courier New Bold" charset="0"/>
              <a:ea typeface="Courier New Bold" charset="0"/>
              <a:cs typeface="Courier New Bold" charset="0"/>
              <a:sym typeface="Courier New Bold" charset="0"/>
            </a:endParaRPr>
          </a:p>
        </p:txBody>
      </p:sp>
      <p:sp>
        <p:nvSpPr>
          <p:cNvPr id="50" name="Line 6"/>
          <p:cNvSpPr>
            <a:spLocks noChangeShapeType="1"/>
          </p:cNvSpPr>
          <p:nvPr/>
        </p:nvSpPr>
        <p:spPr bwMode="auto">
          <a:xfrm>
            <a:off x="2713195" y="5748337"/>
            <a:ext cx="1861979"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1" name="Rectangle 13"/>
          <p:cNvSpPr>
            <a:spLocks/>
          </p:cNvSpPr>
          <p:nvPr/>
        </p:nvSpPr>
        <p:spPr bwMode="auto">
          <a:xfrm>
            <a:off x="2683312" y="5718968"/>
            <a:ext cx="1990288"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1 1011 1110</a:t>
            </a:r>
          </a:p>
        </p:txBody>
      </p:sp>
      <p:sp>
        <p:nvSpPr>
          <p:cNvPr id="52" name="Rectangle 13"/>
          <p:cNvSpPr>
            <a:spLocks/>
          </p:cNvSpPr>
          <p:nvPr/>
        </p:nvSpPr>
        <p:spPr bwMode="auto">
          <a:xfrm>
            <a:off x="2683312" y="6083379"/>
            <a:ext cx="1990288"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1011 1110</a:t>
            </a:r>
          </a:p>
        </p:txBody>
      </p:sp>
      <p:sp>
        <p:nvSpPr>
          <p:cNvPr id="53" name="Line 6"/>
          <p:cNvSpPr>
            <a:spLocks noChangeShapeType="1"/>
          </p:cNvSpPr>
          <p:nvPr/>
        </p:nvSpPr>
        <p:spPr bwMode="auto">
          <a:xfrm>
            <a:off x="2713196" y="6088459"/>
            <a:ext cx="1861978"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9" name="Rectangle 5"/>
          <p:cNvSpPr>
            <a:spLocks/>
          </p:cNvSpPr>
          <p:nvPr/>
        </p:nvSpPr>
        <p:spPr bwMode="auto">
          <a:xfrm>
            <a:off x="5022056" y="5062537"/>
            <a:ext cx="759182" cy="718145"/>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E9</a:t>
            </a:r>
          </a:p>
          <a:p>
            <a:pPr eaLnBrk="1" hangingPunct="1"/>
            <a:r>
              <a:rPr lang="en-US" sz="2000" b="0" dirty="0">
                <a:solidFill>
                  <a:srgbClr val="000066"/>
                </a:solidFill>
                <a:latin typeface="Courier New Bold" charset="0"/>
                <a:ea typeface="Courier New Bold" charset="0"/>
                <a:cs typeface="Courier New Bold" charset="0"/>
                <a:sym typeface="Courier New Bold" charset="0"/>
              </a:rPr>
              <a:t>+ D5</a:t>
            </a:r>
          </a:p>
        </p:txBody>
      </p:sp>
      <p:sp>
        <p:nvSpPr>
          <p:cNvPr id="60" name="Line 6"/>
          <p:cNvSpPr>
            <a:spLocks noChangeShapeType="1"/>
          </p:cNvSpPr>
          <p:nvPr/>
        </p:nvSpPr>
        <p:spPr bwMode="auto">
          <a:xfrm>
            <a:off x="5098256" y="5748337"/>
            <a:ext cx="596900"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1" name="Rectangle 13"/>
          <p:cNvSpPr>
            <a:spLocks/>
          </p:cNvSpPr>
          <p:nvPr/>
        </p:nvSpPr>
        <p:spPr bwMode="auto">
          <a:xfrm>
            <a:off x="5022056" y="5718968"/>
            <a:ext cx="759182"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1BE</a:t>
            </a:r>
          </a:p>
        </p:txBody>
      </p:sp>
      <p:sp>
        <p:nvSpPr>
          <p:cNvPr id="62" name="Rectangle 13"/>
          <p:cNvSpPr>
            <a:spLocks/>
          </p:cNvSpPr>
          <p:nvPr/>
        </p:nvSpPr>
        <p:spPr bwMode="auto">
          <a:xfrm>
            <a:off x="5022056" y="6083379"/>
            <a:ext cx="759182"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BE</a:t>
            </a:r>
          </a:p>
        </p:txBody>
      </p:sp>
      <p:sp>
        <p:nvSpPr>
          <p:cNvPr id="63" name="Line 6"/>
          <p:cNvSpPr>
            <a:spLocks noChangeShapeType="1"/>
          </p:cNvSpPr>
          <p:nvPr/>
        </p:nvSpPr>
        <p:spPr bwMode="auto">
          <a:xfrm>
            <a:off x="5098256" y="6088459"/>
            <a:ext cx="596900"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nvGrpSpPr>
          <p:cNvPr id="67" name="Group 5"/>
          <p:cNvGrpSpPr>
            <a:grpSpLocks/>
          </p:cNvGrpSpPr>
          <p:nvPr/>
        </p:nvGrpSpPr>
        <p:grpSpPr bwMode="auto">
          <a:xfrm>
            <a:off x="7631317" y="3048000"/>
            <a:ext cx="1528162" cy="3646061"/>
            <a:chOff x="0" y="178"/>
            <a:chExt cx="1140" cy="2719"/>
          </a:xfrm>
        </p:grpSpPr>
        <p:grpSp>
          <p:nvGrpSpPr>
            <p:cNvPr id="68" name="Group 6"/>
            <p:cNvGrpSpPr>
              <a:grpSpLocks/>
            </p:cNvGrpSpPr>
            <p:nvPr/>
          </p:nvGrpSpPr>
          <p:grpSpPr bwMode="auto">
            <a:xfrm>
              <a:off x="0" y="500"/>
              <a:ext cx="1104" cy="2397"/>
              <a:chOff x="0" y="-7"/>
              <a:chExt cx="1104" cy="2397"/>
            </a:xfrm>
          </p:grpSpPr>
          <p:grpSp>
            <p:nvGrpSpPr>
              <p:cNvPr id="72" name="Group 7"/>
              <p:cNvGrpSpPr>
                <a:grpSpLocks/>
              </p:cNvGrpSpPr>
              <p:nvPr/>
            </p:nvGrpSpPr>
            <p:grpSpPr bwMode="auto">
              <a:xfrm>
                <a:off x="0" y="-7"/>
                <a:ext cx="288" cy="237"/>
                <a:chOff x="0" y="-7"/>
                <a:chExt cx="288" cy="237"/>
              </a:xfrm>
            </p:grpSpPr>
            <p:sp>
              <p:nvSpPr>
                <p:cNvPr id="214" name="Rectangle 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15" name="Rectangle 9"/>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a:t>
                  </a:r>
                </a:p>
              </p:txBody>
            </p:sp>
          </p:grpSp>
          <p:grpSp>
            <p:nvGrpSpPr>
              <p:cNvPr id="73" name="Group 10"/>
              <p:cNvGrpSpPr>
                <a:grpSpLocks/>
              </p:cNvGrpSpPr>
              <p:nvPr/>
            </p:nvGrpSpPr>
            <p:grpSpPr bwMode="auto">
              <a:xfrm>
                <a:off x="288" y="-7"/>
                <a:ext cx="288" cy="237"/>
                <a:chOff x="0" y="-7"/>
                <a:chExt cx="288" cy="237"/>
              </a:xfrm>
            </p:grpSpPr>
            <p:sp>
              <p:nvSpPr>
                <p:cNvPr id="212" name="Rectangle 11"/>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13" name="Rectangle 12"/>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a:t>
                  </a:r>
                </a:p>
              </p:txBody>
            </p:sp>
          </p:grpSp>
          <p:grpSp>
            <p:nvGrpSpPr>
              <p:cNvPr id="74" name="Group 13"/>
              <p:cNvGrpSpPr>
                <a:grpSpLocks/>
              </p:cNvGrpSpPr>
              <p:nvPr/>
            </p:nvGrpSpPr>
            <p:grpSpPr bwMode="auto">
              <a:xfrm>
                <a:off x="576" y="-7"/>
                <a:ext cx="528" cy="237"/>
                <a:chOff x="0" y="-7"/>
                <a:chExt cx="528" cy="237"/>
              </a:xfrm>
            </p:grpSpPr>
            <p:sp>
              <p:nvSpPr>
                <p:cNvPr id="210" name="Rectangle 14"/>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11" name="Rectangle 15"/>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0000</a:t>
                  </a:r>
                </a:p>
              </p:txBody>
            </p:sp>
          </p:grpSp>
          <p:grpSp>
            <p:nvGrpSpPr>
              <p:cNvPr id="75" name="Group 16"/>
              <p:cNvGrpSpPr>
                <a:grpSpLocks/>
              </p:cNvGrpSpPr>
              <p:nvPr/>
            </p:nvGrpSpPr>
            <p:grpSpPr bwMode="auto">
              <a:xfrm>
                <a:off x="0" y="137"/>
                <a:ext cx="288" cy="237"/>
                <a:chOff x="0" y="-7"/>
                <a:chExt cx="288" cy="237"/>
              </a:xfrm>
            </p:grpSpPr>
            <p:sp>
              <p:nvSpPr>
                <p:cNvPr id="208" name="Rectangle 1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09" name="Rectangle 18"/>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a:t>
                  </a:r>
                </a:p>
              </p:txBody>
            </p:sp>
          </p:grpSp>
          <p:grpSp>
            <p:nvGrpSpPr>
              <p:cNvPr id="76" name="Group 19"/>
              <p:cNvGrpSpPr>
                <a:grpSpLocks/>
              </p:cNvGrpSpPr>
              <p:nvPr/>
            </p:nvGrpSpPr>
            <p:grpSpPr bwMode="auto">
              <a:xfrm>
                <a:off x="288" y="137"/>
                <a:ext cx="288" cy="237"/>
                <a:chOff x="0" y="-7"/>
                <a:chExt cx="288" cy="237"/>
              </a:xfrm>
            </p:grpSpPr>
            <p:sp>
              <p:nvSpPr>
                <p:cNvPr id="206" name="Rectangle 20"/>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07" name="Rectangle 21"/>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a:t>
                  </a:r>
                </a:p>
              </p:txBody>
            </p:sp>
          </p:grpSp>
          <p:grpSp>
            <p:nvGrpSpPr>
              <p:cNvPr id="77" name="Group 22"/>
              <p:cNvGrpSpPr>
                <a:grpSpLocks/>
              </p:cNvGrpSpPr>
              <p:nvPr/>
            </p:nvGrpSpPr>
            <p:grpSpPr bwMode="auto">
              <a:xfrm>
                <a:off x="576" y="137"/>
                <a:ext cx="528" cy="237"/>
                <a:chOff x="0" y="-7"/>
                <a:chExt cx="528" cy="237"/>
              </a:xfrm>
            </p:grpSpPr>
            <p:sp>
              <p:nvSpPr>
                <p:cNvPr id="204" name="Rectangle 23"/>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05" name="Rectangle 24"/>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0001</a:t>
                  </a:r>
                </a:p>
              </p:txBody>
            </p:sp>
          </p:grpSp>
          <p:grpSp>
            <p:nvGrpSpPr>
              <p:cNvPr id="78" name="Group 25"/>
              <p:cNvGrpSpPr>
                <a:grpSpLocks/>
              </p:cNvGrpSpPr>
              <p:nvPr/>
            </p:nvGrpSpPr>
            <p:grpSpPr bwMode="auto">
              <a:xfrm>
                <a:off x="0" y="281"/>
                <a:ext cx="288" cy="237"/>
                <a:chOff x="0" y="-7"/>
                <a:chExt cx="288" cy="237"/>
              </a:xfrm>
            </p:grpSpPr>
            <p:sp>
              <p:nvSpPr>
                <p:cNvPr id="202" name="Rectangle 2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03" name="Rectangle 27"/>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2</a:t>
                  </a:r>
                </a:p>
              </p:txBody>
            </p:sp>
          </p:grpSp>
          <p:grpSp>
            <p:nvGrpSpPr>
              <p:cNvPr id="79" name="Group 28"/>
              <p:cNvGrpSpPr>
                <a:grpSpLocks/>
              </p:cNvGrpSpPr>
              <p:nvPr/>
            </p:nvGrpSpPr>
            <p:grpSpPr bwMode="auto">
              <a:xfrm>
                <a:off x="288" y="281"/>
                <a:ext cx="288" cy="237"/>
                <a:chOff x="0" y="-7"/>
                <a:chExt cx="288" cy="237"/>
              </a:xfrm>
            </p:grpSpPr>
            <p:sp>
              <p:nvSpPr>
                <p:cNvPr id="200" name="Rectangle 29"/>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201" name="Rectangle 30"/>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2</a:t>
                  </a:r>
                </a:p>
              </p:txBody>
            </p:sp>
          </p:grpSp>
          <p:grpSp>
            <p:nvGrpSpPr>
              <p:cNvPr id="80" name="Group 31"/>
              <p:cNvGrpSpPr>
                <a:grpSpLocks/>
              </p:cNvGrpSpPr>
              <p:nvPr/>
            </p:nvGrpSpPr>
            <p:grpSpPr bwMode="auto">
              <a:xfrm>
                <a:off x="576" y="281"/>
                <a:ext cx="528" cy="237"/>
                <a:chOff x="0" y="-7"/>
                <a:chExt cx="528" cy="237"/>
              </a:xfrm>
            </p:grpSpPr>
            <p:sp>
              <p:nvSpPr>
                <p:cNvPr id="198" name="Rectangle 32"/>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99" name="Rectangle 33"/>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0010</a:t>
                  </a:r>
                </a:p>
              </p:txBody>
            </p:sp>
          </p:grpSp>
          <p:grpSp>
            <p:nvGrpSpPr>
              <p:cNvPr id="81" name="Group 34"/>
              <p:cNvGrpSpPr>
                <a:grpSpLocks/>
              </p:cNvGrpSpPr>
              <p:nvPr/>
            </p:nvGrpSpPr>
            <p:grpSpPr bwMode="auto">
              <a:xfrm>
                <a:off x="0" y="425"/>
                <a:ext cx="288" cy="237"/>
                <a:chOff x="0" y="-7"/>
                <a:chExt cx="288" cy="237"/>
              </a:xfrm>
            </p:grpSpPr>
            <p:sp>
              <p:nvSpPr>
                <p:cNvPr id="196" name="Rectangle 35"/>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97" name="Rectangle 36"/>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3</a:t>
                  </a:r>
                </a:p>
              </p:txBody>
            </p:sp>
          </p:grpSp>
          <p:grpSp>
            <p:nvGrpSpPr>
              <p:cNvPr id="82" name="Group 37"/>
              <p:cNvGrpSpPr>
                <a:grpSpLocks/>
              </p:cNvGrpSpPr>
              <p:nvPr/>
            </p:nvGrpSpPr>
            <p:grpSpPr bwMode="auto">
              <a:xfrm>
                <a:off x="288" y="425"/>
                <a:ext cx="288" cy="237"/>
                <a:chOff x="0" y="-7"/>
                <a:chExt cx="288" cy="237"/>
              </a:xfrm>
            </p:grpSpPr>
            <p:sp>
              <p:nvSpPr>
                <p:cNvPr id="194" name="Rectangle 3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95" name="Rectangle 39"/>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dirty="0">
                      <a:solidFill>
                        <a:srgbClr val="000066"/>
                      </a:solidFill>
                      <a:latin typeface="Courier New Bold" charset="0"/>
                      <a:ea typeface="Courier New Bold" charset="0"/>
                      <a:cs typeface="Courier New Bold" charset="0"/>
                      <a:sym typeface="Courier New Bold" charset="0"/>
                    </a:rPr>
                    <a:t>3</a:t>
                  </a:r>
                </a:p>
              </p:txBody>
            </p:sp>
          </p:grpSp>
          <p:grpSp>
            <p:nvGrpSpPr>
              <p:cNvPr id="83" name="Group 40"/>
              <p:cNvGrpSpPr>
                <a:grpSpLocks/>
              </p:cNvGrpSpPr>
              <p:nvPr/>
            </p:nvGrpSpPr>
            <p:grpSpPr bwMode="auto">
              <a:xfrm>
                <a:off x="576" y="425"/>
                <a:ext cx="528" cy="237"/>
                <a:chOff x="0" y="-7"/>
                <a:chExt cx="528" cy="237"/>
              </a:xfrm>
            </p:grpSpPr>
            <p:sp>
              <p:nvSpPr>
                <p:cNvPr id="192" name="Rectangle 41"/>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93" name="Rectangle 42"/>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0011</a:t>
                  </a:r>
                </a:p>
              </p:txBody>
            </p:sp>
          </p:grpSp>
          <p:grpSp>
            <p:nvGrpSpPr>
              <p:cNvPr id="84" name="Group 43"/>
              <p:cNvGrpSpPr>
                <a:grpSpLocks/>
              </p:cNvGrpSpPr>
              <p:nvPr/>
            </p:nvGrpSpPr>
            <p:grpSpPr bwMode="auto">
              <a:xfrm>
                <a:off x="0" y="569"/>
                <a:ext cx="288" cy="237"/>
                <a:chOff x="0" y="-7"/>
                <a:chExt cx="288" cy="237"/>
              </a:xfrm>
            </p:grpSpPr>
            <p:sp>
              <p:nvSpPr>
                <p:cNvPr id="190" name="Rectangle 44"/>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91" name="Rectangle 45"/>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4</a:t>
                  </a:r>
                </a:p>
              </p:txBody>
            </p:sp>
          </p:grpSp>
          <p:grpSp>
            <p:nvGrpSpPr>
              <p:cNvPr id="85" name="Group 46"/>
              <p:cNvGrpSpPr>
                <a:grpSpLocks/>
              </p:cNvGrpSpPr>
              <p:nvPr/>
            </p:nvGrpSpPr>
            <p:grpSpPr bwMode="auto">
              <a:xfrm>
                <a:off x="288" y="569"/>
                <a:ext cx="288" cy="237"/>
                <a:chOff x="0" y="-7"/>
                <a:chExt cx="288" cy="237"/>
              </a:xfrm>
            </p:grpSpPr>
            <p:sp>
              <p:nvSpPr>
                <p:cNvPr id="188" name="Rectangle 4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89" name="Rectangle 48"/>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4</a:t>
                  </a:r>
                </a:p>
              </p:txBody>
            </p:sp>
          </p:grpSp>
          <p:grpSp>
            <p:nvGrpSpPr>
              <p:cNvPr id="86" name="Group 49"/>
              <p:cNvGrpSpPr>
                <a:grpSpLocks/>
              </p:cNvGrpSpPr>
              <p:nvPr/>
            </p:nvGrpSpPr>
            <p:grpSpPr bwMode="auto">
              <a:xfrm>
                <a:off x="576" y="569"/>
                <a:ext cx="528" cy="237"/>
                <a:chOff x="0" y="-7"/>
                <a:chExt cx="528" cy="237"/>
              </a:xfrm>
            </p:grpSpPr>
            <p:sp>
              <p:nvSpPr>
                <p:cNvPr id="186" name="Rectangle 50"/>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87" name="Rectangle 51"/>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0100</a:t>
                  </a:r>
                </a:p>
              </p:txBody>
            </p:sp>
          </p:grpSp>
          <p:grpSp>
            <p:nvGrpSpPr>
              <p:cNvPr id="87" name="Group 52"/>
              <p:cNvGrpSpPr>
                <a:grpSpLocks/>
              </p:cNvGrpSpPr>
              <p:nvPr/>
            </p:nvGrpSpPr>
            <p:grpSpPr bwMode="auto">
              <a:xfrm>
                <a:off x="0" y="713"/>
                <a:ext cx="288" cy="237"/>
                <a:chOff x="0" y="-7"/>
                <a:chExt cx="288" cy="237"/>
              </a:xfrm>
            </p:grpSpPr>
            <p:sp>
              <p:nvSpPr>
                <p:cNvPr id="184" name="Rectangle 53"/>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85" name="Rectangle 54"/>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5</a:t>
                  </a:r>
                </a:p>
              </p:txBody>
            </p:sp>
          </p:grpSp>
          <p:grpSp>
            <p:nvGrpSpPr>
              <p:cNvPr id="88" name="Group 55"/>
              <p:cNvGrpSpPr>
                <a:grpSpLocks/>
              </p:cNvGrpSpPr>
              <p:nvPr/>
            </p:nvGrpSpPr>
            <p:grpSpPr bwMode="auto">
              <a:xfrm>
                <a:off x="288" y="713"/>
                <a:ext cx="288" cy="237"/>
                <a:chOff x="0" y="-7"/>
                <a:chExt cx="288" cy="237"/>
              </a:xfrm>
            </p:grpSpPr>
            <p:sp>
              <p:nvSpPr>
                <p:cNvPr id="182" name="Rectangle 5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83" name="Rectangle 57"/>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5</a:t>
                  </a:r>
                </a:p>
              </p:txBody>
            </p:sp>
          </p:grpSp>
          <p:grpSp>
            <p:nvGrpSpPr>
              <p:cNvPr id="89" name="Group 58"/>
              <p:cNvGrpSpPr>
                <a:grpSpLocks/>
              </p:cNvGrpSpPr>
              <p:nvPr/>
            </p:nvGrpSpPr>
            <p:grpSpPr bwMode="auto">
              <a:xfrm>
                <a:off x="576" y="713"/>
                <a:ext cx="528" cy="237"/>
                <a:chOff x="0" y="-7"/>
                <a:chExt cx="528" cy="237"/>
              </a:xfrm>
            </p:grpSpPr>
            <p:sp>
              <p:nvSpPr>
                <p:cNvPr id="180" name="Rectangle 59"/>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81" name="Rectangle 60"/>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0101</a:t>
                  </a:r>
                </a:p>
              </p:txBody>
            </p:sp>
          </p:grpSp>
          <p:grpSp>
            <p:nvGrpSpPr>
              <p:cNvPr id="90" name="Group 61"/>
              <p:cNvGrpSpPr>
                <a:grpSpLocks/>
              </p:cNvGrpSpPr>
              <p:nvPr/>
            </p:nvGrpSpPr>
            <p:grpSpPr bwMode="auto">
              <a:xfrm>
                <a:off x="0" y="857"/>
                <a:ext cx="288" cy="237"/>
                <a:chOff x="0" y="-7"/>
                <a:chExt cx="288" cy="237"/>
              </a:xfrm>
            </p:grpSpPr>
            <p:sp>
              <p:nvSpPr>
                <p:cNvPr id="178" name="Rectangle 62"/>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79" name="Rectangle 63"/>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6</a:t>
                  </a:r>
                </a:p>
              </p:txBody>
            </p:sp>
          </p:grpSp>
          <p:grpSp>
            <p:nvGrpSpPr>
              <p:cNvPr id="91" name="Group 64"/>
              <p:cNvGrpSpPr>
                <a:grpSpLocks/>
              </p:cNvGrpSpPr>
              <p:nvPr/>
            </p:nvGrpSpPr>
            <p:grpSpPr bwMode="auto">
              <a:xfrm>
                <a:off x="288" y="857"/>
                <a:ext cx="288" cy="237"/>
                <a:chOff x="0" y="-7"/>
                <a:chExt cx="288" cy="237"/>
              </a:xfrm>
            </p:grpSpPr>
            <p:sp>
              <p:nvSpPr>
                <p:cNvPr id="176" name="Rectangle 65"/>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77" name="Rectangle 66"/>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6</a:t>
                  </a:r>
                </a:p>
              </p:txBody>
            </p:sp>
          </p:grpSp>
          <p:grpSp>
            <p:nvGrpSpPr>
              <p:cNvPr id="92" name="Group 67"/>
              <p:cNvGrpSpPr>
                <a:grpSpLocks/>
              </p:cNvGrpSpPr>
              <p:nvPr/>
            </p:nvGrpSpPr>
            <p:grpSpPr bwMode="auto">
              <a:xfrm>
                <a:off x="576" y="857"/>
                <a:ext cx="528" cy="237"/>
                <a:chOff x="0" y="-7"/>
                <a:chExt cx="528" cy="237"/>
              </a:xfrm>
            </p:grpSpPr>
            <p:sp>
              <p:nvSpPr>
                <p:cNvPr id="174" name="Rectangle 68"/>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75" name="Rectangle 69"/>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0110</a:t>
                  </a:r>
                </a:p>
              </p:txBody>
            </p:sp>
          </p:grpSp>
          <p:grpSp>
            <p:nvGrpSpPr>
              <p:cNvPr id="93" name="Group 70"/>
              <p:cNvGrpSpPr>
                <a:grpSpLocks/>
              </p:cNvGrpSpPr>
              <p:nvPr/>
            </p:nvGrpSpPr>
            <p:grpSpPr bwMode="auto">
              <a:xfrm>
                <a:off x="0" y="1001"/>
                <a:ext cx="288" cy="237"/>
                <a:chOff x="0" y="-7"/>
                <a:chExt cx="288" cy="237"/>
              </a:xfrm>
            </p:grpSpPr>
            <p:sp>
              <p:nvSpPr>
                <p:cNvPr id="172" name="Rectangle 71"/>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73" name="Rectangle 72"/>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7</a:t>
                  </a:r>
                </a:p>
              </p:txBody>
            </p:sp>
          </p:grpSp>
          <p:grpSp>
            <p:nvGrpSpPr>
              <p:cNvPr id="94" name="Group 73"/>
              <p:cNvGrpSpPr>
                <a:grpSpLocks/>
              </p:cNvGrpSpPr>
              <p:nvPr/>
            </p:nvGrpSpPr>
            <p:grpSpPr bwMode="auto">
              <a:xfrm>
                <a:off x="288" y="1001"/>
                <a:ext cx="288" cy="237"/>
                <a:chOff x="0" y="-7"/>
                <a:chExt cx="288" cy="237"/>
              </a:xfrm>
            </p:grpSpPr>
            <p:sp>
              <p:nvSpPr>
                <p:cNvPr id="170" name="Rectangle 74"/>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71" name="Rectangle 75"/>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7</a:t>
                  </a:r>
                </a:p>
              </p:txBody>
            </p:sp>
          </p:grpSp>
          <p:grpSp>
            <p:nvGrpSpPr>
              <p:cNvPr id="95" name="Group 76"/>
              <p:cNvGrpSpPr>
                <a:grpSpLocks/>
              </p:cNvGrpSpPr>
              <p:nvPr/>
            </p:nvGrpSpPr>
            <p:grpSpPr bwMode="auto">
              <a:xfrm>
                <a:off x="576" y="1001"/>
                <a:ext cx="528" cy="237"/>
                <a:chOff x="0" y="-7"/>
                <a:chExt cx="528" cy="237"/>
              </a:xfrm>
            </p:grpSpPr>
            <p:sp>
              <p:nvSpPr>
                <p:cNvPr id="168" name="Rectangle 77"/>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69" name="Rectangle 78"/>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0111</a:t>
                  </a:r>
                </a:p>
              </p:txBody>
            </p:sp>
          </p:grpSp>
          <p:grpSp>
            <p:nvGrpSpPr>
              <p:cNvPr id="96" name="Group 79"/>
              <p:cNvGrpSpPr>
                <a:grpSpLocks/>
              </p:cNvGrpSpPr>
              <p:nvPr/>
            </p:nvGrpSpPr>
            <p:grpSpPr bwMode="auto">
              <a:xfrm>
                <a:off x="0" y="1145"/>
                <a:ext cx="288" cy="237"/>
                <a:chOff x="0" y="-7"/>
                <a:chExt cx="288" cy="237"/>
              </a:xfrm>
            </p:grpSpPr>
            <p:sp>
              <p:nvSpPr>
                <p:cNvPr id="166" name="Rectangle 80"/>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67" name="Rectangle 81"/>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8</a:t>
                  </a:r>
                </a:p>
              </p:txBody>
            </p:sp>
          </p:grpSp>
          <p:grpSp>
            <p:nvGrpSpPr>
              <p:cNvPr id="97" name="Group 82"/>
              <p:cNvGrpSpPr>
                <a:grpSpLocks/>
              </p:cNvGrpSpPr>
              <p:nvPr/>
            </p:nvGrpSpPr>
            <p:grpSpPr bwMode="auto">
              <a:xfrm>
                <a:off x="288" y="1145"/>
                <a:ext cx="288" cy="237"/>
                <a:chOff x="0" y="-7"/>
                <a:chExt cx="288" cy="237"/>
              </a:xfrm>
            </p:grpSpPr>
            <p:sp>
              <p:nvSpPr>
                <p:cNvPr id="164" name="Rectangle 83"/>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65" name="Rectangle 84"/>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8</a:t>
                  </a:r>
                </a:p>
              </p:txBody>
            </p:sp>
          </p:grpSp>
          <p:grpSp>
            <p:nvGrpSpPr>
              <p:cNvPr id="98" name="Group 85"/>
              <p:cNvGrpSpPr>
                <a:grpSpLocks/>
              </p:cNvGrpSpPr>
              <p:nvPr/>
            </p:nvGrpSpPr>
            <p:grpSpPr bwMode="auto">
              <a:xfrm>
                <a:off x="576" y="1145"/>
                <a:ext cx="528" cy="237"/>
                <a:chOff x="0" y="-7"/>
                <a:chExt cx="528" cy="237"/>
              </a:xfrm>
            </p:grpSpPr>
            <p:sp>
              <p:nvSpPr>
                <p:cNvPr id="162" name="Rectangle 86"/>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63" name="Rectangle 87"/>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1000</a:t>
                  </a:r>
                </a:p>
              </p:txBody>
            </p:sp>
          </p:grpSp>
          <p:grpSp>
            <p:nvGrpSpPr>
              <p:cNvPr id="99" name="Group 88"/>
              <p:cNvGrpSpPr>
                <a:grpSpLocks/>
              </p:cNvGrpSpPr>
              <p:nvPr/>
            </p:nvGrpSpPr>
            <p:grpSpPr bwMode="auto">
              <a:xfrm>
                <a:off x="0" y="1289"/>
                <a:ext cx="288" cy="237"/>
                <a:chOff x="0" y="-7"/>
                <a:chExt cx="288" cy="237"/>
              </a:xfrm>
            </p:grpSpPr>
            <p:sp>
              <p:nvSpPr>
                <p:cNvPr id="160" name="Rectangle 89"/>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61" name="Rectangle 90"/>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9</a:t>
                  </a:r>
                </a:p>
              </p:txBody>
            </p:sp>
          </p:grpSp>
          <p:grpSp>
            <p:nvGrpSpPr>
              <p:cNvPr id="100" name="Group 91"/>
              <p:cNvGrpSpPr>
                <a:grpSpLocks/>
              </p:cNvGrpSpPr>
              <p:nvPr/>
            </p:nvGrpSpPr>
            <p:grpSpPr bwMode="auto">
              <a:xfrm>
                <a:off x="288" y="1289"/>
                <a:ext cx="288" cy="237"/>
                <a:chOff x="0" y="-7"/>
                <a:chExt cx="288" cy="237"/>
              </a:xfrm>
            </p:grpSpPr>
            <p:sp>
              <p:nvSpPr>
                <p:cNvPr id="158" name="Rectangle 92"/>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59" name="Rectangle 93"/>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9</a:t>
                  </a:r>
                </a:p>
              </p:txBody>
            </p:sp>
          </p:grpSp>
          <p:grpSp>
            <p:nvGrpSpPr>
              <p:cNvPr id="101" name="Group 94"/>
              <p:cNvGrpSpPr>
                <a:grpSpLocks/>
              </p:cNvGrpSpPr>
              <p:nvPr/>
            </p:nvGrpSpPr>
            <p:grpSpPr bwMode="auto">
              <a:xfrm>
                <a:off x="576" y="1289"/>
                <a:ext cx="528" cy="237"/>
                <a:chOff x="0" y="-7"/>
                <a:chExt cx="528" cy="237"/>
              </a:xfrm>
            </p:grpSpPr>
            <p:sp>
              <p:nvSpPr>
                <p:cNvPr id="156" name="Rectangle 95"/>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57" name="Rectangle 96"/>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1001</a:t>
                  </a:r>
                </a:p>
              </p:txBody>
            </p:sp>
          </p:grpSp>
          <p:grpSp>
            <p:nvGrpSpPr>
              <p:cNvPr id="102" name="Group 97"/>
              <p:cNvGrpSpPr>
                <a:grpSpLocks/>
              </p:cNvGrpSpPr>
              <p:nvPr/>
            </p:nvGrpSpPr>
            <p:grpSpPr bwMode="auto">
              <a:xfrm>
                <a:off x="0" y="1433"/>
                <a:ext cx="288" cy="237"/>
                <a:chOff x="0" y="-7"/>
                <a:chExt cx="288" cy="237"/>
              </a:xfrm>
            </p:grpSpPr>
            <p:sp>
              <p:nvSpPr>
                <p:cNvPr id="154" name="Rectangle 9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55" name="Rectangle 99"/>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A</a:t>
                  </a:r>
                </a:p>
              </p:txBody>
            </p:sp>
          </p:grpSp>
          <p:grpSp>
            <p:nvGrpSpPr>
              <p:cNvPr id="103" name="Group 100"/>
              <p:cNvGrpSpPr>
                <a:grpSpLocks/>
              </p:cNvGrpSpPr>
              <p:nvPr/>
            </p:nvGrpSpPr>
            <p:grpSpPr bwMode="auto">
              <a:xfrm>
                <a:off x="288" y="1433"/>
                <a:ext cx="288" cy="237"/>
                <a:chOff x="0" y="-7"/>
                <a:chExt cx="288" cy="237"/>
              </a:xfrm>
            </p:grpSpPr>
            <p:sp>
              <p:nvSpPr>
                <p:cNvPr id="152" name="Rectangle 101"/>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53" name="Rectangle 102"/>
                <p:cNvSpPr>
                  <a:spLocks/>
                </p:cNvSpPr>
                <p:nvPr/>
              </p:nvSpPr>
              <p:spPr bwMode="auto">
                <a:xfrm>
                  <a:off x="10" y="-7"/>
                  <a:ext cx="26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10</a:t>
                  </a:r>
                </a:p>
              </p:txBody>
            </p:sp>
          </p:grpSp>
          <p:grpSp>
            <p:nvGrpSpPr>
              <p:cNvPr id="104" name="Group 103"/>
              <p:cNvGrpSpPr>
                <a:grpSpLocks/>
              </p:cNvGrpSpPr>
              <p:nvPr/>
            </p:nvGrpSpPr>
            <p:grpSpPr bwMode="auto">
              <a:xfrm>
                <a:off x="576" y="1433"/>
                <a:ext cx="528" cy="237"/>
                <a:chOff x="0" y="-7"/>
                <a:chExt cx="528" cy="237"/>
              </a:xfrm>
            </p:grpSpPr>
            <p:sp>
              <p:nvSpPr>
                <p:cNvPr id="150" name="Rectangle 104"/>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51" name="Rectangle 105"/>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1010</a:t>
                  </a:r>
                </a:p>
              </p:txBody>
            </p:sp>
          </p:grpSp>
          <p:grpSp>
            <p:nvGrpSpPr>
              <p:cNvPr id="105" name="Group 106"/>
              <p:cNvGrpSpPr>
                <a:grpSpLocks/>
              </p:cNvGrpSpPr>
              <p:nvPr/>
            </p:nvGrpSpPr>
            <p:grpSpPr bwMode="auto">
              <a:xfrm>
                <a:off x="0" y="1577"/>
                <a:ext cx="288" cy="237"/>
                <a:chOff x="0" y="-7"/>
                <a:chExt cx="288" cy="237"/>
              </a:xfrm>
            </p:grpSpPr>
            <p:sp>
              <p:nvSpPr>
                <p:cNvPr id="148" name="Rectangle 10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49" name="Rectangle 108"/>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B</a:t>
                  </a:r>
                </a:p>
              </p:txBody>
            </p:sp>
          </p:grpSp>
          <p:grpSp>
            <p:nvGrpSpPr>
              <p:cNvPr id="106" name="Group 109"/>
              <p:cNvGrpSpPr>
                <a:grpSpLocks/>
              </p:cNvGrpSpPr>
              <p:nvPr/>
            </p:nvGrpSpPr>
            <p:grpSpPr bwMode="auto">
              <a:xfrm>
                <a:off x="288" y="1577"/>
                <a:ext cx="288" cy="237"/>
                <a:chOff x="0" y="-7"/>
                <a:chExt cx="288" cy="237"/>
              </a:xfrm>
            </p:grpSpPr>
            <p:sp>
              <p:nvSpPr>
                <p:cNvPr id="146" name="Rectangle 110"/>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47" name="Rectangle 111"/>
                <p:cNvSpPr>
                  <a:spLocks/>
                </p:cNvSpPr>
                <p:nvPr/>
              </p:nvSpPr>
              <p:spPr bwMode="auto">
                <a:xfrm>
                  <a:off x="10" y="-7"/>
                  <a:ext cx="26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11</a:t>
                  </a:r>
                </a:p>
              </p:txBody>
            </p:sp>
          </p:grpSp>
          <p:grpSp>
            <p:nvGrpSpPr>
              <p:cNvPr id="107" name="Group 112"/>
              <p:cNvGrpSpPr>
                <a:grpSpLocks/>
              </p:cNvGrpSpPr>
              <p:nvPr/>
            </p:nvGrpSpPr>
            <p:grpSpPr bwMode="auto">
              <a:xfrm>
                <a:off x="576" y="1577"/>
                <a:ext cx="528" cy="237"/>
                <a:chOff x="0" y="-7"/>
                <a:chExt cx="528" cy="237"/>
              </a:xfrm>
            </p:grpSpPr>
            <p:sp>
              <p:nvSpPr>
                <p:cNvPr id="144" name="Rectangle 113"/>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45" name="Rectangle 114"/>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1011</a:t>
                  </a:r>
                </a:p>
              </p:txBody>
            </p:sp>
          </p:grpSp>
          <p:grpSp>
            <p:nvGrpSpPr>
              <p:cNvPr id="108" name="Group 115"/>
              <p:cNvGrpSpPr>
                <a:grpSpLocks/>
              </p:cNvGrpSpPr>
              <p:nvPr/>
            </p:nvGrpSpPr>
            <p:grpSpPr bwMode="auto">
              <a:xfrm>
                <a:off x="0" y="1721"/>
                <a:ext cx="288" cy="237"/>
                <a:chOff x="0" y="-7"/>
                <a:chExt cx="288" cy="237"/>
              </a:xfrm>
            </p:grpSpPr>
            <p:sp>
              <p:nvSpPr>
                <p:cNvPr id="142" name="Rectangle 11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43" name="Rectangle 117"/>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C</a:t>
                  </a:r>
                </a:p>
              </p:txBody>
            </p:sp>
          </p:grpSp>
          <p:grpSp>
            <p:nvGrpSpPr>
              <p:cNvPr id="109" name="Group 118"/>
              <p:cNvGrpSpPr>
                <a:grpSpLocks/>
              </p:cNvGrpSpPr>
              <p:nvPr/>
            </p:nvGrpSpPr>
            <p:grpSpPr bwMode="auto">
              <a:xfrm>
                <a:off x="288" y="1721"/>
                <a:ext cx="288" cy="237"/>
                <a:chOff x="0" y="-7"/>
                <a:chExt cx="288" cy="237"/>
              </a:xfrm>
            </p:grpSpPr>
            <p:sp>
              <p:nvSpPr>
                <p:cNvPr id="140" name="Rectangle 119"/>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41" name="Rectangle 120"/>
                <p:cNvSpPr>
                  <a:spLocks/>
                </p:cNvSpPr>
                <p:nvPr/>
              </p:nvSpPr>
              <p:spPr bwMode="auto">
                <a:xfrm>
                  <a:off x="10" y="-7"/>
                  <a:ext cx="26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12</a:t>
                  </a:r>
                </a:p>
              </p:txBody>
            </p:sp>
          </p:grpSp>
          <p:grpSp>
            <p:nvGrpSpPr>
              <p:cNvPr id="110" name="Group 121"/>
              <p:cNvGrpSpPr>
                <a:grpSpLocks/>
              </p:cNvGrpSpPr>
              <p:nvPr/>
            </p:nvGrpSpPr>
            <p:grpSpPr bwMode="auto">
              <a:xfrm>
                <a:off x="576" y="1721"/>
                <a:ext cx="528" cy="237"/>
                <a:chOff x="0" y="-7"/>
                <a:chExt cx="528" cy="237"/>
              </a:xfrm>
            </p:grpSpPr>
            <p:sp>
              <p:nvSpPr>
                <p:cNvPr id="138" name="Rectangle 122"/>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39" name="Rectangle 123"/>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1100</a:t>
                  </a:r>
                </a:p>
              </p:txBody>
            </p:sp>
          </p:grpSp>
          <p:grpSp>
            <p:nvGrpSpPr>
              <p:cNvPr id="111" name="Group 124"/>
              <p:cNvGrpSpPr>
                <a:grpSpLocks/>
              </p:cNvGrpSpPr>
              <p:nvPr/>
            </p:nvGrpSpPr>
            <p:grpSpPr bwMode="auto">
              <a:xfrm>
                <a:off x="0" y="1865"/>
                <a:ext cx="288" cy="237"/>
                <a:chOff x="0" y="-7"/>
                <a:chExt cx="288" cy="237"/>
              </a:xfrm>
            </p:grpSpPr>
            <p:sp>
              <p:nvSpPr>
                <p:cNvPr id="136" name="Rectangle 125"/>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37" name="Rectangle 126"/>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D</a:t>
                  </a:r>
                </a:p>
              </p:txBody>
            </p:sp>
          </p:grpSp>
          <p:grpSp>
            <p:nvGrpSpPr>
              <p:cNvPr id="112" name="Group 127"/>
              <p:cNvGrpSpPr>
                <a:grpSpLocks/>
              </p:cNvGrpSpPr>
              <p:nvPr/>
            </p:nvGrpSpPr>
            <p:grpSpPr bwMode="auto">
              <a:xfrm>
                <a:off x="288" y="1865"/>
                <a:ext cx="288" cy="237"/>
                <a:chOff x="0" y="-7"/>
                <a:chExt cx="288" cy="237"/>
              </a:xfrm>
            </p:grpSpPr>
            <p:sp>
              <p:nvSpPr>
                <p:cNvPr id="134" name="Rectangle 12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35" name="Rectangle 129"/>
                <p:cNvSpPr>
                  <a:spLocks/>
                </p:cNvSpPr>
                <p:nvPr/>
              </p:nvSpPr>
              <p:spPr bwMode="auto">
                <a:xfrm>
                  <a:off x="10" y="-7"/>
                  <a:ext cx="26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13</a:t>
                  </a:r>
                </a:p>
              </p:txBody>
            </p:sp>
          </p:grpSp>
          <p:grpSp>
            <p:nvGrpSpPr>
              <p:cNvPr id="113" name="Group 130"/>
              <p:cNvGrpSpPr>
                <a:grpSpLocks/>
              </p:cNvGrpSpPr>
              <p:nvPr/>
            </p:nvGrpSpPr>
            <p:grpSpPr bwMode="auto">
              <a:xfrm>
                <a:off x="576" y="1865"/>
                <a:ext cx="528" cy="237"/>
                <a:chOff x="0" y="-7"/>
                <a:chExt cx="528" cy="237"/>
              </a:xfrm>
            </p:grpSpPr>
            <p:sp>
              <p:nvSpPr>
                <p:cNvPr id="132" name="Rectangle 131"/>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33" name="Rectangle 132"/>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1101</a:t>
                  </a:r>
                </a:p>
              </p:txBody>
            </p:sp>
          </p:grpSp>
          <p:grpSp>
            <p:nvGrpSpPr>
              <p:cNvPr id="114" name="Group 133"/>
              <p:cNvGrpSpPr>
                <a:grpSpLocks/>
              </p:cNvGrpSpPr>
              <p:nvPr/>
            </p:nvGrpSpPr>
            <p:grpSpPr bwMode="auto">
              <a:xfrm>
                <a:off x="0" y="2009"/>
                <a:ext cx="288" cy="237"/>
                <a:chOff x="0" y="-7"/>
                <a:chExt cx="288" cy="237"/>
              </a:xfrm>
            </p:grpSpPr>
            <p:sp>
              <p:nvSpPr>
                <p:cNvPr id="130" name="Rectangle 134"/>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31" name="Rectangle 135"/>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E</a:t>
                  </a:r>
                </a:p>
              </p:txBody>
            </p:sp>
          </p:grpSp>
          <p:grpSp>
            <p:nvGrpSpPr>
              <p:cNvPr id="115" name="Group 136"/>
              <p:cNvGrpSpPr>
                <a:grpSpLocks/>
              </p:cNvGrpSpPr>
              <p:nvPr/>
            </p:nvGrpSpPr>
            <p:grpSpPr bwMode="auto">
              <a:xfrm>
                <a:off x="288" y="2009"/>
                <a:ext cx="288" cy="237"/>
                <a:chOff x="0" y="-7"/>
                <a:chExt cx="288" cy="237"/>
              </a:xfrm>
            </p:grpSpPr>
            <p:sp>
              <p:nvSpPr>
                <p:cNvPr id="128" name="Rectangle 13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29" name="Rectangle 138"/>
                <p:cNvSpPr>
                  <a:spLocks/>
                </p:cNvSpPr>
                <p:nvPr/>
              </p:nvSpPr>
              <p:spPr bwMode="auto">
                <a:xfrm>
                  <a:off x="10" y="-7"/>
                  <a:ext cx="26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14</a:t>
                  </a:r>
                </a:p>
              </p:txBody>
            </p:sp>
          </p:grpSp>
          <p:grpSp>
            <p:nvGrpSpPr>
              <p:cNvPr id="116" name="Group 139"/>
              <p:cNvGrpSpPr>
                <a:grpSpLocks/>
              </p:cNvGrpSpPr>
              <p:nvPr/>
            </p:nvGrpSpPr>
            <p:grpSpPr bwMode="auto">
              <a:xfrm>
                <a:off x="576" y="2009"/>
                <a:ext cx="528" cy="237"/>
                <a:chOff x="0" y="-7"/>
                <a:chExt cx="528" cy="237"/>
              </a:xfrm>
            </p:grpSpPr>
            <p:sp>
              <p:nvSpPr>
                <p:cNvPr id="126" name="Rectangle 140"/>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27" name="Rectangle 141"/>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1110</a:t>
                  </a:r>
                </a:p>
              </p:txBody>
            </p:sp>
          </p:grpSp>
          <p:grpSp>
            <p:nvGrpSpPr>
              <p:cNvPr id="117" name="Group 142"/>
              <p:cNvGrpSpPr>
                <a:grpSpLocks/>
              </p:cNvGrpSpPr>
              <p:nvPr/>
            </p:nvGrpSpPr>
            <p:grpSpPr bwMode="auto">
              <a:xfrm>
                <a:off x="0" y="2153"/>
                <a:ext cx="288" cy="237"/>
                <a:chOff x="0" y="-7"/>
                <a:chExt cx="288" cy="237"/>
              </a:xfrm>
            </p:grpSpPr>
            <p:sp>
              <p:nvSpPr>
                <p:cNvPr id="124" name="Rectangle 143"/>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25" name="Rectangle 144"/>
                <p:cNvSpPr>
                  <a:spLocks/>
                </p:cNvSpPr>
                <p:nvPr/>
              </p:nvSpPr>
              <p:spPr bwMode="auto">
                <a:xfrm>
                  <a:off x="50" y="-7"/>
                  <a:ext cx="18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F</a:t>
                  </a:r>
                </a:p>
              </p:txBody>
            </p:sp>
          </p:grpSp>
          <p:grpSp>
            <p:nvGrpSpPr>
              <p:cNvPr id="118" name="Group 145"/>
              <p:cNvGrpSpPr>
                <a:grpSpLocks/>
              </p:cNvGrpSpPr>
              <p:nvPr/>
            </p:nvGrpSpPr>
            <p:grpSpPr bwMode="auto">
              <a:xfrm>
                <a:off x="288" y="2153"/>
                <a:ext cx="288" cy="237"/>
                <a:chOff x="0" y="-7"/>
                <a:chExt cx="288" cy="237"/>
              </a:xfrm>
            </p:grpSpPr>
            <p:sp>
              <p:nvSpPr>
                <p:cNvPr id="122" name="Rectangle 14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23" name="Rectangle 147"/>
                <p:cNvSpPr>
                  <a:spLocks/>
                </p:cNvSpPr>
                <p:nvPr/>
              </p:nvSpPr>
              <p:spPr bwMode="auto">
                <a:xfrm>
                  <a:off x="10" y="-7"/>
                  <a:ext cx="267"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15</a:t>
                  </a:r>
                </a:p>
              </p:txBody>
            </p:sp>
          </p:grpSp>
          <p:grpSp>
            <p:nvGrpSpPr>
              <p:cNvPr id="119" name="Group 148"/>
              <p:cNvGrpSpPr>
                <a:grpSpLocks/>
              </p:cNvGrpSpPr>
              <p:nvPr/>
            </p:nvGrpSpPr>
            <p:grpSpPr bwMode="auto">
              <a:xfrm>
                <a:off x="576" y="2153"/>
                <a:ext cx="528" cy="237"/>
                <a:chOff x="0" y="-7"/>
                <a:chExt cx="528" cy="237"/>
              </a:xfrm>
            </p:grpSpPr>
            <p:sp>
              <p:nvSpPr>
                <p:cNvPr id="120" name="Rectangle 149"/>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3600" b="0">
                    <a:solidFill>
                      <a:srgbClr val="000000"/>
                    </a:solidFill>
                    <a:latin typeface="Gill Sans" charset="0"/>
                    <a:ea typeface="ヒラギノ角ゴ ProN W3" charset="-128"/>
                    <a:cs typeface="ヒラギノ角ゴ ProN W3" charset="-128"/>
                    <a:sym typeface="Gill Sans" charset="0"/>
                  </a:endParaRPr>
                </a:p>
              </p:txBody>
            </p:sp>
            <p:sp>
              <p:nvSpPr>
                <p:cNvPr id="121" name="Rectangle 150"/>
                <p:cNvSpPr>
                  <a:spLocks/>
                </p:cNvSpPr>
                <p:nvPr/>
              </p:nvSpPr>
              <p:spPr bwMode="auto">
                <a:xfrm>
                  <a:off x="50" y="-7"/>
                  <a:ext cx="428" cy="237"/>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400" b="0">
                      <a:solidFill>
                        <a:srgbClr val="000066"/>
                      </a:solidFill>
                      <a:latin typeface="Courier New Bold" charset="0"/>
                      <a:ea typeface="Courier New Bold" charset="0"/>
                      <a:cs typeface="Courier New Bold" charset="0"/>
                      <a:sym typeface="Courier New Bold" charset="0"/>
                    </a:rPr>
                    <a:t>1111</a:t>
                  </a:r>
                </a:p>
              </p:txBody>
            </p:sp>
          </p:grpSp>
        </p:grpSp>
        <p:sp>
          <p:nvSpPr>
            <p:cNvPr id="69" name="Rectangle 151"/>
            <p:cNvSpPr>
              <a:spLocks/>
            </p:cNvSpPr>
            <p:nvPr/>
          </p:nvSpPr>
          <p:spPr bwMode="auto">
            <a:xfrm rot="19260000">
              <a:off x="55" y="268"/>
              <a:ext cx="352" cy="237"/>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400">
                  <a:solidFill>
                    <a:srgbClr val="000066"/>
                  </a:solidFill>
                  <a:latin typeface="Helvetica" charset="0"/>
                  <a:ea typeface="Helvetica" charset="0"/>
                  <a:cs typeface="Helvetica" charset="0"/>
                  <a:sym typeface="Helvetica" charset="0"/>
                </a:rPr>
                <a:t>Hex</a:t>
              </a:r>
            </a:p>
          </p:txBody>
        </p:sp>
        <p:sp>
          <p:nvSpPr>
            <p:cNvPr id="70" name="Rectangle 152"/>
            <p:cNvSpPr>
              <a:spLocks/>
            </p:cNvSpPr>
            <p:nvPr/>
          </p:nvSpPr>
          <p:spPr bwMode="auto">
            <a:xfrm rot="19260000">
              <a:off x="321" y="178"/>
              <a:ext cx="620" cy="237"/>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400">
                  <a:solidFill>
                    <a:srgbClr val="000066"/>
                  </a:solidFill>
                  <a:latin typeface="Helvetica" charset="0"/>
                  <a:ea typeface="Helvetica" charset="0"/>
                  <a:cs typeface="Helvetica" charset="0"/>
                  <a:sym typeface="Helvetica" charset="0"/>
                </a:rPr>
                <a:t>Decimal</a:t>
              </a:r>
            </a:p>
          </p:txBody>
        </p:sp>
        <p:sp>
          <p:nvSpPr>
            <p:cNvPr id="71" name="Rectangle 153"/>
            <p:cNvSpPr>
              <a:spLocks/>
            </p:cNvSpPr>
            <p:nvPr/>
          </p:nvSpPr>
          <p:spPr bwMode="auto">
            <a:xfrm rot="19260000">
              <a:off x="617" y="211"/>
              <a:ext cx="523" cy="237"/>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400">
                  <a:solidFill>
                    <a:srgbClr val="000066"/>
                  </a:solidFill>
                  <a:latin typeface="Helvetica" charset="0"/>
                  <a:ea typeface="Helvetica" charset="0"/>
                  <a:cs typeface="Helvetica" charset="0"/>
                  <a:sym typeface="Helvetica" charset="0"/>
                </a:rPr>
                <a:t>Binary</a:t>
              </a:r>
            </a:p>
          </p:txBody>
        </p:sp>
      </p:grpSp>
      <p:sp>
        <p:nvSpPr>
          <p:cNvPr id="216" name="Rectangle 5"/>
          <p:cNvSpPr>
            <a:spLocks/>
          </p:cNvSpPr>
          <p:nvPr/>
        </p:nvSpPr>
        <p:spPr bwMode="auto">
          <a:xfrm>
            <a:off x="6273800" y="5062537"/>
            <a:ext cx="913070" cy="1025922"/>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233</a:t>
            </a:r>
          </a:p>
          <a:p>
            <a:pPr eaLnBrk="1" hangingPunct="1"/>
            <a:r>
              <a:rPr lang="en-US" sz="2000" b="0" dirty="0">
                <a:solidFill>
                  <a:srgbClr val="000066"/>
                </a:solidFill>
                <a:latin typeface="Courier New Bold" charset="0"/>
                <a:ea typeface="Courier New Bold" charset="0"/>
                <a:cs typeface="Courier New Bold" charset="0"/>
                <a:sym typeface="Courier New Bold" charset="0"/>
              </a:rPr>
              <a:t>+ 213</a:t>
            </a:r>
          </a:p>
          <a:p>
            <a:pPr eaLnBrk="1" hangingPunct="1"/>
            <a:endParaRPr lang="en-US" sz="2000" b="0" dirty="0">
              <a:solidFill>
                <a:srgbClr val="FFFFFF"/>
              </a:solidFill>
              <a:latin typeface="Courier New Bold" charset="0"/>
              <a:ea typeface="Courier New Bold" charset="0"/>
              <a:cs typeface="Courier New Bold" charset="0"/>
              <a:sym typeface="Courier New Bold" charset="0"/>
            </a:endParaRPr>
          </a:p>
        </p:txBody>
      </p:sp>
      <p:sp>
        <p:nvSpPr>
          <p:cNvPr id="217" name="Line 6"/>
          <p:cNvSpPr>
            <a:spLocks noChangeShapeType="1"/>
          </p:cNvSpPr>
          <p:nvPr/>
        </p:nvSpPr>
        <p:spPr bwMode="auto">
          <a:xfrm>
            <a:off x="6350000" y="5748337"/>
            <a:ext cx="765056"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218" name="Rectangle 13"/>
          <p:cNvSpPr>
            <a:spLocks/>
          </p:cNvSpPr>
          <p:nvPr/>
        </p:nvSpPr>
        <p:spPr bwMode="auto">
          <a:xfrm>
            <a:off x="6273800" y="5718968"/>
            <a:ext cx="913070"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446</a:t>
            </a:r>
          </a:p>
        </p:txBody>
      </p:sp>
      <p:sp>
        <p:nvSpPr>
          <p:cNvPr id="219" name="Rectangle 13"/>
          <p:cNvSpPr>
            <a:spLocks/>
          </p:cNvSpPr>
          <p:nvPr/>
        </p:nvSpPr>
        <p:spPr bwMode="auto">
          <a:xfrm>
            <a:off x="6273800" y="6083379"/>
            <a:ext cx="913070"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190</a:t>
            </a:r>
          </a:p>
        </p:txBody>
      </p:sp>
      <p:sp>
        <p:nvSpPr>
          <p:cNvPr id="220" name="Line 6"/>
          <p:cNvSpPr>
            <a:spLocks noChangeShapeType="1"/>
          </p:cNvSpPr>
          <p:nvPr/>
        </p:nvSpPr>
        <p:spPr bwMode="auto">
          <a:xfrm>
            <a:off x="6350000" y="6088459"/>
            <a:ext cx="765056"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7" name="TextBox 6"/>
          <p:cNvSpPr txBox="1"/>
          <p:nvPr/>
        </p:nvSpPr>
        <p:spPr>
          <a:xfrm>
            <a:off x="406400" y="5043427"/>
            <a:ext cx="2185214" cy="400110"/>
          </a:xfrm>
          <a:prstGeom prst="rect">
            <a:avLst/>
          </a:prstGeom>
          <a:noFill/>
        </p:spPr>
        <p:txBody>
          <a:bodyPr wrap="none" rtlCol="0">
            <a:spAutoFit/>
          </a:bodyPr>
          <a:lstStyle/>
          <a:p>
            <a:r>
              <a:rPr lang="en-US" sz="2000" dirty="0">
                <a:latin typeface="Courier New" panose="02070309020205020404" pitchFamily="49" charset="0"/>
                <a:cs typeface="Courier New" panose="02070309020205020404" pitchFamily="49" charset="0"/>
              </a:rPr>
              <a:t>u</a:t>
            </a:r>
            <a:r>
              <a:rPr lang="en-US" sz="2000">
                <a:latin typeface="Courier New" panose="02070309020205020404" pitchFamily="49" charset="0"/>
                <a:cs typeface="Courier New" panose="02070309020205020404" pitchFamily="49" charset="0"/>
              </a:rPr>
              <a:t>nsigned </a:t>
            </a:r>
            <a:r>
              <a:rPr lang="en-US" sz="2000" dirty="0">
                <a:latin typeface="Courier New" panose="02070309020205020404" pitchFamily="49" charset="0"/>
                <a:cs typeface="Courier New" panose="02070309020205020404" pitchFamily="49" charset="0"/>
              </a:rPr>
              <a:t>char</a:t>
            </a:r>
          </a:p>
        </p:txBody>
      </p:sp>
    </p:spTree>
    <p:extLst>
      <p:ext uri="{BB962C8B-B14F-4D97-AF65-F5344CB8AC3E}">
        <p14:creationId xmlns:p14="http://schemas.microsoft.com/office/powerpoint/2010/main" val="48802553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381000" y="511175"/>
            <a:ext cx="7473950" cy="555625"/>
          </a:xfrm>
        </p:spPr>
        <p:txBody>
          <a:bodyPr/>
          <a:lstStyle/>
          <a:p>
            <a:pPr eaLnBrk="1" hangingPunct="1">
              <a:defRPr/>
            </a:pPr>
            <a:r>
              <a:rPr lang="en-US"/>
              <a:t>Two’s Complement Addition</a:t>
            </a:r>
          </a:p>
        </p:txBody>
      </p:sp>
      <p:sp>
        <p:nvSpPr>
          <p:cNvPr id="146435" name="Rectangle 3"/>
          <p:cNvSpPr>
            <a:spLocks noGrp="1" noChangeArrowheads="1"/>
          </p:cNvSpPr>
          <p:nvPr>
            <p:ph type="body" idx="1"/>
          </p:nvPr>
        </p:nvSpPr>
        <p:spPr>
          <a:xfrm>
            <a:off x="454025" y="3533775"/>
            <a:ext cx="7916863" cy="2239963"/>
          </a:xfrm>
        </p:spPr>
        <p:txBody>
          <a:bodyPr lIns="90487" tIns="44450" rIns="90487" bIns="44450"/>
          <a:lstStyle/>
          <a:p>
            <a:pPr eaLnBrk="1" hangingPunct="1">
              <a:tabLst>
                <a:tab pos="1371600" algn="l"/>
                <a:tab pos="1892300" algn="l"/>
                <a:tab pos="2349500" algn="l"/>
              </a:tabLst>
              <a:defRPr/>
            </a:pPr>
            <a:r>
              <a:rPr lang="en-US" dirty="0" err="1"/>
              <a:t>TAdd</a:t>
            </a:r>
            <a:r>
              <a:rPr lang="en-US" dirty="0"/>
              <a:t> and </a:t>
            </a:r>
            <a:r>
              <a:rPr lang="en-US" dirty="0" err="1"/>
              <a:t>UAdd</a:t>
            </a:r>
            <a:r>
              <a:rPr lang="en-US" dirty="0"/>
              <a:t> have Identical Bit-Level Behavior</a:t>
            </a:r>
          </a:p>
          <a:p>
            <a:pPr lvl="1" eaLnBrk="1" hangingPunct="1">
              <a:tabLst>
                <a:tab pos="1371600" algn="l"/>
                <a:tab pos="1892300" algn="l"/>
                <a:tab pos="2349500" algn="l"/>
              </a:tabLst>
              <a:defRPr/>
            </a:pPr>
            <a:r>
              <a:rPr lang="en-US" dirty="0"/>
              <a:t>Signed vs. unsigned addition in C:</a:t>
            </a:r>
          </a:p>
          <a:p>
            <a:pPr lvl="1" eaLnBrk="1" hangingPunct="1">
              <a:buFont typeface="Wingdings" pitchFamily="2" charset="2"/>
              <a:buNone/>
              <a:tabLst>
                <a:tab pos="1371600" algn="l"/>
                <a:tab pos="1892300" algn="l"/>
                <a:tab pos="2349500" algn="l"/>
              </a:tabLst>
              <a:defRPr/>
            </a:pPr>
            <a:r>
              <a:rPr lang="en-US" sz="1800" b="1" dirty="0">
                <a:latin typeface="Courier New" pitchFamily="49" charset="0"/>
              </a:rPr>
              <a:t>	</a:t>
            </a:r>
            <a:r>
              <a:rPr lang="en-US" sz="1800" b="1" dirty="0" err="1">
                <a:latin typeface="Courier New" pitchFamily="49" charset="0"/>
              </a:rPr>
              <a:t>int</a:t>
            </a:r>
            <a:r>
              <a:rPr lang="en-US" sz="1800" b="1" dirty="0">
                <a:latin typeface="Courier New" pitchFamily="49" charset="0"/>
              </a:rPr>
              <a:t> s, t, u, v;</a:t>
            </a:r>
          </a:p>
          <a:p>
            <a:pPr lvl="1" eaLnBrk="1" hangingPunct="1">
              <a:buFont typeface="Wingdings" pitchFamily="2" charset="2"/>
              <a:buNone/>
              <a:tabLst>
                <a:tab pos="1371600" algn="l"/>
                <a:tab pos="1892300" algn="l"/>
                <a:tab pos="2349500" algn="l"/>
              </a:tabLst>
              <a:defRPr/>
            </a:pPr>
            <a:r>
              <a:rPr lang="en-US" sz="1800" b="1" dirty="0">
                <a:latin typeface="Courier New" pitchFamily="49" charset="0"/>
              </a:rPr>
              <a:t>	s = (</a:t>
            </a:r>
            <a:r>
              <a:rPr lang="en-US" sz="1800" b="1" dirty="0" err="1">
                <a:latin typeface="Courier New" pitchFamily="49" charset="0"/>
              </a:rPr>
              <a:t>int</a:t>
            </a:r>
            <a:r>
              <a:rPr lang="en-US" sz="1800" b="1" dirty="0">
                <a:latin typeface="Courier New" pitchFamily="49" charset="0"/>
              </a:rPr>
              <a:t>) ((unsigned) u + (unsigned) v);</a:t>
            </a:r>
          </a:p>
          <a:p>
            <a:pPr lvl="1" eaLnBrk="1" hangingPunct="1">
              <a:buFont typeface="Wingdings" pitchFamily="2" charset="2"/>
              <a:buNone/>
              <a:tabLst>
                <a:tab pos="1371600" algn="l"/>
                <a:tab pos="1892300" algn="l"/>
                <a:tab pos="2349500" algn="l"/>
              </a:tabLst>
              <a:defRPr/>
            </a:pPr>
            <a:r>
              <a:rPr lang="en-US" sz="1800" b="1" dirty="0">
                <a:latin typeface="Courier New" pitchFamily="49" charset="0"/>
              </a:rPr>
              <a:t> 	t = u + v</a:t>
            </a:r>
          </a:p>
          <a:p>
            <a:pPr lvl="1" eaLnBrk="1" hangingPunct="1">
              <a:tabLst>
                <a:tab pos="1371600" algn="l"/>
                <a:tab pos="1892300" algn="l"/>
                <a:tab pos="2349500" algn="l"/>
              </a:tabLst>
              <a:defRPr/>
            </a:pPr>
            <a:r>
              <a:rPr lang="en-US" dirty="0"/>
              <a:t>Will give</a:t>
            </a:r>
            <a:r>
              <a:rPr lang="en-US" dirty="0">
                <a:latin typeface="Courier New" pitchFamily="49" charset="0"/>
              </a:rPr>
              <a:t> </a:t>
            </a:r>
            <a:r>
              <a:rPr lang="en-US" sz="1800" b="1" dirty="0">
                <a:latin typeface="Courier New" pitchFamily="49" charset="0"/>
              </a:rPr>
              <a:t>s == t</a:t>
            </a:r>
          </a:p>
        </p:txBody>
      </p:sp>
      <p:grpSp>
        <p:nvGrpSpPr>
          <p:cNvPr id="2" name="Group 4"/>
          <p:cNvGrpSpPr>
            <a:grpSpLocks/>
          </p:cNvGrpSpPr>
          <p:nvPr/>
        </p:nvGrpSpPr>
        <p:grpSpPr bwMode="auto">
          <a:xfrm>
            <a:off x="4626534" y="1392381"/>
            <a:ext cx="2743200" cy="228600"/>
            <a:chOff x="2976" y="816"/>
            <a:chExt cx="1728" cy="144"/>
          </a:xfrm>
        </p:grpSpPr>
        <p:sp>
          <p:nvSpPr>
            <p:cNvPr id="33833" name="Rectangle 5"/>
            <p:cNvSpPr>
              <a:spLocks noChangeArrowheads="1"/>
            </p:cNvSpPr>
            <p:nvPr/>
          </p:nvSpPr>
          <p:spPr bwMode="auto">
            <a:xfrm>
              <a:off x="2976"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34" name="Rectangle 6"/>
            <p:cNvSpPr>
              <a:spLocks noChangeArrowheads="1"/>
            </p:cNvSpPr>
            <p:nvPr/>
          </p:nvSpPr>
          <p:spPr bwMode="auto">
            <a:xfrm>
              <a:off x="3120"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35" name="Rectangle 7"/>
            <p:cNvSpPr>
              <a:spLocks noChangeArrowheads="1"/>
            </p:cNvSpPr>
            <p:nvPr/>
          </p:nvSpPr>
          <p:spPr bwMode="auto">
            <a:xfrm>
              <a:off x="3264"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36" name="Rectangle 8"/>
            <p:cNvSpPr>
              <a:spLocks noChangeArrowheads="1"/>
            </p:cNvSpPr>
            <p:nvPr/>
          </p:nvSpPr>
          <p:spPr bwMode="auto">
            <a:xfrm>
              <a:off x="4272"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37" name="Rectangle 9"/>
            <p:cNvSpPr>
              <a:spLocks noChangeArrowheads="1"/>
            </p:cNvSpPr>
            <p:nvPr/>
          </p:nvSpPr>
          <p:spPr bwMode="auto">
            <a:xfrm>
              <a:off x="4416"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38" name="Rectangle 10"/>
            <p:cNvSpPr>
              <a:spLocks noChangeArrowheads="1"/>
            </p:cNvSpPr>
            <p:nvPr/>
          </p:nvSpPr>
          <p:spPr bwMode="auto">
            <a:xfrm>
              <a:off x="4560"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39" name="Rectangle 11"/>
            <p:cNvSpPr>
              <a:spLocks noChangeArrowheads="1"/>
            </p:cNvSpPr>
            <p:nvPr/>
          </p:nvSpPr>
          <p:spPr bwMode="auto">
            <a:xfrm>
              <a:off x="3408" y="816"/>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grpSp>
        <p:nvGrpSpPr>
          <p:cNvPr id="3" name="Group 12"/>
          <p:cNvGrpSpPr>
            <a:grpSpLocks/>
          </p:cNvGrpSpPr>
          <p:nvPr/>
        </p:nvGrpSpPr>
        <p:grpSpPr bwMode="auto">
          <a:xfrm>
            <a:off x="4626534" y="1849581"/>
            <a:ext cx="2743200" cy="228600"/>
            <a:chOff x="2976" y="1104"/>
            <a:chExt cx="1728" cy="144"/>
          </a:xfrm>
        </p:grpSpPr>
        <p:sp>
          <p:nvSpPr>
            <p:cNvPr id="33826" name="Rectangle 13"/>
            <p:cNvSpPr>
              <a:spLocks noChangeArrowheads="1"/>
            </p:cNvSpPr>
            <p:nvPr/>
          </p:nvSpPr>
          <p:spPr bwMode="auto">
            <a:xfrm>
              <a:off x="2976"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27" name="Rectangle 14"/>
            <p:cNvSpPr>
              <a:spLocks noChangeArrowheads="1"/>
            </p:cNvSpPr>
            <p:nvPr/>
          </p:nvSpPr>
          <p:spPr bwMode="auto">
            <a:xfrm>
              <a:off x="3120"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28" name="Rectangle 15"/>
            <p:cNvSpPr>
              <a:spLocks noChangeArrowheads="1"/>
            </p:cNvSpPr>
            <p:nvPr/>
          </p:nvSpPr>
          <p:spPr bwMode="auto">
            <a:xfrm>
              <a:off x="3264"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29" name="Rectangle 16"/>
            <p:cNvSpPr>
              <a:spLocks noChangeArrowheads="1"/>
            </p:cNvSpPr>
            <p:nvPr/>
          </p:nvSpPr>
          <p:spPr bwMode="auto">
            <a:xfrm>
              <a:off x="4272"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30" name="Rectangle 17"/>
            <p:cNvSpPr>
              <a:spLocks noChangeArrowheads="1"/>
            </p:cNvSpPr>
            <p:nvPr/>
          </p:nvSpPr>
          <p:spPr bwMode="auto">
            <a:xfrm>
              <a:off x="4416"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31" name="Rectangle 18"/>
            <p:cNvSpPr>
              <a:spLocks noChangeArrowheads="1"/>
            </p:cNvSpPr>
            <p:nvPr/>
          </p:nvSpPr>
          <p:spPr bwMode="auto">
            <a:xfrm>
              <a:off x="4560"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32" name="Rectangle 19"/>
            <p:cNvSpPr>
              <a:spLocks noChangeArrowheads="1"/>
            </p:cNvSpPr>
            <p:nvPr/>
          </p:nvSpPr>
          <p:spPr bwMode="auto">
            <a:xfrm>
              <a:off x="3408" y="1104"/>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33798" name="Rectangle 20"/>
          <p:cNvSpPr>
            <a:spLocks noChangeArrowheads="1"/>
          </p:cNvSpPr>
          <p:nvPr/>
        </p:nvSpPr>
        <p:spPr bwMode="auto">
          <a:xfrm>
            <a:off x="4016934" y="1316181"/>
            <a:ext cx="298450" cy="366713"/>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u</a:t>
            </a:r>
          </a:p>
        </p:txBody>
      </p:sp>
      <p:sp>
        <p:nvSpPr>
          <p:cNvPr id="33799" name="Rectangle 21"/>
          <p:cNvSpPr>
            <a:spLocks noChangeArrowheads="1"/>
          </p:cNvSpPr>
          <p:nvPr/>
        </p:nvSpPr>
        <p:spPr bwMode="auto">
          <a:xfrm>
            <a:off x="4016934" y="1773381"/>
            <a:ext cx="285750" cy="366713"/>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v</a:t>
            </a:r>
          </a:p>
        </p:txBody>
      </p:sp>
      <p:sp>
        <p:nvSpPr>
          <p:cNvPr id="33800" name="Line 22"/>
          <p:cNvSpPr>
            <a:spLocks noChangeShapeType="1"/>
          </p:cNvSpPr>
          <p:nvPr/>
        </p:nvSpPr>
        <p:spPr bwMode="auto">
          <a:xfrm>
            <a:off x="3635934" y="2154381"/>
            <a:ext cx="3886200" cy="0"/>
          </a:xfrm>
          <a:prstGeom prst="line">
            <a:avLst/>
          </a:prstGeom>
          <a:noFill/>
          <a:ln w="25400">
            <a:solidFill>
              <a:schemeClr val="tx1"/>
            </a:solidFill>
            <a:round/>
            <a:headEnd/>
            <a:tailEnd/>
          </a:ln>
        </p:spPr>
        <p:txBody>
          <a:bodyPr wrap="none" anchor="ctr"/>
          <a:lstStyle/>
          <a:p>
            <a:endParaRPr lang="en-US"/>
          </a:p>
        </p:txBody>
      </p:sp>
      <p:sp>
        <p:nvSpPr>
          <p:cNvPr id="33801" name="Rectangle 23"/>
          <p:cNvSpPr>
            <a:spLocks noChangeArrowheads="1"/>
          </p:cNvSpPr>
          <p:nvPr/>
        </p:nvSpPr>
        <p:spPr bwMode="auto">
          <a:xfrm>
            <a:off x="3635934" y="1773381"/>
            <a:ext cx="320675" cy="366713"/>
          </a:xfrm>
          <a:prstGeom prst="rect">
            <a:avLst/>
          </a:prstGeom>
          <a:noFill/>
          <a:ln w="25400">
            <a:noFill/>
            <a:miter lim="800000"/>
            <a:headEnd/>
            <a:tailEnd/>
          </a:ln>
        </p:spPr>
        <p:txBody>
          <a:bodyPr wrap="none">
            <a:spAutoFit/>
          </a:bodyPr>
          <a:lstStyle/>
          <a:p>
            <a:pPr>
              <a:lnSpc>
                <a:spcPct val="100000"/>
              </a:lnSpc>
            </a:pPr>
            <a:r>
              <a:rPr lang="en-US"/>
              <a:t>+</a:t>
            </a:r>
          </a:p>
        </p:txBody>
      </p:sp>
      <p:grpSp>
        <p:nvGrpSpPr>
          <p:cNvPr id="4" name="Group 24"/>
          <p:cNvGrpSpPr>
            <a:grpSpLocks/>
          </p:cNvGrpSpPr>
          <p:nvPr/>
        </p:nvGrpSpPr>
        <p:grpSpPr bwMode="auto">
          <a:xfrm>
            <a:off x="4397934" y="2306781"/>
            <a:ext cx="2971800" cy="228600"/>
            <a:chOff x="2832" y="1392"/>
            <a:chExt cx="1872" cy="144"/>
          </a:xfrm>
        </p:grpSpPr>
        <p:grpSp>
          <p:nvGrpSpPr>
            <p:cNvPr id="5" name="Group 25"/>
            <p:cNvGrpSpPr>
              <a:grpSpLocks/>
            </p:cNvGrpSpPr>
            <p:nvPr/>
          </p:nvGrpSpPr>
          <p:grpSpPr bwMode="auto">
            <a:xfrm>
              <a:off x="2976" y="1392"/>
              <a:ext cx="1728" cy="144"/>
              <a:chOff x="2976" y="1392"/>
              <a:chExt cx="1728" cy="144"/>
            </a:xfrm>
          </p:grpSpPr>
          <p:sp>
            <p:nvSpPr>
              <p:cNvPr id="33819" name="Rectangle 26"/>
              <p:cNvSpPr>
                <a:spLocks noChangeArrowheads="1"/>
              </p:cNvSpPr>
              <p:nvPr/>
            </p:nvSpPr>
            <p:spPr bwMode="auto">
              <a:xfrm>
                <a:off x="297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20" name="Rectangle 27"/>
              <p:cNvSpPr>
                <a:spLocks noChangeArrowheads="1"/>
              </p:cNvSpPr>
              <p:nvPr/>
            </p:nvSpPr>
            <p:spPr bwMode="auto">
              <a:xfrm>
                <a:off x="312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21" name="Rectangle 28"/>
              <p:cNvSpPr>
                <a:spLocks noChangeArrowheads="1"/>
              </p:cNvSpPr>
              <p:nvPr/>
            </p:nvSpPr>
            <p:spPr bwMode="auto">
              <a:xfrm>
                <a:off x="3264"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22" name="Rectangle 29"/>
              <p:cNvSpPr>
                <a:spLocks noChangeArrowheads="1"/>
              </p:cNvSpPr>
              <p:nvPr/>
            </p:nvSpPr>
            <p:spPr bwMode="auto">
              <a:xfrm>
                <a:off x="4272"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23" name="Rectangle 30"/>
              <p:cNvSpPr>
                <a:spLocks noChangeArrowheads="1"/>
              </p:cNvSpPr>
              <p:nvPr/>
            </p:nvSpPr>
            <p:spPr bwMode="auto">
              <a:xfrm>
                <a:off x="441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24" name="Rectangle 31"/>
              <p:cNvSpPr>
                <a:spLocks noChangeArrowheads="1"/>
              </p:cNvSpPr>
              <p:nvPr/>
            </p:nvSpPr>
            <p:spPr bwMode="auto">
              <a:xfrm>
                <a:off x="456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25" name="Rectangle 32"/>
              <p:cNvSpPr>
                <a:spLocks noChangeArrowheads="1"/>
              </p:cNvSpPr>
              <p:nvPr/>
            </p:nvSpPr>
            <p:spPr bwMode="auto">
              <a:xfrm>
                <a:off x="3408" y="1392"/>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33818" name="Rectangle 33"/>
            <p:cNvSpPr>
              <a:spLocks noChangeArrowheads="1"/>
            </p:cNvSpPr>
            <p:nvPr/>
          </p:nvSpPr>
          <p:spPr bwMode="auto">
            <a:xfrm>
              <a:off x="2832" y="1392"/>
              <a:ext cx="144" cy="144"/>
            </a:xfrm>
            <a:prstGeom prst="rect">
              <a:avLst/>
            </a:prstGeom>
            <a:solidFill>
              <a:srgbClr val="FF9999"/>
            </a:solidFill>
            <a:ln w="25400">
              <a:solidFill>
                <a:schemeClr val="tx1"/>
              </a:solidFill>
              <a:miter lim="800000"/>
              <a:headEnd/>
              <a:tailEnd/>
            </a:ln>
          </p:spPr>
          <p:txBody>
            <a:bodyPr wrap="none" anchor="ctr"/>
            <a:lstStyle/>
            <a:p>
              <a:pPr algn="ctr">
                <a:lnSpc>
                  <a:spcPct val="100000"/>
                </a:lnSpc>
              </a:pPr>
              <a:endParaRPr lang="en-US" b="0"/>
            </a:p>
          </p:txBody>
        </p:sp>
      </p:grpSp>
      <p:sp>
        <p:nvSpPr>
          <p:cNvPr id="33803" name="Rectangle 34"/>
          <p:cNvSpPr>
            <a:spLocks noChangeArrowheads="1"/>
          </p:cNvSpPr>
          <p:nvPr/>
        </p:nvSpPr>
        <p:spPr bwMode="auto">
          <a:xfrm>
            <a:off x="3635934" y="2154381"/>
            <a:ext cx="642938" cy="366713"/>
          </a:xfrm>
          <a:prstGeom prst="rect">
            <a:avLst/>
          </a:prstGeom>
          <a:noFill/>
          <a:ln w="25400">
            <a:noFill/>
            <a:miter lim="800000"/>
            <a:headEnd/>
            <a:tailEnd/>
          </a:ln>
        </p:spPr>
        <p:txBody>
          <a:bodyPr wrap="none">
            <a:spAutoFit/>
          </a:bodyPr>
          <a:lstStyle/>
          <a:p>
            <a:pPr algn="r">
              <a:lnSpc>
                <a:spcPct val="100000"/>
              </a:lnSpc>
            </a:pPr>
            <a:r>
              <a:rPr lang="en-US" b="0" i="1">
                <a:latin typeface="Times" pitchFamily="18" charset="0"/>
              </a:rPr>
              <a:t>u </a:t>
            </a:r>
            <a:r>
              <a:rPr lang="en-US" b="0">
                <a:latin typeface="Times" pitchFamily="18" charset="0"/>
              </a:rPr>
              <a:t>+ </a:t>
            </a:r>
            <a:r>
              <a:rPr lang="en-US" b="0" i="1">
                <a:latin typeface="Times" pitchFamily="18" charset="0"/>
              </a:rPr>
              <a:t>v</a:t>
            </a:r>
          </a:p>
        </p:txBody>
      </p:sp>
      <p:grpSp>
        <p:nvGrpSpPr>
          <p:cNvPr id="6" name="Group 35"/>
          <p:cNvGrpSpPr>
            <a:grpSpLocks/>
          </p:cNvGrpSpPr>
          <p:nvPr/>
        </p:nvGrpSpPr>
        <p:grpSpPr bwMode="auto">
          <a:xfrm>
            <a:off x="4626534" y="2763981"/>
            <a:ext cx="2743200" cy="228600"/>
            <a:chOff x="2976" y="1392"/>
            <a:chExt cx="1728" cy="144"/>
          </a:xfrm>
        </p:grpSpPr>
        <p:sp>
          <p:nvSpPr>
            <p:cNvPr id="33810" name="Rectangle 36"/>
            <p:cNvSpPr>
              <a:spLocks noChangeArrowheads="1"/>
            </p:cNvSpPr>
            <p:nvPr/>
          </p:nvSpPr>
          <p:spPr bwMode="auto">
            <a:xfrm>
              <a:off x="297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11" name="Rectangle 37"/>
            <p:cNvSpPr>
              <a:spLocks noChangeArrowheads="1"/>
            </p:cNvSpPr>
            <p:nvPr/>
          </p:nvSpPr>
          <p:spPr bwMode="auto">
            <a:xfrm>
              <a:off x="312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12" name="Rectangle 38"/>
            <p:cNvSpPr>
              <a:spLocks noChangeArrowheads="1"/>
            </p:cNvSpPr>
            <p:nvPr/>
          </p:nvSpPr>
          <p:spPr bwMode="auto">
            <a:xfrm>
              <a:off x="3264"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13" name="Rectangle 39"/>
            <p:cNvSpPr>
              <a:spLocks noChangeArrowheads="1"/>
            </p:cNvSpPr>
            <p:nvPr/>
          </p:nvSpPr>
          <p:spPr bwMode="auto">
            <a:xfrm>
              <a:off x="4272"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14" name="Rectangle 40"/>
            <p:cNvSpPr>
              <a:spLocks noChangeArrowheads="1"/>
            </p:cNvSpPr>
            <p:nvPr/>
          </p:nvSpPr>
          <p:spPr bwMode="auto">
            <a:xfrm>
              <a:off x="441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15" name="Rectangle 41"/>
            <p:cNvSpPr>
              <a:spLocks noChangeArrowheads="1"/>
            </p:cNvSpPr>
            <p:nvPr/>
          </p:nvSpPr>
          <p:spPr bwMode="auto">
            <a:xfrm>
              <a:off x="456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3816" name="Rectangle 42"/>
            <p:cNvSpPr>
              <a:spLocks noChangeArrowheads="1"/>
            </p:cNvSpPr>
            <p:nvPr/>
          </p:nvSpPr>
          <p:spPr bwMode="auto">
            <a:xfrm>
              <a:off x="3408" y="1392"/>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33805" name="Line 43"/>
          <p:cNvSpPr>
            <a:spLocks noChangeShapeType="1"/>
          </p:cNvSpPr>
          <p:nvPr/>
        </p:nvSpPr>
        <p:spPr bwMode="auto">
          <a:xfrm>
            <a:off x="3635934" y="2611581"/>
            <a:ext cx="3886200" cy="0"/>
          </a:xfrm>
          <a:prstGeom prst="line">
            <a:avLst/>
          </a:prstGeom>
          <a:noFill/>
          <a:ln w="25400">
            <a:solidFill>
              <a:schemeClr val="tx1"/>
            </a:solidFill>
            <a:round/>
            <a:headEnd/>
            <a:tailEnd/>
          </a:ln>
        </p:spPr>
        <p:txBody>
          <a:bodyPr wrap="none" anchor="ctr"/>
          <a:lstStyle/>
          <a:p>
            <a:endParaRPr lang="en-US"/>
          </a:p>
        </p:txBody>
      </p:sp>
      <p:sp>
        <p:nvSpPr>
          <p:cNvPr id="33806" name="Text Box 44"/>
          <p:cNvSpPr txBox="1">
            <a:spLocks noChangeArrowheads="1"/>
          </p:cNvSpPr>
          <p:nvPr/>
        </p:nvSpPr>
        <p:spPr bwMode="auto">
          <a:xfrm>
            <a:off x="457200" y="2057400"/>
            <a:ext cx="2169312" cy="400110"/>
          </a:xfrm>
          <a:prstGeom prst="rect">
            <a:avLst/>
          </a:prstGeom>
          <a:noFill/>
          <a:ln w="25400">
            <a:noFill/>
            <a:miter lim="800000"/>
            <a:headEnd/>
            <a:tailEnd/>
          </a:ln>
        </p:spPr>
        <p:txBody>
          <a:bodyPr wrap="none">
            <a:spAutoFit/>
          </a:bodyPr>
          <a:lstStyle/>
          <a:p>
            <a:pPr>
              <a:lnSpc>
                <a:spcPct val="100000"/>
              </a:lnSpc>
            </a:pPr>
            <a:r>
              <a:rPr lang="en-US" sz="2000" b="0" dirty="0">
                <a:latin typeface="Calibri" pitchFamily="34" charset="0"/>
              </a:rPr>
              <a:t>True Sum: </a:t>
            </a:r>
            <a:r>
              <a:rPr lang="en-US" sz="2000" b="0" i="1" dirty="0">
                <a:latin typeface="Calibri" pitchFamily="34" charset="0"/>
              </a:rPr>
              <a:t>w</a:t>
            </a:r>
            <a:r>
              <a:rPr lang="en-US" sz="2000" b="0" dirty="0">
                <a:latin typeface="Calibri" pitchFamily="34" charset="0"/>
              </a:rPr>
              <a:t>+1 bits</a:t>
            </a:r>
          </a:p>
        </p:txBody>
      </p:sp>
      <p:sp>
        <p:nvSpPr>
          <p:cNvPr id="33807" name="Text Box 45"/>
          <p:cNvSpPr txBox="1">
            <a:spLocks noChangeArrowheads="1"/>
          </p:cNvSpPr>
          <p:nvPr/>
        </p:nvSpPr>
        <p:spPr bwMode="auto">
          <a:xfrm>
            <a:off x="457200" y="1371600"/>
            <a:ext cx="1944315" cy="400110"/>
          </a:xfrm>
          <a:prstGeom prst="rect">
            <a:avLst/>
          </a:prstGeom>
          <a:noFill/>
          <a:ln w="25400">
            <a:noFill/>
            <a:miter lim="800000"/>
            <a:headEnd/>
            <a:tailEnd/>
          </a:ln>
        </p:spPr>
        <p:txBody>
          <a:bodyPr wrap="none">
            <a:spAutoFit/>
          </a:bodyPr>
          <a:lstStyle/>
          <a:p>
            <a:pPr>
              <a:lnSpc>
                <a:spcPct val="100000"/>
              </a:lnSpc>
            </a:pPr>
            <a:r>
              <a:rPr lang="en-US" sz="2000" b="0" dirty="0">
                <a:latin typeface="Calibri" pitchFamily="34" charset="0"/>
              </a:rPr>
              <a:t>Operands: </a:t>
            </a:r>
            <a:r>
              <a:rPr lang="en-US" sz="2000" b="0" i="1" dirty="0">
                <a:latin typeface="Calibri" pitchFamily="34" charset="0"/>
              </a:rPr>
              <a:t>w</a:t>
            </a:r>
            <a:r>
              <a:rPr lang="en-US" sz="2000" b="0" dirty="0">
                <a:latin typeface="Calibri" pitchFamily="34" charset="0"/>
              </a:rPr>
              <a:t> bits</a:t>
            </a:r>
          </a:p>
        </p:txBody>
      </p:sp>
      <p:sp>
        <p:nvSpPr>
          <p:cNvPr id="33808" name="Text Box 46"/>
          <p:cNvSpPr txBox="1">
            <a:spLocks noChangeArrowheads="1"/>
          </p:cNvSpPr>
          <p:nvPr/>
        </p:nvSpPr>
        <p:spPr bwMode="auto">
          <a:xfrm>
            <a:off x="457200" y="2667000"/>
            <a:ext cx="2971800" cy="400110"/>
          </a:xfrm>
          <a:prstGeom prst="rect">
            <a:avLst/>
          </a:prstGeom>
          <a:noFill/>
          <a:ln w="25400">
            <a:noFill/>
            <a:miter lim="800000"/>
            <a:headEnd/>
            <a:tailEnd/>
          </a:ln>
        </p:spPr>
        <p:txBody>
          <a:bodyPr wrap="square">
            <a:spAutoFit/>
          </a:bodyPr>
          <a:lstStyle/>
          <a:p>
            <a:pPr>
              <a:lnSpc>
                <a:spcPct val="100000"/>
              </a:lnSpc>
            </a:pPr>
            <a:r>
              <a:rPr lang="en-US" sz="2000" b="0" dirty="0">
                <a:latin typeface="Calibri" pitchFamily="34" charset="0"/>
              </a:rPr>
              <a:t>Discard Carry: </a:t>
            </a:r>
            <a:r>
              <a:rPr lang="en-US" sz="2000" b="0" i="1" dirty="0">
                <a:latin typeface="Calibri" pitchFamily="34" charset="0"/>
              </a:rPr>
              <a:t>w</a:t>
            </a:r>
            <a:r>
              <a:rPr lang="en-US" sz="2000" b="0" dirty="0">
                <a:latin typeface="Calibri" pitchFamily="34" charset="0"/>
              </a:rPr>
              <a:t> bits</a:t>
            </a:r>
          </a:p>
        </p:txBody>
      </p:sp>
      <p:sp>
        <p:nvSpPr>
          <p:cNvPr id="33809" name="Rectangle 47"/>
          <p:cNvSpPr>
            <a:spLocks noChangeArrowheads="1"/>
          </p:cNvSpPr>
          <p:nvPr/>
        </p:nvSpPr>
        <p:spPr bwMode="auto">
          <a:xfrm>
            <a:off x="3048000" y="2668671"/>
            <a:ext cx="1502334" cy="400110"/>
          </a:xfrm>
          <a:prstGeom prst="rect">
            <a:avLst/>
          </a:prstGeom>
          <a:noFill/>
          <a:ln w="25400">
            <a:noFill/>
            <a:miter lim="800000"/>
            <a:headEnd/>
            <a:tailEnd/>
          </a:ln>
        </p:spPr>
        <p:txBody>
          <a:bodyPr wrap="none">
            <a:spAutoFit/>
          </a:bodyPr>
          <a:lstStyle/>
          <a:p>
            <a:pPr algn="r">
              <a:lnSpc>
                <a:spcPct val="100000"/>
              </a:lnSpc>
            </a:pPr>
            <a:r>
              <a:rPr lang="en-US" sz="2000" b="0">
                <a:latin typeface="Times" pitchFamily="18" charset="0"/>
              </a:rPr>
              <a:t>TAdd</a:t>
            </a:r>
            <a:r>
              <a:rPr lang="en-US" sz="2000" b="0" i="1" baseline="-25000">
                <a:latin typeface="Times" pitchFamily="18" charset="0"/>
              </a:rPr>
              <a:t>w</a:t>
            </a:r>
            <a:r>
              <a:rPr lang="en-US" sz="2000" b="0">
                <a:latin typeface="Times" pitchFamily="18" charset="0"/>
              </a:rPr>
              <a:t>(</a:t>
            </a:r>
            <a:r>
              <a:rPr lang="en-US" sz="2000" b="0" i="1">
                <a:latin typeface="Times" pitchFamily="18" charset="0"/>
              </a:rPr>
              <a:t>u</a:t>
            </a:r>
            <a:r>
              <a:rPr lang="en-US" sz="2000" b="0">
                <a:latin typeface="Times" pitchFamily="18" charset="0"/>
              </a:rPr>
              <a:t> , </a:t>
            </a:r>
            <a:r>
              <a:rPr lang="en-US" sz="2000" b="0" i="1">
                <a:latin typeface="Times" pitchFamily="18" charset="0"/>
              </a:rPr>
              <a:t>v</a:t>
            </a:r>
            <a:r>
              <a:rPr lang="en-US" sz="2000" b="0">
                <a:latin typeface="Times" pitchFamily="18" charset="0"/>
              </a:rPr>
              <a:t>)</a:t>
            </a:r>
          </a:p>
        </p:txBody>
      </p:sp>
      <p:sp>
        <p:nvSpPr>
          <p:cNvPr id="58" name="Rectangle 5"/>
          <p:cNvSpPr>
            <a:spLocks/>
          </p:cNvSpPr>
          <p:nvPr/>
        </p:nvSpPr>
        <p:spPr bwMode="auto">
          <a:xfrm>
            <a:off x="4386444" y="5350589"/>
            <a:ext cx="1990288" cy="1025922"/>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1110 1001</a:t>
            </a:r>
          </a:p>
          <a:p>
            <a:pPr eaLnBrk="1" hangingPunct="1"/>
            <a:r>
              <a:rPr lang="en-US" sz="2000" b="0" dirty="0">
                <a:solidFill>
                  <a:srgbClr val="000066"/>
                </a:solidFill>
                <a:latin typeface="Courier New Bold" charset="0"/>
                <a:ea typeface="Courier New Bold" charset="0"/>
                <a:cs typeface="Courier New Bold" charset="0"/>
                <a:sym typeface="Courier New Bold" charset="0"/>
              </a:rPr>
              <a:t>+  1101 0101</a:t>
            </a:r>
          </a:p>
          <a:p>
            <a:pPr eaLnBrk="1" hangingPunct="1"/>
            <a:endParaRPr lang="en-US" sz="2000" b="0" dirty="0">
              <a:solidFill>
                <a:srgbClr val="FFFFFF"/>
              </a:solidFill>
              <a:latin typeface="Courier New Bold" charset="0"/>
              <a:ea typeface="Courier New Bold" charset="0"/>
              <a:cs typeface="Courier New Bold" charset="0"/>
              <a:sym typeface="Courier New Bold" charset="0"/>
            </a:endParaRPr>
          </a:p>
        </p:txBody>
      </p:sp>
      <p:sp>
        <p:nvSpPr>
          <p:cNvPr id="59" name="Line 6"/>
          <p:cNvSpPr>
            <a:spLocks noChangeShapeType="1"/>
          </p:cNvSpPr>
          <p:nvPr/>
        </p:nvSpPr>
        <p:spPr bwMode="auto">
          <a:xfrm>
            <a:off x="4416328" y="6036389"/>
            <a:ext cx="1832072"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0" name="Rectangle 13"/>
          <p:cNvSpPr>
            <a:spLocks/>
          </p:cNvSpPr>
          <p:nvPr/>
        </p:nvSpPr>
        <p:spPr bwMode="auto">
          <a:xfrm>
            <a:off x="4386444" y="6007020"/>
            <a:ext cx="1990288"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1 1011 1110</a:t>
            </a:r>
          </a:p>
        </p:txBody>
      </p:sp>
      <p:sp>
        <p:nvSpPr>
          <p:cNvPr id="61" name="Rectangle 13"/>
          <p:cNvSpPr>
            <a:spLocks/>
          </p:cNvSpPr>
          <p:nvPr/>
        </p:nvSpPr>
        <p:spPr bwMode="auto">
          <a:xfrm>
            <a:off x="4386444" y="6371431"/>
            <a:ext cx="1990288"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1011 1110</a:t>
            </a:r>
          </a:p>
        </p:txBody>
      </p:sp>
      <p:sp>
        <p:nvSpPr>
          <p:cNvPr id="62" name="Line 6"/>
          <p:cNvSpPr>
            <a:spLocks noChangeShapeType="1"/>
          </p:cNvSpPr>
          <p:nvPr/>
        </p:nvSpPr>
        <p:spPr bwMode="auto">
          <a:xfrm>
            <a:off x="4416328" y="6376511"/>
            <a:ext cx="1832072"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3" name="Rectangle 5"/>
          <p:cNvSpPr>
            <a:spLocks/>
          </p:cNvSpPr>
          <p:nvPr/>
        </p:nvSpPr>
        <p:spPr bwMode="auto">
          <a:xfrm>
            <a:off x="6725188" y="5350589"/>
            <a:ext cx="759182" cy="718145"/>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E9</a:t>
            </a:r>
          </a:p>
          <a:p>
            <a:pPr eaLnBrk="1" hangingPunct="1"/>
            <a:r>
              <a:rPr lang="en-US" sz="2000" b="0" dirty="0">
                <a:solidFill>
                  <a:srgbClr val="000066"/>
                </a:solidFill>
                <a:latin typeface="Courier New Bold" charset="0"/>
                <a:ea typeface="Courier New Bold" charset="0"/>
                <a:cs typeface="Courier New Bold" charset="0"/>
                <a:sym typeface="Courier New Bold" charset="0"/>
              </a:rPr>
              <a:t>+ D5</a:t>
            </a:r>
          </a:p>
        </p:txBody>
      </p:sp>
      <p:sp>
        <p:nvSpPr>
          <p:cNvPr id="64" name="Line 6"/>
          <p:cNvSpPr>
            <a:spLocks noChangeShapeType="1"/>
          </p:cNvSpPr>
          <p:nvPr/>
        </p:nvSpPr>
        <p:spPr bwMode="auto">
          <a:xfrm>
            <a:off x="6801388" y="6036389"/>
            <a:ext cx="596900"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5" name="Rectangle 13"/>
          <p:cNvSpPr>
            <a:spLocks/>
          </p:cNvSpPr>
          <p:nvPr/>
        </p:nvSpPr>
        <p:spPr bwMode="auto">
          <a:xfrm>
            <a:off x="6725188" y="6007020"/>
            <a:ext cx="759182"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1BE</a:t>
            </a:r>
          </a:p>
        </p:txBody>
      </p:sp>
      <p:sp>
        <p:nvSpPr>
          <p:cNvPr id="66" name="Rectangle 13"/>
          <p:cNvSpPr>
            <a:spLocks/>
          </p:cNvSpPr>
          <p:nvPr/>
        </p:nvSpPr>
        <p:spPr bwMode="auto">
          <a:xfrm>
            <a:off x="6725188" y="6371431"/>
            <a:ext cx="759182"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BE</a:t>
            </a:r>
          </a:p>
        </p:txBody>
      </p:sp>
      <p:sp>
        <p:nvSpPr>
          <p:cNvPr id="67" name="Line 6"/>
          <p:cNvSpPr>
            <a:spLocks noChangeShapeType="1"/>
          </p:cNvSpPr>
          <p:nvPr/>
        </p:nvSpPr>
        <p:spPr bwMode="auto">
          <a:xfrm>
            <a:off x="6801388" y="6376511"/>
            <a:ext cx="596900"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8" name="Rectangle 5"/>
          <p:cNvSpPr>
            <a:spLocks/>
          </p:cNvSpPr>
          <p:nvPr/>
        </p:nvSpPr>
        <p:spPr bwMode="auto">
          <a:xfrm>
            <a:off x="7976932" y="5350589"/>
            <a:ext cx="913070" cy="1025922"/>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-23</a:t>
            </a:r>
          </a:p>
          <a:p>
            <a:pPr eaLnBrk="1" hangingPunct="1"/>
            <a:r>
              <a:rPr lang="en-US" sz="2000" b="0" dirty="0">
                <a:solidFill>
                  <a:srgbClr val="000066"/>
                </a:solidFill>
                <a:latin typeface="Courier New Bold" charset="0"/>
                <a:ea typeface="Courier New Bold" charset="0"/>
                <a:cs typeface="Courier New Bold" charset="0"/>
                <a:sym typeface="Courier New Bold" charset="0"/>
              </a:rPr>
              <a:t>+ -43</a:t>
            </a:r>
          </a:p>
          <a:p>
            <a:pPr eaLnBrk="1" hangingPunct="1"/>
            <a:endParaRPr lang="en-US" sz="2000" b="0" dirty="0">
              <a:solidFill>
                <a:srgbClr val="FFFFFF"/>
              </a:solidFill>
              <a:latin typeface="Courier New Bold" charset="0"/>
              <a:ea typeface="Courier New Bold" charset="0"/>
              <a:cs typeface="Courier New Bold" charset="0"/>
              <a:sym typeface="Courier New Bold" charset="0"/>
            </a:endParaRPr>
          </a:p>
        </p:txBody>
      </p:sp>
      <p:sp>
        <p:nvSpPr>
          <p:cNvPr id="69" name="Line 6"/>
          <p:cNvSpPr>
            <a:spLocks noChangeShapeType="1"/>
          </p:cNvSpPr>
          <p:nvPr/>
        </p:nvSpPr>
        <p:spPr bwMode="auto">
          <a:xfrm>
            <a:off x="8053132" y="6036389"/>
            <a:ext cx="765056"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70" name="Rectangle 13"/>
          <p:cNvSpPr>
            <a:spLocks/>
          </p:cNvSpPr>
          <p:nvPr/>
        </p:nvSpPr>
        <p:spPr bwMode="auto">
          <a:xfrm>
            <a:off x="7976932" y="6007020"/>
            <a:ext cx="913070"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-66</a:t>
            </a:r>
          </a:p>
        </p:txBody>
      </p:sp>
      <p:sp>
        <p:nvSpPr>
          <p:cNvPr id="71" name="Rectangle 13"/>
          <p:cNvSpPr>
            <a:spLocks/>
          </p:cNvSpPr>
          <p:nvPr/>
        </p:nvSpPr>
        <p:spPr bwMode="auto">
          <a:xfrm>
            <a:off x="7976932" y="6371431"/>
            <a:ext cx="913070"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-66</a:t>
            </a:r>
          </a:p>
        </p:txBody>
      </p:sp>
      <p:sp>
        <p:nvSpPr>
          <p:cNvPr id="72" name="Line 6"/>
          <p:cNvSpPr>
            <a:spLocks noChangeShapeType="1"/>
          </p:cNvSpPr>
          <p:nvPr/>
        </p:nvSpPr>
        <p:spPr bwMode="auto">
          <a:xfrm>
            <a:off x="8053132" y="6376511"/>
            <a:ext cx="765056"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64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64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643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643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643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6435">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5"/>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70"/>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71"/>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build="p"/>
      <p:bldP spid="58" grpId="0"/>
      <p:bldP spid="59" grpId="0" animBg="1"/>
      <p:bldP spid="60" grpId="0"/>
      <p:bldP spid="61" grpId="0"/>
      <p:bldP spid="62" grpId="0" animBg="1"/>
      <p:bldP spid="63" grpId="0"/>
      <p:bldP spid="64" grpId="0" animBg="1"/>
      <p:bldP spid="65" grpId="0"/>
      <p:bldP spid="66" grpId="0"/>
      <p:bldP spid="67" grpId="0" animBg="1"/>
      <p:bldP spid="68" grpId="0"/>
      <p:bldP spid="69" grpId="0" animBg="1"/>
      <p:bldP spid="70" grpId="0"/>
      <p:bldP spid="71" grpId="0"/>
      <p:bldP spid="7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304800" y="587375"/>
            <a:ext cx="6759575" cy="555625"/>
          </a:xfrm>
        </p:spPr>
        <p:txBody>
          <a:bodyPr/>
          <a:lstStyle/>
          <a:p>
            <a:pPr eaLnBrk="1" hangingPunct="1">
              <a:defRPr/>
            </a:pPr>
            <a:r>
              <a:rPr lang="en-US" dirty="0"/>
              <a:t>Characterizing </a:t>
            </a:r>
            <a:r>
              <a:rPr lang="en-US" dirty="0" err="1"/>
              <a:t>TAdd</a:t>
            </a:r>
            <a:endParaRPr lang="en-US" dirty="0"/>
          </a:p>
        </p:txBody>
      </p:sp>
      <p:sp>
        <p:nvSpPr>
          <p:cNvPr id="221187" name="Rectangle 3"/>
          <p:cNvSpPr>
            <a:spLocks noGrp="1" noChangeArrowheads="1"/>
          </p:cNvSpPr>
          <p:nvPr>
            <p:ph type="body" idx="1"/>
          </p:nvPr>
        </p:nvSpPr>
        <p:spPr>
          <a:xfrm>
            <a:off x="304800" y="1633537"/>
            <a:ext cx="3810000" cy="3471863"/>
          </a:xfrm>
        </p:spPr>
        <p:txBody>
          <a:bodyPr lIns="90487" tIns="44450" rIns="90487" bIns="44450"/>
          <a:lstStyle/>
          <a:p>
            <a:pPr eaLnBrk="1" hangingPunct="1">
              <a:defRPr/>
            </a:pPr>
            <a:r>
              <a:rPr lang="en-US" dirty="0"/>
              <a:t>Functionality</a:t>
            </a:r>
          </a:p>
          <a:p>
            <a:pPr lvl="1" eaLnBrk="1" hangingPunct="1">
              <a:defRPr/>
            </a:pPr>
            <a:r>
              <a:rPr lang="en-US" dirty="0"/>
              <a:t>True sum requires </a:t>
            </a:r>
            <a:r>
              <a:rPr lang="en-US" b="0" i="1" dirty="0"/>
              <a:t>w</a:t>
            </a:r>
            <a:r>
              <a:rPr lang="en-US" b="0" dirty="0"/>
              <a:t>+1</a:t>
            </a:r>
            <a:r>
              <a:rPr lang="en-US" dirty="0"/>
              <a:t> bits</a:t>
            </a:r>
          </a:p>
          <a:p>
            <a:pPr lvl="1" eaLnBrk="1" hangingPunct="1">
              <a:defRPr/>
            </a:pPr>
            <a:r>
              <a:rPr lang="en-US" dirty="0"/>
              <a:t>Drop off MSB</a:t>
            </a:r>
          </a:p>
          <a:p>
            <a:pPr lvl="1" eaLnBrk="1" hangingPunct="1">
              <a:defRPr/>
            </a:pPr>
            <a:r>
              <a:rPr lang="en-US" dirty="0"/>
              <a:t>Treat remaining bits as 2’s comp. integer</a:t>
            </a:r>
          </a:p>
        </p:txBody>
      </p:sp>
      <p:graphicFrame>
        <p:nvGraphicFramePr>
          <p:cNvPr id="11266" name="Object 40"/>
          <p:cNvGraphicFramePr>
            <a:graphicFrameLocks/>
          </p:cNvGraphicFramePr>
          <p:nvPr/>
        </p:nvGraphicFramePr>
        <p:xfrm>
          <a:off x="1866900" y="4953000"/>
          <a:ext cx="5473700" cy="1201738"/>
        </p:xfrm>
        <a:graphic>
          <a:graphicData uri="http://schemas.openxmlformats.org/presentationml/2006/ole">
            <mc:AlternateContent xmlns:mc="http://schemas.openxmlformats.org/markup-compatibility/2006">
              <mc:Choice xmlns:v="urn:schemas-microsoft-com:vml" Requires="v">
                <p:oleObj name="Equation" r:id="rId3" imgW="6096000" imgH="4064000" progId="Equation.3">
                  <p:embed/>
                </p:oleObj>
              </mc:Choice>
              <mc:Fallback>
                <p:oleObj name="Equation" r:id="rId3" imgW="6096000" imgH="4064000" progId="Equation.3">
                  <p:embed/>
                  <p:pic>
                    <p:nvPicPr>
                      <p:cNvPr id="11266" name="Object 40"/>
                      <p:cNvPicPr>
                        <a:picLocks noChangeArrowheads="1"/>
                      </p:cNvPicPr>
                      <p:nvPr/>
                    </p:nvPicPr>
                    <p:blipFill>
                      <a:blip r:embed="rId4">
                        <a:extLst>
                          <a:ext uri="{28A0092B-C50C-407E-A947-70E740481C1C}">
                            <a14:useLocalDpi xmlns:a14="http://schemas.microsoft.com/office/drawing/2010/main" val="0"/>
                          </a:ext>
                        </a:extLst>
                      </a:blip>
                      <a:srcRect r="10396" b="70523"/>
                      <a:stretch>
                        <a:fillRect/>
                      </a:stretch>
                    </p:blipFill>
                    <p:spPr bwMode="auto">
                      <a:xfrm>
                        <a:off x="1866900" y="4953000"/>
                        <a:ext cx="5473700" cy="1201738"/>
                      </a:xfrm>
                      <a:prstGeom prst="rect">
                        <a:avLst/>
                      </a:prstGeom>
                      <a:solidFill>
                        <a:srgbClr val="FFFF99"/>
                      </a:solidFill>
                      <a:ln w="25400">
                        <a:solidFill>
                          <a:schemeClr val="accent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1269" name="Text Box 41"/>
          <p:cNvSpPr txBox="1">
            <a:spLocks noChangeArrowheads="1"/>
          </p:cNvSpPr>
          <p:nvPr/>
        </p:nvSpPr>
        <p:spPr bwMode="auto">
          <a:xfrm>
            <a:off x="6286500" y="4951413"/>
            <a:ext cx="949234" cy="307777"/>
          </a:xfrm>
          <a:prstGeom prst="rect">
            <a:avLst/>
          </a:prstGeom>
          <a:noFill/>
          <a:ln w="25400">
            <a:noFill/>
            <a:miter lim="800000"/>
            <a:headEnd/>
            <a:tailEnd/>
          </a:ln>
        </p:spPr>
        <p:txBody>
          <a:bodyPr wrap="none">
            <a:spAutoFit/>
          </a:bodyPr>
          <a:lstStyle/>
          <a:p>
            <a:pPr>
              <a:lnSpc>
                <a:spcPct val="100000"/>
              </a:lnSpc>
            </a:pPr>
            <a:r>
              <a:rPr lang="en-US" sz="1400" dirty="0">
                <a:latin typeface="Calibri" pitchFamily="34" charset="0"/>
              </a:rPr>
              <a:t>(</a:t>
            </a:r>
            <a:r>
              <a:rPr lang="en-US" sz="1400" dirty="0" err="1">
                <a:latin typeface="Calibri" pitchFamily="34" charset="0"/>
              </a:rPr>
              <a:t>NegOver</a:t>
            </a:r>
            <a:r>
              <a:rPr lang="en-US" sz="1400" dirty="0">
                <a:latin typeface="Calibri" pitchFamily="34" charset="0"/>
              </a:rPr>
              <a:t>)</a:t>
            </a:r>
          </a:p>
        </p:txBody>
      </p:sp>
      <p:sp>
        <p:nvSpPr>
          <p:cNvPr id="11270" name="Text Box 42"/>
          <p:cNvSpPr txBox="1">
            <a:spLocks noChangeArrowheads="1"/>
          </p:cNvSpPr>
          <p:nvPr/>
        </p:nvSpPr>
        <p:spPr bwMode="auto">
          <a:xfrm>
            <a:off x="6362700" y="5713413"/>
            <a:ext cx="917495" cy="307777"/>
          </a:xfrm>
          <a:prstGeom prst="rect">
            <a:avLst/>
          </a:prstGeom>
          <a:noFill/>
          <a:ln w="25400">
            <a:noFill/>
            <a:miter lim="800000"/>
            <a:headEnd/>
            <a:tailEnd/>
          </a:ln>
        </p:spPr>
        <p:txBody>
          <a:bodyPr wrap="none">
            <a:spAutoFit/>
          </a:bodyPr>
          <a:lstStyle/>
          <a:p>
            <a:pPr>
              <a:lnSpc>
                <a:spcPct val="100000"/>
              </a:lnSpc>
            </a:pPr>
            <a:r>
              <a:rPr lang="en-US" sz="1400" dirty="0">
                <a:latin typeface="Calibri" pitchFamily="34" charset="0"/>
              </a:rPr>
              <a:t>(</a:t>
            </a:r>
            <a:r>
              <a:rPr lang="en-US" sz="1400" dirty="0" err="1">
                <a:latin typeface="Calibri" pitchFamily="34" charset="0"/>
              </a:rPr>
              <a:t>PosOver</a:t>
            </a:r>
            <a:r>
              <a:rPr lang="en-US" sz="1400" dirty="0">
                <a:latin typeface="Calibri" pitchFamily="34" charset="0"/>
              </a:rPr>
              <a:t>)</a:t>
            </a:r>
          </a:p>
        </p:txBody>
      </p:sp>
      <p:grpSp>
        <p:nvGrpSpPr>
          <p:cNvPr id="2" name="Group 43"/>
          <p:cNvGrpSpPr>
            <a:grpSpLocks/>
          </p:cNvGrpSpPr>
          <p:nvPr/>
        </p:nvGrpSpPr>
        <p:grpSpPr bwMode="auto">
          <a:xfrm>
            <a:off x="4314824" y="1444625"/>
            <a:ext cx="3609976" cy="2670175"/>
            <a:chOff x="-105" y="2016"/>
            <a:chExt cx="2274" cy="1682"/>
          </a:xfrm>
        </p:grpSpPr>
        <p:sp>
          <p:nvSpPr>
            <p:cNvPr id="11272" name="Rectangle 44"/>
            <p:cNvSpPr>
              <a:spLocks noChangeArrowheads="1"/>
            </p:cNvSpPr>
            <p:nvPr/>
          </p:nvSpPr>
          <p:spPr bwMode="auto">
            <a:xfrm>
              <a:off x="720" y="2448"/>
              <a:ext cx="432" cy="384"/>
            </a:xfrm>
            <a:prstGeom prst="rect">
              <a:avLst/>
            </a:prstGeom>
            <a:solidFill>
              <a:schemeClr val="bg1"/>
            </a:solidFill>
            <a:ln w="25400">
              <a:solidFill>
                <a:schemeClr val="tx1"/>
              </a:solidFill>
              <a:miter lim="800000"/>
              <a:headEnd/>
              <a:tailEnd/>
            </a:ln>
          </p:spPr>
          <p:txBody>
            <a:bodyPr wrap="none" anchor="ctr"/>
            <a:lstStyle/>
            <a:p>
              <a:endParaRPr lang="en-US"/>
            </a:p>
          </p:txBody>
        </p:sp>
        <p:sp>
          <p:nvSpPr>
            <p:cNvPr id="11273" name="Rectangle 45"/>
            <p:cNvSpPr>
              <a:spLocks noChangeArrowheads="1"/>
            </p:cNvSpPr>
            <p:nvPr/>
          </p:nvSpPr>
          <p:spPr bwMode="auto">
            <a:xfrm>
              <a:off x="1056" y="3312"/>
              <a:ext cx="213" cy="291"/>
            </a:xfrm>
            <a:prstGeom prst="rect">
              <a:avLst/>
            </a:prstGeom>
            <a:noFill/>
            <a:ln w="25400">
              <a:noFill/>
              <a:miter lim="800000"/>
              <a:headEnd/>
              <a:tailEnd/>
            </a:ln>
          </p:spPr>
          <p:txBody>
            <a:bodyPr wrap="none">
              <a:spAutoFit/>
            </a:bodyPr>
            <a:lstStyle/>
            <a:p>
              <a:pPr>
                <a:lnSpc>
                  <a:spcPct val="100000"/>
                </a:lnSpc>
              </a:pPr>
              <a:r>
                <a:rPr lang="en-US" dirty="0"/>
                <a:t>u</a:t>
              </a:r>
            </a:p>
          </p:txBody>
        </p:sp>
        <p:sp>
          <p:nvSpPr>
            <p:cNvPr id="11274" name="Rectangle 46"/>
            <p:cNvSpPr>
              <a:spLocks noChangeArrowheads="1"/>
            </p:cNvSpPr>
            <p:nvPr/>
          </p:nvSpPr>
          <p:spPr bwMode="auto">
            <a:xfrm>
              <a:off x="192" y="2670"/>
              <a:ext cx="205" cy="291"/>
            </a:xfrm>
            <a:prstGeom prst="rect">
              <a:avLst/>
            </a:prstGeom>
            <a:noFill/>
            <a:ln w="25400">
              <a:noFill/>
              <a:miter lim="800000"/>
              <a:headEnd/>
              <a:tailEnd/>
            </a:ln>
          </p:spPr>
          <p:txBody>
            <a:bodyPr wrap="none">
              <a:spAutoFit/>
            </a:bodyPr>
            <a:lstStyle/>
            <a:p>
              <a:pPr>
                <a:lnSpc>
                  <a:spcPct val="100000"/>
                </a:lnSpc>
              </a:pPr>
              <a:r>
                <a:rPr lang="en-US" dirty="0"/>
                <a:t>v</a:t>
              </a:r>
            </a:p>
          </p:txBody>
        </p:sp>
        <p:sp>
          <p:nvSpPr>
            <p:cNvPr id="11275" name="Rectangle 47"/>
            <p:cNvSpPr>
              <a:spLocks noChangeArrowheads="1"/>
            </p:cNvSpPr>
            <p:nvPr/>
          </p:nvSpPr>
          <p:spPr bwMode="auto">
            <a:xfrm>
              <a:off x="768" y="3216"/>
              <a:ext cx="696" cy="291"/>
            </a:xfrm>
            <a:prstGeom prst="rect">
              <a:avLst/>
            </a:prstGeom>
            <a:noFill/>
            <a:ln w="25400">
              <a:noFill/>
              <a:miter lim="800000"/>
              <a:headEnd/>
              <a:tailEnd/>
            </a:ln>
          </p:spPr>
          <p:txBody>
            <a:bodyPr wrap="square">
              <a:spAutoFit/>
            </a:bodyPr>
            <a:lstStyle/>
            <a:p>
              <a:pPr>
                <a:lnSpc>
                  <a:spcPct val="100000"/>
                </a:lnSpc>
              </a:pPr>
              <a:r>
                <a:rPr lang="en-US" b="0" dirty="0">
                  <a:latin typeface="Calibri" pitchFamily="34" charset="0"/>
                </a:rPr>
                <a:t>&lt; 0</a:t>
              </a:r>
            </a:p>
          </p:txBody>
        </p:sp>
        <p:sp>
          <p:nvSpPr>
            <p:cNvPr id="11276" name="Rectangle 48"/>
            <p:cNvSpPr>
              <a:spLocks noChangeArrowheads="1"/>
            </p:cNvSpPr>
            <p:nvPr/>
          </p:nvSpPr>
          <p:spPr bwMode="auto">
            <a:xfrm>
              <a:off x="1200" y="3216"/>
              <a:ext cx="480" cy="291"/>
            </a:xfrm>
            <a:prstGeom prst="rect">
              <a:avLst/>
            </a:prstGeom>
            <a:noFill/>
            <a:ln w="25400">
              <a:noFill/>
              <a:miter lim="800000"/>
              <a:headEnd/>
              <a:tailEnd/>
            </a:ln>
          </p:spPr>
          <p:txBody>
            <a:bodyPr wrap="square">
              <a:spAutoFit/>
            </a:bodyPr>
            <a:lstStyle/>
            <a:p>
              <a:pPr>
                <a:lnSpc>
                  <a:spcPct val="100000"/>
                </a:lnSpc>
              </a:pPr>
              <a:r>
                <a:rPr lang="en-US" b="0" dirty="0">
                  <a:latin typeface="Calibri" pitchFamily="34" charset="0"/>
                </a:rPr>
                <a:t>&gt; 0</a:t>
              </a:r>
            </a:p>
          </p:txBody>
        </p:sp>
        <p:sp>
          <p:nvSpPr>
            <p:cNvPr id="11277" name="Rectangle 49"/>
            <p:cNvSpPr>
              <a:spLocks noChangeArrowheads="1"/>
            </p:cNvSpPr>
            <p:nvPr/>
          </p:nvSpPr>
          <p:spPr bwMode="auto">
            <a:xfrm>
              <a:off x="240" y="2880"/>
              <a:ext cx="464" cy="291"/>
            </a:xfrm>
            <a:prstGeom prst="rect">
              <a:avLst/>
            </a:prstGeom>
            <a:noFill/>
            <a:ln w="25400">
              <a:noFill/>
              <a:miter lim="800000"/>
              <a:headEnd/>
              <a:tailEnd/>
            </a:ln>
          </p:spPr>
          <p:txBody>
            <a:bodyPr wrap="square">
              <a:spAutoFit/>
            </a:bodyPr>
            <a:lstStyle/>
            <a:p>
              <a:pPr>
                <a:lnSpc>
                  <a:spcPct val="100000"/>
                </a:lnSpc>
              </a:pPr>
              <a:r>
                <a:rPr lang="en-US" b="0" dirty="0">
                  <a:latin typeface="Calibri" pitchFamily="34" charset="0"/>
                </a:rPr>
                <a:t>&lt; 0</a:t>
              </a:r>
            </a:p>
          </p:txBody>
        </p:sp>
        <p:sp>
          <p:nvSpPr>
            <p:cNvPr id="11278" name="Rectangle 50"/>
            <p:cNvSpPr>
              <a:spLocks noChangeArrowheads="1"/>
            </p:cNvSpPr>
            <p:nvPr/>
          </p:nvSpPr>
          <p:spPr bwMode="auto">
            <a:xfrm>
              <a:off x="240" y="2496"/>
              <a:ext cx="464" cy="291"/>
            </a:xfrm>
            <a:prstGeom prst="rect">
              <a:avLst/>
            </a:prstGeom>
            <a:noFill/>
            <a:ln w="25400">
              <a:noFill/>
              <a:miter lim="800000"/>
              <a:headEnd/>
              <a:tailEnd/>
            </a:ln>
          </p:spPr>
          <p:txBody>
            <a:bodyPr wrap="square">
              <a:spAutoFit/>
            </a:bodyPr>
            <a:lstStyle/>
            <a:p>
              <a:pPr>
                <a:lnSpc>
                  <a:spcPct val="100000"/>
                </a:lnSpc>
              </a:pPr>
              <a:r>
                <a:rPr lang="en-US" b="0" dirty="0">
                  <a:latin typeface="Calibri" pitchFamily="34" charset="0"/>
                </a:rPr>
                <a:t>&gt; 0</a:t>
              </a:r>
            </a:p>
          </p:txBody>
        </p:sp>
        <p:sp>
          <p:nvSpPr>
            <p:cNvPr id="11279" name="Rectangle 51"/>
            <p:cNvSpPr>
              <a:spLocks noChangeArrowheads="1"/>
            </p:cNvSpPr>
            <p:nvPr/>
          </p:nvSpPr>
          <p:spPr bwMode="auto">
            <a:xfrm>
              <a:off x="-105" y="3504"/>
              <a:ext cx="969" cy="194"/>
            </a:xfrm>
            <a:prstGeom prst="rect">
              <a:avLst/>
            </a:prstGeom>
            <a:noFill/>
            <a:ln w="25400">
              <a:noFill/>
              <a:miter lim="800000"/>
              <a:headEnd/>
              <a:tailEnd/>
            </a:ln>
          </p:spPr>
          <p:txBody>
            <a:bodyPr wrap="none">
              <a:spAutoFit/>
            </a:bodyPr>
            <a:lstStyle/>
            <a:p>
              <a:pPr>
                <a:lnSpc>
                  <a:spcPct val="100000"/>
                </a:lnSpc>
              </a:pPr>
              <a:r>
                <a:rPr lang="en-US" sz="1400" b="0" dirty="0">
                  <a:latin typeface="Calibri" pitchFamily="34" charset="0"/>
                </a:rPr>
                <a:t>Negative Overflow</a:t>
              </a:r>
            </a:p>
          </p:txBody>
        </p:sp>
        <p:sp>
          <p:nvSpPr>
            <p:cNvPr id="11280" name="Rectangle 52"/>
            <p:cNvSpPr>
              <a:spLocks noChangeArrowheads="1"/>
            </p:cNvSpPr>
            <p:nvPr/>
          </p:nvSpPr>
          <p:spPr bwMode="auto">
            <a:xfrm>
              <a:off x="1248" y="2016"/>
              <a:ext cx="921" cy="194"/>
            </a:xfrm>
            <a:prstGeom prst="rect">
              <a:avLst/>
            </a:prstGeom>
            <a:noFill/>
            <a:ln w="25400">
              <a:noFill/>
              <a:miter lim="800000"/>
              <a:headEnd/>
              <a:tailEnd/>
            </a:ln>
          </p:spPr>
          <p:txBody>
            <a:bodyPr wrap="none">
              <a:spAutoFit/>
            </a:bodyPr>
            <a:lstStyle/>
            <a:p>
              <a:pPr>
                <a:lnSpc>
                  <a:spcPct val="100000"/>
                </a:lnSpc>
              </a:pPr>
              <a:r>
                <a:rPr lang="en-US" sz="1400" b="0" dirty="0">
                  <a:latin typeface="Calibri" pitchFamily="34" charset="0"/>
                </a:rPr>
                <a:t>Positive Overflow</a:t>
              </a:r>
            </a:p>
          </p:txBody>
        </p:sp>
        <p:sp>
          <p:nvSpPr>
            <p:cNvPr id="11281" name="Rectangle 53"/>
            <p:cNvSpPr>
              <a:spLocks noChangeArrowheads="1"/>
            </p:cNvSpPr>
            <p:nvPr/>
          </p:nvSpPr>
          <p:spPr bwMode="auto">
            <a:xfrm>
              <a:off x="1152" y="2448"/>
              <a:ext cx="432" cy="384"/>
            </a:xfrm>
            <a:prstGeom prst="rect">
              <a:avLst/>
            </a:prstGeom>
            <a:solidFill>
              <a:schemeClr val="bg1"/>
            </a:solidFill>
            <a:ln w="25400">
              <a:solidFill>
                <a:schemeClr val="tx1"/>
              </a:solidFill>
              <a:miter lim="800000"/>
              <a:headEnd/>
              <a:tailEnd/>
            </a:ln>
          </p:spPr>
          <p:txBody>
            <a:bodyPr wrap="none" anchor="ctr"/>
            <a:lstStyle/>
            <a:p>
              <a:endParaRPr lang="en-US"/>
            </a:p>
          </p:txBody>
        </p:sp>
        <p:sp>
          <p:nvSpPr>
            <p:cNvPr id="11282" name="Rectangle 54"/>
            <p:cNvSpPr>
              <a:spLocks noChangeArrowheads="1"/>
            </p:cNvSpPr>
            <p:nvPr/>
          </p:nvSpPr>
          <p:spPr bwMode="auto">
            <a:xfrm>
              <a:off x="720" y="2832"/>
              <a:ext cx="432" cy="384"/>
            </a:xfrm>
            <a:prstGeom prst="rect">
              <a:avLst/>
            </a:prstGeom>
            <a:solidFill>
              <a:schemeClr val="bg1"/>
            </a:solidFill>
            <a:ln w="25400">
              <a:solidFill>
                <a:schemeClr val="tx1"/>
              </a:solidFill>
              <a:miter lim="800000"/>
              <a:headEnd/>
              <a:tailEnd/>
            </a:ln>
          </p:spPr>
          <p:txBody>
            <a:bodyPr wrap="none" anchor="ctr"/>
            <a:lstStyle/>
            <a:p>
              <a:endParaRPr lang="en-US"/>
            </a:p>
          </p:txBody>
        </p:sp>
        <p:sp>
          <p:nvSpPr>
            <p:cNvPr id="11283" name="Rectangle 55"/>
            <p:cNvSpPr>
              <a:spLocks noChangeArrowheads="1"/>
            </p:cNvSpPr>
            <p:nvPr/>
          </p:nvSpPr>
          <p:spPr bwMode="auto">
            <a:xfrm>
              <a:off x="1152" y="2832"/>
              <a:ext cx="432" cy="384"/>
            </a:xfrm>
            <a:prstGeom prst="rect">
              <a:avLst/>
            </a:prstGeom>
            <a:solidFill>
              <a:schemeClr val="bg1"/>
            </a:solidFill>
            <a:ln w="25400">
              <a:solidFill>
                <a:schemeClr val="tx1"/>
              </a:solidFill>
              <a:miter lim="800000"/>
              <a:headEnd/>
              <a:tailEnd/>
            </a:ln>
          </p:spPr>
          <p:txBody>
            <a:bodyPr wrap="none" anchor="ctr"/>
            <a:lstStyle/>
            <a:p>
              <a:endParaRPr lang="en-US"/>
            </a:p>
          </p:txBody>
        </p:sp>
        <p:sp>
          <p:nvSpPr>
            <p:cNvPr id="11284" name="Freeform 56"/>
            <p:cNvSpPr>
              <a:spLocks/>
            </p:cNvSpPr>
            <p:nvPr/>
          </p:nvSpPr>
          <p:spPr bwMode="auto">
            <a:xfrm rot="5400000" flipH="1">
              <a:off x="1176" y="2424"/>
              <a:ext cx="384" cy="432"/>
            </a:xfrm>
            <a:custGeom>
              <a:avLst/>
              <a:gdLst>
                <a:gd name="T0" fmla="*/ 0 w 432"/>
                <a:gd name="T1" fmla="*/ 0 h 384"/>
                <a:gd name="T2" fmla="*/ 432 w 432"/>
                <a:gd name="T3" fmla="*/ 384 h 384"/>
                <a:gd name="T4" fmla="*/ 432 w 432"/>
                <a:gd name="T5" fmla="*/ 0 h 384"/>
                <a:gd name="T6" fmla="*/ 0 w 432"/>
                <a:gd name="T7" fmla="*/ 0 h 384"/>
                <a:gd name="T8" fmla="*/ 0 60000 65536"/>
                <a:gd name="T9" fmla="*/ 0 60000 65536"/>
                <a:gd name="T10" fmla="*/ 0 60000 65536"/>
                <a:gd name="T11" fmla="*/ 0 60000 65536"/>
                <a:gd name="T12" fmla="*/ 0 w 432"/>
                <a:gd name="T13" fmla="*/ 0 h 384"/>
                <a:gd name="T14" fmla="*/ 432 w 432"/>
                <a:gd name="T15" fmla="*/ 384 h 384"/>
              </a:gdLst>
              <a:ahLst/>
              <a:cxnLst>
                <a:cxn ang="T8">
                  <a:pos x="T0" y="T1"/>
                </a:cxn>
                <a:cxn ang="T9">
                  <a:pos x="T2" y="T3"/>
                </a:cxn>
                <a:cxn ang="T10">
                  <a:pos x="T4" y="T5"/>
                </a:cxn>
                <a:cxn ang="T11">
                  <a:pos x="T6" y="T7"/>
                </a:cxn>
              </a:cxnLst>
              <a:rect l="T12" t="T13" r="T14" b="T15"/>
              <a:pathLst>
                <a:path w="432" h="384">
                  <a:moveTo>
                    <a:pt x="0" y="0"/>
                  </a:moveTo>
                  <a:lnTo>
                    <a:pt x="432" y="384"/>
                  </a:lnTo>
                  <a:lnTo>
                    <a:pt x="432" y="0"/>
                  </a:lnTo>
                  <a:lnTo>
                    <a:pt x="0" y="0"/>
                  </a:lnTo>
                  <a:close/>
                </a:path>
              </a:pathLst>
            </a:custGeom>
            <a:solidFill>
              <a:srgbClr val="FF9999"/>
            </a:solidFill>
            <a:ln w="25400">
              <a:solidFill>
                <a:schemeClr val="tx1"/>
              </a:solidFill>
              <a:round/>
              <a:headEnd/>
              <a:tailEnd/>
            </a:ln>
          </p:spPr>
          <p:txBody>
            <a:bodyPr wrap="none" anchor="ctr"/>
            <a:lstStyle/>
            <a:p>
              <a:endParaRPr lang="en-US"/>
            </a:p>
          </p:txBody>
        </p:sp>
        <p:sp>
          <p:nvSpPr>
            <p:cNvPr id="11285" name="Freeform 57"/>
            <p:cNvSpPr>
              <a:spLocks/>
            </p:cNvSpPr>
            <p:nvPr/>
          </p:nvSpPr>
          <p:spPr bwMode="auto">
            <a:xfrm rot="16200000" flipH="1">
              <a:off x="744" y="2808"/>
              <a:ext cx="384" cy="432"/>
            </a:xfrm>
            <a:custGeom>
              <a:avLst/>
              <a:gdLst>
                <a:gd name="T0" fmla="*/ 0 w 432"/>
                <a:gd name="T1" fmla="*/ 0 h 384"/>
                <a:gd name="T2" fmla="*/ 432 w 432"/>
                <a:gd name="T3" fmla="*/ 384 h 384"/>
                <a:gd name="T4" fmla="*/ 432 w 432"/>
                <a:gd name="T5" fmla="*/ 0 h 384"/>
                <a:gd name="T6" fmla="*/ 0 w 432"/>
                <a:gd name="T7" fmla="*/ 0 h 384"/>
                <a:gd name="T8" fmla="*/ 0 60000 65536"/>
                <a:gd name="T9" fmla="*/ 0 60000 65536"/>
                <a:gd name="T10" fmla="*/ 0 60000 65536"/>
                <a:gd name="T11" fmla="*/ 0 60000 65536"/>
                <a:gd name="T12" fmla="*/ 0 w 432"/>
                <a:gd name="T13" fmla="*/ 0 h 384"/>
                <a:gd name="T14" fmla="*/ 432 w 432"/>
                <a:gd name="T15" fmla="*/ 384 h 384"/>
              </a:gdLst>
              <a:ahLst/>
              <a:cxnLst>
                <a:cxn ang="T8">
                  <a:pos x="T0" y="T1"/>
                </a:cxn>
                <a:cxn ang="T9">
                  <a:pos x="T2" y="T3"/>
                </a:cxn>
                <a:cxn ang="T10">
                  <a:pos x="T4" y="T5"/>
                </a:cxn>
                <a:cxn ang="T11">
                  <a:pos x="T6" y="T7"/>
                </a:cxn>
              </a:cxnLst>
              <a:rect l="T12" t="T13" r="T14" b="T15"/>
              <a:pathLst>
                <a:path w="432" h="384">
                  <a:moveTo>
                    <a:pt x="0" y="0"/>
                  </a:moveTo>
                  <a:lnTo>
                    <a:pt x="432" y="384"/>
                  </a:lnTo>
                  <a:lnTo>
                    <a:pt x="432" y="0"/>
                  </a:lnTo>
                  <a:lnTo>
                    <a:pt x="0" y="0"/>
                  </a:lnTo>
                  <a:close/>
                </a:path>
              </a:pathLst>
            </a:custGeom>
            <a:solidFill>
              <a:srgbClr val="FF9999"/>
            </a:solidFill>
            <a:ln w="25400">
              <a:solidFill>
                <a:schemeClr val="tx1"/>
              </a:solidFill>
              <a:round/>
              <a:headEnd/>
              <a:tailEnd/>
            </a:ln>
          </p:spPr>
          <p:txBody>
            <a:bodyPr wrap="none" anchor="ctr"/>
            <a:lstStyle/>
            <a:p>
              <a:endParaRPr lang="en-US"/>
            </a:p>
          </p:txBody>
        </p:sp>
        <p:sp>
          <p:nvSpPr>
            <p:cNvPr id="11286" name="Line 58"/>
            <p:cNvSpPr>
              <a:spLocks noChangeShapeType="1"/>
            </p:cNvSpPr>
            <p:nvPr/>
          </p:nvSpPr>
          <p:spPr bwMode="auto">
            <a:xfrm flipV="1">
              <a:off x="672" y="3072"/>
              <a:ext cx="144" cy="432"/>
            </a:xfrm>
            <a:prstGeom prst="line">
              <a:avLst/>
            </a:prstGeom>
            <a:noFill/>
            <a:ln w="25400">
              <a:solidFill>
                <a:schemeClr val="tx1"/>
              </a:solidFill>
              <a:round/>
              <a:headEnd/>
              <a:tailEnd type="triangle" w="med" len="med"/>
            </a:ln>
          </p:spPr>
          <p:txBody>
            <a:bodyPr wrap="none" anchor="ctr"/>
            <a:lstStyle/>
            <a:p>
              <a:endParaRPr lang="en-US"/>
            </a:p>
          </p:txBody>
        </p:sp>
        <p:sp>
          <p:nvSpPr>
            <p:cNvPr id="11287" name="Line 59"/>
            <p:cNvSpPr>
              <a:spLocks noChangeShapeType="1"/>
            </p:cNvSpPr>
            <p:nvPr/>
          </p:nvSpPr>
          <p:spPr bwMode="auto">
            <a:xfrm flipH="1">
              <a:off x="1440" y="2256"/>
              <a:ext cx="0" cy="336"/>
            </a:xfrm>
            <a:prstGeom prst="line">
              <a:avLst/>
            </a:prstGeom>
            <a:noFill/>
            <a:ln w="25400">
              <a:solidFill>
                <a:schemeClr val="tx1"/>
              </a:solidFill>
              <a:round/>
              <a:headEnd/>
              <a:tailEnd type="triangle" w="med" len="med"/>
            </a:ln>
          </p:spPr>
          <p:txBody>
            <a:bodyPr wrap="none" anchor="ctr"/>
            <a:lstStyle/>
            <a:p>
              <a:endParaRPr lang="en-US"/>
            </a:p>
          </p:txBody>
        </p:sp>
        <p:sp>
          <p:nvSpPr>
            <p:cNvPr id="11288" name="Rectangle 60"/>
            <p:cNvSpPr>
              <a:spLocks noChangeArrowheads="1"/>
            </p:cNvSpPr>
            <p:nvPr/>
          </p:nvSpPr>
          <p:spPr bwMode="auto">
            <a:xfrm>
              <a:off x="144" y="2159"/>
              <a:ext cx="976" cy="289"/>
            </a:xfrm>
            <a:prstGeom prst="rect">
              <a:avLst/>
            </a:prstGeom>
            <a:noFill/>
            <a:ln w="25400">
              <a:noFill/>
              <a:miter lim="800000"/>
              <a:headEnd/>
              <a:tailEnd/>
            </a:ln>
          </p:spPr>
          <p:txBody>
            <a:bodyPr wrap="none" lIns="90487" tIns="44450" rIns="90487" bIns="44450">
              <a:spAutoFit/>
            </a:bodyPr>
            <a:lstStyle/>
            <a:p>
              <a:pPr>
                <a:spcBef>
                  <a:spcPct val="30000"/>
                </a:spcBef>
              </a:pPr>
              <a:r>
                <a:rPr lang="en-US" dirty="0" err="1">
                  <a:solidFill>
                    <a:schemeClr val="tx2"/>
                  </a:solidFill>
                  <a:latin typeface="Calibri" pitchFamily="34" charset="0"/>
                </a:rPr>
                <a:t>TAdd</a:t>
              </a:r>
              <a:r>
                <a:rPr lang="en-US" dirty="0">
                  <a:solidFill>
                    <a:schemeClr val="tx2"/>
                  </a:solidFill>
                  <a:latin typeface="Calibri" pitchFamily="34" charset="0"/>
                </a:rPr>
                <a:t>(</a:t>
              </a:r>
              <a:r>
                <a:rPr lang="en-US" i="1" dirty="0">
                  <a:solidFill>
                    <a:schemeClr val="tx2"/>
                  </a:solidFill>
                  <a:latin typeface="Calibri" pitchFamily="34" charset="0"/>
                </a:rPr>
                <a:t>u</a:t>
              </a:r>
              <a:r>
                <a:rPr lang="en-US" dirty="0">
                  <a:solidFill>
                    <a:schemeClr val="tx2"/>
                  </a:solidFill>
                  <a:latin typeface="Calibri" pitchFamily="34" charset="0"/>
                </a:rPr>
                <a:t> , </a:t>
              </a:r>
              <a:r>
                <a:rPr lang="en-US" i="1" dirty="0">
                  <a:solidFill>
                    <a:schemeClr val="tx2"/>
                  </a:solidFill>
                  <a:latin typeface="Calibri" pitchFamily="34" charset="0"/>
                </a:rPr>
                <a:t>v</a:t>
              </a:r>
              <a:r>
                <a:rPr lang="en-US" dirty="0">
                  <a:solidFill>
                    <a:schemeClr val="tx2"/>
                  </a:solidFill>
                  <a:latin typeface="Calibri" pitchFamily="34" charset="0"/>
                </a:rPr>
                <a:t>)</a:t>
              </a:r>
            </a:p>
          </p:txBody>
        </p:sp>
      </p:grpSp>
      <p:sp>
        <p:nvSpPr>
          <p:cNvPr id="25" name="TextBox 24"/>
          <p:cNvSpPr txBox="1"/>
          <p:nvPr/>
        </p:nvSpPr>
        <p:spPr>
          <a:xfrm>
            <a:off x="4235302" y="4953000"/>
            <a:ext cx="551010" cy="363534"/>
          </a:xfrm>
          <a:prstGeom prst="rect">
            <a:avLst/>
          </a:prstGeom>
          <a:solidFill>
            <a:srgbClr val="FFFF99"/>
          </a:solidFill>
        </p:spPr>
        <p:txBody>
          <a:bodyPr wrap="square" rtlCol="0">
            <a:spAutoFit/>
          </a:bodyPr>
          <a:lstStyle/>
          <a:p>
            <a:r>
              <a:rPr lang="en-US" sz="2000" b="0" i="1" dirty="0">
                <a:latin typeface="Times New Roman" pitchFamily="18" charset="0"/>
                <a:cs typeface="Times New Roman" pitchFamily="18" charset="0"/>
              </a:rPr>
              <a:t>2</a:t>
            </a:r>
            <a:r>
              <a:rPr lang="en-US" sz="2000" b="0" i="1" baseline="30000" dirty="0">
                <a:latin typeface="Times New Roman" pitchFamily="18" charset="0"/>
                <a:cs typeface="Times New Roman" pitchFamily="18" charset="0"/>
              </a:rPr>
              <a:t>w</a:t>
            </a:r>
          </a:p>
        </p:txBody>
      </p:sp>
      <p:sp>
        <p:nvSpPr>
          <p:cNvPr id="26" name="TextBox 25"/>
          <p:cNvSpPr txBox="1"/>
          <p:nvPr/>
        </p:nvSpPr>
        <p:spPr>
          <a:xfrm>
            <a:off x="4288970" y="5619690"/>
            <a:ext cx="551010" cy="400110"/>
          </a:xfrm>
          <a:prstGeom prst="rect">
            <a:avLst/>
          </a:prstGeom>
          <a:solidFill>
            <a:srgbClr val="FFFF99"/>
          </a:solidFill>
        </p:spPr>
        <p:txBody>
          <a:bodyPr wrap="square" rtlCol="0">
            <a:spAutoFit/>
          </a:bodyPr>
          <a:lstStyle/>
          <a:p>
            <a:r>
              <a:rPr lang="en-US" sz="2000" b="0" i="1" dirty="0">
                <a:latin typeface="Times New Roman" pitchFamily="18" charset="0"/>
                <a:cs typeface="Times New Roman" pitchFamily="18" charset="0"/>
              </a:rPr>
              <a:t>2</a:t>
            </a:r>
            <a:r>
              <a:rPr lang="en-US" sz="2000" b="0" i="1" baseline="30000" dirty="0">
                <a:latin typeface="Times New Roman" pitchFamily="18" charset="0"/>
                <a:cs typeface="Times New Roman" pitchFamily="18" charset="0"/>
              </a:rPr>
              <a:t>w</a:t>
            </a:r>
          </a:p>
        </p:txBody>
      </p:sp>
    </p:spTree>
    <p:extLst>
      <p:ext uri="{BB962C8B-B14F-4D97-AF65-F5344CB8AC3E}">
        <p14:creationId xmlns:p14="http://schemas.microsoft.com/office/powerpoint/2010/main" val="8839429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304800" y="587375"/>
            <a:ext cx="5908675" cy="555625"/>
          </a:xfrm>
        </p:spPr>
        <p:txBody>
          <a:bodyPr/>
          <a:lstStyle/>
          <a:p>
            <a:pPr eaLnBrk="1" hangingPunct="1">
              <a:defRPr/>
            </a:pPr>
            <a:r>
              <a:rPr lang="en-US"/>
              <a:t>Multiplication</a:t>
            </a:r>
          </a:p>
        </p:txBody>
      </p:sp>
      <p:sp>
        <p:nvSpPr>
          <p:cNvPr id="156675" name="Rectangle 3"/>
          <p:cNvSpPr>
            <a:spLocks noGrp="1" noChangeArrowheads="1"/>
          </p:cNvSpPr>
          <p:nvPr>
            <p:ph type="body" idx="1"/>
          </p:nvPr>
        </p:nvSpPr>
        <p:spPr>
          <a:xfrm>
            <a:off x="304800" y="1328737"/>
            <a:ext cx="8307388" cy="5224463"/>
          </a:xfrm>
        </p:spPr>
        <p:txBody>
          <a:bodyPr lIns="90487" tIns="44450" rIns="90487" bIns="44450"/>
          <a:lstStyle/>
          <a:p>
            <a:pPr eaLnBrk="1" hangingPunct="1">
              <a:defRPr/>
            </a:pPr>
            <a:r>
              <a:rPr lang="en-US" dirty="0"/>
              <a:t>Goal: Computing Product of </a:t>
            </a:r>
            <a:r>
              <a:rPr lang="en-US" b="0" i="1" dirty="0"/>
              <a:t>w</a:t>
            </a:r>
            <a:r>
              <a:rPr lang="en-US" dirty="0"/>
              <a:t>-bit numbers </a:t>
            </a:r>
            <a:r>
              <a:rPr lang="en-US" b="0" i="1" dirty="0"/>
              <a:t>x</a:t>
            </a:r>
            <a:r>
              <a:rPr lang="en-US" dirty="0"/>
              <a:t>, </a:t>
            </a:r>
            <a:r>
              <a:rPr lang="en-US" b="0" i="1" dirty="0"/>
              <a:t>y</a:t>
            </a:r>
          </a:p>
          <a:p>
            <a:pPr lvl="1" eaLnBrk="1" hangingPunct="1">
              <a:defRPr/>
            </a:pPr>
            <a:r>
              <a:rPr lang="en-US" dirty="0"/>
              <a:t>Either signed or unsigned</a:t>
            </a:r>
          </a:p>
          <a:p>
            <a:pPr eaLnBrk="1" hangingPunct="1">
              <a:defRPr/>
            </a:pPr>
            <a:r>
              <a:rPr lang="en-US" dirty="0"/>
              <a:t>But, exact results can be bigger than </a:t>
            </a:r>
            <a:r>
              <a:rPr lang="en-US" b="0" i="1" dirty="0" err="1"/>
              <a:t>w</a:t>
            </a:r>
            <a:r>
              <a:rPr lang="en-US" b="0" i="1" dirty="0"/>
              <a:t> </a:t>
            </a:r>
            <a:r>
              <a:rPr lang="en-US" dirty="0"/>
              <a:t>bits</a:t>
            </a:r>
            <a:endParaRPr lang="en-US" i="1" dirty="0"/>
          </a:p>
          <a:p>
            <a:pPr lvl="1" eaLnBrk="1" hangingPunct="1">
              <a:defRPr/>
            </a:pPr>
            <a:r>
              <a:rPr lang="en-US" dirty="0"/>
              <a:t>Unsigned: up to 2</a:t>
            </a:r>
            <a:r>
              <a:rPr lang="en-US" i="1" dirty="0"/>
              <a:t>w</a:t>
            </a:r>
            <a:r>
              <a:rPr lang="en-US" dirty="0"/>
              <a:t> bits</a:t>
            </a:r>
          </a:p>
          <a:p>
            <a:pPr lvl="2">
              <a:defRPr/>
            </a:pPr>
            <a:r>
              <a:rPr lang="en-US" b="0" dirty="0"/>
              <a:t>Result range: 0 ≤ </a:t>
            </a:r>
            <a:r>
              <a:rPr lang="en-US" b="0" i="1" dirty="0"/>
              <a:t>x</a:t>
            </a:r>
            <a:r>
              <a:rPr lang="en-US" b="0" dirty="0"/>
              <a:t> * </a:t>
            </a:r>
            <a:r>
              <a:rPr lang="en-US" b="0" i="1" dirty="0"/>
              <a:t>y</a:t>
            </a:r>
            <a:r>
              <a:rPr lang="en-US" b="0" dirty="0"/>
              <a:t> ≤ (2</a:t>
            </a:r>
            <a:r>
              <a:rPr lang="en-US" b="0" i="1" baseline="30000" dirty="0"/>
              <a:t>w</a:t>
            </a:r>
            <a:r>
              <a:rPr lang="en-US" b="0" dirty="0"/>
              <a:t> – 1) </a:t>
            </a:r>
            <a:r>
              <a:rPr lang="en-US" b="0" baseline="30000" dirty="0"/>
              <a:t>2</a:t>
            </a:r>
            <a:r>
              <a:rPr lang="en-US" b="0" dirty="0"/>
              <a:t>  =  2</a:t>
            </a:r>
            <a:r>
              <a:rPr lang="en-US" b="0" baseline="30000" dirty="0"/>
              <a:t>2</a:t>
            </a:r>
            <a:r>
              <a:rPr lang="en-US" b="0" i="1" baseline="30000" dirty="0"/>
              <a:t>w</a:t>
            </a:r>
            <a:r>
              <a:rPr lang="en-US" b="0" dirty="0"/>
              <a:t> – 2</a:t>
            </a:r>
            <a:r>
              <a:rPr lang="en-US" b="0" i="1" baseline="30000" dirty="0"/>
              <a:t>w</a:t>
            </a:r>
            <a:r>
              <a:rPr lang="en-US" b="0" baseline="30000" dirty="0"/>
              <a:t>+1</a:t>
            </a:r>
            <a:r>
              <a:rPr lang="en-US" b="0" dirty="0"/>
              <a:t> + 1</a:t>
            </a:r>
          </a:p>
          <a:p>
            <a:pPr lvl="1" eaLnBrk="1" hangingPunct="1">
              <a:defRPr/>
            </a:pPr>
            <a:r>
              <a:rPr lang="en-US" dirty="0"/>
              <a:t>Two’s complement min (negative): Up to 2</a:t>
            </a:r>
            <a:r>
              <a:rPr lang="en-US" i="1" dirty="0"/>
              <a:t>w</a:t>
            </a:r>
            <a:r>
              <a:rPr lang="en-US" dirty="0"/>
              <a:t>-1 bits</a:t>
            </a:r>
          </a:p>
          <a:p>
            <a:pPr lvl="2">
              <a:defRPr/>
            </a:pPr>
            <a:r>
              <a:rPr lang="en-US" b="0" dirty="0"/>
              <a:t>Result range</a:t>
            </a:r>
            <a:r>
              <a:rPr lang="en-US" b="0" i="1" dirty="0"/>
              <a:t>: </a:t>
            </a:r>
            <a:r>
              <a:rPr lang="en-US" b="0" i="1" dirty="0" err="1"/>
              <a:t>x</a:t>
            </a:r>
            <a:r>
              <a:rPr lang="en-US" b="0" dirty="0"/>
              <a:t> * </a:t>
            </a:r>
            <a:r>
              <a:rPr lang="en-US" b="0" i="1" dirty="0"/>
              <a:t>y</a:t>
            </a:r>
            <a:r>
              <a:rPr lang="en-US" b="0" dirty="0"/>
              <a:t>  ≥ (–2</a:t>
            </a:r>
            <a:r>
              <a:rPr lang="en-US" b="0" i="1" baseline="30000" dirty="0"/>
              <a:t>w</a:t>
            </a:r>
            <a:r>
              <a:rPr lang="en-US" b="0" baseline="30000" dirty="0"/>
              <a:t>–1</a:t>
            </a:r>
            <a:r>
              <a:rPr lang="en-US" b="0" dirty="0"/>
              <a:t>)*(2</a:t>
            </a:r>
            <a:r>
              <a:rPr lang="en-US" b="0" i="1" baseline="30000" dirty="0"/>
              <a:t>w</a:t>
            </a:r>
            <a:r>
              <a:rPr lang="en-US" b="0" baseline="30000" dirty="0"/>
              <a:t>–1</a:t>
            </a:r>
            <a:r>
              <a:rPr lang="en-US" b="0" dirty="0"/>
              <a:t>–1)  =  –2</a:t>
            </a:r>
            <a:r>
              <a:rPr lang="en-US" b="0" baseline="30000" dirty="0"/>
              <a:t>2</a:t>
            </a:r>
            <a:r>
              <a:rPr lang="en-US" b="0" i="1" baseline="30000" dirty="0"/>
              <a:t>w</a:t>
            </a:r>
            <a:r>
              <a:rPr lang="en-US" b="0" baseline="30000" dirty="0"/>
              <a:t>–2 </a:t>
            </a:r>
            <a:r>
              <a:rPr lang="en-US" b="0" dirty="0"/>
              <a:t>+ 2</a:t>
            </a:r>
            <a:r>
              <a:rPr lang="en-US" b="0" i="1" baseline="30000" dirty="0"/>
              <a:t>w</a:t>
            </a:r>
            <a:r>
              <a:rPr lang="en-US" b="0" baseline="30000" dirty="0"/>
              <a:t>–1</a:t>
            </a:r>
          </a:p>
          <a:p>
            <a:pPr lvl="1">
              <a:defRPr/>
            </a:pPr>
            <a:r>
              <a:rPr lang="en-US" dirty="0"/>
              <a:t>Two’s complement max (positive): Up to 2</a:t>
            </a:r>
            <a:r>
              <a:rPr lang="en-US" i="1" dirty="0"/>
              <a:t>w</a:t>
            </a:r>
            <a:r>
              <a:rPr lang="en-US" dirty="0"/>
              <a:t> bits, but only for (</a:t>
            </a:r>
            <a:r>
              <a:rPr lang="en-US" i="1" dirty="0"/>
              <a:t>TMin</a:t>
            </a:r>
            <a:r>
              <a:rPr lang="en-US" i="1" baseline="-25000" dirty="0"/>
              <a:t>w</a:t>
            </a:r>
            <a:r>
              <a:rPr lang="en-US" dirty="0"/>
              <a:t>)</a:t>
            </a:r>
            <a:r>
              <a:rPr lang="en-US" baseline="30000" dirty="0"/>
              <a:t>2</a:t>
            </a:r>
          </a:p>
          <a:p>
            <a:pPr lvl="2">
              <a:defRPr/>
            </a:pPr>
            <a:r>
              <a:rPr lang="en-US" b="0" dirty="0"/>
              <a:t>Result range: </a:t>
            </a:r>
            <a:r>
              <a:rPr lang="en-US" b="0" i="1" dirty="0"/>
              <a:t>x</a:t>
            </a:r>
            <a:r>
              <a:rPr lang="en-US" b="0" dirty="0"/>
              <a:t> * </a:t>
            </a:r>
            <a:r>
              <a:rPr lang="en-US" b="0" i="1" dirty="0"/>
              <a:t>y</a:t>
            </a:r>
            <a:r>
              <a:rPr lang="en-US" b="0" dirty="0"/>
              <a:t> ≤ (–2</a:t>
            </a:r>
            <a:r>
              <a:rPr lang="en-US" b="0" i="1" baseline="30000" dirty="0"/>
              <a:t>w</a:t>
            </a:r>
            <a:r>
              <a:rPr lang="en-US" b="0" baseline="30000" dirty="0"/>
              <a:t>–1</a:t>
            </a:r>
            <a:r>
              <a:rPr lang="en-US" b="0" dirty="0"/>
              <a:t>) </a:t>
            </a:r>
            <a:r>
              <a:rPr lang="en-US" b="0" baseline="30000" dirty="0"/>
              <a:t>2</a:t>
            </a:r>
            <a:r>
              <a:rPr lang="en-US" b="0" dirty="0"/>
              <a:t>  =  2</a:t>
            </a:r>
            <a:r>
              <a:rPr lang="en-US" b="0" baseline="30000" dirty="0"/>
              <a:t>2</a:t>
            </a:r>
            <a:r>
              <a:rPr lang="en-US" b="0" i="1" baseline="30000" dirty="0"/>
              <a:t>w</a:t>
            </a:r>
            <a:r>
              <a:rPr lang="en-US" b="0" baseline="30000" dirty="0"/>
              <a:t>–2</a:t>
            </a:r>
          </a:p>
          <a:p>
            <a:pPr eaLnBrk="1" hangingPunct="1">
              <a:defRPr/>
            </a:pPr>
            <a:r>
              <a:rPr lang="en-US" dirty="0"/>
              <a:t>So, maintaining exact results…</a:t>
            </a:r>
          </a:p>
          <a:p>
            <a:pPr lvl="1" eaLnBrk="1" hangingPunct="1">
              <a:defRPr/>
            </a:pPr>
            <a:r>
              <a:rPr lang="en-US" dirty="0"/>
              <a:t>would need to keep expanding word size with each product computed</a:t>
            </a:r>
          </a:p>
          <a:p>
            <a:pPr lvl="1" eaLnBrk="1" hangingPunct="1">
              <a:defRPr/>
            </a:pPr>
            <a:r>
              <a:rPr lang="en-US" dirty="0"/>
              <a:t>is done in software, if needed</a:t>
            </a:r>
          </a:p>
          <a:p>
            <a:pPr lvl="2">
              <a:defRPr/>
            </a:pPr>
            <a:r>
              <a:rPr lang="en-US" dirty="0"/>
              <a:t>e.g., by “arbitrary precision” arithmetic packages</a:t>
            </a:r>
          </a:p>
        </p:txBody>
      </p:sp>
    </p:spTree>
    <p:extLst>
      <p:ext uri="{BB962C8B-B14F-4D97-AF65-F5344CB8AC3E}">
        <p14:creationId xmlns:p14="http://schemas.microsoft.com/office/powerpoint/2010/main" val="197239160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p:nvPr>
        </p:nvSpPr>
        <p:spPr>
          <a:xfrm>
            <a:off x="228600" y="587375"/>
            <a:ext cx="7686675" cy="555625"/>
          </a:xfrm>
        </p:spPr>
        <p:txBody>
          <a:bodyPr/>
          <a:lstStyle/>
          <a:p>
            <a:pPr eaLnBrk="1" hangingPunct="1">
              <a:defRPr/>
            </a:pPr>
            <a:r>
              <a:rPr lang="en-US" dirty="0"/>
              <a:t>Unsigned Multiplication in C</a:t>
            </a:r>
          </a:p>
        </p:txBody>
      </p:sp>
      <p:sp>
        <p:nvSpPr>
          <p:cNvPr id="158723" name="Rectangle 3"/>
          <p:cNvSpPr>
            <a:spLocks noGrp="1" noChangeArrowheads="1"/>
          </p:cNvSpPr>
          <p:nvPr>
            <p:ph type="body" idx="1"/>
          </p:nvPr>
        </p:nvSpPr>
        <p:spPr>
          <a:xfrm>
            <a:off x="260350" y="3689350"/>
            <a:ext cx="5149850" cy="1643063"/>
          </a:xfrm>
        </p:spPr>
        <p:txBody>
          <a:bodyPr lIns="90487" tIns="44450" rIns="90487" bIns="44450"/>
          <a:lstStyle/>
          <a:p>
            <a:pPr eaLnBrk="1" hangingPunct="1">
              <a:tabLst>
                <a:tab pos="1828800" algn="l"/>
                <a:tab pos="2286000" algn="l"/>
                <a:tab pos="3035300" algn="l"/>
                <a:tab pos="3429000" algn="l"/>
              </a:tabLst>
              <a:defRPr/>
            </a:pPr>
            <a:r>
              <a:rPr lang="en-US"/>
              <a:t>Standard Multiplication Function</a:t>
            </a:r>
          </a:p>
          <a:p>
            <a:pPr lvl="1" eaLnBrk="1" hangingPunct="1">
              <a:tabLst>
                <a:tab pos="1828800" algn="l"/>
                <a:tab pos="2286000" algn="l"/>
                <a:tab pos="3035300" algn="l"/>
                <a:tab pos="3429000" algn="l"/>
              </a:tabLst>
              <a:defRPr/>
            </a:pPr>
            <a:r>
              <a:rPr lang="en-US"/>
              <a:t>Ignores high order </a:t>
            </a:r>
            <a:r>
              <a:rPr lang="en-US" b="0" i="1"/>
              <a:t>w</a:t>
            </a:r>
            <a:r>
              <a:rPr lang="en-US"/>
              <a:t> bits</a:t>
            </a:r>
          </a:p>
          <a:p>
            <a:pPr eaLnBrk="1" hangingPunct="1">
              <a:tabLst>
                <a:tab pos="1828800" algn="l"/>
                <a:tab pos="2286000" algn="l"/>
                <a:tab pos="3035300" algn="l"/>
                <a:tab pos="3429000" algn="l"/>
              </a:tabLst>
              <a:defRPr/>
            </a:pPr>
            <a:r>
              <a:rPr lang="en-US"/>
              <a:t>Implements Modular Arithmetic</a:t>
            </a:r>
          </a:p>
          <a:p>
            <a:pPr lvl="1" eaLnBrk="1" hangingPunct="1">
              <a:buFont typeface="Wingdings" pitchFamily="2" charset="2"/>
              <a:buNone/>
              <a:tabLst>
                <a:tab pos="1828800" algn="l"/>
                <a:tab pos="2286000" algn="l"/>
                <a:tab pos="3035300" algn="l"/>
                <a:tab pos="3429000" algn="l"/>
              </a:tabLst>
              <a:defRPr/>
            </a:pPr>
            <a:r>
              <a:rPr lang="en-US" b="0"/>
              <a:t>UMult</a:t>
            </a:r>
            <a:r>
              <a:rPr lang="en-US" b="0" i="1" baseline="-25000"/>
              <a:t>w</a:t>
            </a:r>
            <a:r>
              <a:rPr lang="en-US" b="0"/>
              <a:t>(</a:t>
            </a:r>
            <a:r>
              <a:rPr lang="en-US" b="0" i="1"/>
              <a:t>u</a:t>
            </a:r>
            <a:r>
              <a:rPr lang="en-US" b="0"/>
              <a:t> , </a:t>
            </a:r>
            <a:r>
              <a:rPr lang="en-US" b="0" i="1"/>
              <a:t>v</a:t>
            </a:r>
            <a:r>
              <a:rPr lang="en-US" b="0"/>
              <a:t>)	=	</a:t>
            </a:r>
            <a:r>
              <a:rPr lang="en-US" b="0" i="1"/>
              <a:t>u</a:t>
            </a:r>
            <a:r>
              <a:rPr lang="en-US" b="0"/>
              <a:t>   · </a:t>
            </a:r>
            <a:r>
              <a:rPr lang="en-US" b="0" i="1"/>
              <a:t>v</a:t>
            </a:r>
            <a:r>
              <a:rPr lang="en-US" b="0"/>
              <a:t>  mod 2</a:t>
            </a:r>
            <a:r>
              <a:rPr lang="en-US" b="0" i="1" baseline="30000"/>
              <a:t>w</a:t>
            </a:r>
          </a:p>
        </p:txBody>
      </p:sp>
      <p:grpSp>
        <p:nvGrpSpPr>
          <p:cNvPr id="2" name="Group 4"/>
          <p:cNvGrpSpPr>
            <a:grpSpLocks/>
          </p:cNvGrpSpPr>
          <p:nvPr/>
        </p:nvGrpSpPr>
        <p:grpSpPr bwMode="auto">
          <a:xfrm>
            <a:off x="6172200" y="1524000"/>
            <a:ext cx="2743200" cy="228600"/>
            <a:chOff x="2976" y="816"/>
            <a:chExt cx="1728" cy="144"/>
          </a:xfrm>
        </p:grpSpPr>
        <p:sp>
          <p:nvSpPr>
            <p:cNvPr id="36911" name="Rectangle 5"/>
            <p:cNvSpPr>
              <a:spLocks noChangeArrowheads="1"/>
            </p:cNvSpPr>
            <p:nvPr/>
          </p:nvSpPr>
          <p:spPr bwMode="auto">
            <a:xfrm>
              <a:off x="2976"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12" name="Rectangle 6"/>
            <p:cNvSpPr>
              <a:spLocks noChangeArrowheads="1"/>
            </p:cNvSpPr>
            <p:nvPr/>
          </p:nvSpPr>
          <p:spPr bwMode="auto">
            <a:xfrm>
              <a:off x="3120"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13" name="Rectangle 7"/>
            <p:cNvSpPr>
              <a:spLocks noChangeArrowheads="1"/>
            </p:cNvSpPr>
            <p:nvPr/>
          </p:nvSpPr>
          <p:spPr bwMode="auto">
            <a:xfrm>
              <a:off x="3264"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14" name="Rectangle 8"/>
            <p:cNvSpPr>
              <a:spLocks noChangeArrowheads="1"/>
            </p:cNvSpPr>
            <p:nvPr/>
          </p:nvSpPr>
          <p:spPr bwMode="auto">
            <a:xfrm>
              <a:off x="4272"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15" name="Rectangle 9"/>
            <p:cNvSpPr>
              <a:spLocks noChangeArrowheads="1"/>
            </p:cNvSpPr>
            <p:nvPr/>
          </p:nvSpPr>
          <p:spPr bwMode="auto">
            <a:xfrm>
              <a:off x="4416"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16" name="Rectangle 10"/>
            <p:cNvSpPr>
              <a:spLocks noChangeArrowheads="1"/>
            </p:cNvSpPr>
            <p:nvPr/>
          </p:nvSpPr>
          <p:spPr bwMode="auto">
            <a:xfrm>
              <a:off x="4560"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17" name="Rectangle 11"/>
            <p:cNvSpPr>
              <a:spLocks noChangeArrowheads="1"/>
            </p:cNvSpPr>
            <p:nvPr/>
          </p:nvSpPr>
          <p:spPr bwMode="auto">
            <a:xfrm>
              <a:off x="3408" y="816"/>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grpSp>
        <p:nvGrpSpPr>
          <p:cNvPr id="3" name="Group 12"/>
          <p:cNvGrpSpPr>
            <a:grpSpLocks/>
          </p:cNvGrpSpPr>
          <p:nvPr/>
        </p:nvGrpSpPr>
        <p:grpSpPr bwMode="auto">
          <a:xfrm>
            <a:off x="6172200" y="1981200"/>
            <a:ext cx="2743200" cy="228600"/>
            <a:chOff x="2976" y="1104"/>
            <a:chExt cx="1728" cy="144"/>
          </a:xfrm>
        </p:grpSpPr>
        <p:sp>
          <p:nvSpPr>
            <p:cNvPr id="36904" name="Rectangle 13"/>
            <p:cNvSpPr>
              <a:spLocks noChangeArrowheads="1"/>
            </p:cNvSpPr>
            <p:nvPr/>
          </p:nvSpPr>
          <p:spPr bwMode="auto">
            <a:xfrm>
              <a:off x="2976"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05" name="Rectangle 14"/>
            <p:cNvSpPr>
              <a:spLocks noChangeArrowheads="1"/>
            </p:cNvSpPr>
            <p:nvPr/>
          </p:nvSpPr>
          <p:spPr bwMode="auto">
            <a:xfrm>
              <a:off x="3120"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06" name="Rectangle 15"/>
            <p:cNvSpPr>
              <a:spLocks noChangeArrowheads="1"/>
            </p:cNvSpPr>
            <p:nvPr/>
          </p:nvSpPr>
          <p:spPr bwMode="auto">
            <a:xfrm>
              <a:off x="3264"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07" name="Rectangle 16"/>
            <p:cNvSpPr>
              <a:spLocks noChangeArrowheads="1"/>
            </p:cNvSpPr>
            <p:nvPr/>
          </p:nvSpPr>
          <p:spPr bwMode="auto">
            <a:xfrm>
              <a:off x="4272"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08" name="Rectangle 17"/>
            <p:cNvSpPr>
              <a:spLocks noChangeArrowheads="1"/>
            </p:cNvSpPr>
            <p:nvPr/>
          </p:nvSpPr>
          <p:spPr bwMode="auto">
            <a:xfrm>
              <a:off x="4416"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09" name="Rectangle 18"/>
            <p:cNvSpPr>
              <a:spLocks noChangeArrowheads="1"/>
            </p:cNvSpPr>
            <p:nvPr/>
          </p:nvSpPr>
          <p:spPr bwMode="auto">
            <a:xfrm>
              <a:off x="4560"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10" name="Rectangle 19"/>
            <p:cNvSpPr>
              <a:spLocks noChangeArrowheads="1"/>
            </p:cNvSpPr>
            <p:nvPr/>
          </p:nvSpPr>
          <p:spPr bwMode="auto">
            <a:xfrm>
              <a:off x="3408" y="1104"/>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36870" name="Rectangle 20"/>
          <p:cNvSpPr>
            <a:spLocks noChangeArrowheads="1"/>
          </p:cNvSpPr>
          <p:nvPr/>
        </p:nvSpPr>
        <p:spPr bwMode="auto">
          <a:xfrm>
            <a:off x="5562600" y="1447800"/>
            <a:ext cx="298450" cy="366713"/>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u</a:t>
            </a:r>
          </a:p>
        </p:txBody>
      </p:sp>
      <p:sp>
        <p:nvSpPr>
          <p:cNvPr id="36871" name="Rectangle 21"/>
          <p:cNvSpPr>
            <a:spLocks noChangeArrowheads="1"/>
          </p:cNvSpPr>
          <p:nvPr/>
        </p:nvSpPr>
        <p:spPr bwMode="auto">
          <a:xfrm>
            <a:off x="5562600" y="1905000"/>
            <a:ext cx="285750" cy="366713"/>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v</a:t>
            </a:r>
          </a:p>
        </p:txBody>
      </p:sp>
      <p:sp>
        <p:nvSpPr>
          <p:cNvPr id="36872" name="Line 22"/>
          <p:cNvSpPr>
            <a:spLocks noChangeShapeType="1"/>
          </p:cNvSpPr>
          <p:nvPr/>
        </p:nvSpPr>
        <p:spPr bwMode="auto">
          <a:xfrm>
            <a:off x="2743200" y="2286000"/>
            <a:ext cx="6324600" cy="0"/>
          </a:xfrm>
          <a:prstGeom prst="line">
            <a:avLst/>
          </a:prstGeom>
          <a:noFill/>
          <a:ln w="25400">
            <a:solidFill>
              <a:schemeClr val="tx1"/>
            </a:solidFill>
            <a:round/>
            <a:headEnd/>
            <a:tailEnd/>
          </a:ln>
        </p:spPr>
        <p:txBody>
          <a:bodyPr wrap="none" anchor="ctr"/>
          <a:lstStyle/>
          <a:p>
            <a:endParaRPr lang="en-US"/>
          </a:p>
        </p:txBody>
      </p:sp>
      <p:sp>
        <p:nvSpPr>
          <p:cNvPr id="36873" name="Rectangle 23"/>
          <p:cNvSpPr>
            <a:spLocks noChangeArrowheads="1"/>
          </p:cNvSpPr>
          <p:nvPr/>
        </p:nvSpPr>
        <p:spPr bwMode="auto">
          <a:xfrm>
            <a:off x="5181600" y="1905000"/>
            <a:ext cx="320675" cy="366713"/>
          </a:xfrm>
          <a:prstGeom prst="rect">
            <a:avLst/>
          </a:prstGeom>
          <a:noFill/>
          <a:ln w="25400">
            <a:noFill/>
            <a:miter lim="800000"/>
            <a:headEnd/>
            <a:tailEnd/>
          </a:ln>
        </p:spPr>
        <p:txBody>
          <a:bodyPr wrap="none">
            <a:spAutoFit/>
          </a:bodyPr>
          <a:lstStyle/>
          <a:p>
            <a:pPr>
              <a:lnSpc>
                <a:spcPct val="100000"/>
              </a:lnSpc>
            </a:pPr>
            <a:r>
              <a:rPr lang="en-US"/>
              <a:t>*</a:t>
            </a:r>
          </a:p>
        </p:txBody>
      </p:sp>
      <p:grpSp>
        <p:nvGrpSpPr>
          <p:cNvPr id="4" name="Group 24"/>
          <p:cNvGrpSpPr>
            <a:grpSpLocks/>
          </p:cNvGrpSpPr>
          <p:nvPr/>
        </p:nvGrpSpPr>
        <p:grpSpPr bwMode="auto">
          <a:xfrm>
            <a:off x="6172200" y="2438400"/>
            <a:ext cx="2743200" cy="228600"/>
            <a:chOff x="2976" y="1392"/>
            <a:chExt cx="1728" cy="144"/>
          </a:xfrm>
        </p:grpSpPr>
        <p:sp>
          <p:nvSpPr>
            <p:cNvPr id="36897" name="Rectangle 25"/>
            <p:cNvSpPr>
              <a:spLocks noChangeArrowheads="1"/>
            </p:cNvSpPr>
            <p:nvPr/>
          </p:nvSpPr>
          <p:spPr bwMode="auto">
            <a:xfrm>
              <a:off x="297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898" name="Rectangle 26"/>
            <p:cNvSpPr>
              <a:spLocks noChangeArrowheads="1"/>
            </p:cNvSpPr>
            <p:nvPr/>
          </p:nvSpPr>
          <p:spPr bwMode="auto">
            <a:xfrm>
              <a:off x="312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899" name="Rectangle 27"/>
            <p:cNvSpPr>
              <a:spLocks noChangeArrowheads="1"/>
            </p:cNvSpPr>
            <p:nvPr/>
          </p:nvSpPr>
          <p:spPr bwMode="auto">
            <a:xfrm>
              <a:off x="3264"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00" name="Rectangle 28"/>
            <p:cNvSpPr>
              <a:spLocks noChangeArrowheads="1"/>
            </p:cNvSpPr>
            <p:nvPr/>
          </p:nvSpPr>
          <p:spPr bwMode="auto">
            <a:xfrm>
              <a:off x="4272"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01" name="Rectangle 29"/>
            <p:cNvSpPr>
              <a:spLocks noChangeArrowheads="1"/>
            </p:cNvSpPr>
            <p:nvPr/>
          </p:nvSpPr>
          <p:spPr bwMode="auto">
            <a:xfrm>
              <a:off x="441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02" name="Rectangle 30"/>
            <p:cNvSpPr>
              <a:spLocks noChangeArrowheads="1"/>
            </p:cNvSpPr>
            <p:nvPr/>
          </p:nvSpPr>
          <p:spPr bwMode="auto">
            <a:xfrm>
              <a:off x="456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903" name="Rectangle 31"/>
            <p:cNvSpPr>
              <a:spLocks noChangeArrowheads="1"/>
            </p:cNvSpPr>
            <p:nvPr/>
          </p:nvSpPr>
          <p:spPr bwMode="auto">
            <a:xfrm>
              <a:off x="3408" y="1392"/>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36875" name="Rectangle 32"/>
          <p:cNvSpPr>
            <a:spLocks noChangeArrowheads="1"/>
          </p:cNvSpPr>
          <p:nvPr/>
        </p:nvSpPr>
        <p:spPr bwMode="auto">
          <a:xfrm>
            <a:off x="2857500" y="2286000"/>
            <a:ext cx="571500" cy="366713"/>
          </a:xfrm>
          <a:prstGeom prst="rect">
            <a:avLst/>
          </a:prstGeom>
          <a:noFill/>
          <a:ln w="25400">
            <a:noFill/>
            <a:miter lim="800000"/>
            <a:headEnd/>
            <a:tailEnd/>
          </a:ln>
        </p:spPr>
        <p:txBody>
          <a:bodyPr wrap="none">
            <a:spAutoFit/>
          </a:bodyPr>
          <a:lstStyle/>
          <a:p>
            <a:pPr algn="r">
              <a:lnSpc>
                <a:spcPct val="100000"/>
              </a:lnSpc>
            </a:pPr>
            <a:r>
              <a:rPr lang="en-US" b="0" i="1">
                <a:latin typeface="Times" pitchFamily="18" charset="0"/>
              </a:rPr>
              <a:t>u </a:t>
            </a:r>
            <a:r>
              <a:rPr lang="en-US" b="0">
                <a:latin typeface="Times" pitchFamily="18" charset="0"/>
              </a:rPr>
              <a:t>· </a:t>
            </a:r>
            <a:r>
              <a:rPr lang="en-US" b="0" i="1">
                <a:latin typeface="Times" pitchFamily="18" charset="0"/>
              </a:rPr>
              <a:t>v</a:t>
            </a:r>
          </a:p>
        </p:txBody>
      </p:sp>
      <p:grpSp>
        <p:nvGrpSpPr>
          <p:cNvPr id="5" name="Group 33"/>
          <p:cNvGrpSpPr>
            <a:grpSpLocks/>
          </p:cNvGrpSpPr>
          <p:nvPr/>
        </p:nvGrpSpPr>
        <p:grpSpPr bwMode="auto">
          <a:xfrm>
            <a:off x="6172200" y="2895600"/>
            <a:ext cx="2743200" cy="228600"/>
            <a:chOff x="2976" y="1392"/>
            <a:chExt cx="1728" cy="144"/>
          </a:xfrm>
        </p:grpSpPr>
        <p:sp>
          <p:nvSpPr>
            <p:cNvPr id="36890" name="Rectangle 34"/>
            <p:cNvSpPr>
              <a:spLocks noChangeArrowheads="1"/>
            </p:cNvSpPr>
            <p:nvPr/>
          </p:nvSpPr>
          <p:spPr bwMode="auto">
            <a:xfrm>
              <a:off x="297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891" name="Rectangle 35"/>
            <p:cNvSpPr>
              <a:spLocks noChangeArrowheads="1"/>
            </p:cNvSpPr>
            <p:nvPr/>
          </p:nvSpPr>
          <p:spPr bwMode="auto">
            <a:xfrm>
              <a:off x="312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892" name="Rectangle 36"/>
            <p:cNvSpPr>
              <a:spLocks noChangeArrowheads="1"/>
            </p:cNvSpPr>
            <p:nvPr/>
          </p:nvSpPr>
          <p:spPr bwMode="auto">
            <a:xfrm>
              <a:off x="3264"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893" name="Rectangle 37"/>
            <p:cNvSpPr>
              <a:spLocks noChangeArrowheads="1"/>
            </p:cNvSpPr>
            <p:nvPr/>
          </p:nvSpPr>
          <p:spPr bwMode="auto">
            <a:xfrm>
              <a:off x="4272"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894" name="Rectangle 38"/>
            <p:cNvSpPr>
              <a:spLocks noChangeArrowheads="1"/>
            </p:cNvSpPr>
            <p:nvPr/>
          </p:nvSpPr>
          <p:spPr bwMode="auto">
            <a:xfrm>
              <a:off x="441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895" name="Rectangle 39"/>
            <p:cNvSpPr>
              <a:spLocks noChangeArrowheads="1"/>
            </p:cNvSpPr>
            <p:nvPr/>
          </p:nvSpPr>
          <p:spPr bwMode="auto">
            <a:xfrm>
              <a:off x="456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36896" name="Rectangle 40"/>
            <p:cNvSpPr>
              <a:spLocks noChangeArrowheads="1"/>
            </p:cNvSpPr>
            <p:nvPr/>
          </p:nvSpPr>
          <p:spPr bwMode="auto">
            <a:xfrm>
              <a:off x="3408" y="1392"/>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36877" name="Line 41"/>
          <p:cNvSpPr>
            <a:spLocks noChangeShapeType="1"/>
          </p:cNvSpPr>
          <p:nvPr/>
        </p:nvSpPr>
        <p:spPr bwMode="auto">
          <a:xfrm flipV="1">
            <a:off x="2743200" y="2743200"/>
            <a:ext cx="6324600" cy="0"/>
          </a:xfrm>
          <a:prstGeom prst="line">
            <a:avLst/>
          </a:prstGeom>
          <a:noFill/>
          <a:ln w="25400">
            <a:solidFill>
              <a:schemeClr val="tx1"/>
            </a:solidFill>
            <a:round/>
            <a:headEnd/>
            <a:tailEnd/>
          </a:ln>
        </p:spPr>
        <p:txBody>
          <a:bodyPr wrap="none" anchor="ctr"/>
          <a:lstStyle/>
          <a:p>
            <a:endParaRPr lang="en-US"/>
          </a:p>
        </p:txBody>
      </p:sp>
      <p:sp>
        <p:nvSpPr>
          <p:cNvPr id="36878" name="Text Box 42"/>
          <p:cNvSpPr txBox="1">
            <a:spLocks noChangeArrowheads="1"/>
          </p:cNvSpPr>
          <p:nvPr/>
        </p:nvSpPr>
        <p:spPr bwMode="auto">
          <a:xfrm>
            <a:off x="228600" y="2362200"/>
            <a:ext cx="2586798" cy="400110"/>
          </a:xfrm>
          <a:prstGeom prst="rect">
            <a:avLst/>
          </a:prstGeom>
          <a:noFill/>
          <a:ln w="25400">
            <a:noFill/>
            <a:miter lim="800000"/>
            <a:headEnd/>
            <a:tailEnd/>
          </a:ln>
        </p:spPr>
        <p:txBody>
          <a:bodyPr wrap="none">
            <a:spAutoFit/>
          </a:bodyPr>
          <a:lstStyle/>
          <a:p>
            <a:pPr>
              <a:lnSpc>
                <a:spcPct val="100000"/>
              </a:lnSpc>
            </a:pPr>
            <a:r>
              <a:rPr lang="en-US" sz="2000" b="0" dirty="0">
                <a:latin typeface="Calibri" pitchFamily="34" charset="0"/>
              </a:rPr>
              <a:t>True Product: 2*</a:t>
            </a:r>
            <a:r>
              <a:rPr lang="en-US" sz="2000" b="0" i="1" dirty="0">
                <a:latin typeface="Calibri" pitchFamily="34" charset="0"/>
              </a:rPr>
              <a:t>w</a:t>
            </a:r>
            <a:r>
              <a:rPr lang="en-US" sz="2000" b="0" dirty="0">
                <a:latin typeface="Calibri" pitchFamily="34" charset="0"/>
              </a:rPr>
              <a:t>  bits</a:t>
            </a:r>
          </a:p>
        </p:txBody>
      </p:sp>
      <p:sp>
        <p:nvSpPr>
          <p:cNvPr id="36879" name="Text Box 43"/>
          <p:cNvSpPr txBox="1">
            <a:spLocks noChangeArrowheads="1"/>
          </p:cNvSpPr>
          <p:nvPr/>
        </p:nvSpPr>
        <p:spPr bwMode="auto">
          <a:xfrm>
            <a:off x="228600" y="1676400"/>
            <a:ext cx="1944315" cy="400110"/>
          </a:xfrm>
          <a:prstGeom prst="rect">
            <a:avLst/>
          </a:prstGeom>
          <a:noFill/>
          <a:ln w="25400">
            <a:noFill/>
            <a:miter lim="800000"/>
            <a:headEnd/>
            <a:tailEnd/>
          </a:ln>
        </p:spPr>
        <p:txBody>
          <a:bodyPr wrap="none">
            <a:spAutoFit/>
          </a:bodyPr>
          <a:lstStyle/>
          <a:p>
            <a:pPr>
              <a:lnSpc>
                <a:spcPct val="100000"/>
              </a:lnSpc>
            </a:pPr>
            <a:r>
              <a:rPr lang="en-US" sz="2000" b="0" dirty="0">
                <a:latin typeface="Calibri" pitchFamily="34" charset="0"/>
              </a:rPr>
              <a:t>Operands: </a:t>
            </a:r>
            <a:r>
              <a:rPr lang="en-US" sz="2000" b="0" i="1" dirty="0">
                <a:latin typeface="Calibri" pitchFamily="34" charset="0"/>
              </a:rPr>
              <a:t>w</a:t>
            </a:r>
            <a:r>
              <a:rPr lang="en-US" sz="2000" b="0" dirty="0">
                <a:latin typeface="Calibri" pitchFamily="34" charset="0"/>
              </a:rPr>
              <a:t> bits</a:t>
            </a:r>
          </a:p>
        </p:txBody>
      </p:sp>
      <p:sp>
        <p:nvSpPr>
          <p:cNvPr id="36880" name="Text Box 44"/>
          <p:cNvSpPr txBox="1">
            <a:spLocks noChangeArrowheads="1"/>
          </p:cNvSpPr>
          <p:nvPr/>
        </p:nvSpPr>
        <p:spPr bwMode="auto">
          <a:xfrm>
            <a:off x="228600" y="2971800"/>
            <a:ext cx="2438400" cy="400110"/>
          </a:xfrm>
          <a:prstGeom prst="rect">
            <a:avLst/>
          </a:prstGeom>
          <a:noFill/>
          <a:ln w="25400">
            <a:noFill/>
            <a:miter lim="800000"/>
            <a:headEnd/>
            <a:tailEnd/>
          </a:ln>
        </p:spPr>
        <p:txBody>
          <a:bodyPr>
            <a:spAutoFit/>
          </a:bodyPr>
          <a:lstStyle/>
          <a:p>
            <a:pPr>
              <a:lnSpc>
                <a:spcPct val="100000"/>
              </a:lnSpc>
            </a:pPr>
            <a:r>
              <a:rPr lang="en-US" sz="2000" b="0" dirty="0">
                <a:latin typeface="Calibri" pitchFamily="34" charset="0"/>
              </a:rPr>
              <a:t>Discard </a:t>
            </a:r>
            <a:r>
              <a:rPr lang="en-US" sz="2000" b="0" i="1" dirty="0">
                <a:latin typeface="Calibri" pitchFamily="34" charset="0"/>
              </a:rPr>
              <a:t>w</a:t>
            </a:r>
            <a:r>
              <a:rPr lang="en-US" sz="2000" b="0" dirty="0">
                <a:latin typeface="Calibri" pitchFamily="34" charset="0"/>
              </a:rPr>
              <a:t> bits: </a:t>
            </a:r>
            <a:r>
              <a:rPr lang="en-US" sz="2000" b="0" i="1" dirty="0">
                <a:latin typeface="Calibri" pitchFamily="34" charset="0"/>
              </a:rPr>
              <a:t>w</a:t>
            </a:r>
            <a:r>
              <a:rPr lang="en-US" sz="2000" b="0" dirty="0">
                <a:latin typeface="Calibri" pitchFamily="34" charset="0"/>
              </a:rPr>
              <a:t> bits</a:t>
            </a:r>
          </a:p>
        </p:txBody>
      </p:sp>
      <p:sp>
        <p:nvSpPr>
          <p:cNvPr id="36881" name="Rectangle 45"/>
          <p:cNvSpPr>
            <a:spLocks noChangeArrowheads="1"/>
          </p:cNvSpPr>
          <p:nvPr/>
        </p:nvSpPr>
        <p:spPr bwMode="auto">
          <a:xfrm>
            <a:off x="4584700" y="2743200"/>
            <a:ext cx="1435100" cy="366713"/>
          </a:xfrm>
          <a:prstGeom prst="rect">
            <a:avLst/>
          </a:prstGeom>
          <a:noFill/>
          <a:ln w="25400">
            <a:noFill/>
            <a:miter lim="800000"/>
            <a:headEnd/>
            <a:tailEnd/>
          </a:ln>
        </p:spPr>
        <p:txBody>
          <a:bodyPr wrap="none">
            <a:spAutoFit/>
          </a:bodyPr>
          <a:lstStyle/>
          <a:p>
            <a:pPr algn="r">
              <a:lnSpc>
                <a:spcPct val="100000"/>
              </a:lnSpc>
            </a:pPr>
            <a:r>
              <a:rPr lang="en-US" b="0">
                <a:latin typeface="Times" pitchFamily="18" charset="0"/>
              </a:rPr>
              <a:t>UMult</a:t>
            </a:r>
            <a:r>
              <a:rPr lang="en-US" b="0" i="1" baseline="-25000">
                <a:latin typeface="Times" pitchFamily="18" charset="0"/>
              </a:rPr>
              <a:t>w</a:t>
            </a:r>
            <a:r>
              <a:rPr lang="en-US" b="0">
                <a:latin typeface="Times" pitchFamily="18" charset="0"/>
              </a:rPr>
              <a:t>(</a:t>
            </a:r>
            <a:r>
              <a:rPr lang="en-US" b="0" i="1">
                <a:latin typeface="Times" pitchFamily="18" charset="0"/>
              </a:rPr>
              <a:t>u</a:t>
            </a:r>
            <a:r>
              <a:rPr lang="en-US" b="0">
                <a:latin typeface="Times" pitchFamily="18" charset="0"/>
              </a:rPr>
              <a:t> , </a:t>
            </a:r>
            <a:r>
              <a:rPr lang="en-US" b="0" i="1">
                <a:latin typeface="Times" pitchFamily="18" charset="0"/>
              </a:rPr>
              <a:t>v</a:t>
            </a:r>
            <a:r>
              <a:rPr lang="en-US" b="0">
                <a:latin typeface="Times" pitchFamily="18" charset="0"/>
              </a:rPr>
              <a:t>)</a:t>
            </a:r>
          </a:p>
        </p:txBody>
      </p:sp>
      <p:grpSp>
        <p:nvGrpSpPr>
          <p:cNvPr id="6" name="Group 46"/>
          <p:cNvGrpSpPr>
            <a:grpSpLocks/>
          </p:cNvGrpSpPr>
          <p:nvPr/>
        </p:nvGrpSpPr>
        <p:grpSpPr bwMode="auto">
          <a:xfrm>
            <a:off x="3429000" y="2438400"/>
            <a:ext cx="2743200" cy="228600"/>
            <a:chOff x="2976" y="1392"/>
            <a:chExt cx="1728" cy="144"/>
          </a:xfrm>
          <a:solidFill>
            <a:schemeClr val="accent2">
              <a:lumMod val="40000"/>
              <a:lumOff val="60000"/>
            </a:schemeClr>
          </a:solidFill>
        </p:grpSpPr>
        <p:sp>
          <p:nvSpPr>
            <p:cNvPr id="36883" name="Rectangle 47"/>
            <p:cNvSpPr>
              <a:spLocks noChangeArrowheads="1"/>
            </p:cNvSpPr>
            <p:nvPr/>
          </p:nvSpPr>
          <p:spPr bwMode="auto">
            <a:xfrm>
              <a:off x="2976" y="1392"/>
              <a:ext cx="144" cy="144"/>
            </a:xfrm>
            <a:prstGeom prst="rect">
              <a:avLst/>
            </a:prstGeom>
            <a:grpFill/>
            <a:ln w="25400">
              <a:solidFill>
                <a:schemeClr val="tx1"/>
              </a:solidFill>
              <a:miter lim="800000"/>
              <a:headEnd/>
              <a:tailEnd/>
            </a:ln>
          </p:spPr>
          <p:txBody>
            <a:bodyPr wrap="none" anchor="ctr"/>
            <a:lstStyle/>
            <a:p>
              <a:pPr algn="ctr">
                <a:lnSpc>
                  <a:spcPct val="100000"/>
                </a:lnSpc>
              </a:pPr>
              <a:endParaRPr lang="en-US" b="0"/>
            </a:p>
          </p:txBody>
        </p:sp>
        <p:sp>
          <p:nvSpPr>
            <p:cNvPr id="36884" name="Rectangle 48"/>
            <p:cNvSpPr>
              <a:spLocks noChangeArrowheads="1"/>
            </p:cNvSpPr>
            <p:nvPr/>
          </p:nvSpPr>
          <p:spPr bwMode="auto">
            <a:xfrm>
              <a:off x="3120" y="1392"/>
              <a:ext cx="144" cy="144"/>
            </a:xfrm>
            <a:prstGeom prst="rect">
              <a:avLst/>
            </a:prstGeom>
            <a:grpFill/>
            <a:ln w="25400">
              <a:solidFill>
                <a:schemeClr val="tx1"/>
              </a:solidFill>
              <a:miter lim="800000"/>
              <a:headEnd/>
              <a:tailEnd/>
            </a:ln>
          </p:spPr>
          <p:txBody>
            <a:bodyPr wrap="none" anchor="ctr"/>
            <a:lstStyle/>
            <a:p>
              <a:pPr algn="ctr">
                <a:lnSpc>
                  <a:spcPct val="100000"/>
                </a:lnSpc>
              </a:pPr>
              <a:endParaRPr lang="en-US" b="0"/>
            </a:p>
          </p:txBody>
        </p:sp>
        <p:sp>
          <p:nvSpPr>
            <p:cNvPr id="36885" name="Rectangle 49"/>
            <p:cNvSpPr>
              <a:spLocks noChangeArrowheads="1"/>
            </p:cNvSpPr>
            <p:nvPr/>
          </p:nvSpPr>
          <p:spPr bwMode="auto">
            <a:xfrm>
              <a:off x="3264" y="1392"/>
              <a:ext cx="144" cy="144"/>
            </a:xfrm>
            <a:prstGeom prst="rect">
              <a:avLst/>
            </a:prstGeom>
            <a:grpFill/>
            <a:ln w="25400">
              <a:solidFill>
                <a:schemeClr val="tx1"/>
              </a:solidFill>
              <a:miter lim="800000"/>
              <a:headEnd/>
              <a:tailEnd/>
            </a:ln>
          </p:spPr>
          <p:txBody>
            <a:bodyPr wrap="none" anchor="ctr"/>
            <a:lstStyle/>
            <a:p>
              <a:pPr algn="ctr">
                <a:lnSpc>
                  <a:spcPct val="100000"/>
                </a:lnSpc>
              </a:pPr>
              <a:endParaRPr lang="en-US" b="0"/>
            </a:p>
          </p:txBody>
        </p:sp>
        <p:sp>
          <p:nvSpPr>
            <p:cNvPr id="36886" name="Rectangle 50"/>
            <p:cNvSpPr>
              <a:spLocks noChangeArrowheads="1"/>
            </p:cNvSpPr>
            <p:nvPr/>
          </p:nvSpPr>
          <p:spPr bwMode="auto">
            <a:xfrm>
              <a:off x="4272" y="1392"/>
              <a:ext cx="144" cy="144"/>
            </a:xfrm>
            <a:prstGeom prst="rect">
              <a:avLst/>
            </a:prstGeom>
            <a:grpFill/>
            <a:ln w="25400">
              <a:solidFill>
                <a:schemeClr val="tx1"/>
              </a:solidFill>
              <a:miter lim="800000"/>
              <a:headEnd/>
              <a:tailEnd/>
            </a:ln>
          </p:spPr>
          <p:txBody>
            <a:bodyPr wrap="none" anchor="ctr"/>
            <a:lstStyle/>
            <a:p>
              <a:pPr algn="ctr">
                <a:lnSpc>
                  <a:spcPct val="100000"/>
                </a:lnSpc>
              </a:pPr>
              <a:endParaRPr lang="en-US" b="0"/>
            </a:p>
          </p:txBody>
        </p:sp>
        <p:sp>
          <p:nvSpPr>
            <p:cNvPr id="36887" name="Rectangle 51"/>
            <p:cNvSpPr>
              <a:spLocks noChangeArrowheads="1"/>
            </p:cNvSpPr>
            <p:nvPr/>
          </p:nvSpPr>
          <p:spPr bwMode="auto">
            <a:xfrm>
              <a:off x="4416" y="1392"/>
              <a:ext cx="144" cy="144"/>
            </a:xfrm>
            <a:prstGeom prst="rect">
              <a:avLst/>
            </a:prstGeom>
            <a:grpFill/>
            <a:ln w="25400">
              <a:solidFill>
                <a:schemeClr val="tx1"/>
              </a:solidFill>
              <a:miter lim="800000"/>
              <a:headEnd/>
              <a:tailEnd/>
            </a:ln>
          </p:spPr>
          <p:txBody>
            <a:bodyPr wrap="none" anchor="ctr"/>
            <a:lstStyle/>
            <a:p>
              <a:pPr algn="ctr">
                <a:lnSpc>
                  <a:spcPct val="100000"/>
                </a:lnSpc>
              </a:pPr>
              <a:endParaRPr lang="en-US" b="0"/>
            </a:p>
          </p:txBody>
        </p:sp>
        <p:sp>
          <p:nvSpPr>
            <p:cNvPr id="36888" name="Rectangle 52"/>
            <p:cNvSpPr>
              <a:spLocks noChangeArrowheads="1"/>
            </p:cNvSpPr>
            <p:nvPr/>
          </p:nvSpPr>
          <p:spPr bwMode="auto">
            <a:xfrm>
              <a:off x="4560" y="1392"/>
              <a:ext cx="144" cy="144"/>
            </a:xfrm>
            <a:prstGeom prst="rect">
              <a:avLst/>
            </a:prstGeom>
            <a:grpFill/>
            <a:ln w="25400">
              <a:solidFill>
                <a:schemeClr val="tx1"/>
              </a:solidFill>
              <a:miter lim="800000"/>
              <a:headEnd/>
              <a:tailEnd/>
            </a:ln>
          </p:spPr>
          <p:txBody>
            <a:bodyPr wrap="none" anchor="ctr"/>
            <a:lstStyle/>
            <a:p>
              <a:pPr algn="ctr">
                <a:lnSpc>
                  <a:spcPct val="100000"/>
                </a:lnSpc>
              </a:pPr>
              <a:endParaRPr lang="en-US" b="0"/>
            </a:p>
          </p:txBody>
        </p:sp>
        <p:sp>
          <p:nvSpPr>
            <p:cNvPr id="36889" name="Rectangle 53"/>
            <p:cNvSpPr>
              <a:spLocks noChangeArrowheads="1"/>
            </p:cNvSpPr>
            <p:nvPr/>
          </p:nvSpPr>
          <p:spPr bwMode="auto">
            <a:xfrm>
              <a:off x="3408" y="1392"/>
              <a:ext cx="864" cy="144"/>
            </a:xfrm>
            <a:prstGeom prst="rect">
              <a:avLst/>
            </a:prstGeom>
            <a:grpFill/>
            <a:ln w="25400">
              <a:solidFill>
                <a:schemeClr val="tx1"/>
              </a:solidFill>
              <a:miter lim="800000"/>
              <a:headEnd/>
              <a:tailEnd/>
            </a:ln>
          </p:spPr>
          <p:txBody>
            <a:bodyPr wrap="none" anchor="ctr"/>
            <a:lstStyle/>
            <a:p>
              <a:pPr algn="ctr">
                <a:lnSpc>
                  <a:spcPct val="100000"/>
                </a:lnSpc>
              </a:pPr>
              <a:r>
                <a:rPr lang="en-US" b="0"/>
                <a:t>• • •</a:t>
              </a:r>
            </a:p>
          </p:txBody>
        </p:sp>
      </p:grpSp>
      <p:sp>
        <p:nvSpPr>
          <p:cNvPr id="69" name="Rectangle 5"/>
          <p:cNvSpPr>
            <a:spLocks/>
          </p:cNvSpPr>
          <p:nvPr/>
        </p:nvSpPr>
        <p:spPr bwMode="auto">
          <a:xfrm>
            <a:off x="2895600" y="5350589"/>
            <a:ext cx="3221395" cy="1025922"/>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1110 1001</a:t>
            </a:r>
          </a:p>
          <a:p>
            <a:pPr eaLnBrk="1" hangingPunct="1"/>
            <a:r>
              <a:rPr lang="en-US" sz="2000" b="0" dirty="0">
                <a:solidFill>
                  <a:srgbClr val="000066"/>
                </a:solidFill>
                <a:latin typeface="Courier New Bold" charset="0"/>
                <a:ea typeface="Courier New Bold" charset="0"/>
                <a:cs typeface="Courier New Bold" charset="0"/>
                <a:sym typeface="Courier New Bold" charset="0"/>
              </a:rPr>
              <a:t>*          1101 0101</a:t>
            </a:r>
          </a:p>
          <a:p>
            <a:pPr eaLnBrk="1" hangingPunct="1"/>
            <a:endParaRPr lang="en-US" sz="2000" b="0" dirty="0">
              <a:solidFill>
                <a:srgbClr val="FFFFFF"/>
              </a:solidFill>
              <a:latin typeface="Courier New Bold" charset="0"/>
              <a:ea typeface="Courier New Bold" charset="0"/>
              <a:cs typeface="Courier New Bold" charset="0"/>
              <a:sym typeface="Courier New Bold" charset="0"/>
            </a:endParaRPr>
          </a:p>
        </p:txBody>
      </p:sp>
      <p:sp>
        <p:nvSpPr>
          <p:cNvPr id="70" name="Line 6"/>
          <p:cNvSpPr>
            <a:spLocks noChangeShapeType="1"/>
          </p:cNvSpPr>
          <p:nvPr/>
        </p:nvSpPr>
        <p:spPr bwMode="auto">
          <a:xfrm>
            <a:off x="2925483" y="6036389"/>
            <a:ext cx="3094317"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71" name="Rectangle 13"/>
          <p:cNvSpPr>
            <a:spLocks/>
          </p:cNvSpPr>
          <p:nvPr/>
        </p:nvSpPr>
        <p:spPr bwMode="auto">
          <a:xfrm>
            <a:off x="2895600" y="6007020"/>
            <a:ext cx="3221896"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1100 0001 1101 1101</a:t>
            </a:r>
          </a:p>
        </p:txBody>
      </p:sp>
      <p:sp>
        <p:nvSpPr>
          <p:cNvPr id="72" name="Rectangle 13"/>
          <p:cNvSpPr>
            <a:spLocks/>
          </p:cNvSpPr>
          <p:nvPr/>
        </p:nvSpPr>
        <p:spPr bwMode="auto">
          <a:xfrm>
            <a:off x="2895600" y="6371431"/>
            <a:ext cx="3221395"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1101 1101</a:t>
            </a:r>
          </a:p>
        </p:txBody>
      </p:sp>
      <p:sp>
        <p:nvSpPr>
          <p:cNvPr id="73" name="Line 6"/>
          <p:cNvSpPr>
            <a:spLocks noChangeShapeType="1"/>
          </p:cNvSpPr>
          <p:nvPr/>
        </p:nvSpPr>
        <p:spPr bwMode="auto">
          <a:xfrm>
            <a:off x="2925484" y="6376511"/>
            <a:ext cx="3094316"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74" name="Rectangle 5"/>
          <p:cNvSpPr>
            <a:spLocks/>
          </p:cNvSpPr>
          <p:nvPr/>
        </p:nvSpPr>
        <p:spPr bwMode="auto">
          <a:xfrm>
            <a:off x="6351193" y="5350589"/>
            <a:ext cx="913070" cy="718145"/>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E9</a:t>
            </a:r>
          </a:p>
          <a:p>
            <a:pPr eaLnBrk="1" hangingPunct="1"/>
            <a:r>
              <a:rPr lang="en-US" sz="2000" b="0" dirty="0">
                <a:solidFill>
                  <a:srgbClr val="000066"/>
                </a:solidFill>
                <a:latin typeface="Courier New Bold" charset="0"/>
                <a:ea typeface="Courier New Bold" charset="0"/>
                <a:cs typeface="Courier New Bold" charset="0"/>
                <a:sym typeface="Courier New Bold" charset="0"/>
              </a:rPr>
              <a:t>*  D5</a:t>
            </a:r>
          </a:p>
        </p:txBody>
      </p:sp>
      <p:sp>
        <p:nvSpPr>
          <p:cNvPr id="75" name="Line 6"/>
          <p:cNvSpPr>
            <a:spLocks noChangeShapeType="1"/>
          </p:cNvSpPr>
          <p:nvPr/>
        </p:nvSpPr>
        <p:spPr bwMode="auto">
          <a:xfrm>
            <a:off x="6427393" y="6036389"/>
            <a:ext cx="735406"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76" name="Rectangle 13"/>
          <p:cNvSpPr>
            <a:spLocks/>
          </p:cNvSpPr>
          <p:nvPr/>
        </p:nvSpPr>
        <p:spPr bwMode="auto">
          <a:xfrm>
            <a:off x="6351193" y="6007020"/>
            <a:ext cx="913070"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C1DD</a:t>
            </a:r>
          </a:p>
        </p:txBody>
      </p:sp>
      <p:sp>
        <p:nvSpPr>
          <p:cNvPr id="77" name="Rectangle 13"/>
          <p:cNvSpPr>
            <a:spLocks/>
          </p:cNvSpPr>
          <p:nvPr/>
        </p:nvSpPr>
        <p:spPr bwMode="auto">
          <a:xfrm>
            <a:off x="6351193" y="6371431"/>
            <a:ext cx="913070"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DD</a:t>
            </a:r>
          </a:p>
        </p:txBody>
      </p:sp>
      <p:sp>
        <p:nvSpPr>
          <p:cNvPr id="78" name="Line 6"/>
          <p:cNvSpPr>
            <a:spLocks noChangeShapeType="1"/>
          </p:cNvSpPr>
          <p:nvPr/>
        </p:nvSpPr>
        <p:spPr bwMode="auto">
          <a:xfrm>
            <a:off x="6427392" y="6376511"/>
            <a:ext cx="735407"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79" name="Rectangle 5"/>
          <p:cNvSpPr>
            <a:spLocks/>
          </p:cNvSpPr>
          <p:nvPr/>
        </p:nvSpPr>
        <p:spPr bwMode="auto">
          <a:xfrm>
            <a:off x="7602937" y="5350589"/>
            <a:ext cx="1220847" cy="1025922"/>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233</a:t>
            </a:r>
          </a:p>
          <a:p>
            <a:pPr eaLnBrk="1" hangingPunct="1"/>
            <a:r>
              <a:rPr lang="en-US" sz="2000" b="0" dirty="0">
                <a:solidFill>
                  <a:srgbClr val="000066"/>
                </a:solidFill>
                <a:latin typeface="Courier New Bold" charset="0"/>
                <a:ea typeface="Courier New Bold" charset="0"/>
                <a:cs typeface="Courier New Bold" charset="0"/>
                <a:sym typeface="Courier New Bold" charset="0"/>
              </a:rPr>
              <a:t>*   213</a:t>
            </a:r>
          </a:p>
          <a:p>
            <a:pPr eaLnBrk="1" hangingPunct="1"/>
            <a:endParaRPr lang="en-US" sz="2000" b="0" dirty="0">
              <a:solidFill>
                <a:srgbClr val="FFFFFF"/>
              </a:solidFill>
              <a:latin typeface="Courier New Bold" charset="0"/>
              <a:ea typeface="Courier New Bold" charset="0"/>
              <a:cs typeface="Courier New Bold" charset="0"/>
              <a:sym typeface="Courier New Bold" charset="0"/>
            </a:endParaRPr>
          </a:p>
        </p:txBody>
      </p:sp>
      <p:sp>
        <p:nvSpPr>
          <p:cNvPr id="80" name="Line 6"/>
          <p:cNvSpPr>
            <a:spLocks noChangeShapeType="1"/>
          </p:cNvSpPr>
          <p:nvPr/>
        </p:nvSpPr>
        <p:spPr bwMode="auto">
          <a:xfrm>
            <a:off x="7679136" y="6036389"/>
            <a:ext cx="1007663"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81" name="Rectangle 13"/>
          <p:cNvSpPr>
            <a:spLocks/>
          </p:cNvSpPr>
          <p:nvPr/>
        </p:nvSpPr>
        <p:spPr bwMode="auto">
          <a:xfrm>
            <a:off x="7602937" y="6007020"/>
            <a:ext cx="1220847"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49629</a:t>
            </a:r>
          </a:p>
        </p:txBody>
      </p:sp>
      <p:sp>
        <p:nvSpPr>
          <p:cNvPr id="82" name="Rectangle 13"/>
          <p:cNvSpPr>
            <a:spLocks/>
          </p:cNvSpPr>
          <p:nvPr/>
        </p:nvSpPr>
        <p:spPr bwMode="auto">
          <a:xfrm>
            <a:off x="7602937" y="6371431"/>
            <a:ext cx="1220847"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221</a:t>
            </a:r>
          </a:p>
        </p:txBody>
      </p:sp>
      <p:sp>
        <p:nvSpPr>
          <p:cNvPr id="83" name="Line 6"/>
          <p:cNvSpPr>
            <a:spLocks noChangeShapeType="1"/>
          </p:cNvSpPr>
          <p:nvPr/>
        </p:nvSpPr>
        <p:spPr bwMode="auto">
          <a:xfrm>
            <a:off x="7679136" y="6376511"/>
            <a:ext cx="1007663"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animBg="1"/>
      <p:bldP spid="71" grpId="0"/>
      <p:bldP spid="72" grpId="0"/>
      <p:bldP spid="73" grpId="0" animBg="1"/>
      <p:bldP spid="74" grpId="0"/>
      <p:bldP spid="75" grpId="0" animBg="1"/>
      <p:bldP spid="76" grpId="0"/>
      <p:bldP spid="77" grpId="0"/>
      <p:bldP spid="78" grpId="0" animBg="1"/>
      <p:bldP spid="79" grpId="0"/>
      <p:bldP spid="80" grpId="0" animBg="1"/>
      <p:bldP spid="81" grpId="0"/>
      <p:bldP spid="82" grpId="0"/>
      <p:bldP spid="8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a:xfrm>
            <a:off x="228600" y="587375"/>
            <a:ext cx="7686675" cy="555625"/>
          </a:xfrm>
        </p:spPr>
        <p:txBody>
          <a:bodyPr/>
          <a:lstStyle/>
          <a:p>
            <a:pPr eaLnBrk="1" hangingPunct="1">
              <a:defRPr/>
            </a:pPr>
            <a:r>
              <a:rPr lang="en-US" dirty="0"/>
              <a:t>Signed Multiplication in C</a:t>
            </a:r>
          </a:p>
        </p:txBody>
      </p:sp>
      <p:sp>
        <p:nvSpPr>
          <p:cNvPr id="191491" name="Rectangle 3"/>
          <p:cNvSpPr>
            <a:spLocks noGrp="1" noChangeArrowheads="1"/>
          </p:cNvSpPr>
          <p:nvPr>
            <p:ph type="body" idx="1"/>
          </p:nvPr>
        </p:nvSpPr>
        <p:spPr>
          <a:xfrm>
            <a:off x="336550" y="3200400"/>
            <a:ext cx="5149850" cy="1643063"/>
          </a:xfrm>
        </p:spPr>
        <p:txBody>
          <a:bodyPr lIns="90487" tIns="44450" rIns="90487" bIns="44450"/>
          <a:lstStyle/>
          <a:p>
            <a:pPr eaLnBrk="1" hangingPunct="1">
              <a:tabLst>
                <a:tab pos="1828800" algn="l"/>
                <a:tab pos="2286000" algn="l"/>
                <a:tab pos="3035300" algn="l"/>
                <a:tab pos="3429000" algn="l"/>
              </a:tabLst>
              <a:defRPr/>
            </a:pPr>
            <a:r>
              <a:rPr lang="en-US" dirty="0"/>
              <a:t>Standard Multiplication Function</a:t>
            </a:r>
          </a:p>
          <a:p>
            <a:pPr lvl="1" eaLnBrk="1" hangingPunct="1">
              <a:tabLst>
                <a:tab pos="1828800" algn="l"/>
                <a:tab pos="2286000" algn="l"/>
                <a:tab pos="3035300" algn="l"/>
                <a:tab pos="3429000" algn="l"/>
              </a:tabLst>
              <a:defRPr/>
            </a:pPr>
            <a:r>
              <a:rPr lang="en-US" dirty="0"/>
              <a:t>Ignores high order </a:t>
            </a:r>
            <a:r>
              <a:rPr lang="en-US" b="0" i="1" dirty="0"/>
              <a:t>w</a:t>
            </a:r>
            <a:r>
              <a:rPr lang="en-US" dirty="0"/>
              <a:t> bits</a:t>
            </a:r>
          </a:p>
          <a:p>
            <a:pPr lvl="1" eaLnBrk="1" hangingPunct="1">
              <a:tabLst>
                <a:tab pos="1828800" algn="l"/>
                <a:tab pos="2286000" algn="l"/>
                <a:tab pos="3035300" algn="l"/>
                <a:tab pos="3429000" algn="l"/>
              </a:tabLst>
              <a:defRPr/>
            </a:pPr>
            <a:r>
              <a:rPr lang="en-US" dirty="0"/>
              <a:t>Some of which are different for signed vs. unsigned multiplication</a:t>
            </a:r>
          </a:p>
          <a:p>
            <a:pPr lvl="1" eaLnBrk="1" hangingPunct="1">
              <a:tabLst>
                <a:tab pos="1828800" algn="l"/>
                <a:tab pos="2286000" algn="l"/>
                <a:tab pos="3035300" algn="l"/>
                <a:tab pos="3429000" algn="l"/>
              </a:tabLst>
              <a:defRPr/>
            </a:pPr>
            <a:r>
              <a:rPr lang="en-US" dirty="0"/>
              <a:t>Lower bits are the same</a:t>
            </a:r>
          </a:p>
        </p:txBody>
      </p:sp>
      <p:grpSp>
        <p:nvGrpSpPr>
          <p:cNvPr id="2" name="Group 4"/>
          <p:cNvGrpSpPr>
            <a:grpSpLocks/>
          </p:cNvGrpSpPr>
          <p:nvPr/>
        </p:nvGrpSpPr>
        <p:grpSpPr bwMode="auto">
          <a:xfrm>
            <a:off x="6172200" y="1219200"/>
            <a:ext cx="2743200" cy="228600"/>
            <a:chOff x="2976" y="816"/>
            <a:chExt cx="1728" cy="144"/>
          </a:xfrm>
        </p:grpSpPr>
        <p:sp>
          <p:nvSpPr>
            <p:cNvPr id="41007" name="Rectangle 5"/>
            <p:cNvSpPr>
              <a:spLocks noChangeArrowheads="1"/>
            </p:cNvSpPr>
            <p:nvPr/>
          </p:nvSpPr>
          <p:spPr bwMode="auto">
            <a:xfrm>
              <a:off x="2976"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1008" name="Rectangle 6"/>
            <p:cNvSpPr>
              <a:spLocks noChangeArrowheads="1"/>
            </p:cNvSpPr>
            <p:nvPr/>
          </p:nvSpPr>
          <p:spPr bwMode="auto">
            <a:xfrm>
              <a:off x="3120"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1009" name="Rectangle 7"/>
            <p:cNvSpPr>
              <a:spLocks noChangeArrowheads="1"/>
            </p:cNvSpPr>
            <p:nvPr/>
          </p:nvSpPr>
          <p:spPr bwMode="auto">
            <a:xfrm>
              <a:off x="3264"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1010" name="Rectangle 8"/>
            <p:cNvSpPr>
              <a:spLocks noChangeArrowheads="1"/>
            </p:cNvSpPr>
            <p:nvPr/>
          </p:nvSpPr>
          <p:spPr bwMode="auto">
            <a:xfrm>
              <a:off x="4272"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1011" name="Rectangle 9"/>
            <p:cNvSpPr>
              <a:spLocks noChangeArrowheads="1"/>
            </p:cNvSpPr>
            <p:nvPr/>
          </p:nvSpPr>
          <p:spPr bwMode="auto">
            <a:xfrm>
              <a:off x="4416"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1012" name="Rectangle 10"/>
            <p:cNvSpPr>
              <a:spLocks noChangeArrowheads="1"/>
            </p:cNvSpPr>
            <p:nvPr/>
          </p:nvSpPr>
          <p:spPr bwMode="auto">
            <a:xfrm>
              <a:off x="4560" y="816"/>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1013" name="Rectangle 11"/>
            <p:cNvSpPr>
              <a:spLocks noChangeArrowheads="1"/>
            </p:cNvSpPr>
            <p:nvPr/>
          </p:nvSpPr>
          <p:spPr bwMode="auto">
            <a:xfrm>
              <a:off x="3408" y="816"/>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grpSp>
        <p:nvGrpSpPr>
          <p:cNvPr id="3" name="Group 12"/>
          <p:cNvGrpSpPr>
            <a:grpSpLocks/>
          </p:cNvGrpSpPr>
          <p:nvPr/>
        </p:nvGrpSpPr>
        <p:grpSpPr bwMode="auto">
          <a:xfrm>
            <a:off x="6172200" y="1676400"/>
            <a:ext cx="2743200" cy="228600"/>
            <a:chOff x="2976" y="1104"/>
            <a:chExt cx="1728" cy="144"/>
          </a:xfrm>
        </p:grpSpPr>
        <p:sp>
          <p:nvSpPr>
            <p:cNvPr id="41000" name="Rectangle 13"/>
            <p:cNvSpPr>
              <a:spLocks noChangeArrowheads="1"/>
            </p:cNvSpPr>
            <p:nvPr/>
          </p:nvSpPr>
          <p:spPr bwMode="auto">
            <a:xfrm>
              <a:off x="2976"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1001" name="Rectangle 14"/>
            <p:cNvSpPr>
              <a:spLocks noChangeArrowheads="1"/>
            </p:cNvSpPr>
            <p:nvPr/>
          </p:nvSpPr>
          <p:spPr bwMode="auto">
            <a:xfrm>
              <a:off x="3120"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1002" name="Rectangle 15"/>
            <p:cNvSpPr>
              <a:spLocks noChangeArrowheads="1"/>
            </p:cNvSpPr>
            <p:nvPr/>
          </p:nvSpPr>
          <p:spPr bwMode="auto">
            <a:xfrm>
              <a:off x="3264"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1003" name="Rectangle 16"/>
            <p:cNvSpPr>
              <a:spLocks noChangeArrowheads="1"/>
            </p:cNvSpPr>
            <p:nvPr/>
          </p:nvSpPr>
          <p:spPr bwMode="auto">
            <a:xfrm>
              <a:off x="4272"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1004" name="Rectangle 17"/>
            <p:cNvSpPr>
              <a:spLocks noChangeArrowheads="1"/>
            </p:cNvSpPr>
            <p:nvPr/>
          </p:nvSpPr>
          <p:spPr bwMode="auto">
            <a:xfrm>
              <a:off x="4416"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1005" name="Rectangle 18"/>
            <p:cNvSpPr>
              <a:spLocks noChangeArrowheads="1"/>
            </p:cNvSpPr>
            <p:nvPr/>
          </p:nvSpPr>
          <p:spPr bwMode="auto">
            <a:xfrm>
              <a:off x="4560" y="1104"/>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1006" name="Rectangle 19"/>
            <p:cNvSpPr>
              <a:spLocks noChangeArrowheads="1"/>
            </p:cNvSpPr>
            <p:nvPr/>
          </p:nvSpPr>
          <p:spPr bwMode="auto">
            <a:xfrm>
              <a:off x="3408" y="1104"/>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40966" name="Rectangle 20"/>
          <p:cNvSpPr>
            <a:spLocks noChangeArrowheads="1"/>
          </p:cNvSpPr>
          <p:nvPr/>
        </p:nvSpPr>
        <p:spPr bwMode="auto">
          <a:xfrm>
            <a:off x="5562600" y="1143000"/>
            <a:ext cx="298450" cy="366713"/>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u</a:t>
            </a:r>
          </a:p>
        </p:txBody>
      </p:sp>
      <p:sp>
        <p:nvSpPr>
          <p:cNvPr id="40967" name="Rectangle 21"/>
          <p:cNvSpPr>
            <a:spLocks noChangeArrowheads="1"/>
          </p:cNvSpPr>
          <p:nvPr/>
        </p:nvSpPr>
        <p:spPr bwMode="auto">
          <a:xfrm>
            <a:off x="5562600" y="1600200"/>
            <a:ext cx="285750" cy="366713"/>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v</a:t>
            </a:r>
          </a:p>
        </p:txBody>
      </p:sp>
      <p:sp>
        <p:nvSpPr>
          <p:cNvPr id="40968" name="Line 22"/>
          <p:cNvSpPr>
            <a:spLocks noChangeShapeType="1"/>
          </p:cNvSpPr>
          <p:nvPr/>
        </p:nvSpPr>
        <p:spPr bwMode="auto">
          <a:xfrm>
            <a:off x="2743200" y="1981200"/>
            <a:ext cx="6324600" cy="0"/>
          </a:xfrm>
          <a:prstGeom prst="line">
            <a:avLst/>
          </a:prstGeom>
          <a:noFill/>
          <a:ln w="25400">
            <a:solidFill>
              <a:schemeClr val="tx1"/>
            </a:solidFill>
            <a:round/>
            <a:headEnd/>
            <a:tailEnd/>
          </a:ln>
        </p:spPr>
        <p:txBody>
          <a:bodyPr wrap="none" anchor="ctr"/>
          <a:lstStyle/>
          <a:p>
            <a:endParaRPr lang="en-US"/>
          </a:p>
        </p:txBody>
      </p:sp>
      <p:sp>
        <p:nvSpPr>
          <p:cNvPr id="40969" name="Rectangle 23"/>
          <p:cNvSpPr>
            <a:spLocks noChangeArrowheads="1"/>
          </p:cNvSpPr>
          <p:nvPr/>
        </p:nvSpPr>
        <p:spPr bwMode="auto">
          <a:xfrm>
            <a:off x="5181600" y="1600200"/>
            <a:ext cx="320675" cy="366713"/>
          </a:xfrm>
          <a:prstGeom prst="rect">
            <a:avLst/>
          </a:prstGeom>
          <a:noFill/>
          <a:ln w="25400">
            <a:noFill/>
            <a:miter lim="800000"/>
            <a:headEnd/>
            <a:tailEnd/>
          </a:ln>
        </p:spPr>
        <p:txBody>
          <a:bodyPr wrap="none">
            <a:spAutoFit/>
          </a:bodyPr>
          <a:lstStyle/>
          <a:p>
            <a:pPr>
              <a:lnSpc>
                <a:spcPct val="100000"/>
              </a:lnSpc>
            </a:pPr>
            <a:r>
              <a:rPr lang="en-US"/>
              <a:t>*</a:t>
            </a:r>
          </a:p>
        </p:txBody>
      </p:sp>
      <p:grpSp>
        <p:nvGrpSpPr>
          <p:cNvPr id="4" name="Group 24"/>
          <p:cNvGrpSpPr>
            <a:grpSpLocks/>
          </p:cNvGrpSpPr>
          <p:nvPr/>
        </p:nvGrpSpPr>
        <p:grpSpPr bwMode="auto">
          <a:xfrm>
            <a:off x="6172200" y="2133600"/>
            <a:ext cx="2743200" cy="228600"/>
            <a:chOff x="2976" y="1392"/>
            <a:chExt cx="1728" cy="144"/>
          </a:xfrm>
        </p:grpSpPr>
        <p:sp>
          <p:nvSpPr>
            <p:cNvPr id="40993" name="Rectangle 25"/>
            <p:cNvSpPr>
              <a:spLocks noChangeArrowheads="1"/>
            </p:cNvSpPr>
            <p:nvPr/>
          </p:nvSpPr>
          <p:spPr bwMode="auto">
            <a:xfrm>
              <a:off x="297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0994" name="Rectangle 26"/>
            <p:cNvSpPr>
              <a:spLocks noChangeArrowheads="1"/>
            </p:cNvSpPr>
            <p:nvPr/>
          </p:nvSpPr>
          <p:spPr bwMode="auto">
            <a:xfrm>
              <a:off x="312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0995" name="Rectangle 27"/>
            <p:cNvSpPr>
              <a:spLocks noChangeArrowheads="1"/>
            </p:cNvSpPr>
            <p:nvPr/>
          </p:nvSpPr>
          <p:spPr bwMode="auto">
            <a:xfrm>
              <a:off x="3264"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0996" name="Rectangle 28"/>
            <p:cNvSpPr>
              <a:spLocks noChangeArrowheads="1"/>
            </p:cNvSpPr>
            <p:nvPr/>
          </p:nvSpPr>
          <p:spPr bwMode="auto">
            <a:xfrm>
              <a:off x="4272"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0997" name="Rectangle 29"/>
            <p:cNvSpPr>
              <a:spLocks noChangeArrowheads="1"/>
            </p:cNvSpPr>
            <p:nvPr/>
          </p:nvSpPr>
          <p:spPr bwMode="auto">
            <a:xfrm>
              <a:off x="441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0998" name="Rectangle 30"/>
            <p:cNvSpPr>
              <a:spLocks noChangeArrowheads="1"/>
            </p:cNvSpPr>
            <p:nvPr/>
          </p:nvSpPr>
          <p:spPr bwMode="auto">
            <a:xfrm>
              <a:off x="456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0999" name="Rectangle 31"/>
            <p:cNvSpPr>
              <a:spLocks noChangeArrowheads="1"/>
            </p:cNvSpPr>
            <p:nvPr/>
          </p:nvSpPr>
          <p:spPr bwMode="auto">
            <a:xfrm>
              <a:off x="3408" y="1392"/>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40971" name="Rectangle 32"/>
          <p:cNvSpPr>
            <a:spLocks noChangeArrowheads="1"/>
          </p:cNvSpPr>
          <p:nvPr/>
        </p:nvSpPr>
        <p:spPr bwMode="auto">
          <a:xfrm>
            <a:off x="2857500" y="1981200"/>
            <a:ext cx="571500" cy="366713"/>
          </a:xfrm>
          <a:prstGeom prst="rect">
            <a:avLst/>
          </a:prstGeom>
          <a:noFill/>
          <a:ln w="25400">
            <a:noFill/>
            <a:miter lim="800000"/>
            <a:headEnd/>
            <a:tailEnd/>
          </a:ln>
        </p:spPr>
        <p:txBody>
          <a:bodyPr wrap="none">
            <a:spAutoFit/>
          </a:bodyPr>
          <a:lstStyle/>
          <a:p>
            <a:pPr algn="r">
              <a:lnSpc>
                <a:spcPct val="100000"/>
              </a:lnSpc>
            </a:pPr>
            <a:r>
              <a:rPr lang="en-US" b="0" i="1">
                <a:latin typeface="Times" pitchFamily="18" charset="0"/>
              </a:rPr>
              <a:t>u </a:t>
            </a:r>
            <a:r>
              <a:rPr lang="en-US" b="0">
                <a:latin typeface="Times" pitchFamily="18" charset="0"/>
              </a:rPr>
              <a:t>· </a:t>
            </a:r>
            <a:r>
              <a:rPr lang="en-US" b="0" i="1">
                <a:latin typeface="Times" pitchFamily="18" charset="0"/>
              </a:rPr>
              <a:t>v</a:t>
            </a:r>
          </a:p>
        </p:txBody>
      </p:sp>
      <p:grpSp>
        <p:nvGrpSpPr>
          <p:cNvPr id="5" name="Group 33"/>
          <p:cNvGrpSpPr>
            <a:grpSpLocks/>
          </p:cNvGrpSpPr>
          <p:nvPr/>
        </p:nvGrpSpPr>
        <p:grpSpPr bwMode="auto">
          <a:xfrm>
            <a:off x="6172200" y="2590800"/>
            <a:ext cx="2743200" cy="228600"/>
            <a:chOff x="2976" y="1392"/>
            <a:chExt cx="1728" cy="144"/>
          </a:xfrm>
        </p:grpSpPr>
        <p:sp>
          <p:nvSpPr>
            <p:cNvPr id="40986" name="Rectangle 34"/>
            <p:cNvSpPr>
              <a:spLocks noChangeArrowheads="1"/>
            </p:cNvSpPr>
            <p:nvPr/>
          </p:nvSpPr>
          <p:spPr bwMode="auto">
            <a:xfrm>
              <a:off x="297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0987" name="Rectangle 35"/>
            <p:cNvSpPr>
              <a:spLocks noChangeArrowheads="1"/>
            </p:cNvSpPr>
            <p:nvPr/>
          </p:nvSpPr>
          <p:spPr bwMode="auto">
            <a:xfrm>
              <a:off x="312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0988" name="Rectangle 36"/>
            <p:cNvSpPr>
              <a:spLocks noChangeArrowheads="1"/>
            </p:cNvSpPr>
            <p:nvPr/>
          </p:nvSpPr>
          <p:spPr bwMode="auto">
            <a:xfrm>
              <a:off x="3264"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0989" name="Rectangle 37"/>
            <p:cNvSpPr>
              <a:spLocks noChangeArrowheads="1"/>
            </p:cNvSpPr>
            <p:nvPr/>
          </p:nvSpPr>
          <p:spPr bwMode="auto">
            <a:xfrm>
              <a:off x="4272"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0990" name="Rectangle 38"/>
            <p:cNvSpPr>
              <a:spLocks noChangeArrowheads="1"/>
            </p:cNvSpPr>
            <p:nvPr/>
          </p:nvSpPr>
          <p:spPr bwMode="auto">
            <a:xfrm>
              <a:off x="4416"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0991" name="Rectangle 39"/>
            <p:cNvSpPr>
              <a:spLocks noChangeArrowheads="1"/>
            </p:cNvSpPr>
            <p:nvPr/>
          </p:nvSpPr>
          <p:spPr bwMode="auto">
            <a:xfrm>
              <a:off x="4560" y="1392"/>
              <a:ext cx="14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endParaRPr lang="en-US" b="0"/>
            </a:p>
          </p:txBody>
        </p:sp>
        <p:sp>
          <p:nvSpPr>
            <p:cNvPr id="40992" name="Rectangle 40"/>
            <p:cNvSpPr>
              <a:spLocks noChangeArrowheads="1"/>
            </p:cNvSpPr>
            <p:nvPr/>
          </p:nvSpPr>
          <p:spPr bwMode="auto">
            <a:xfrm>
              <a:off x="3408" y="1392"/>
              <a:ext cx="864" cy="144"/>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b="0"/>
                <a:t>• • •</a:t>
              </a:r>
            </a:p>
          </p:txBody>
        </p:sp>
      </p:grpSp>
      <p:sp>
        <p:nvSpPr>
          <p:cNvPr id="40973" name="Line 41"/>
          <p:cNvSpPr>
            <a:spLocks noChangeShapeType="1"/>
          </p:cNvSpPr>
          <p:nvPr/>
        </p:nvSpPr>
        <p:spPr bwMode="auto">
          <a:xfrm flipV="1">
            <a:off x="2743200" y="2438400"/>
            <a:ext cx="6324600" cy="0"/>
          </a:xfrm>
          <a:prstGeom prst="line">
            <a:avLst/>
          </a:prstGeom>
          <a:noFill/>
          <a:ln w="25400">
            <a:solidFill>
              <a:schemeClr val="tx1"/>
            </a:solidFill>
            <a:round/>
            <a:headEnd/>
            <a:tailEnd/>
          </a:ln>
        </p:spPr>
        <p:txBody>
          <a:bodyPr wrap="none" anchor="ctr"/>
          <a:lstStyle/>
          <a:p>
            <a:endParaRPr lang="en-US"/>
          </a:p>
        </p:txBody>
      </p:sp>
      <p:sp>
        <p:nvSpPr>
          <p:cNvPr id="40974" name="Text Box 42"/>
          <p:cNvSpPr txBox="1">
            <a:spLocks noChangeArrowheads="1"/>
          </p:cNvSpPr>
          <p:nvPr/>
        </p:nvSpPr>
        <p:spPr bwMode="auto">
          <a:xfrm>
            <a:off x="228600" y="2057400"/>
            <a:ext cx="2586798" cy="400110"/>
          </a:xfrm>
          <a:prstGeom prst="rect">
            <a:avLst/>
          </a:prstGeom>
          <a:noFill/>
          <a:ln w="25400">
            <a:noFill/>
            <a:miter lim="800000"/>
            <a:headEnd/>
            <a:tailEnd/>
          </a:ln>
        </p:spPr>
        <p:txBody>
          <a:bodyPr wrap="none">
            <a:spAutoFit/>
          </a:bodyPr>
          <a:lstStyle/>
          <a:p>
            <a:pPr>
              <a:lnSpc>
                <a:spcPct val="100000"/>
              </a:lnSpc>
            </a:pPr>
            <a:r>
              <a:rPr lang="en-US" sz="2000" b="0" dirty="0">
                <a:latin typeface="Calibri" pitchFamily="34" charset="0"/>
              </a:rPr>
              <a:t>True Product: 2*</a:t>
            </a:r>
            <a:r>
              <a:rPr lang="en-US" sz="2000" b="0" i="1" dirty="0">
                <a:latin typeface="Calibri" pitchFamily="34" charset="0"/>
              </a:rPr>
              <a:t>w</a:t>
            </a:r>
            <a:r>
              <a:rPr lang="en-US" sz="2000" b="0" dirty="0">
                <a:latin typeface="Calibri" pitchFamily="34" charset="0"/>
              </a:rPr>
              <a:t>  bits</a:t>
            </a:r>
          </a:p>
        </p:txBody>
      </p:sp>
      <p:sp>
        <p:nvSpPr>
          <p:cNvPr id="40975" name="Text Box 43"/>
          <p:cNvSpPr txBox="1">
            <a:spLocks noChangeArrowheads="1"/>
          </p:cNvSpPr>
          <p:nvPr/>
        </p:nvSpPr>
        <p:spPr bwMode="auto">
          <a:xfrm>
            <a:off x="228600" y="1371600"/>
            <a:ext cx="1944315" cy="400110"/>
          </a:xfrm>
          <a:prstGeom prst="rect">
            <a:avLst/>
          </a:prstGeom>
          <a:noFill/>
          <a:ln w="25400">
            <a:noFill/>
            <a:miter lim="800000"/>
            <a:headEnd/>
            <a:tailEnd/>
          </a:ln>
        </p:spPr>
        <p:txBody>
          <a:bodyPr wrap="none">
            <a:spAutoFit/>
          </a:bodyPr>
          <a:lstStyle/>
          <a:p>
            <a:pPr>
              <a:lnSpc>
                <a:spcPct val="100000"/>
              </a:lnSpc>
            </a:pPr>
            <a:r>
              <a:rPr lang="en-US" sz="2000" b="0" dirty="0">
                <a:latin typeface="Calibri" pitchFamily="34" charset="0"/>
              </a:rPr>
              <a:t>Operands: </a:t>
            </a:r>
            <a:r>
              <a:rPr lang="en-US" sz="2000" b="0" i="1" dirty="0">
                <a:latin typeface="Calibri" pitchFamily="34" charset="0"/>
              </a:rPr>
              <a:t>w</a:t>
            </a:r>
            <a:r>
              <a:rPr lang="en-US" sz="2000" b="0" dirty="0">
                <a:latin typeface="Calibri" pitchFamily="34" charset="0"/>
              </a:rPr>
              <a:t> bits</a:t>
            </a:r>
          </a:p>
        </p:txBody>
      </p:sp>
      <p:sp>
        <p:nvSpPr>
          <p:cNvPr id="40976" name="Text Box 44"/>
          <p:cNvSpPr txBox="1">
            <a:spLocks noChangeArrowheads="1"/>
          </p:cNvSpPr>
          <p:nvPr/>
        </p:nvSpPr>
        <p:spPr bwMode="auto">
          <a:xfrm>
            <a:off x="228600" y="2667000"/>
            <a:ext cx="2438400" cy="400110"/>
          </a:xfrm>
          <a:prstGeom prst="rect">
            <a:avLst/>
          </a:prstGeom>
          <a:noFill/>
          <a:ln w="25400">
            <a:noFill/>
            <a:miter lim="800000"/>
            <a:headEnd/>
            <a:tailEnd/>
          </a:ln>
        </p:spPr>
        <p:txBody>
          <a:bodyPr>
            <a:spAutoFit/>
          </a:bodyPr>
          <a:lstStyle/>
          <a:p>
            <a:pPr>
              <a:lnSpc>
                <a:spcPct val="100000"/>
              </a:lnSpc>
            </a:pPr>
            <a:r>
              <a:rPr lang="en-US" sz="2000" b="0" dirty="0">
                <a:latin typeface="Calibri" pitchFamily="34" charset="0"/>
              </a:rPr>
              <a:t>Discard </a:t>
            </a:r>
            <a:r>
              <a:rPr lang="en-US" sz="2000" b="0" i="1" dirty="0">
                <a:latin typeface="Calibri" pitchFamily="34" charset="0"/>
              </a:rPr>
              <a:t>w</a:t>
            </a:r>
            <a:r>
              <a:rPr lang="en-US" sz="2000" b="0" dirty="0">
                <a:latin typeface="Calibri" pitchFamily="34" charset="0"/>
              </a:rPr>
              <a:t> bits: </a:t>
            </a:r>
            <a:r>
              <a:rPr lang="en-US" sz="2000" b="0" i="1" dirty="0">
                <a:latin typeface="Calibri" pitchFamily="34" charset="0"/>
              </a:rPr>
              <a:t>w</a:t>
            </a:r>
            <a:r>
              <a:rPr lang="en-US" sz="2000" b="0" dirty="0">
                <a:latin typeface="Calibri" pitchFamily="34" charset="0"/>
              </a:rPr>
              <a:t> bits</a:t>
            </a:r>
          </a:p>
        </p:txBody>
      </p:sp>
      <p:sp>
        <p:nvSpPr>
          <p:cNvPr id="40977" name="Rectangle 45"/>
          <p:cNvSpPr>
            <a:spLocks noChangeArrowheads="1"/>
          </p:cNvSpPr>
          <p:nvPr/>
        </p:nvSpPr>
        <p:spPr bwMode="auto">
          <a:xfrm>
            <a:off x="4648200" y="2438400"/>
            <a:ext cx="1409700" cy="366713"/>
          </a:xfrm>
          <a:prstGeom prst="rect">
            <a:avLst/>
          </a:prstGeom>
          <a:noFill/>
          <a:ln w="25400">
            <a:noFill/>
            <a:miter lim="800000"/>
            <a:headEnd/>
            <a:tailEnd/>
          </a:ln>
        </p:spPr>
        <p:txBody>
          <a:bodyPr wrap="none">
            <a:spAutoFit/>
          </a:bodyPr>
          <a:lstStyle/>
          <a:p>
            <a:pPr algn="r">
              <a:lnSpc>
                <a:spcPct val="100000"/>
              </a:lnSpc>
            </a:pPr>
            <a:r>
              <a:rPr lang="en-US" b="0" dirty="0" err="1">
                <a:latin typeface="Times" pitchFamily="18" charset="0"/>
              </a:rPr>
              <a:t>TMult</a:t>
            </a:r>
            <a:r>
              <a:rPr lang="en-US" b="0" i="1" baseline="-25000" dirty="0" err="1">
                <a:latin typeface="Times" pitchFamily="18" charset="0"/>
              </a:rPr>
              <a:t>w</a:t>
            </a:r>
            <a:r>
              <a:rPr lang="en-US" b="0" dirty="0">
                <a:latin typeface="Times" pitchFamily="18" charset="0"/>
              </a:rPr>
              <a:t>(</a:t>
            </a:r>
            <a:r>
              <a:rPr lang="en-US" b="0" i="1" dirty="0">
                <a:latin typeface="Times" pitchFamily="18" charset="0"/>
              </a:rPr>
              <a:t>u</a:t>
            </a:r>
            <a:r>
              <a:rPr lang="en-US" b="0" dirty="0">
                <a:latin typeface="Times" pitchFamily="18" charset="0"/>
              </a:rPr>
              <a:t> , </a:t>
            </a:r>
            <a:r>
              <a:rPr lang="en-US" b="0" i="1" dirty="0">
                <a:latin typeface="Times" pitchFamily="18" charset="0"/>
              </a:rPr>
              <a:t>v</a:t>
            </a:r>
            <a:r>
              <a:rPr lang="en-US" b="0" dirty="0">
                <a:latin typeface="Times" pitchFamily="18" charset="0"/>
              </a:rPr>
              <a:t>)</a:t>
            </a:r>
          </a:p>
        </p:txBody>
      </p:sp>
      <p:grpSp>
        <p:nvGrpSpPr>
          <p:cNvPr id="6" name="Group 46"/>
          <p:cNvGrpSpPr>
            <a:grpSpLocks/>
          </p:cNvGrpSpPr>
          <p:nvPr/>
        </p:nvGrpSpPr>
        <p:grpSpPr bwMode="auto">
          <a:xfrm>
            <a:off x="3429000" y="2133600"/>
            <a:ext cx="2743200" cy="228600"/>
            <a:chOff x="2976" y="1392"/>
            <a:chExt cx="1728" cy="144"/>
          </a:xfrm>
        </p:grpSpPr>
        <p:sp>
          <p:nvSpPr>
            <p:cNvPr id="40979" name="Rectangle 47"/>
            <p:cNvSpPr>
              <a:spLocks noChangeArrowheads="1"/>
            </p:cNvSpPr>
            <p:nvPr/>
          </p:nvSpPr>
          <p:spPr bwMode="auto">
            <a:xfrm>
              <a:off x="2976" y="1392"/>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b="0"/>
            </a:p>
          </p:txBody>
        </p:sp>
        <p:sp>
          <p:nvSpPr>
            <p:cNvPr id="40980" name="Rectangle 48"/>
            <p:cNvSpPr>
              <a:spLocks noChangeArrowheads="1"/>
            </p:cNvSpPr>
            <p:nvPr/>
          </p:nvSpPr>
          <p:spPr bwMode="auto">
            <a:xfrm>
              <a:off x="3120" y="1392"/>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b="0"/>
            </a:p>
          </p:txBody>
        </p:sp>
        <p:sp>
          <p:nvSpPr>
            <p:cNvPr id="40981" name="Rectangle 49"/>
            <p:cNvSpPr>
              <a:spLocks noChangeArrowheads="1"/>
            </p:cNvSpPr>
            <p:nvPr/>
          </p:nvSpPr>
          <p:spPr bwMode="auto">
            <a:xfrm>
              <a:off x="3264" y="1392"/>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b="0"/>
            </a:p>
          </p:txBody>
        </p:sp>
        <p:sp>
          <p:nvSpPr>
            <p:cNvPr id="40982" name="Rectangle 50"/>
            <p:cNvSpPr>
              <a:spLocks noChangeArrowheads="1"/>
            </p:cNvSpPr>
            <p:nvPr/>
          </p:nvSpPr>
          <p:spPr bwMode="auto">
            <a:xfrm>
              <a:off x="4272" y="1392"/>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b="0"/>
            </a:p>
          </p:txBody>
        </p:sp>
        <p:sp>
          <p:nvSpPr>
            <p:cNvPr id="40983" name="Rectangle 51"/>
            <p:cNvSpPr>
              <a:spLocks noChangeArrowheads="1"/>
            </p:cNvSpPr>
            <p:nvPr/>
          </p:nvSpPr>
          <p:spPr bwMode="auto">
            <a:xfrm>
              <a:off x="4416" y="1392"/>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b="0"/>
            </a:p>
          </p:txBody>
        </p:sp>
        <p:sp>
          <p:nvSpPr>
            <p:cNvPr id="40984" name="Rectangle 52"/>
            <p:cNvSpPr>
              <a:spLocks noChangeArrowheads="1"/>
            </p:cNvSpPr>
            <p:nvPr/>
          </p:nvSpPr>
          <p:spPr bwMode="auto">
            <a:xfrm>
              <a:off x="4560" y="1392"/>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b="0"/>
            </a:p>
          </p:txBody>
        </p:sp>
        <p:sp>
          <p:nvSpPr>
            <p:cNvPr id="40985" name="Rectangle 53"/>
            <p:cNvSpPr>
              <a:spLocks noChangeArrowheads="1"/>
            </p:cNvSpPr>
            <p:nvPr/>
          </p:nvSpPr>
          <p:spPr bwMode="auto">
            <a:xfrm>
              <a:off x="3408" y="1392"/>
              <a:ext cx="86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r>
                <a:rPr lang="en-US" b="0"/>
                <a:t>• • •</a:t>
              </a:r>
            </a:p>
          </p:txBody>
        </p:sp>
      </p:grpSp>
      <p:sp>
        <p:nvSpPr>
          <p:cNvPr id="64" name="Rectangle 5"/>
          <p:cNvSpPr>
            <a:spLocks/>
          </p:cNvSpPr>
          <p:nvPr/>
        </p:nvSpPr>
        <p:spPr bwMode="auto">
          <a:xfrm>
            <a:off x="7430830" y="5350589"/>
            <a:ext cx="1220847" cy="1025922"/>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-23</a:t>
            </a:r>
          </a:p>
          <a:p>
            <a:pPr eaLnBrk="1" hangingPunct="1"/>
            <a:r>
              <a:rPr lang="en-US" sz="2000" b="0" dirty="0">
                <a:solidFill>
                  <a:srgbClr val="000066"/>
                </a:solidFill>
                <a:latin typeface="Courier New Bold" charset="0"/>
                <a:ea typeface="Courier New Bold" charset="0"/>
                <a:cs typeface="Courier New Bold" charset="0"/>
                <a:sym typeface="Courier New Bold" charset="0"/>
              </a:rPr>
              <a:t>*   -43</a:t>
            </a:r>
          </a:p>
          <a:p>
            <a:pPr eaLnBrk="1" hangingPunct="1"/>
            <a:endParaRPr lang="en-US" sz="2000" b="0" dirty="0">
              <a:solidFill>
                <a:srgbClr val="FFFFFF"/>
              </a:solidFill>
              <a:latin typeface="Courier New Bold" charset="0"/>
              <a:ea typeface="Courier New Bold" charset="0"/>
              <a:cs typeface="Courier New Bold" charset="0"/>
              <a:sym typeface="Courier New Bold" charset="0"/>
            </a:endParaRPr>
          </a:p>
        </p:txBody>
      </p:sp>
      <p:sp>
        <p:nvSpPr>
          <p:cNvPr id="65" name="Line 6"/>
          <p:cNvSpPr>
            <a:spLocks noChangeShapeType="1"/>
          </p:cNvSpPr>
          <p:nvPr/>
        </p:nvSpPr>
        <p:spPr bwMode="auto">
          <a:xfrm>
            <a:off x="7507030" y="6036389"/>
            <a:ext cx="1065470"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6" name="Rectangle 13"/>
          <p:cNvSpPr>
            <a:spLocks/>
          </p:cNvSpPr>
          <p:nvPr/>
        </p:nvSpPr>
        <p:spPr bwMode="auto">
          <a:xfrm>
            <a:off x="7430830" y="6007020"/>
            <a:ext cx="1221022"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989</a:t>
            </a:r>
          </a:p>
        </p:txBody>
      </p:sp>
      <p:sp>
        <p:nvSpPr>
          <p:cNvPr id="67" name="Rectangle 13"/>
          <p:cNvSpPr>
            <a:spLocks/>
          </p:cNvSpPr>
          <p:nvPr/>
        </p:nvSpPr>
        <p:spPr bwMode="auto">
          <a:xfrm>
            <a:off x="7430830" y="6371431"/>
            <a:ext cx="1220847"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-35</a:t>
            </a:r>
          </a:p>
        </p:txBody>
      </p:sp>
      <p:sp>
        <p:nvSpPr>
          <p:cNvPr id="68" name="Line 6"/>
          <p:cNvSpPr>
            <a:spLocks noChangeShapeType="1"/>
          </p:cNvSpPr>
          <p:nvPr/>
        </p:nvSpPr>
        <p:spPr bwMode="auto">
          <a:xfrm>
            <a:off x="7507030" y="6376511"/>
            <a:ext cx="1065470"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9" name="Rectangle 5"/>
          <p:cNvSpPr>
            <a:spLocks/>
          </p:cNvSpPr>
          <p:nvPr/>
        </p:nvSpPr>
        <p:spPr bwMode="auto">
          <a:xfrm>
            <a:off x="2895600" y="5350589"/>
            <a:ext cx="3221395" cy="1025922"/>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1110 1001</a:t>
            </a:r>
          </a:p>
          <a:p>
            <a:pPr eaLnBrk="1" hangingPunct="1"/>
            <a:r>
              <a:rPr lang="en-US" sz="2000" b="0" dirty="0">
                <a:solidFill>
                  <a:srgbClr val="000066"/>
                </a:solidFill>
                <a:latin typeface="Courier New Bold" charset="0"/>
                <a:ea typeface="Courier New Bold" charset="0"/>
                <a:cs typeface="Courier New Bold" charset="0"/>
                <a:sym typeface="Courier New Bold" charset="0"/>
              </a:rPr>
              <a:t>*          1101 0101</a:t>
            </a:r>
          </a:p>
          <a:p>
            <a:pPr eaLnBrk="1" hangingPunct="1"/>
            <a:endParaRPr lang="en-US" sz="2000" b="0" dirty="0">
              <a:solidFill>
                <a:srgbClr val="FFFFFF"/>
              </a:solidFill>
              <a:latin typeface="Courier New Bold" charset="0"/>
              <a:ea typeface="Courier New Bold" charset="0"/>
              <a:cs typeface="Courier New Bold" charset="0"/>
              <a:sym typeface="Courier New Bold" charset="0"/>
            </a:endParaRPr>
          </a:p>
        </p:txBody>
      </p:sp>
      <p:sp>
        <p:nvSpPr>
          <p:cNvPr id="70" name="Line 6"/>
          <p:cNvSpPr>
            <a:spLocks noChangeShapeType="1"/>
          </p:cNvSpPr>
          <p:nvPr/>
        </p:nvSpPr>
        <p:spPr bwMode="auto">
          <a:xfrm>
            <a:off x="2925483" y="6036389"/>
            <a:ext cx="3094317"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71" name="Rectangle 13"/>
          <p:cNvSpPr>
            <a:spLocks/>
          </p:cNvSpPr>
          <p:nvPr/>
        </p:nvSpPr>
        <p:spPr bwMode="auto">
          <a:xfrm>
            <a:off x="2895600" y="6007020"/>
            <a:ext cx="3221896"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0000 0011 1101 1101</a:t>
            </a:r>
          </a:p>
        </p:txBody>
      </p:sp>
      <p:sp>
        <p:nvSpPr>
          <p:cNvPr id="72" name="Rectangle 13"/>
          <p:cNvSpPr>
            <a:spLocks/>
          </p:cNvSpPr>
          <p:nvPr/>
        </p:nvSpPr>
        <p:spPr bwMode="auto">
          <a:xfrm>
            <a:off x="2895600" y="6371431"/>
            <a:ext cx="3221395"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1101 1101</a:t>
            </a:r>
          </a:p>
        </p:txBody>
      </p:sp>
      <p:sp>
        <p:nvSpPr>
          <p:cNvPr id="73" name="Line 6"/>
          <p:cNvSpPr>
            <a:spLocks noChangeShapeType="1"/>
          </p:cNvSpPr>
          <p:nvPr/>
        </p:nvSpPr>
        <p:spPr bwMode="auto">
          <a:xfrm>
            <a:off x="2925484" y="6376511"/>
            <a:ext cx="3094316"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74" name="Rectangle 5"/>
          <p:cNvSpPr>
            <a:spLocks/>
          </p:cNvSpPr>
          <p:nvPr/>
        </p:nvSpPr>
        <p:spPr bwMode="auto">
          <a:xfrm>
            <a:off x="6351193" y="5350589"/>
            <a:ext cx="913070" cy="718145"/>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000066"/>
                </a:solidFill>
                <a:latin typeface="Courier New Bold" charset="0"/>
                <a:ea typeface="Courier New Bold" charset="0"/>
                <a:cs typeface="Courier New Bold" charset="0"/>
                <a:sym typeface="Courier New Bold" charset="0"/>
              </a:rPr>
              <a:t>   E9</a:t>
            </a:r>
          </a:p>
          <a:p>
            <a:pPr eaLnBrk="1" hangingPunct="1"/>
            <a:r>
              <a:rPr lang="en-US" sz="2000" b="0" dirty="0">
                <a:solidFill>
                  <a:srgbClr val="000066"/>
                </a:solidFill>
                <a:latin typeface="Courier New Bold" charset="0"/>
                <a:ea typeface="Courier New Bold" charset="0"/>
                <a:cs typeface="Courier New Bold" charset="0"/>
                <a:sym typeface="Courier New Bold" charset="0"/>
              </a:rPr>
              <a:t>*  D5</a:t>
            </a:r>
          </a:p>
        </p:txBody>
      </p:sp>
      <p:sp>
        <p:nvSpPr>
          <p:cNvPr id="75" name="Line 6"/>
          <p:cNvSpPr>
            <a:spLocks noChangeShapeType="1"/>
          </p:cNvSpPr>
          <p:nvPr/>
        </p:nvSpPr>
        <p:spPr bwMode="auto">
          <a:xfrm>
            <a:off x="6427393" y="6036389"/>
            <a:ext cx="735406"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76" name="Rectangle 13"/>
          <p:cNvSpPr>
            <a:spLocks/>
          </p:cNvSpPr>
          <p:nvPr/>
        </p:nvSpPr>
        <p:spPr bwMode="auto">
          <a:xfrm>
            <a:off x="6351193" y="6007020"/>
            <a:ext cx="913196"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03DD</a:t>
            </a:r>
          </a:p>
        </p:txBody>
      </p:sp>
      <p:sp>
        <p:nvSpPr>
          <p:cNvPr id="77" name="Rectangle 13"/>
          <p:cNvSpPr>
            <a:spLocks/>
          </p:cNvSpPr>
          <p:nvPr/>
        </p:nvSpPr>
        <p:spPr bwMode="auto">
          <a:xfrm>
            <a:off x="6351193" y="6371431"/>
            <a:ext cx="913070" cy="410369"/>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dirty="0">
                <a:solidFill>
                  <a:srgbClr val="CC0000"/>
                </a:solidFill>
                <a:latin typeface="Courier New Bold" charset="0"/>
                <a:ea typeface="Courier New Bold" charset="0"/>
                <a:cs typeface="Courier New Bold" charset="0"/>
                <a:sym typeface="Courier New Bold" charset="0"/>
              </a:rPr>
              <a:t>   DD</a:t>
            </a:r>
          </a:p>
        </p:txBody>
      </p:sp>
      <p:sp>
        <p:nvSpPr>
          <p:cNvPr id="78" name="Line 6"/>
          <p:cNvSpPr>
            <a:spLocks noChangeShapeType="1"/>
          </p:cNvSpPr>
          <p:nvPr/>
        </p:nvSpPr>
        <p:spPr bwMode="auto">
          <a:xfrm>
            <a:off x="6427392" y="6376511"/>
            <a:ext cx="735407" cy="0"/>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p:bldP spid="65" grpId="0" animBg="1"/>
      <p:bldP spid="66" grpId="0"/>
      <p:bldP spid="67" grpId="0"/>
      <p:bldP spid="68" grpId="0" animBg="1"/>
      <p:bldP spid="69" grpId="0"/>
      <p:bldP spid="70" grpId="0" animBg="1"/>
      <p:bldP spid="71" grpId="0"/>
      <p:bldP spid="72" grpId="0"/>
      <p:bldP spid="73" grpId="0" animBg="1"/>
      <p:bldP spid="74" grpId="0"/>
      <p:bldP spid="75" grpId="0" animBg="1"/>
      <p:bldP spid="76" grpId="0"/>
      <p:bldP spid="77" grpId="0"/>
      <p:bldP spid="7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a:xfrm>
            <a:off x="381000" y="569912"/>
            <a:ext cx="7399338" cy="573088"/>
          </a:xfrm>
        </p:spPr>
        <p:txBody>
          <a:bodyPr/>
          <a:lstStyle/>
          <a:p>
            <a:pPr eaLnBrk="1" hangingPunct="1">
              <a:defRPr/>
            </a:pPr>
            <a:r>
              <a:rPr lang="en-US" dirty="0"/>
              <a:t>Power-of-2 Multiply with Shift</a:t>
            </a:r>
          </a:p>
        </p:txBody>
      </p:sp>
      <p:sp>
        <p:nvSpPr>
          <p:cNvPr id="164867" name="Rectangle 3"/>
          <p:cNvSpPr>
            <a:spLocks noGrp="1" noChangeArrowheads="1"/>
          </p:cNvSpPr>
          <p:nvPr>
            <p:ph type="body" idx="1"/>
          </p:nvPr>
        </p:nvSpPr>
        <p:spPr>
          <a:xfrm>
            <a:off x="396875" y="1352550"/>
            <a:ext cx="7896225" cy="4972050"/>
          </a:xfrm>
        </p:spPr>
        <p:txBody>
          <a:bodyPr/>
          <a:lstStyle/>
          <a:p>
            <a:pPr eaLnBrk="1" hangingPunct="1">
              <a:tabLst>
                <a:tab pos="2971800" algn="l"/>
              </a:tabLst>
              <a:defRPr/>
            </a:pPr>
            <a:r>
              <a:rPr lang="en-US" dirty="0"/>
              <a:t>Operation</a:t>
            </a:r>
          </a:p>
          <a:p>
            <a:pPr lvl="1" eaLnBrk="1" hangingPunct="1">
              <a:tabLst>
                <a:tab pos="2971800" algn="l"/>
              </a:tabLst>
              <a:defRPr/>
            </a:pPr>
            <a:r>
              <a:rPr lang="en-US" b="1" dirty="0">
                <a:latin typeface="Courier New" pitchFamily="49" charset="0"/>
              </a:rPr>
              <a:t>u &lt;&lt; k</a:t>
            </a:r>
            <a:r>
              <a:rPr lang="en-US" b="1" dirty="0"/>
              <a:t> </a:t>
            </a:r>
            <a:r>
              <a:rPr lang="en-US" dirty="0"/>
              <a:t>gives </a:t>
            </a:r>
            <a:r>
              <a:rPr lang="en-US" b="1" dirty="0">
                <a:latin typeface="Courier New" pitchFamily="49" charset="0"/>
              </a:rPr>
              <a:t>u * </a:t>
            </a:r>
            <a:r>
              <a:rPr lang="en-US" b="1" i="1" dirty="0"/>
              <a:t>2</a:t>
            </a:r>
            <a:r>
              <a:rPr lang="en-US" b="1" i="1" baseline="30000" dirty="0"/>
              <a:t>k</a:t>
            </a:r>
          </a:p>
          <a:p>
            <a:pPr lvl="1" eaLnBrk="1" hangingPunct="1">
              <a:tabLst>
                <a:tab pos="2971800" algn="l"/>
              </a:tabLst>
              <a:defRPr/>
            </a:pPr>
            <a:r>
              <a:rPr lang="en-US" dirty="0">
                <a:solidFill>
                  <a:schemeClr val="tx2"/>
                </a:solidFill>
              </a:rPr>
              <a:t>Both signed and unsigned</a:t>
            </a:r>
          </a:p>
          <a:p>
            <a:pPr eaLnBrk="1" hangingPunct="1">
              <a:tabLst>
                <a:tab pos="2971800" algn="l"/>
              </a:tabLst>
              <a:defRPr/>
            </a:pPr>
            <a:endParaRPr lang="en-US" dirty="0"/>
          </a:p>
          <a:p>
            <a:pPr eaLnBrk="1" hangingPunct="1">
              <a:tabLst>
                <a:tab pos="2971800" algn="l"/>
              </a:tabLst>
              <a:defRPr/>
            </a:pPr>
            <a:endParaRPr lang="en-US" dirty="0"/>
          </a:p>
          <a:p>
            <a:pPr eaLnBrk="1" hangingPunct="1">
              <a:tabLst>
                <a:tab pos="2971800" algn="l"/>
              </a:tabLst>
              <a:defRPr/>
            </a:pPr>
            <a:endParaRPr lang="en-US" dirty="0"/>
          </a:p>
          <a:p>
            <a:pPr eaLnBrk="1" hangingPunct="1">
              <a:tabLst>
                <a:tab pos="2971800" algn="l"/>
              </a:tabLst>
              <a:defRPr/>
            </a:pPr>
            <a:endParaRPr lang="en-US" dirty="0"/>
          </a:p>
          <a:p>
            <a:pPr eaLnBrk="1" hangingPunct="1">
              <a:tabLst>
                <a:tab pos="2971800" algn="l"/>
              </a:tabLst>
              <a:defRPr/>
            </a:pPr>
            <a:r>
              <a:rPr lang="en-US" dirty="0"/>
              <a:t>Examples</a:t>
            </a:r>
          </a:p>
          <a:p>
            <a:pPr lvl="1" eaLnBrk="1" hangingPunct="1">
              <a:tabLst>
                <a:tab pos="2971800" algn="l"/>
              </a:tabLst>
              <a:defRPr/>
            </a:pPr>
            <a:r>
              <a:rPr lang="en-US" b="1" dirty="0">
                <a:latin typeface="Courier New" pitchFamily="49" charset="0"/>
              </a:rPr>
              <a:t>u &lt;&lt; 3	==	u * 8</a:t>
            </a:r>
          </a:p>
          <a:p>
            <a:pPr lvl="1" eaLnBrk="1" hangingPunct="1">
              <a:tabLst>
                <a:tab pos="2971800" algn="l"/>
              </a:tabLst>
              <a:defRPr/>
            </a:pPr>
            <a:r>
              <a:rPr lang="en-US" b="1" dirty="0">
                <a:latin typeface="Courier New" pitchFamily="49" charset="0"/>
              </a:rPr>
              <a:t>(u &lt;&lt; 5) – (u &lt;&lt; 3)	==	u * 24</a:t>
            </a:r>
          </a:p>
          <a:p>
            <a:pPr lvl="1" eaLnBrk="1" hangingPunct="1">
              <a:tabLst>
                <a:tab pos="2971800" algn="l"/>
              </a:tabLst>
              <a:defRPr/>
            </a:pPr>
            <a:r>
              <a:rPr lang="en-US" dirty="0">
                <a:solidFill>
                  <a:schemeClr val="tx2"/>
                </a:solidFill>
              </a:rPr>
              <a:t>Most machines shift and add faster than multiply</a:t>
            </a:r>
          </a:p>
          <a:p>
            <a:pPr lvl="2" eaLnBrk="1" hangingPunct="1">
              <a:tabLst>
                <a:tab pos="2971800" algn="l"/>
              </a:tabLst>
              <a:defRPr/>
            </a:pPr>
            <a:r>
              <a:rPr lang="en-US" dirty="0"/>
              <a:t>Compiler generates this code automatically</a:t>
            </a:r>
          </a:p>
          <a:p>
            <a:pPr lvl="1" eaLnBrk="1" hangingPunct="1">
              <a:tabLst>
                <a:tab pos="2971800" algn="l"/>
              </a:tabLst>
              <a:defRPr/>
            </a:pPr>
            <a:endParaRPr lang="en-US" dirty="0"/>
          </a:p>
        </p:txBody>
      </p:sp>
      <p:sp>
        <p:nvSpPr>
          <p:cNvPr id="41988" name="Rectangle 4"/>
          <p:cNvSpPr>
            <a:spLocks noChangeArrowheads="1"/>
          </p:cNvSpPr>
          <p:nvPr/>
        </p:nvSpPr>
        <p:spPr bwMode="auto">
          <a:xfrm>
            <a:off x="5943600" y="2514600"/>
            <a:ext cx="228600" cy="228600"/>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41989" name="Rectangle 5"/>
          <p:cNvSpPr>
            <a:spLocks noChangeArrowheads="1"/>
          </p:cNvSpPr>
          <p:nvPr/>
        </p:nvSpPr>
        <p:spPr bwMode="auto">
          <a:xfrm>
            <a:off x="6172200" y="2514600"/>
            <a:ext cx="228600" cy="228600"/>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41990" name="Rectangle 6"/>
          <p:cNvSpPr>
            <a:spLocks noChangeArrowheads="1"/>
          </p:cNvSpPr>
          <p:nvPr/>
        </p:nvSpPr>
        <p:spPr bwMode="auto">
          <a:xfrm>
            <a:off x="6400800" y="2514600"/>
            <a:ext cx="228600" cy="228600"/>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41991" name="Rectangle 7"/>
          <p:cNvSpPr>
            <a:spLocks noChangeArrowheads="1"/>
          </p:cNvSpPr>
          <p:nvPr/>
        </p:nvSpPr>
        <p:spPr bwMode="auto">
          <a:xfrm>
            <a:off x="8001000" y="2514600"/>
            <a:ext cx="228600" cy="228600"/>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41992" name="Rectangle 8"/>
          <p:cNvSpPr>
            <a:spLocks noChangeArrowheads="1"/>
          </p:cNvSpPr>
          <p:nvPr/>
        </p:nvSpPr>
        <p:spPr bwMode="auto">
          <a:xfrm>
            <a:off x="8229600" y="2514600"/>
            <a:ext cx="228600" cy="228600"/>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41993" name="Rectangle 9"/>
          <p:cNvSpPr>
            <a:spLocks noChangeArrowheads="1"/>
          </p:cNvSpPr>
          <p:nvPr/>
        </p:nvSpPr>
        <p:spPr bwMode="auto">
          <a:xfrm>
            <a:off x="8458200" y="2514600"/>
            <a:ext cx="228600" cy="228600"/>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41994" name="Rectangle 10"/>
          <p:cNvSpPr>
            <a:spLocks noChangeArrowheads="1"/>
          </p:cNvSpPr>
          <p:nvPr/>
        </p:nvSpPr>
        <p:spPr bwMode="auto">
          <a:xfrm>
            <a:off x="6629400" y="2514600"/>
            <a:ext cx="1371600" cy="228600"/>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r>
              <a:rPr lang="en-US" sz="2000" b="0">
                <a:latin typeface="Calibri"/>
                <a:cs typeface="Calibri"/>
              </a:rPr>
              <a:t>• • •</a:t>
            </a:r>
          </a:p>
        </p:txBody>
      </p:sp>
      <p:sp>
        <p:nvSpPr>
          <p:cNvPr id="41995" name="Rectangle 11"/>
          <p:cNvSpPr>
            <a:spLocks noChangeArrowheads="1"/>
          </p:cNvSpPr>
          <p:nvPr/>
        </p:nvSpPr>
        <p:spPr bwMode="auto">
          <a:xfrm>
            <a:off x="5943600" y="29718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41996" name="Rectangle 12"/>
          <p:cNvSpPr>
            <a:spLocks noChangeArrowheads="1"/>
          </p:cNvSpPr>
          <p:nvPr/>
        </p:nvSpPr>
        <p:spPr bwMode="auto">
          <a:xfrm>
            <a:off x="6858000" y="29718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41997" name="Rectangle 13"/>
          <p:cNvSpPr>
            <a:spLocks noChangeArrowheads="1"/>
          </p:cNvSpPr>
          <p:nvPr/>
        </p:nvSpPr>
        <p:spPr bwMode="auto">
          <a:xfrm>
            <a:off x="7086600" y="2971800"/>
            <a:ext cx="228600" cy="228600"/>
          </a:xfrm>
          <a:prstGeom prst="rect">
            <a:avLst/>
          </a:prstGeom>
          <a:solidFill>
            <a:srgbClr val="A8E799"/>
          </a:solidFill>
          <a:ln w="25400">
            <a:solidFill>
              <a:schemeClr val="tx1"/>
            </a:solidFill>
            <a:miter lim="800000"/>
            <a:headEnd/>
            <a:tailEnd/>
          </a:ln>
        </p:spPr>
        <p:txBody>
          <a:bodyPr wrap="none" anchor="ctr"/>
          <a:lstStyle/>
          <a:p>
            <a:pPr algn="ctr">
              <a:lnSpc>
                <a:spcPct val="100000"/>
              </a:lnSpc>
            </a:pPr>
            <a:r>
              <a:rPr lang="en-US" sz="1800" b="0" dirty="0">
                <a:latin typeface="Calibri"/>
                <a:cs typeface="Calibri"/>
              </a:rPr>
              <a:t>1</a:t>
            </a:r>
          </a:p>
        </p:txBody>
      </p:sp>
      <p:sp>
        <p:nvSpPr>
          <p:cNvPr id="41998" name="Rectangle 14"/>
          <p:cNvSpPr>
            <a:spLocks noChangeArrowheads="1"/>
          </p:cNvSpPr>
          <p:nvPr/>
        </p:nvSpPr>
        <p:spPr bwMode="auto">
          <a:xfrm>
            <a:off x="7315200" y="29718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41999" name="Rectangle 15"/>
          <p:cNvSpPr>
            <a:spLocks noChangeArrowheads="1"/>
          </p:cNvSpPr>
          <p:nvPr/>
        </p:nvSpPr>
        <p:spPr bwMode="auto">
          <a:xfrm>
            <a:off x="8229600" y="29718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42000" name="Rectangle 16"/>
          <p:cNvSpPr>
            <a:spLocks noChangeArrowheads="1"/>
          </p:cNvSpPr>
          <p:nvPr/>
        </p:nvSpPr>
        <p:spPr bwMode="auto">
          <a:xfrm>
            <a:off x="8458200" y="29718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42001" name="Rectangle 17"/>
          <p:cNvSpPr>
            <a:spLocks noChangeArrowheads="1"/>
          </p:cNvSpPr>
          <p:nvPr/>
        </p:nvSpPr>
        <p:spPr bwMode="auto">
          <a:xfrm>
            <a:off x="6172200" y="2971800"/>
            <a:ext cx="6858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a:t>
            </a:r>
          </a:p>
        </p:txBody>
      </p:sp>
      <p:sp>
        <p:nvSpPr>
          <p:cNvPr id="42002" name="Rectangle 18"/>
          <p:cNvSpPr>
            <a:spLocks noChangeArrowheads="1"/>
          </p:cNvSpPr>
          <p:nvPr/>
        </p:nvSpPr>
        <p:spPr bwMode="auto">
          <a:xfrm>
            <a:off x="5334000" y="2438400"/>
            <a:ext cx="298450" cy="366712"/>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u</a:t>
            </a:r>
          </a:p>
        </p:txBody>
      </p:sp>
      <p:sp>
        <p:nvSpPr>
          <p:cNvPr id="42003" name="Rectangle 19"/>
          <p:cNvSpPr>
            <a:spLocks noChangeArrowheads="1"/>
          </p:cNvSpPr>
          <p:nvPr/>
        </p:nvSpPr>
        <p:spPr bwMode="auto">
          <a:xfrm>
            <a:off x="5334000" y="2895600"/>
            <a:ext cx="366713" cy="366712"/>
          </a:xfrm>
          <a:prstGeom prst="rect">
            <a:avLst/>
          </a:prstGeom>
          <a:noFill/>
          <a:ln w="25400">
            <a:noFill/>
            <a:miter lim="800000"/>
            <a:headEnd/>
            <a:tailEnd/>
          </a:ln>
        </p:spPr>
        <p:txBody>
          <a:bodyPr wrap="none">
            <a:spAutoFit/>
          </a:bodyPr>
          <a:lstStyle/>
          <a:p>
            <a:pPr>
              <a:lnSpc>
                <a:spcPct val="100000"/>
              </a:lnSpc>
            </a:pPr>
            <a:r>
              <a:rPr lang="en-US" b="0">
                <a:latin typeface="Times" pitchFamily="18" charset="0"/>
              </a:rPr>
              <a:t>2</a:t>
            </a:r>
            <a:r>
              <a:rPr lang="en-US" b="0" i="1" baseline="30000">
                <a:latin typeface="Times" pitchFamily="18" charset="0"/>
              </a:rPr>
              <a:t>k</a:t>
            </a:r>
            <a:endParaRPr lang="en-US" b="0" i="1">
              <a:latin typeface="Times" pitchFamily="18" charset="0"/>
            </a:endParaRPr>
          </a:p>
        </p:txBody>
      </p:sp>
      <p:sp>
        <p:nvSpPr>
          <p:cNvPr id="42004" name="Line 20"/>
          <p:cNvSpPr>
            <a:spLocks noChangeShapeType="1"/>
          </p:cNvSpPr>
          <p:nvPr/>
        </p:nvSpPr>
        <p:spPr bwMode="auto">
          <a:xfrm>
            <a:off x="2514600" y="3276600"/>
            <a:ext cx="6324600" cy="0"/>
          </a:xfrm>
          <a:prstGeom prst="line">
            <a:avLst/>
          </a:prstGeom>
          <a:noFill/>
          <a:ln w="25400">
            <a:solidFill>
              <a:schemeClr val="tx1"/>
            </a:solidFill>
            <a:round/>
            <a:headEnd/>
            <a:tailEnd/>
          </a:ln>
        </p:spPr>
        <p:txBody>
          <a:bodyPr wrap="none" anchor="ctr"/>
          <a:lstStyle/>
          <a:p>
            <a:endParaRPr lang="en-US"/>
          </a:p>
        </p:txBody>
      </p:sp>
      <p:sp>
        <p:nvSpPr>
          <p:cNvPr id="42005" name="Rectangle 21"/>
          <p:cNvSpPr>
            <a:spLocks noChangeArrowheads="1"/>
          </p:cNvSpPr>
          <p:nvPr/>
        </p:nvSpPr>
        <p:spPr bwMode="auto">
          <a:xfrm>
            <a:off x="4953000" y="2895600"/>
            <a:ext cx="320675" cy="366712"/>
          </a:xfrm>
          <a:prstGeom prst="rect">
            <a:avLst/>
          </a:prstGeom>
          <a:noFill/>
          <a:ln w="25400">
            <a:noFill/>
            <a:miter lim="800000"/>
            <a:headEnd/>
            <a:tailEnd/>
          </a:ln>
        </p:spPr>
        <p:txBody>
          <a:bodyPr wrap="none">
            <a:spAutoFit/>
          </a:bodyPr>
          <a:lstStyle/>
          <a:p>
            <a:pPr>
              <a:lnSpc>
                <a:spcPct val="100000"/>
              </a:lnSpc>
            </a:pPr>
            <a:r>
              <a:rPr lang="en-US"/>
              <a:t>*</a:t>
            </a:r>
          </a:p>
        </p:txBody>
      </p:sp>
      <p:sp>
        <p:nvSpPr>
          <p:cNvPr id="42006" name="Rectangle 22"/>
          <p:cNvSpPr>
            <a:spLocks noChangeArrowheads="1"/>
          </p:cNvSpPr>
          <p:nvPr/>
        </p:nvSpPr>
        <p:spPr bwMode="auto">
          <a:xfrm>
            <a:off x="3886200" y="3276600"/>
            <a:ext cx="652463" cy="366712"/>
          </a:xfrm>
          <a:prstGeom prst="rect">
            <a:avLst/>
          </a:prstGeom>
          <a:noFill/>
          <a:ln w="25400">
            <a:noFill/>
            <a:miter lim="800000"/>
            <a:headEnd/>
            <a:tailEnd/>
          </a:ln>
        </p:spPr>
        <p:txBody>
          <a:bodyPr wrap="none">
            <a:spAutoFit/>
          </a:bodyPr>
          <a:lstStyle/>
          <a:p>
            <a:pPr algn="r">
              <a:lnSpc>
                <a:spcPct val="100000"/>
              </a:lnSpc>
            </a:pPr>
            <a:r>
              <a:rPr lang="en-US" b="0" i="1">
                <a:latin typeface="Times" pitchFamily="18" charset="0"/>
              </a:rPr>
              <a:t>u </a:t>
            </a:r>
            <a:r>
              <a:rPr lang="en-US" b="0">
                <a:latin typeface="Times" pitchFamily="18" charset="0"/>
              </a:rPr>
              <a:t>· 2</a:t>
            </a:r>
            <a:r>
              <a:rPr lang="en-US" b="0" i="1" baseline="30000">
                <a:latin typeface="Times" pitchFamily="18" charset="0"/>
              </a:rPr>
              <a:t>k</a:t>
            </a:r>
            <a:endParaRPr lang="en-US" b="0" i="1">
              <a:latin typeface="Times" pitchFamily="18" charset="0"/>
            </a:endParaRPr>
          </a:p>
        </p:txBody>
      </p:sp>
      <p:sp>
        <p:nvSpPr>
          <p:cNvPr id="42007" name="Line 23"/>
          <p:cNvSpPr>
            <a:spLocks noChangeShapeType="1"/>
          </p:cNvSpPr>
          <p:nvPr/>
        </p:nvSpPr>
        <p:spPr bwMode="auto">
          <a:xfrm flipV="1">
            <a:off x="2514600" y="3733800"/>
            <a:ext cx="6324600" cy="0"/>
          </a:xfrm>
          <a:prstGeom prst="line">
            <a:avLst/>
          </a:prstGeom>
          <a:noFill/>
          <a:ln w="25400">
            <a:solidFill>
              <a:schemeClr val="tx1"/>
            </a:solidFill>
            <a:round/>
            <a:headEnd/>
            <a:tailEnd/>
          </a:ln>
        </p:spPr>
        <p:txBody>
          <a:bodyPr wrap="none" anchor="ctr"/>
          <a:lstStyle/>
          <a:p>
            <a:endParaRPr lang="en-US"/>
          </a:p>
        </p:txBody>
      </p:sp>
      <p:sp>
        <p:nvSpPr>
          <p:cNvPr id="42008" name="Text Box 24"/>
          <p:cNvSpPr txBox="1">
            <a:spLocks noChangeArrowheads="1"/>
          </p:cNvSpPr>
          <p:nvPr/>
        </p:nvSpPr>
        <p:spPr bwMode="auto">
          <a:xfrm>
            <a:off x="990600" y="3352800"/>
            <a:ext cx="2573974" cy="400110"/>
          </a:xfrm>
          <a:prstGeom prst="rect">
            <a:avLst/>
          </a:prstGeom>
          <a:noFill/>
          <a:ln w="25400">
            <a:noFill/>
            <a:miter lim="800000"/>
            <a:headEnd/>
            <a:tailEnd/>
          </a:ln>
        </p:spPr>
        <p:txBody>
          <a:bodyPr wrap="none">
            <a:spAutoFit/>
          </a:bodyPr>
          <a:lstStyle/>
          <a:p>
            <a:pPr>
              <a:lnSpc>
                <a:spcPct val="100000"/>
              </a:lnSpc>
            </a:pPr>
            <a:r>
              <a:rPr lang="en-US" sz="2000" b="0" dirty="0">
                <a:latin typeface="Calibri" pitchFamily="34" charset="0"/>
              </a:rPr>
              <a:t>True Product: </a:t>
            </a:r>
            <a:r>
              <a:rPr lang="en-US" sz="2000" b="0" i="1" dirty="0" err="1">
                <a:latin typeface="Calibri" pitchFamily="34" charset="0"/>
              </a:rPr>
              <a:t>w</a:t>
            </a:r>
            <a:r>
              <a:rPr lang="en-US" sz="2000" b="0" dirty="0" err="1">
                <a:latin typeface="Calibri" pitchFamily="34" charset="0"/>
              </a:rPr>
              <a:t>+</a:t>
            </a:r>
            <a:r>
              <a:rPr lang="en-US" sz="2000" b="0" i="1" dirty="0" err="1">
                <a:latin typeface="Calibri" pitchFamily="34" charset="0"/>
              </a:rPr>
              <a:t>k</a:t>
            </a:r>
            <a:r>
              <a:rPr lang="en-US" sz="2000" b="0" dirty="0">
                <a:latin typeface="Calibri" pitchFamily="34" charset="0"/>
              </a:rPr>
              <a:t>  bits</a:t>
            </a:r>
          </a:p>
        </p:txBody>
      </p:sp>
      <p:sp>
        <p:nvSpPr>
          <p:cNvPr id="42009" name="Text Box 25"/>
          <p:cNvSpPr txBox="1">
            <a:spLocks noChangeArrowheads="1"/>
          </p:cNvSpPr>
          <p:nvPr/>
        </p:nvSpPr>
        <p:spPr bwMode="auto">
          <a:xfrm>
            <a:off x="990600" y="2667000"/>
            <a:ext cx="1944315" cy="400110"/>
          </a:xfrm>
          <a:prstGeom prst="rect">
            <a:avLst/>
          </a:prstGeom>
          <a:noFill/>
          <a:ln w="25400">
            <a:noFill/>
            <a:miter lim="800000"/>
            <a:headEnd/>
            <a:tailEnd/>
          </a:ln>
        </p:spPr>
        <p:txBody>
          <a:bodyPr wrap="none">
            <a:spAutoFit/>
          </a:bodyPr>
          <a:lstStyle/>
          <a:p>
            <a:pPr>
              <a:lnSpc>
                <a:spcPct val="100000"/>
              </a:lnSpc>
            </a:pPr>
            <a:r>
              <a:rPr lang="en-US" sz="2000" b="0" dirty="0">
                <a:latin typeface="Calibri" pitchFamily="34" charset="0"/>
              </a:rPr>
              <a:t>Operands: </a:t>
            </a:r>
            <a:r>
              <a:rPr lang="en-US" sz="2000" b="0" i="1" dirty="0">
                <a:latin typeface="Calibri" pitchFamily="34" charset="0"/>
              </a:rPr>
              <a:t>w</a:t>
            </a:r>
            <a:r>
              <a:rPr lang="en-US" sz="2000" b="0" dirty="0">
                <a:latin typeface="Calibri" pitchFamily="34" charset="0"/>
              </a:rPr>
              <a:t> bits</a:t>
            </a:r>
          </a:p>
        </p:txBody>
      </p:sp>
      <p:sp>
        <p:nvSpPr>
          <p:cNvPr id="42010" name="Text Box 26"/>
          <p:cNvSpPr txBox="1">
            <a:spLocks noChangeArrowheads="1"/>
          </p:cNvSpPr>
          <p:nvPr/>
        </p:nvSpPr>
        <p:spPr bwMode="auto">
          <a:xfrm>
            <a:off x="990600" y="3795712"/>
            <a:ext cx="2438400" cy="400110"/>
          </a:xfrm>
          <a:prstGeom prst="rect">
            <a:avLst/>
          </a:prstGeom>
          <a:noFill/>
          <a:ln w="25400">
            <a:noFill/>
            <a:miter lim="800000"/>
            <a:headEnd/>
            <a:tailEnd/>
          </a:ln>
        </p:spPr>
        <p:txBody>
          <a:bodyPr>
            <a:spAutoFit/>
          </a:bodyPr>
          <a:lstStyle/>
          <a:p>
            <a:pPr>
              <a:lnSpc>
                <a:spcPct val="100000"/>
              </a:lnSpc>
            </a:pPr>
            <a:r>
              <a:rPr lang="en-US" sz="2000" b="0" dirty="0">
                <a:latin typeface="Calibri" pitchFamily="34" charset="0"/>
              </a:rPr>
              <a:t>Discard </a:t>
            </a:r>
            <a:r>
              <a:rPr lang="en-US" sz="2000" b="0" i="1" dirty="0">
                <a:latin typeface="Calibri" pitchFamily="34" charset="0"/>
              </a:rPr>
              <a:t>k </a:t>
            </a:r>
            <a:r>
              <a:rPr lang="en-US" sz="2000" b="0" dirty="0">
                <a:latin typeface="Calibri" pitchFamily="34" charset="0"/>
              </a:rPr>
              <a:t> bits: </a:t>
            </a:r>
            <a:r>
              <a:rPr lang="en-US" sz="2000" b="0" i="1" dirty="0">
                <a:latin typeface="Calibri" pitchFamily="34" charset="0"/>
              </a:rPr>
              <a:t>w</a:t>
            </a:r>
            <a:r>
              <a:rPr lang="en-US" sz="2000" b="0" dirty="0">
                <a:latin typeface="Calibri" pitchFamily="34" charset="0"/>
              </a:rPr>
              <a:t> bits</a:t>
            </a:r>
          </a:p>
        </p:txBody>
      </p:sp>
      <p:sp>
        <p:nvSpPr>
          <p:cNvPr id="42011" name="Rectangle 27"/>
          <p:cNvSpPr>
            <a:spLocks noChangeArrowheads="1"/>
          </p:cNvSpPr>
          <p:nvPr/>
        </p:nvSpPr>
        <p:spPr bwMode="auto">
          <a:xfrm>
            <a:off x="4383692" y="3795712"/>
            <a:ext cx="1382109" cy="338554"/>
          </a:xfrm>
          <a:prstGeom prst="rect">
            <a:avLst/>
          </a:prstGeom>
          <a:noFill/>
          <a:ln w="25400">
            <a:noFill/>
            <a:miter lim="800000"/>
            <a:headEnd/>
            <a:tailEnd/>
          </a:ln>
        </p:spPr>
        <p:txBody>
          <a:bodyPr wrap="none">
            <a:spAutoFit/>
          </a:bodyPr>
          <a:lstStyle/>
          <a:p>
            <a:pPr algn="r">
              <a:lnSpc>
                <a:spcPct val="100000"/>
              </a:lnSpc>
            </a:pPr>
            <a:r>
              <a:rPr lang="en-US" sz="1600" b="0">
                <a:latin typeface="Times" pitchFamily="18" charset="0"/>
              </a:rPr>
              <a:t>UMult</a:t>
            </a:r>
            <a:r>
              <a:rPr lang="en-US" sz="1600" b="0" i="1" baseline="-25000">
                <a:latin typeface="Times" pitchFamily="18" charset="0"/>
              </a:rPr>
              <a:t>w</a:t>
            </a:r>
            <a:r>
              <a:rPr lang="en-US" sz="1600" b="0">
                <a:latin typeface="Times" pitchFamily="18" charset="0"/>
              </a:rPr>
              <a:t>(</a:t>
            </a:r>
            <a:r>
              <a:rPr lang="en-US" sz="1600" b="0" i="1">
                <a:latin typeface="Times" pitchFamily="18" charset="0"/>
              </a:rPr>
              <a:t>u</a:t>
            </a:r>
            <a:r>
              <a:rPr lang="en-US" sz="1600" b="0">
                <a:latin typeface="Times" pitchFamily="18" charset="0"/>
              </a:rPr>
              <a:t> , 2</a:t>
            </a:r>
            <a:r>
              <a:rPr lang="en-US" sz="1600" b="0" i="1" baseline="30000">
                <a:latin typeface="Times" pitchFamily="18" charset="0"/>
              </a:rPr>
              <a:t>k</a:t>
            </a:r>
            <a:r>
              <a:rPr lang="en-US" sz="1600" b="0">
                <a:latin typeface="Times" pitchFamily="18" charset="0"/>
              </a:rPr>
              <a:t>)</a:t>
            </a:r>
          </a:p>
        </p:txBody>
      </p:sp>
      <p:sp>
        <p:nvSpPr>
          <p:cNvPr id="42012" name="Rectangle 28"/>
          <p:cNvSpPr>
            <a:spLocks noChangeArrowheads="1"/>
          </p:cNvSpPr>
          <p:nvPr/>
        </p:nvSpPr>
        <p:spPr bwMode="auto">
          <a:xfrm>
            <a:off x="7543800" y="2971800"/>
            <a:ext cx="6858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a:t>
            </a:r>
          </a:p>
        </p:txBody>
      </p:sp>
      <p:sp>
        <p:nvSpPr>
          <p:cNvPr id="42013" name="Rectangle 29"/>
          <p:cNvSpPr>
            <a:spLocks noChangeArrowheads="1"/>
          </p:cNvSpPr>
          <p:nvPr/>
        </p:nvSpPr>
        <p:spPr bwMode="auto">
          <a:xfrm>
            <a:off x="7105650" y="2057400"/>
            <a:ext cx="285750" cy="366712"/>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k</a:t>
            </a:r>
          </a:p>
        </p:txBody>
      </p:sp>
      <p:grpSp>
        <p:nvGrpSpPr>
          <p:cNvPr id="2" name="Group 30"/>
          <p:cNvGrpSpPr>
            <a:grpSpLocks/>
          </p:cNvGrpSpPr>
          <p:nvPr/>
        </p:nvGrpSpPr>
        <p:grpSpPr bwMode="auto">
          <a:xfrm>
            <a:off x="4572000" y="3429000"/>
            <a:ext cx="2743200" cy="228600"/>
            <a:chOff x="2976" y="816"/>
            <a:chExt cx="1728" cy="144"/>
          </a:xfrm>
        </p:grpSpPr>
        <p:sp>
          <p:nvSpPr>
            <p:cNvPr id="42028" name="Rectangle 31"/>
            <p:cNvSpPr>
              <a:spLocks noChangeArrowheads="1"/>
            </p:cNvSpPr>
            <p:nvPr/>
          </p:nvSpPr>
          <p:spPr bwMode="auto">
            <a:xfrm>
              <a:off x="2976" y="816"/>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42029" name="Rectangle 32"/>
            <p:cNvSpPr>
              <a:spLocks noChangeArrowheads="1"/>
            </p:cNvSpPr>
            <p:nvPr/>
          </p:nvSpPr>
          <p:spPr bwMode="auto">
            <a:xfrm>
              <a:off x="3120" y="816"/>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42030" name="Rectangle 33"/>
            <p:cNvSpPr>
              <a:spLocks noChangeArrowheads="1"/>
            </p:cNvSpPr>
            <p:nvPr/>
          </p:nvSpPr>
          <p:spPr bwMode="auto">
            <a:xfrm>
              <a:off x="3264" y="816"/>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42031" name="Rectangle 34"/>
            <p:cNvSpPr>
              <a:spLocks noChangeArrowheads="1"/>
            </p:cNvSpPr>
            <p:nvPr/>
          </p:nvSpPr>
          <p:spPr bwMode="auto">
            <a:xfrm>
              <a:off x="4272" y="816"/>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42032" name="Rectangle 35"/>
            <p:cNvSpPr>
              <a:spLocks noChangeArrowheads="1"/>
            </p:cNvSpPr>
            <p:nvPr/>
          </p:nvSpPr>
          <p:spPr bwMode="auto">
            <a:xfrm>
              <a:off x="4416" y="816"/>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42033" name="Rectangle 36"/>
            <p:cNvSpPr>
              <a:spLocks noChangeArrowheads="1"/>
            </p:cNvSpPr>
            <p:nvPr/>
          </p:nvSpPr>
          <p:spPr bwMode="auto">
            <a:xfrm>
              <a:off x="4560" y="816"/>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42034" name="Rectangle 37"/>
            <p:cNvSpPr>
              <a:spLocks noChangeArrowheads="1"/>
            </p:cNvSpPr>
            <p:nvPr/>
          </p:nvSpPr>
          <p:spPr bwMode="auto">
            <a:xfrm>
              <a:off x="3408" y="816"/>
              <a:ext cx="86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r>
                <a:rPr lang="en-US" sz="2000" b="0" dirty="0">
                  <a:latin typeface="Calibri"/>
                  <a:cs typeface="Calibri"/>
                </a:rPr>
                <a:t>• • •</a:t>
              </a:r>
            </a:p>
          </p:txBody>
        </p:sp>
      </p:grpSp>
      <p:sp>
        <p:nvSpPr>
          <p:cNvPr id="42015" name="Rectangle 38"/>
          <p:cNvSpPr>
            <a:spLocks noChangeArrowheads="1"/>
          </p:cNvSpPr>
          <p:nvPr/>
        </p:nvSpPr>
        <p:spPr bwMode="auto">
          <a:xfrm>
            <a:off x="7315200" y="34290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42016" name="Rectangle 39"/>
          <p:cNvSpPr>
            <a:spLocks noChangeArrowheads="1"/>
          </p:cNvSpPr>
          <p:nvPr/>
        </p:nvSpPr>
        <p:spPr bwMode="auto">
          <a:xfrm>
            <a:off x="8229600" y="34290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42017" name="Rectangle 40"/>
          <p:cNvSpPr>
            <a:spLocks noChangeArrowheads="1"/>
          </p:cNvSpPr>
          <p:nvPr/>
        </p:nvSpPr>
        <p:spPr bwMode="auto">
          <a:xfrm>
            <a:off x="8458200" y="34290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42018" name="Rectangle 41"/>
          <p:cNvSpPr>
            <a:spLocks noChangeArrowheads="1"/>
          </p:cNvSpPr>
          <p:nvPr/>
        </p:nvSpPr>
        <p:spPr bwMode="auto">
          <a:xfrm>
            <a:off x="7543800" y="3429000"/>
            <a:ext cx="6858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a:t>
            </a:r>
          </a:p>
        </p:txBody>
      </p:sp>
      <p:sp>
        <p:nvSpPr>
          <p:cNvPr id="42019" name="Rectangle 42"/>
          <p:cNvSpPr>
            <a:spLocks noChangeArrowheads="1"/>
          </p:cNvSpPr>
          <p:nvPr/>
        </p:nvSpPr>
        <p:spPr bwMode="auto">
          <a:xfrm>
            <a:off x="4398197" y="4066758"/>
            <a:ext cx="1359667" cy="338554"/>
          </a:xfrm>
          <a:prstGeom prst="rect">
            <a:avLst/>
          </a:prstGeom>
          <a:noFill/>
          <a:ln w="25400">
            <a:noFill/>
            <a:miter lim="800000"/>
            <a:headEnd/>
            <a:tailEnd/>
          </a:ln>
        </p:spPr>
        <p:txBody>
          <a:bodyPr wrap="none">
            <a:spAutoFit/>
          </a:bodyPr>
          <a:lstStyle/>
          <a:p>
            <a:pPr algn="r">
              <a:lnSpc>
                <a:spcPct val="100000"/>
              </a:lnSpc>
            </a:pPr>
            <a:r>
              <a:rPr lang="en-US" sz="1600" b="0" dirty="0" err="1">
                <a:latin typeface="Times" pitchFamily="18" charset="0"/>
              </a:rPr>
              <a:t>TMult</a:t>
            </a:r>
            <a:r>
              <a:rPr lang="en-US" sz="1600" b="0" i="1" baseline="-25000" dirty="0" err="1">
                <a:latin typeface="Times" pitchFamily="18" charset="0"/>
              </a:rPr>
              <a:t>w</a:t>
            </a:r>
            <a:r>
              <a:rPr lang="en-US" sz="1600" b="0" dirty="0">
                <a:latin typeface="Times" pitchFamily="18" charset="0"/>
              </a:rPr>
              <a:t>(</a:t>
            </a:r>
            <a:r>
              <a:rPr lang="en-US" sz="1600" b="0" i="1" dirty="0">
                <a:latin typeface="Times" pitchFamily="18" charset="0"/>
              </a:rPr>
              <a:t>u</a:t>
            </a:r>
            <a:r>
              <a:rPr lang="en-US" sz="1600" b="0" dirty="0">
                <a:latin typeface="Times" pitchFamily="18" charset="0"/>
              </a:rPr>
              <a:t> , 2</a:t>
            </a:r>
            <a:r>
              <a:rPr lang="en-US" sz="1600" b="0" i="1" baseline="30000" dirty="0">
                <a:latin typeface="Times" pitchFamily="18" charset="0"/>
              </a:rPr>
              <a:t>k</a:t>
            </a:r>
            <a:r>
              <a:rPr lang="en-US" sz="1600" b="0" dirty="0">
                <a:latin typeface="Times" pitchFamily="18" charset="0"/>
              </a:rPr>
              <a:t>)</a:t>
            </a:r>
          </a:p>
        </p:txBody>
      </p:sp>
      <p:sp>
        <p:nvSpPr>
          <p:cNvPr id="42020" name="Rectangle 43"/>
          <p:cNvSpPr>
            <a:spLocks noChangeArrowheads="1"/>
          </p:cNvSpPr>
          <p:nvPr/>
        </p:nvSpPr>
        <p:spPr bwMode="auto">
          <a:xfrm>
            <a:off x="7315200" y="38862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42021" name="Rectangle 44"/>
          <p:cNvSpPr>
            <a:spLocks noChangeArrowheads="1"/>
          </p:cNvSpPr>
          <p:nvPr/>
        </p:nvSpPr>
        <p:spPr bwMode="auto">
          <a:xfrm>
            <a:off x="8229600" y="38862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42022" name="Rectangle 45"/>
          <p:cNvSpPr>
            <a:spLocks noChangeArrowheads="1"/>
          </p:cNvSpPr>
          <p:nvPr/>
        </p:nvSpPr>
        <p:spPr bwMode="auto">
          <a:xfrm>
            <a:off x="8458200" y="38862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dirty="0">
                <a:latin typeface="Calibri"/>
                <a:cs typeface="Calibri"/>
              </a:rPr>
              <a:t>0</a:t>
            </a:r>
          </a:p>
        </p:txBody>
      </p:sp>
      <p:sp>
        <p:nvSpPr>
          <p:cNvPr id="42023" name="Rectangle 46"/>
          <p:cNvSpPr>
            <a:spLocks noChangeArrowheads="1"/>
          </p:cNvSpPr>
          <p:nvPr/>
        </p:nvSpPr>
        <p:spPr bwMode="auto">
          <a:xfrm>
            <a:off x="7543800" y="3886200"/>
            <a:ext cx="6858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dirty="0">
                <a:latin typeface="Calibri"/>
                <a:cs typeface="Calibri"/>
              </a:rPr>
              <a:t>•••</a:t>
            </a:r>
          </a:p>
        </p:txBody>
      </p:sp>
      <p:sp>
        <p:nvSpPr>
          <p:cNvPr id="42024" name="Rectangle 47"/>
          <p:cNvSpPr>
            <a:spLocks noChangeArrowheads="1"/>
          </p:cNvSpPr>
          <p:nvPr/>
        </p:nvSpPr>
        <p:spPr bwMode="auto">
          <a:xfrm>
            <a:off x="6629400" y="3886200"/>
            <a:ext cx="228600" cy="228600"/>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1800" b="0">
              <a:latin typeface="Calibri"/>
              <a:cs typeface="Calibri"/>
            </a:endParaRPr>
          </a:p>
        </p:txBody>
      </p:sp>
      <p:sp>
        <p:nvSpPr>
          <p:cNvPr id="42025" name="Rectangle 48"/>
          <p:cNvSpPr>
            <a:spLocks noChangeArrowheads="1"/>
          </p:cNvSpPr>
          <p:nvPr/>
        </p:nvSpPr>
        <p:spPr bwMode="auto">
          <a:xfrm>
            <a:off x="6858000" y="3886200"/>
            <a:ext cx="228600" cy="228600"/>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1800" b="0">
              <a:latin typeface="Calibri"/>
              <a:cs typeface="Calibri"/>
            </a:endParaRPr>
          </a:p>
        </p:txBody>
      </p:sp>
      <p:sp>
        <p:nvSpPr>
          <p:cNvPr id="42026" name="Rectangle 49"/>
          <p:cNvSpPr>
            <a:spLocks noChangeArrowheads="1"/>
          </p:cNvSpPr>
          <p:nvPr/>
        </p:nvSpPr>
        <p:spPr bwMode="auto">
          <a:xfrm>
            <a:off x="7086600" y="3886200"/>
            <a:ext cx="228600" cy="228600"/>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1800" b="0">
              <a:latin typeface="Calibri"/>
              <a:cs typeface="Calibri"/>
            </a:endParaRPr>
          </a:p>
        </p:txBody>
      </p:sp>
      <p:sp>
        <p:nvSpPr>
          <p:cNvPr id="42027" name="Rectangle 50"/>
          <p:cNvSpPr>
            <a:spLocks noChangeArrowheads="1"/>
          </p:cNvSpPr>
          <p:nvPr/>
        </p:nvSpPr>
        <p:spPr bwMode="auto">
          <a:xfrm>
            <a:off x="5943600" y="3886200"/>
            <a:ext cx="685800" cy="228600"/>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r>
              <a:rPr lang="en-US" sz="1800" b="0" dirty="0">
                <a:latin typeface="Calibri"/>
                <a:cs typeface="Calibri"/>
              </a:rPr>
              <a:t>•••</a:t>
            </a:r>
          </a:p>
        </p:txBody>
      </p:sp>
      <p:sp>
        <p:nvSpPr>
          <p:cNvPr id="3" name="TextBox 2"/>
          <p:cNvSpPr txBox="1"/>
          <p:nvPr/>
        </p:nvSpPr>
        <p:spPr>
          <a:xfrm>
            <a:off x="6286500" y="4405312"/>
            <a:ext cx="2700867" cy="984885"/>
          </a:xfrm>
          <a:prstGeom prst="rect">
            <a:avLst/>
          </a:prstGeom>
          <a:solidFill>
            <a:srgbClr val="FF9999"/>
          </a:solidFill>
        </p:spPr>
        <p:txBody>
          <a:bodyPr wrap="square" lIns="182880" tIns="182880" rIns="182880" bIns="182880" rtlCol="0">
            <a:spAutoFit/>
          </a:bodyPr>
          <a:lstStyle/>
          <a:p>
            <a:r>
              <a:rPr lang="en-US" sz="2000" dirty="0">
                <a:latin typeface="Calibri" pitchFamily="34" charset="0"/>
              </a:rPr>
              <a:t>Important Lesson:</a:t>
            </a:r>
          </a:p>
          <a:p>
            <a:pPr algn="ctr"/>
            <a:r>
              <a:rPr lang="en-US" sz="2000" dirty="0">
                <a:latin typeface="Calibri" pitchFamily="34" charset="0"/>
              </a:rPr>
              <a:t>Trust Your Compiler!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200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00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20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201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20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20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200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childTnLst>
                                    <p:set>
                                      <p:cBhvr>
                                        <p:cTn id="24" dur="1" fill="hold">
                                          <p:stCondLst>
                                            <p:cond delay="0"/>
                                          </p:stCondLst>
                                        </p:cTn>
                                        <p:tgtEl>
                                          <p:spTgt spid="4200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20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01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20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20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202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20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202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20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202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2026"/>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20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64867">
                                            <p:txEl>
                                              <p:pRg st="7" end="7"/>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64867">
                                            <p:txEl>
                                              <p:pRg st="8" end="8"/>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64867">
                                            <p:txEl>
                                              <p:pRg st="9" end="9"/>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64867">
                                            <p:txEl>
                                              <p:pRg st="10" end="10"/>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64867">
                                            <p:txEl>
                                              <p:pRg st="11" end="11"/>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06" grpId="0"/>
      <p:bldP spid="42007" grpId="0" animBg="1"/>
      <p:bldP spid="42007" grpId="1" animBg="1"/>
      <p:bldP spid="42008" grpId="0"/>
      <p:bldP spid="42010" grpId="0"/>
      <p:bldP spid="42011" grpId="0"/>
      <p:bldP spid="42015" grpId="0" animBg="1"/>
      <p:bldP spid="42016" grpId="0" animBg="1"/>
      <p:bldP spid="42017" grpId="0" animBg="1"/>
      <p:bldP spid="42018" grpId="0" animBg="1"/>
      <p:bldP spid="42019" grpId="0"/>
      <p:bldP spid="42020" grpId="0" animBg="1"/>
      <p:bldP spid="42021" grpId="0" animBg="1"/>
      <p:bldP spid="42022" grpId="0" animBg="1"/>
      <p:bldP spid="42023" grpId="0" animBg="1"/>
      <p:bldP spid="42024" grpId="0" animBg="1"/>
      <p:bldP spid="42025" grpId="0" animBg="1"/>
      <p:bldP spid="42026" grpId="0" animBg="1"/>
      <p:bldP spid="42027" grpId="0" animBg="1"/>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a:xfrm>
            <a:off x="304800" y="493712"/>
            <a:ext cx="8382000" cy="573088"/>
          </a:xfrm>
        </p:spPr>
        <p:txBody>
          <a:bodyPr/>
          <a:lstStyle/>
          <a:p>
            <a:pPr eaLnBrk="1" hangingPunct="1">
              <a:defRPr/>
            </a:pPr>
            <a:r>
              <a:rPr lang="en-US" dirty="0"/>
              <a:t>Unsigned Power-of-2 Divide with Shift</a:t>
            </a:r>
          </a:p>
        </p:txBody>
      </p:sp>
      <p:sp>
        <p:nvSpPr>
          <p:cNvPr id="168963" name="Rectangle 3"/>
          <p:cNvSpPr>
            <a:spLocks noGrp="1" noChangeArrowheads="1"/>
          </p:cNvSpPr>
          <p:nvPr>
            <p:ph idx="1"/>
          </p:nvPr>
        </p:nvSpPr>
        <p:spPr>
          <a:xfrm>
            <a:off x="290513" y="1220788"/>
            <a:ext cx="8307387" cy="1268412"/>
          </a:xfrm>
        </p:spPr>
        <p:txBody>
          <a:bodyPr/>
          <a:lstStyle/>
          <a:p>
            <a:pPr eaLnBrk="1" hangingPunct="1">
              <a:tabLst>
                <a:tab pos="2971800" algn="l"/>
              </a:tabLst>
              <a:defRPr/>
            </a:pPr>
            <a:r>
              <a:rPr lang="en-US" dirty="0"/>
              <a:t>Quotient of Unsigned by Power of 2</a:t>
            </a:r>
          </a:p>
          <a:p>
            <a:pPr lvl="1" eaLnBrk="1" hangingPunct="1">
              <a:tabLst>
                <a:tab pos="2971800" algn="l"/>
              </a:tabLst>
              <a:defRPr/>
            </a:pPr>
            <a:r>
              <a:rPr lang="en-US" b="1" dirty="0">
                <a:latin typeface="Courier New" pitchFamily="49" charset="0"/>
              </a:rPr>
              <a:t>u &gt;&gt; k</a:t>
            </a:r>
            <a:r>
              <a:rPr lang="en-US" b="1" dirty="0"/>
              <a:t> </a:t>
            </a:r>
            <a:r>
              <a:rPr lang="en-US" dirty="0"/>
              <a:t>gives  </a:t>
            </a:r>
            <a:r>
              <a:rPr lang="en-US" b="1" dirty="0">
                <a:sym typeface="Symbol" pitchFamily="18" charset="2"/>
              </a:rPr>
              <a:t> </a:t>
            </a:r>
            <a:r>
              <a:rPr lang="en-US" b="1" dirty="0">
                <a:latin typeface="Courier New" pitchFamily="49" charset="0"/>
              </a:rPr>
              <a:t>u / </a:t>
            </a:r>
            <a:r>
              <a:rPr lang="en-US" b="1" i="1" dirty="0"/>
              <a:t>2</a:t>
            </a:r>
            <a:r>
              <a:rPr lang="en-US" b="1" i="1" baseline="30000" dirty="0"/>
              <a:t>k </a:t>
            </a:r>
            <a:r>
              <a:rPr lang="en-US" b="1" dirty="0">
                <a:sym typeface="Symbol" pitchFamily="18" charset="2"/>
              </a:rPr>
              <a:t></a:t>
            </a:r>
            <a:endParaRPr lang="en-US" b="1" i="1" baseline="30000" dirty="0"/>
          </a:p>
          <a:p>
            <a:pPr lvl="1" eaLnBrk="1" hangingPunct="1">
              <a:tabLst>
                <a:tab pos="2971800" algn="l"/>
              </a:tabLst>
              <a:defRPr/>
            </a:pPr>
            <a:r>
              <a:rPr lang="en-US" dirty="0">
                <a:solidFill>
                  <a:schemeClr val="tx2"/>
                </a:solidFill>
              </a:rPr>
              <a:t>Uses logical shift</a:t>
            </a:r>
          </a:p>
        </p:txBody>
      </p:sp>
      <p:graphicFrame>
        <p:nvGraphicFramePr>
          <p:cNvPr id="13314" name="Object 4"/>
          <p:cNvGraphicFramePr>
            <a:graphicFrameLocks noChangeAspect="1"/>
          </p:cNvGraphicFramePr>
          <p:nvPr/>
        </p:nvGraphicFramePr>
        <p:xfrm>
          <a:off x="762000" y="4914900"/>
          <a:ext cx="7683500" cy="1638300"/>
        </p:xfrm>
        <a:graphic>
          <a:graphicData uri="http://schemas.openxmlformats.org/presentationml/2006/ole">
            <mc:AlternateContent xmlns:mc="http://schemas.openxmlformats.org/markup-compatibility/2006">
              <mc:Choice xmlns:v="urn:schemas-microsoft-com:vml" Requires="v">
                <p:oleObj name="Document" r:id="rId3" imgW="7988300" imgH="1651000" progId="Word.Document.8">
                  <p:embed/>
                </p:oleObj>
              </mc:Choice>
              <mc:Fallback>
                <p:oleObj name="Document" r:id="rId3" imgW="7988300" imgH="16510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914900"/>
                        <a:ext cx="7683500" cy="1638300"/>
                      </a:xfrm>
                      <a:prstGeom prst="rect">
                        <a:avLst/>
                      </a:prstGeom>
                      <a:noFill/>
                      <a:ln>
                        <a:noFill/>
                      </a:ln>
                      <a:effectLst/>
                      <a:extLst>
                        <a:ext uri="{909E8E84-426E-40dd-AFC4-6F175D3DCCD1}">
                          <a14:hiddenFill xmlns="" xmlns:a14="http://schemas.microsoft.com/office/drawing/2010/main">
                            <a:solidFill>
                              <a:schemeClr val="bg1"/>
                            </a:solidFill>
                          </a14:hiddenFill>
                        </a:ext>
                        <a:ext uri="{91240B29-F687-4f45-9708-019B960494DF}">
                          <a14:hiddenLine xmlns="" xmlns:a14="http://schemas.microsoft.com/office/drawing/2010/main" w="254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3317" name="Rectangle 5"/>
          <p:cNvSpPr>
            <a:spLocks noChangeArrowheads="1"/>
          </p:cNvSpPr>
          <p:nvPr/>
        </p:nvSpPr>
        <p:spPr bwMode="auto">
          <a:xfrm>
            <a:off x="3962400" y="2743200"/>
            <a:ext cx="228600" cy="228600"/>
          </a:xfrm>
          <a:prstGeom prst="rect">
            <a:avLst/>
          </a:prstGeom>
          <a:solidFill>
            <a:srgbClr val="FFFF99"/>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13318" name="Rectangle 6"/>
          <p:cNvSpPr>
            <a:spLocks noChangeArrowheads="1"/>
          </p:cNvSpPr>
          <p:nvPr/>
        </p:nvSpPr>
        <p:spPr bwMode="auto">
          <a:xfrm>
            <a:off x="4191000" y="2743200"/>
            <a:ext cx="228600" cy="228600"/>
          </a:xfrm>
          <a:prstGeom prst="rect">
            <a:avLst/>
          </a:prstGeom>
          <a:solidFill>
            <a:srgbClr val="FFFF99"/>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13319" name="Rectangle 7"/>
          <p:cNvSpPr>
            <a:spLocks noChangeArrowheads="1"/>
          </p:cNvSpPr>
          <p:nvPr/>
        </p:nvSpPr>
        <p:spPr bwMode="auto">
          <a:xfrm>
            <a:off x="5105400" y="2743200"/>
            <a:ext cx="228600" cy="228600"/>
          </a:xfrm>
          <a:prstGeom prst="rect">
            <a:avLst/>
          </a:prstGeom>
          <a:solidFill>
            <a:srgbClr val="FFFF99"/>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13320" name="Rectangle 8"/>
          <p:cNvSpPr>
            <a:spLocks noChangeArrowheads="1"/>
          </p:cNvSpPr>
          <p:nvPr/>
        </p:nvSpPr>
        <p:spPr bwMode="auto">
          <a:xfrm>
            <a:off x="3962400" y="32004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dirty="0">
                <a:latin typeface="Calibri"/>
                <a:cs typeface="Calibri"/>
              </a:rPr>
              <a:t>0</a:t>
            </a:r>
          </a:p>
        </p:txBody>
      </p:sp>
      <p:sp>
        <p:nvSpPr>
          <p:cNvPr id="13321" name="Rectangle 9"/>
          <p:cNvSpPr>
            <a:spLocks noChangeArrowheads="1"/>
          </p:cNvSpPr>
          <p:nvPr/>
        </p:nvSpPr>
        <p:spPr bwMode="auto">
          <a:xfrm>
            <a:off x="4876800" y="32004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13322" name="Rectangle 10"/>
          <p:cNvSpPr>
            <a:spLocks noChangeArrowheads="1"/>
          </p:cNvSpPr>
          <p:nvPr/>
        </p:nvSpPr>
        <p:spPr bwMode="auto">
          <a:xfrm>
            <a:off x="5105400" y="3200400"/>
            <a:ext cx="228600" cy="228600"/>
          </a:xfrm>
          <a:prstGeom prst="rect">
            <a:avLst/>
          </a:prstGeom>
          <a:solidFill>
            <a:srgbClr val="A8E799"/>
          </a:solidFill>
          <a:ln w="25400">
            <a:solidFill>
              <a:schemeClr val="tx1"/>
            </a:solidFill>
            <a:miter lim="800000"/>
            <a:headEnd/>
            <a:tailEnd/>
          </a:ln>
        </p:spPr>
        <p:txBody>
          <a:bodyPr wrap="none" anchor="ctr"/>
          <a:lstStyle/>
          <a:p>
            <a:pPr algn="ctr">
              <a:lnSpc>
                <a:spcPct val="100000"/>
              </a:lnSpc>
            </a:pPr>
            <a:r>
              <a:rPr lang="en-US" sz="1800" b="0" dirty="0">
                <a:latin typeface="Calibri"/>
                <a:cs typeface="Calibri"/>
              </a:rPr>
              <a:t>1</a:t>
            </a:r>
          </a:p>
        </p:txBody>
      </p:sp>
      <p:sp>
        <p:nvSpPr>
          <p:cNvPr id="13323" name="Rectangle 11"/>
          <p:cNvSpPr>
            <a:spLocks noChangeArrowheads="1"/>
          </p:cNvSpPr>
          <p:nvPr/>
        </p:nvSpPr>
        <p:spPr bwMode="auto">
          <a:xfrm>
            <a:off x="5334000" y="32004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13324" name="Rectangle 12"/>
          <p:cNvSpPr>
            <a:spLocks noChangeArrowheads="1"/>
          </p:cNvSpPr>
          <p:nvPr/>
        </p:nvSpPr>
        <p:spPr bwMode="auto">
          <a:xfrm>
            <a:off x="6248400" y="32004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13325" name="Rectangle 13"/>
          <p:cNvSpPr>
            <a:spLocks noChangeArrowheads="1"/>
          </p:cNvSpPr>
          <p:nvPr/>
        </p:nvSpPr>
        <p:spPr bwMode="auto">
          <a:xfrm>
            <a:off x="6477000" y="32004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13326" name="Rectangle 14"/>
          <p:cNvSpPr>
            <a:spLocks noChangeArrowheads="1"/>
          </p:cNvSpPr>
          <p:nvPr/>
        </p:nvSpPr>
        <p:spPr bwMode="auto">
          <a:xfrm>
            <a:off x="4191000" y="3200400"/>
            <a:ext cx="6858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a:t>
            </a:r>
          </a:p>
        </p:txBody>
      </p:sp>
      <p:sp>
        <p:nvSpPr>
          <p:cNvPr id="13327" name="Rectangle 15"/>
          <p:cNvSpPr>
            <a:spLocks noChangeArrowheads="1"/>
          </p:cNvSpPr>
          <p:nvPr/>
        </p:nvSpPr>
        <p:spPr bwMode="auto">
          <a:xfrm>
            <a:off x="3352800" y="2667000"/>
            <a:ext cx="298450" cy="366713"/>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u</a:t>
            </a:r>
          </a:p>
        </p:txBody>
      </p:sp>
      <p:sp>
        <p:nvSpPr>
          <p:cNvPr id="13328" name="Rectangle 16"/>
          <p:cNvSpPr>
            <a:spLocks noChangeArrowheads="1"/>
          </p:cNvSpPr>
          <p:nvPr/>
        </p:nvSpPr>
        <p:spPr bwMode="auto">
          <a:xfrm>
            <a:off x="3352800" y="3124200"/>
            <a:ext cx="366713" cy="366713"/>
          </a:xfrm>
          <a:prstGeom prst="rect">
            <a:avLst/>
          </a:prstGeom>
          <a:noFill/>
          <a:ln w="25400">
            <a:noFill/>
            <a:miter lim="800000"/>
            <a:headEnd/>
            <a:tailEnd/>
          </a:ln>
        </p:spPr>
        <p:txBody>
          <a:bodyPr wrap="none">
            <a:spAutoFit/>
          </a:bodyPr>
          <a:lstStyle/>
          <a:p>
            <a:pPr>
              <a:lnSpc>
                <a:spcPct val="100000"/>
              </a:lnSpc>
            </a:pPr>
            <a:r>
              <a:rPr lang="en-US" b="0">
                <a:latin typeface="Times" pitchFamily="18" charset="0"/>
              </a:rPr>
              <a:t>2</a:t>
            </a:r>
            <a:r>
              <a:rPr lang="en-US" b="0" i="1" baseline="30000">
                <a:latin typeface="Times" pitchFamily="18" charset="0"/>
              </a:rPr>
              <a:t>k</a:t>
            </a:r>
            <a:endParaRPr lang="en-US" b="0" i="1">
              <a:latin typeface="Times" pitchFamily="18" charset="0"/>
            </a:endParaRPr>
          </a:p>
        </p:txBody>
      </p:sp>
      <p:sp>
        <p:nvSpPr>
          <p:cNvPr id="13329" name="Line 17"/>
          <p:cNvSpPr>
            <a:spLocks noChangeShapeType="1"/>
          </p:cNvSpPr>
          <p:nvPr/>
        </p:nvSpPr>
        <p:spPr bwMode="auto">
          <a:xfrm>
            <a:off x="2209800" y="3505200"/>
            <a:ext cx="6324600" cy="0"/>
          </a:xfrm>
          <a:prstGeom prst="line">
            <a:avLst/>
          </a:prstGeom>
          <a:noFill/>
          <a:ln w="25400">
            <a:solidFill>
              <a:schemeClr val="tx1"/>
            </a:solidFill>
            <a:round/>
            <a:headEnd/>
            <a:tailEnd/>
          </a:ln>
        </p:spPr>
        <p:txBody>
          <a:bodyPr wrap="none" anchor="ctr"/>
          <a:lstStyle/>
          <a:p>
            <a:endParaRPr lang="en-US"/>
          </a:p>
        </p:txBody>
      </p:sp>
      <p:sp>
        <p:nvSpPr>
          <p:cNvPr id="13330" name="Rectangle 18"/>
          <p:cNvSpPr>
            <a:spLocks noChangeArrowheads="1"/>
          </p:cNvSpPr>
          <p:nvPr/>
        </p:nvSpPr>
        <p:spPr bwMode="auto">
          <a:xfrm>
            <a:off x="2971800" y="3124200"/>
            <a:ext cx="320675" cy="366713"/>
          </a:xfrm>
          <a:prstGeom prst="rect">
            <a:avLst/>
          </a:prstGeom>
          <a:noFill/>
          <a:ln w="25400">
            <a:noFill/>
            <a:miter lim="800000"/>
            <a:headEnd/>
            <a:tailEnd/>
          </a:ln>
        </p:spPr>
        <p:txBody>
          <a:bodyPr wrap="none">
            <a:spAutoFit/>
          </a:bodyPr>
          <a:lstStyle/>
          <a:p>
            <a:pPr>
              <a:lnSpc>
                <a:spcPct val="100000"/>
              </a:lnSpc>
            </a:pPr>
            <a:r>
              <a:rPr lang="en-US"/>
              <a:t>/</a:t>
            </a:r>
          </a:p>
        </p:txBody>
      </p:sp>
      <p:sp>
        <p:nvSpPr>
          <p:cNvPr id="13331" name="Rectangle 19"/>
          <p:cNvSpPr>
            <a:spLocks noChangeArrowheads="1"/>
          </p:cNvSpPr>
          <p:nvPr/>
        </p:nvSpPr>
        <p:spPr bwMode="auto">
          <a:xfrm>
            <a:off x="3048000" y="3581400"/>
            <a:ext cx="658813" cy="366713"/>
          </a:xfrm>
          <a:prstGeom prst="rect">
            <a:avLst/>
          </a:prstGeom>
          <a:noFill/>
          <a:ln w="25400">
            <a:noFill/>
            <a:miter lim="800000"/>
            <a:headEnd/>
            <a:tailEnd/>
          </a:ln>
        </p:spPr>
        <p:txBody>
          <a:bodyPr wrap="none">
            <a:spAutoFit/>
          </a:bodyPr>
          <a:lstStyle/>
          <a:p>
            <a:pPr algn="r">
              <a:lnSpc>
                <a:spcPct val="100000"/>
              </a:lnSpc>
            </a:pPr>
            <a:r>
              <a:rPr lang="en-US" b="0" i="1">
                <a:latin typeface="Times" pitchFamily="18" charset="0"/>
              </a:rPr>
              <a:t>u </a:t>
            </a:r>
            <a:r>
              <a:rPr lang="en-US" b="0">
                <a:latin typeface="Times" pitchFamily="18" charset="0"/>
              </a:rPr>
              <a:t>/ 2</a:t>
            </a:r>
            <a:r>
              <a:rPr lang="en-US" b="0" i="1" baseline="30000">
                <a:latin typeface="Times" pitchFamily="18" charset="0"/>
              </a:rPr>
              <a:t>k</a:t>
            </a:r>
            <a:endParaRPr lang="en-US" b="0" i="1">
              <a:latin typeface="Times" pitchFamily="18" charset="0"/>
            </a:endParaRPr>
          </a:p>
        </p:txBody>
      </p:sp>
      <p:sp>
        <p:nvSpPr>
          <p:cNvPr id="13332" name="Text Box 20"/>
          <p:cNvSpPr txBox="1">
            <a:spLocks noChangeArrowheads="1"/>
          </p:cNvSpPr>
          <p:nvPr/>
        </p:nvSpPr>
        <p:spPr bwMode="auto">
          <a:xfrm>
            <a:off x="533400" y="3581400"/>
            <a:ext cx="1319592" cy="461665"/>
          </a:xfrm>
          <a:prstGeom prst="rect">
            <a:avLst/>
          </a:prstGeom>
          <a:noFill/>
          <a:ln w="25400">
            <a:noFill/>
            <a:miter lim="800000"/>
            <a:headEnd/>
            <a:tailEnd/>
          </a:ln>
        </p:spPr>
        <p:txBody>
          <a:bodyPr wrap="none">
            <a:spAutoFit/>
          </a:bodyPr>
          <a:lstStyle/>
          <a:p>
            <a:pPr>
              <a:lnSpc>
                <a:spcPct val="100000"/>
              </a:lnSpc>
            </a:pPr>
            <a:r>
              <a:rPr lang="en-US" b="0" dirty="0">
                <a:latin typeface="Calibri" pitchFamily="34" charset="0"/>
              </a:rPr>
              <a:t>Division: </a:t>
            </a:r>
          </a:p>
        </p:txBody>
      </p:sp>
      <p:sp>
        <p:nvSpPr>
          <p:cNvPr id="13333" name="Text Box 21"/>
          <p:cNvSpPr txBox="1">
            <a:spLocks noChangeArrowheads="1"/>
          </p:cNvSpPr>
          <p:nvPr/>
        </p:nvSpPr>
        <p:spPr bwMode="auto">
          <a:xfrm>
            <a:off x="533400" y="2895600"/>
            <a:ext cx="1478418" cy="461665"/>
          </a:xfrm>
          <a:prstGeom prst="rect">
            <a:avLst/>
          </a:prstGeom>
          <a:noFill/>
          <a:ln w="25400">
            <a:noFill/>
            <a:miter lim="800000"/>
            <a:headEnd/>
            <a:tailEnd/>
          </a:ln>
        </p:spPr>
        <p:txBody>
          <a:bodyPr wrap="none">
            <a:spAutoFit/>
          </a:bodyPr>
          <a:lstStyle/>
          <a:p>
            <a:pPr>
              <a:lnSpc>
                <a:spcPct val="100000"/>
              </a:lnSpc>
            </a:pPr>
            <a:r>
              <a:rPr lang="en-US" b="0" dirty="0">
                <a:latin typeface="Calibri" pitchFamily="34" charset="0"/>
              </a:rPr>
              <a:t>Operands:</a:t>
            </a:r>
          </a:p>
        </p:txBody>
      </p:sp>
      <p:sp>
        <p:nvSpPr>
          <p:cNvPr id="13334" name="Rectangle 22"/>
          <p:cNvSpPr>
            <a:spLocks noChangeArrowheads="1"/>
          </p:cNvSpPr>
          <p:nvPr/>
        </p:nvSpPr>
        <p:spPr bwMode="auto">
          <a:xfrm>
            <a:off x="5562600" y="3200400"/>
            <a:ext cx="6858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a:t>
            </a:r>
          </a:p>
        </p:txBody>
      </p:sp>
      <p:sp>
        <p:nvSpPr>
          <p:cNvPr id="13335" name="Rectangle 23"/>
          <p:cNvSpPr>
            <a:spLocks noChangeArrowheads="1"/>
          </p:cNvSpPr>
          <p:nvPr/>
        </p:nvSpPr>
        <p:spPr bwMode="auto">
          <a:xfrm>
            <a:off x="5029200" y="2362200"/>
            <a:ext cx="285750" cy="366713"/>
          </a:xfrm>
          <a:prstGeom prst="rect">
            <a:avLst/>
          </a:prstGeom>
          <a:noFill/>
          <a:ln w="25400">
            <a:noFill/>
            <a:miter lim="800000"/>
            <a:headEnd/>
            <a:tailEnd/>
          </a:ln>
        </p:spPr>
        <p:txBody>
          <a:bodyPr wrap="none">
            <a:spAutoFit/>
          </a:bodyPr>
          <a:lstStyle/>
          <a:p>
            <a:pPr>
              <a:lnSpc>
                <a:spcPct val="100000"/>
              </a:lnSpc>
            </a:pPr>
            <a:r>
              <a:rPr lang="en-US" b="0" i="1">
                <a:latin typeface="Times" pitchFamily="18" charset="0"/>
              </a:rPr>
              <a:t>k</a:t>
            </a:r>
          </a:p>
        </p:txBody>
      </p:sp>
      <p:sp>
        <p:nvSpPr>
          <p:cNvPr id="13336" name="Rectangle 24"/>
          <p:cNvSpPr>
            <a:spLocks noChangeArrowheads="1"/>
          </p:cNvSpPr>
          <p:nvPr/>
        </p:nvSpPr>
        <p:spPr bwMode="auto">
          <a:xfrm>
            <a:off x="4419600" y="2743200"/>
            <a:ext cx="685800" cy="228600"/>
          </a:xfrm>
          <a:prstGeom prst="rect">
            <a:avLst/>
          </a:prstGeom>
          <a:solidFill>
            <a:srgbClr val="FFFF99"/>
          </a:solidFill>
          <a:ln w="25400">
            <a:solidFill>
              <a:schemeClr val="tx1"/>
            </a:solidFill>
            <a:miter lim="800000"/>
            <a:headEnd/>
            <a:tailEnd/>
          </a:ln>
        </p:spPr>
        <p:txBody>
          <a:bodyPr wrap="none" anchor="ctr"/>
          <a:lstStyle/>
          <a:p>
            <a:pPr algn="ctr">
              <a:lnSpc>
                <a:spcPct val="100000"/>
              </a:lnSpc>
            </a:pPr>
            <a:r>
              <a:rPr lang="en-US" sz="2000" b="0">
                <a:latin typeface="Calibri"/>
                <a:cs typeface="Calibri"/>
              </a:rPr>
              <a:t>•••</a:t>
            </a:r>
          </a:p>
        </p:txBody>
      </p:sp>
      <p:grpSp>
        <p:nvGrpSpPr>
          <p:cNvPr id="2" name="Group 25"/>
          <p:cNvGrpSpPr>
            <a:grpSpLocks/>
          </p:cNvGrpSpPr>
          <p:nvPr/>
        </p:nvGrpSpPr>
        <p:grpSpPr bwMode="auto">
          <a:xfrm>
            <a:off x="5334000" y="2743200"/>
            <a:ext cx="1371600" cy="228600"/>
            <a:chOff x="3744" y="1488"/>
            <a:chExt cx="864" cy="144"/>
          </a:xfrm>
        </p:grpSpPr>
        <p:sp>
          <p:nvSpPr>
            <p:cNvPr id="13367" name="Rectangle 26"/>
            <p:cNvSpPr>
              <a:spLocks noChangeArrowheads="1"/>
            </p:cNvSpPr>
            <p:nvPr/>
          </p:nvSpPr>
          <p:spPr bwMode="auto">
            <a:xfrm>
              <a:off x="3744" y="1488"/>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13368" name="Rectangle 27"/>
            <p:cNvSpPr>
              <a:spLocks noChangeArrowheads="1"/>
            </p:cNvSpPr>
            <p:nvPr/>
          </p:nvSpPr>
          <p:spPr bwMode="auto">
            <a:xfrm>
              <a:off x="4320" y="1488"/>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13369" name="Rectangle 28"/>
            <p:cNvSpPr>
              <a:spLocks noChangeArrowheads="1"/>
            </p:cNvSpPr>
            <p:nvPr/>
          </p:nvSpPr>
          <p:spPr bwMode="auto">
            <a:xfrm>
              <a:off x="4464" y="1488"/>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2000" b="0">
                <a:latin typeface="Calibri"/>
                <a:cs typeface="Calibri"/>
              </a:endParaRPr>
            </a:p>
          </p:txBody>
        </p:sp>
        <p:sp>
          <p:nvSpPr>
            <p:cNvPr id="13370" name="Rectangle 29"/>
            <p:cNvSpPr>
              <a:spLocks noChangeArrowheads="1"/>
            </p:cNvSpPr>
            <p:nvPr/>
          </p:nvSpPr>
          <p:spPr bwMode="auto">
            <a:xfrm>
              <a:off x="3888" y="1488"/>
              <a:ext cx="432"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r>
                <a:rPr lang="en-US" sz="2000" b="0">
                  <a:latin typeface="Calibri"/>
                  <a:cs typeface="Calibri"/>
                </a:rPr>
                <a:t>•••</a:t>
              </a:r>
            </a:p>
          </p:txBody>
        </p:sp>
      </p:grpSp>
      <p:sp>
        <p:nvSpPr>
          <p:cNvPr id="13338" name="Rectangle 30"/>
          <p:cNvSpPr>
            <a:spLocks noChangeArrowheads="1"/>
          </p:cNvSpPr>
          <p:nvPr/>
        </p:nvSpPr>
        <p:spPr bwMode="auto">
          <a:xfrm>
            <a:off x="5334000" y="3657600"/>
            <a:ext cx="228600" cy="228600"/>
          </a:xfrm>
          <a:prstGeom prst="rect">
            <a:avLst/>
          </a:prstGeom>
          <a:solidFill>
            <a:srgbClr val="FFFF99"/>
          </a:solidFill>
          <a:ln w="25400">
            <a:solidFill>
              <a:schemeClr val="tx1"/>
            </a:solidFill>
            <a:miter lim="800000"/>
            <a:headEnd/>
            <a:tailEnd/>
          </a:ln>
        </p:spPr>
        <p:txBody>
          <a:bodyPr wrap="none" anchor="ctr"/>
          <a:lstStyle/>
          <a:p>
            <a:pPr algn="ctr">
              <a:lnSpc>
                <a:spcPct val="100000"/>
              </a:lnSpc>
            </a:pPr>
            <a:endParaRPr lang="en-US" sz="1800" b="0">
              <a:latin typeface="Calibri"/>
              <a:cs typeface="Calibri"/>
            </a:endParaRPr>
          </a:p>
        </p:txBody>
      </p:sp>
      <p:sp>
        <p:nvSpPr>
          <p:cNvPr id="13339" name="Rectangle 31"/>
          <p:cNvSpPr>
            <a:spLocks noChangeArrowheads="1"/>
          </p:cNvSpPr>
          <p:nvPr/>
        </p:nvSpPr>
        <p:spPr bwMode="auto">
          <a:xfrm>
            <a:off x="5562600" y="3657600"/>
            <a:ext cx="228600" cy="228600"/>
          </a:xfrm>
          <a:prstGeom prst="rect">
            <a:avLst/>
          </a:prstGeom>
          <a:solidFill>
            <a:srgbClr val="FFFF99"/>
          </a:solidFill>
          <a:ln w="25400">
            <a:solidFill>
              <a:schemeClr val="tx1"/>
            </a:solidFill>
            <a:miter lim="800000"/>
            <a:headEnd/>
            <a:tailEnd/>
          </a:ln>
        </p:spPr>
        <p:txBody>
          <a:bodyPr wrap="none" anchor="ctr"/>
          <a:lstStyle/>
          <a:p>
            <a:pPr algn="ctr">
              <a:lnSpc>
                <a:spcPct val="100000"/>
              </a:lnSpc>
            </a:pPr>
            <a:endParaRPr lang="en-US" sz="1800" b="0">
              <a:latin typeface="Calibri"/>
              <a:cs typeface="Calibri"/>
            </a:endParaRPr>
          </a:p>
        </p:txBody>
      </p:sp>
      <p:sp>
        <p:nvSpPr>
          <p:cNvPr id="13340" name="Rectangle 32"/>
          <p:cNvSpPr>
            <a:spLocks noChangeArrowheads="1"/>
          </p:cNvSpPr>
          <p:nvPr/>
        </p:nvSpPr>
        <p:spPr bwMode="auto">
          <a:xfrm>
            <a:off x="6477000" y="3657600"/>
            <a:ext cx="228600" cy="228600"/>
          </a:xfrm>
          <a:prstGeom prst="rect">
            <a:avLst/>
          </a:prstGeom>
          <a:solidFill>
            <a:srgbClr val="FFFF99"/>
          </a:solidFill>
          <a:ln w="25400">
            <a:solidFill>
              <a:schemeClr val="tx1"/>
            </a:solidFill>
            <a:miter lim="800000"/>
            <a:headEnd/>
            <a:tailEnd/>
          </a:ln>
        </p:spPr>
        <p:txBody>
          <a:bodyPr wrap="none" anchor="ctr"/>
          <a:lstStyle/>
          <a:p>
            <a:pPr algn="ctr">
              <a:lnSpc>
                <a:spcPct val="100000"/>
              </a:lnSpc>
            </a:pPr>
            <a:endParaRPr lang="en-US" sz="1800" b="0">
              <a:latin typeface="Calibri"/>
              <a:cs typeface="Calibri"/>
            </a:endParaRPr>
          </a:p>
        </p:txBody>
      </p:sp>
      <p:sp>
        <p:nvSpPr>
          <p:cNvPr id="13341" name="Rectangle 33"/>
          <p:cNvSpPr>
            <a:spLocks noChangeArrowheads="1"/>
          </p:cNvSpPr>
          <p:nvPr/>
        </p:nvSpPr>
        <p:spPr bwMode="auto">
          <a:xfrm>
            <a:off x="5791200" y="3657600"/>
            <a:ext cx="685800" cy="228600"/>
          </a:xfrm>
          <a:prstGeom prst="rect">
            <a:avLst/>
          </a:prstGeom>
          <a:solidFill>
            <a:srgbClr val="FFFF99"/>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a:t>
            </a:r>
          </a:p>
        </p:txBody>
      </p:sp>
      <p:sp>
        <p:nvSpPr>
          <p:cNvPr id="13342" name="Rectangle 34"/>
          <p:cNvSpPr>
            <a:spLocks noChangeArrowheads="1"/>
          </p:cNvSpPr>
          <p:nvPr/>
        </p:nvSpPr>
        <p:spPr bwMode="auto">
          <a:xfrm>
            <a:off x="3962400" y="36576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13343" name="Rectangle 35"/>
          <p:cNvSpPr>
            <a:spLocks noChangeArrowheads="1"/>
          </p:cNvSpPr>
          <p:nvPr/>
        </p:nvSpPr>
        <p:spPr bwMode="auto">
          <a:xfrm>
            <a:off x="4876800" y="36576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dirty="0">
                <a:latin typeface="Calibri"/>
                <a:cs typeface="Calibri"/>
              </a:rPr>
              <a:t>0</a:t>
            </a:r>
          </a:p>
        </p:txBody>
      </p:sp>
      <p:sp>
        <p:nvSpPr>
          <p:cNvPr id="13344" name="Rectangle 36"/>
          <p:cNvSpPr>
            <a:spLocks noChangeArrowheads="1"/>
          </p:cNvSpPr>
          <p:nvPr/>
        </p:nvSpPr>
        <p:spPr bwMode="auto">
          <a:xfrm>
            <a:off x="5105400" y="36576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dirty="0">
                <a:latin typeface="Calibri"/>
                <a:cs typeface="Calibri"/>
              </a:rPr>
              <a:t>0</a:t>
            </a:r>
          </a:p>
        </p:txBody>
      </p:sp>
      <p:sp>
        <p:nvSpPr>
          <p:cNvPr id="13345" name="Rectangle 37"/>
          <p:cNvSpPr>
            <a:spLocks noChangeArrowheads="1"/>
          </p:cNvSpPr>
          <p:nvPr/>
        </p:nvSpPr>
        <p:spPr bwMode="auto">
          <a:xfrm>
            <a:off x="4191000" y="3657600"/>
            <a:ext cx="6858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a:t>
            </a:r>
          </a:p>
        </p:txBody>
      </p:sp>
      <p:grpSp>
        <p:nvGrpSpPr>
          <p:cNvPr id="3" name="Group 38"/>
          <p:cNvGrpSpPr>
            <a:grpSpLocks/>
          </p:cNvGrpSpPr>
          <p:nvPr/>
        </p:nvGrpSpPr>
        <p:grpSpPr bwMode="auto">
          <a:xfrm>
            <a:off x="6781800" y="3657600"/>
            <a:ext cx="1371600" cy="228600"/>
            <a:chOff x="4416" y="2256"/>
            <a:chExt cx="864" cy="144"/>
          </a:xfrm>
        </p:grpSpPr>
        <p:sp>
          <p:nvSpPr>
            <p:cNvPr id="13363" name="Rectangle 39"/>
            <p:cNvSpPr>
              <a:spLocks noChangeArrowheads="1"/>
            </p:cNvSpPr>
            <p:nvPr/>
          </p:nvSpPr>
          <p:spPr bwMode="auto">
            <a:xfrm>
              <a:off x="4416" y="2256"/>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1800" b="0">
                <a:latin typeface="Calibri"/>
                <a:cs typeface="Calibri"/>
              </a:endParaRPr>
            </a:p>
          </p:txBody>
        </p:sp>
        <p:sp>
          <p:nvSpPr>
            <p:cNvPr id="13364" name="Rectangle 40"/>
            <p:cNvSpPr>
              <a:spLocks noChangeArrowheads="1"/>
            </p:cNvSpPr>
            <p:nvPr/>
          </p:nvSpPr>
          <p:spPr bwMode="auto">
            <a:xfrm>
              <a:off x="4992" y="2256"/>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1800" b="0">
                <a:latin typeface="Calibri"/>
                <a:cs typeface="Calibri"/>
              </a:endParaRPr>
            </a:p>
          </p:txBody>
        </p:sp>
        <p:sp>
          <p:nvSpPr>
            <p:cNvPr id="13365" name="Rectangle 41"/>
            <p:cNvSpPr>
              <a:spLocks noChangeArrowheads="1"/>
            </p:cNvSpPr>
            <p:nvPr/>
          </p:nvSpPr>
          <p:spPr bwMode="auto">
            <a:xfrm>
              <a:off x="5136" y="2256"/>
              <a:ext cx="144"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endParaRPr lang="en-US" sz="1800" b="0">
                <a:latin typeface="Calibri"/>
                <a:cs typeface="Calibri"/>
              </a:endParaRPr>
            </a:p>
          </p:txBody>
        </p:sp>
        <p:sp>
          <p:nvSpPr>
            <p:cNvPr id="13366" name="Rectangle 42"/>
            <p:cNvSpPr>
              <a:spLocks noChangeArrowheads="1"/>
            </p:cNvSpPr>
            <p:nvPr/>
          </p:nvSpPr>
          <p:spPr bwMode="auto">
            <a:xfrm>
              <a:off x="4560" y="2256"/>
              <a:ext cx="432" cy="144"/>
            </a:xfrm>
            <a:prstGeom prst="rect">
              <a:avLst/>
            </a:prstGeom>
            <a:solidFill>
              <a:schemeClr val="accent2">
                <a:lumMod val="20000"/>
                <a:lumOff val="80000"/>
              </a:schemeClr>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a:t>
              </a:r>
            </a:p>
          </p:txBody>
        </p:sp>
      </p:grpSp>
      <p:sp>
        <p:nvSpPr>
          <p:cNvPr id="13347" name="Line 43"/>
          <p:cNvSpPr>
            <a:spLocks noChangeShapeType="1"/>
          </p:cNvSpPr>
          <p:nvPr/>
        </p:nvSpPr>
        <p:spPr bwMode="auto">
          <a:xfrm>
            <a:off x="2209800" y="4038600"/>
            <a:ext cx="6324600" cy="0"/>
          </a:xfrm>
          <a:prstGeom prst="line">
            <a:avLst/>
          </a:prstGeom>
          <a:noFill/>
          <a:ln w="25400">
            <a:solidFill>
              <a:schemeClr val="tx1"/>
            </a:solidFill>
            <a:round/>
            <a:headEnd/>
            <a:tailEnd/>
          </a:ln>
        </p:spPr>
        <p:txBody>
          <a:bodyPr wrap="none" anchor="ctr"/>
          <a:lstStyle/>
          <a:p>
            <a:endParaRPr lang="en-US"/>
          </a:p>
        </p:txBody>
      </p:sp>
      <p:sp>
        <p:nvSpPr>
          <p:cNvPr id="13348" name="Rectangle 44"/>
          <p:cNvSpPr>
            <a:spLocks noChangeArrowheads="1"/>
          </p:cNvSpPr>
          <p:nvPr/>
        </p:nvSpPr>
        <p:spPr bwMode="auto">
          <a:xfrm>
            <a:off x="2642741" y="4133850"/>
            <a:ext cx="1162498" cy="461665"/>
          </a:xfrm>
          <a:prstGeom prst="rect">
            <a:avLst/>
          </a:prstGeom>
          <a:noFill/>
          <a:ln w="25400">
            <a:noFill/>
            <a:miter lim="800000"/>
            <a:headEnd/>
            <a:tailEnd/>
          </a:ln>
        </p:spPr>
        <p:txBody>
          <a:bodyPr wrap="none">
            <a:spAutoFit/>
          </a:bodyPr>
          <a:lstStyle/>
          <a:p>
            <a:pPr algn="r">
              <a:lnSpc>
                <a:spcPct val="100000"/>
              </a:lnSpc>
            </a:pPr>
            <a:r>
              <a:rPr lang="en-US" b="0" dirty="0">
                <a:solidFill>
                  <a:schemeClr val="tx2"/>
                </a:solidFill>
                <a:latin typeface="Calibri" pitchFamily="34" charset="0"/>
                <a:sym typeface="Symbol" pitchFamily="18" charset="2"/>
              </a:rPr>
              <a:t></a:t>
            </a:r>
            <a:r>
              <a:rPr lang="en-US" sz="1600" b="0" i="1" dirty="0">
                <a:latin typeface="Times" pitchFamily="18" charset="0"/>
              </a:rPr>
              <a:t> </a:t>
            </a:r>
            <a:r>
              <a:rPr lang="en-US" b="0" i="1" dirty="0">
                <a:latin typeface="Times" pitchFamily="18" charset="0"/>
              </a:rPr>
              <a:t>u </a:t>
            </a:r>
            <a:r>
              <a:rPr lang="en-US" b="0" dirty="0">
                <a:latin typeface="Times" pitchFamily="18" charset="0"/>
              </a:rPr>
              <a:t>/ 2</a:t>
            </a:r>
            <a:r>
              <a:rPr lang="en-US" b="0" i="1" baseline="30000" dirty="0">
                <a:latin typeface="Times" pitchFamily="18" charset="0"/>
              </a:rPr>
              <a:t>k </a:t>
            </a:r>
            <a:r>
              <a:rPr lang="en-US" b="0" dirty="0">
                <a:solidFill>
                  <a:schemeClr val="tx2"/>
                </a:solidFill>
                <a:latin typeface="Calibri" pitchFamily="34" charset="0"/>
                <a:sym typeface="Symbol" pitchFamily="18" charset="2"/>
              </a:rPr>
              <a:t></a:t>
            </a:r>
          </a:p>
        </p:txBody>
      </p:sp>
      <p:sp>
        <p:nvSpPr>
          <p:cNvPr id="13349" name="Rectangle 45"/>
          <p:cNvSpPr>
            <a:spLocks noChangeArrowheads="1"/>
          </p:cNvSpPr>
          <p:nvPr/>
        </p:nvSpPr>
        <p:spPr bwMode="auto">
          <a:xfrm>
            <a:off x="5334000" y="4191000"/>
            <a:ext cx="228600" cy="228600"/>
          </a:xfrm>
          <a:prstGeom prst="rect">
            <a:avLst/>
          </a:prstGeom>
          <a:solidFill>
            <a:srgbClr val="FFFF99"/>
          </a:solidFill>
          <a:ln w="25400">
            <a:solidFill>
              <a:schemeClr val="tx1"/>
            </a:solidFill>
            <a:miter lim="800000"/>
            <a:headEnd/>
            <a:tailEnd/>
          </a:ln>
        </p:spPr>
        <p:txBody>
          <a:bodyPr wrap="none" anchor="ctr"/>
          <a:lstStyle/>
          <a:p>
            <a:pPr algn="ctr">
              <a:lnSpc>
                <a:spcPct val="100000"/>
              </a:lnSpc>
            </a:pPr>
            <a:endParaRPr lang="en-US" sz="1800" b="0">
              <a:latin typeface="Calibri"/>
              <a:cs typeface="Calibri"/>
            </a:endParaRPr>
          </a:p>
        </p:txBody>
      </p:sp>
      <p:sp>
        <p:nvSpPr>
          <p:cNvPr id="13350" name="Rectangle 46"/>
          <p:cNvSpPr>
            <a:spLocks noChangeArrowheads="1"/>
          </p:cNvSpPr>
          <p:nvPr/>
        </p:nvSpPr>
        <p:spPr bwMode="auto">
          <a:xfrm>
            <a:off x="5562600" y="4191000"/>
            <a:ext cx="228600" cy="228600"/>
          </a:xfrm>
          <a:prstGeom prst="rect">
            <a:avLst/>
          </a:prstGeom>
          <a:solidFill>
            <a:srgbClr val="FFFF99"/>
          </a:solidFill>
          <a:ln w="25400">
            <a:solidFill>
              <a:schemeClr val="tx1"/>
            </a:solidFill>
            <a:miter lim="800000"/>
            <a:headEnd/>
            <a:tailEnd/>
          </a:ln>
        </p:spPr>
        <p:txBody>
          <a:bodyPr wrap="none" anchor="ctr"/>
          <a:lstStyle/>
          <a:p>
            <a:pPr algn="ctr">
              <a:lnSpc>
                <a:spcPct val="100000"/>
              </a:lnSpc>
            </a:pPr>
            <a:endParaRPr lang="en-US" sz="1800" b="0">
              <a:latin typeface="Calibri"/>
              <a:cs typeface="Calibri"/>
            </a:endParaRPr>
          </a:p>
        </p:txBody>
      </p:sp>
      <p:sp>
        <p:nvSpPr>
          <p:cNvPr id="13351" name="Rectangle 47"/>
          <p:cNvSpPr>
            <a:spLocks noChangeArrowheads="1"/>
          </p:cNvSpPr>
          <p:nvPr/>
        </p:nvSpPr>
        <p:spPr bwMode="auto">
          <a:xfrm>
            <a:off x="6477000" y="4191000"/>
            <a:ext cx="228600" cy="228600"/>
          </a:xfrm>
          <a:prstGeom prst="rect">
            <a:avLst/>
          </a:prstGeom>
          <a:solidFill>
            <a:srgbClr val="FFFF99"/>
          </a:solidFill>
          <a:ln w="25400">
            <a:solidFill>
              <a:schemeClr val="tx1"/>
            </a:solidFill>
            <a:miter lim="800000"/>
            <a:headEnd/>
            <a:tailEnd/>
          </a:ln>
        </p:spPr>
        <p:txBody>
          <a:bodyPr wrap="none" anchor="ctr"/>
          <a:lstStyle/>
          <a:p>
            <a:pPr algn="ctr">
              <a:lnSpc>
                <a:spcPct val="100000"/>
              </a:lnSpc>
            </a:pPr>
            <a:endParaRPr lang="en-US" sz="1800" b="0">
              <a:latin typeface="Calibri"/>
              <a:cs typeface="Calibri"/>
            </a:endParaRPr>
          </a:p>
        </p:txBody>
      </p:sp>
      <p:sp>
        <p:nvSpPr>
          <p:cNvPr id="13352" name="Rectangle 48"/>
          <p:cNvSpPr>
            <a:spLocks noChangeArrowheads="1"/>
          </p:cNvSpPr>
          <p:nvPr/>
        </p:nvSpPr>
        <p:spPr bwMode="auto">
          <a:xfrm>
            <a:off x="5791200" y="4191000"/>
            <a:ext cx="685800" cy="228600"/>
          </a:xfrm>
          <a:prstGeom prst="rect">
            <a:avLst/>
          </a:prstGeom>
          <a:solidFill>
            <a:srgbClr val="FFFF99"/>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a:t>
            </a:r>
          </a:p>
        </p:txBody>
      </p:sp>
      <p:sp>
        <p:nvSpPr>
          <p:cNvPr id="13353" name="Text Box 49"/>
          <p:cNvSpPr txBox="1">
            <a:spLocks noChangeArrowheads="1"/>
          </p:cNvSpPr>
          <p:nvPr/>
        </p:nvSpPr>
        <p:spPr bwMode="auto">
          <a:xfrm>
            <a:off x="533400" y="4114800"/>
            <a:ext cx="1036887" cy="461665"/>
          </a:xfrm>
          <a:prstGeom prst="rect">
            <a:avLst/>
          </a:prstGeom>
          <a:noFill/>
          <a:ln w="25400">
            <a:noFill/>
            <a:miter lim="800000"/>
            <a:headEnd/>
            <a:tailEnd/>
          </a:ln>
        </p:spPr>
        <p:txBody>
          <a:bodyPr wrap="none">
            <a:spAutoFit/>
          </a:bodyPr>
          <a:lstStyle/>
          <a:p>
            <a:pPr>
              <a:lnSpc>
                <a:spcPct val="100000"/>
              </a:lnSpc>
            </a:pPr>
            <a:r>
              <a:rPr lang="en-US" b="0" dirty="0">
                <a:latin typeface="Calibri" pitchFamily="34" charset="0"/>
              </a:rPr>
              <a:t>Result:</a:t>
            </a:r>
          </a:p>
        </p:txBody>
      </p:sp>
      <p:sp>
        <p:nvSpPr>
          <p:cNvPr id="13354" name="Text Box 50"/>
          <p:cNvSpPr txBox="1">
            <a:spLocks noChangeArrowheads="1"/>
          </p:cNvSpPr>
          <p:nvPr/>
        </p:nvSpPr>
        <p:spPr bwMode="auto">
          <a:xfrm>
            <a:off x="6629400" y="3581400"/>
            <a:ext cx="242938" cy="369332"/>
          </a:xfrm>
          <a:prstGeom prst="rect">
            <a:avLst/>
          </a:prstGeom>
          <a:noFill/>
          <a:ln w="25400">
            <a:noFill/>
            <a:miter lim="800000"/>
            <a:headEnd/>
            <a:tailEnd/>
          </a:ln>
        </p:spPr>
        <p:txBody>
          <a:bodyPr wrap="none">
            <a:spAutoFit/>
          </a:bodyPr>
          <a:lstStyle/>
          <a:p>
            <a:pPr>
              <a:lnSpc>
                <a:spcPct val="100000"/>
              </a:lnSpc>
            </a:pPr>
            <a:r>
              <a:rPr lang="en-US" sz="1800" b="0" dirty="0">
                <a:latin typeface="Calibri"/>
                <a:cs typeface="Calibri"/>
              </a:rPr>
              <a:t>.</a:t>
            </a:r>
          </a:p>
        </p:txBody>
      </p:sp>
      <p:sp>
        <p:nvSpPr>
          <p:cNvPr id="13355" name="Text Box 51"/>
          <p:cNvSpPr txBox="1">
            <a:spLocks noChangeArrowheads="1"/>
          </p:cNvSpPr>
          <p:nvPr/>
        </p:nvSpPr>
        <p:spPr bwMode="auto">
          <a:xfrm>
            <a:off x="6934200" y="2667000"/>
            <a:ext cx="1695144" cy="461665"/>
          </a:xfrm>
          <a:prstGeom prst="rect">
            <a:avLst/>
          </a:prstGeom>
          <a:noFill/>
          <a:ln w="25400">
            <a:noFill/>
            <a:miter lim="800000"/>
            <a:headEnd/>
            <a:tailEnd/>
          </a:ln>
        </p:spPr>
        <p:txBody>
          <a:bodyPr wrap="none">
            <a:spAutoFit/>
          </a:bodyPr>
          <a:lstStyle/>
          <a:p>
            <a:pPr>
              <a:lnSpc>
                <a:spcPct val="100000"/>
              </a:lnSpc>
            </a:pPr>
            <a:r>
              <a:rPr lang="en-US" b="0" dirty="0">
                <a:latin typeface="Calibri" pitchFamily="34" charset="0"/>
              </a:rPr>
              <a:t>Binary Point</a:t>
            </a:r>
          </a:p>
        </p:txBody>
      </p:sp>
      <p:sp>
        <p:nvSpPr>
          <p:cNvPr id="13356" name="Line 52"/>
          <p:cNvSpPr>
            <a:spLocks noChangeShapeType="1"/>
          </p:cNvSpPr>
          <p:nvPr/>
        </p:nvSpPr>
        <p:spPr bwMode="auto">
          <a:xfrm flipH="1">
            <a:off x="6781800" y="3048000"/>
            <a:ext cx="304800" cy="685800"/>
          </a:xfrm>
          <a:prstGeom prst="line">
            <a:avLst/>
          </a:prstGeom>
          <a:noFill/>
          <a:ln w="25400">
            <a:solidFill>
              <a:schemeClr val="tx1"/>
            </a:solidFill>
            <a:round/>
            <a:headEnd/>
            <a:tailEnd type="triangle" w="med" len="med"/>
          </a:ln>
        </p:spPr>
        <p:txBody>
          <a:bodyPr wrap="none" anchor="ctr"/>
          <a:lstStyle/>
          <a:p>
            <a:endParaRPr lang="en-US"/>
          </a:p>
        </p:txBody>
      </p:sp>
      <p:sp>
        <p:nvSpPr>
          <p:cNvPr id="13357" name="Rectangle 53"/>
          <p:cNvSpPr>
            <a:spLocks noChangeArrowheads="1"/>
          </p:cNvSpPr>
          <p:nvPr/>
        </p:nvSpPr>
        <p:spPr bwMode="auto">
          <a:xfrm>
            <a:off x="3962400" y="36576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dirty="0">
                <a:latin typeface="Calibri"/>
                <a:cs typeface="Calibri"/>
              </a:rPr>
              <a:t>0</a:t>
            </a:r>
          </a:p>
        </p:txBody>
      </p:sp>
      <p:sp>
        <p:nvSpPr>
          <p:cNvPr id="13358" name="Rectangle 54"/>
          <p:cNvSpPr>
            <a:spLocks noChangeArrowheads="1"/>
          </p:cNvSpPr>
          <p:nvPr/>
        </p:nvSpPr>
        <p:spPr bwMode="auto">
          <a:xfrm>
            <a:off x="3962400" y="4191000"/>
            <a:ext cx="228600" cy="228600"/>
          </a:xfrm>
          <a:prstGeom prst="rect">
            <a:avLst/>
          </a:prstGeom>
          <a:solidFill>
            <a:srgbClr val="00CCFF"/>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0</a:t>
            </a:r>
          </a:p>
        </p:txBody>
      </p:sp>
      <p:sp>
        <p:nvSpPr>
          <p:cNvPr id="13359" name="Rectangle 55"/>
          <p:cNvSpPr>
            <a:spLocks noChangeArrowheads="1"/>
          </p:cNvSpPr>
          <p:nvPr/>
        </p:nvSpPr>
        <p:spPr bwMode="auto">
          <a:xfrm>
            <a:off x="4876800" y="41910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dirty="0">
                <a:latin typeface="Calibri"/>
                <a:cs typeface="Calibri"/>
              </a:rPr>
              <a:t>0</a:t>
            </a:r>
          </a:p>
        </p:txBody>
      </p:sp>
      <p:sp>
        <p:nvSpPr>
          <p:cNvPr id="13360" name="Rectangle 56"/>
          <p:cNvSpPr>
            <a:spLocks noChangeArrowheads="1"/>
          </p:cNvSpPr>
          <p:nvPr/>
        </p:nvSpPr>
        <p:spPr bwMode="auto">
          <a:xfrm>
            <a:off x="5105400" y="41910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dirty="0">
                <a:latin typeface="Calibri"/>
                <a:cs typeface="Calibri"/>
              </a:rPr>
              <a:t>0</a:t>
            </a:r>
          </a:p>
        </p:txBody>
      </p:sp>
      <p:sp>
        <p:nvSpPr>
          <p:cNvPr id="13361" name="Rectangle 57"/>
          <p:cNvSpPr>
            <a:spLocks noChangeArrowheads="1"/>
          </p:cNvSpPr>
          <p:nvPr/>
        </p:nvSpPr>
        <p:spPr bwMode="auto">
          <a:xfrm>
            <a:off x="4191000" y="4191000"/>
            <a:ext cx="6858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a:latin typeface="Calibri"/>
                <a:cs typeface="Calibri"/>
              </a:rPr>
              <a:t>•••</a:t>
            </a:r>
          </a:p>
        </p:txBody>
      </p:sp>
      <p:sp>
        <p:nvSpPr>
          <p:cNvPr id="13362" name="Rectangle 58"/>
          <p:cNvSpPr>
            <a:spLocks noChangeArrowheads="1"/>
          </p:cNvSpPr>
          <p:nvPr/>
        </p:nvSpPr>
        <p:spPr bwMode="auto">
          <a:xfrm>
            <a:off x="3962400" y="4191000"/>
            <a:ext cx="228600" cy="228600"/>
          </a:xfrm>
          <a:prstGeom prst="rect">
            <a:avLst/>
          </a:prstGeom>
          <a:solidFill>
            <a:schemeClr val="bg1"/>
          </a:solidFill>
          <a:ln w="25400">
            <a:solidFill>
              <a:schemeClr val="tx1"/>
            </a:solidFill>
            <a:miter lim="800000"/>
            <a:headEnd/>
            <a:tailEnd/>
          </a:ln>
        </p:spPr>
        <p:txBody>
          <a:bodyPr wrap="none" anchor="ctr"/>
          <a:lstStyle/>
          <a:p>
            <a:pPr algn="ctr">
              <a:lnSpc>
                <a:spcPct val="100000"/>
              </a:lnSpc>
            </a:pPr>
            <a:r>
              <a:rPr lang="en-US" sz="1800" b="0" dirty="0">
                <a:latin typeface="Calibri"/>
                <a:cs typeface="Calibri"/>
              </a:rPr>
              <a:t>0</a:t>
            </a:r>
          </a:p>
        </p:txBody>
      </p:sp>
    </p:spTree>
    <p:extLst>
      <p:ext uri="{BB962C8B-B14F-4D97-AF65-F5344CB8AC3E}">
        <p14:creationId xmlns:p14="http://schemas.microsoft.com/office/powerpoint/2010/main" val="4831781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33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33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33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34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34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34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3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34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34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34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35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35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35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35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334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35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35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3352"/>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335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335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35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36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36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3362"/>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34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31" grpId="0"/>
      <p:bldP spid="13332" grpId="0"/>
      <p:bldP spid="13338" grpId="0" animBg="1"/>
      <p:bldP spid="13339" grpId="0" animBg="1"/>
      <p:bldP spid="13340" grpId="0" animBg="1"/>
      <p:bldP spid="13341" grpId="0" animBg="1"/>
      <p:bldP spid="13342" grpId="0" animBg="1"/>
      <p:bldP spid="13343" grpId="0" animBg="1"/>
      <p:bldP spid="13344" grpId="0" animBg="1"/>
      <p:bldP spid="13345" grpId="0" animBg="1"/>
      <p:bldP spid="13347" grpId="0" animBg="1"/>
      <p:bldP spid="13348" grpId="0"/>
      <p:bldP spid="13349" grpId="0" animBg="1"/>
      <p:bldP spid="13350" grpId="0" animBg="1"/>
      <p:bldP spid="13351" grpId="0" animBg="1"/>
      <p:bldP spid="13352" grpId="0" animBg="1"/>
      <p:bldP spid="13353" grpId="0"/>
      <p:bldP spid="13354" grpId="0"/>
      <p:bldP spid="13355" grpId="0"/>
      <p:bldP spid="13356" grpId="0" animBg="1"/>
      <p:bldP spid="13357" grpId="0" animBg="1"/>
      <p:bldP spid="13358" grpId="0" animBg="1"/>
      <p:bldP spid="13359" grpId="0" animBg="1"/>
      <p:bldP spid="13360" grpId="0" animBg="1"/>
      <p:bldP spid="13361" grpId="0" animBg="1"/>
      <p:bldP spid="1336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 Bits, Bytes, and Integers</a:t>
            </a:r>
            <a:endParaRPr lang="en-US" dirty="0"/>
          </a:p>
        </p:txBody>
      </p:sp>
      <p:sp>
        <p:nvSpPr>
          <p:cNvPr id="3" name="Content Placeholder 2"/>
          <p:cNvSpPr>
            <a:spLocks noGrp="1"/>
          </p:cNvSpPr>
          <p:nvPr>
            <p:ph idx="1"/>
          </p:nvPr>
        </p:nvSpPr>
        <p:spPr/>
        <p:txBody>
          <a:bodyPr/>
          <a:lstStyle/>
          <a:p>
            <a:r>
              <a:rPr lang="en-US" dirty="0">
                <a:solidFill>
                  <a:schemeClr val="bg1">
                    <a:lumMod val="65000"/>
                  </a:schemeClr>
                </a:solidFill>
              </a:rPr>
              <a:t>Representing information as bits</a:t>
            </a:r>
          </a:p>
          <a:p>
            <a:r>
              <a:rPr lang="en-US" dirty="0">
                <a:solidFill>
                  <a:srgbClr val="A6A6A6"/>
                </a:solidFill>
              </a:rPr>
              <a:t>Bit-level manipulations</a:t>
            </a:r>
          </a:p>
          <a:p>
            <a:r>
              <a:rPr lang="en-US" dirty="0"/>
              <a:t>Integers</a:t>
            </a:r>
          </a:p>
          <a:p>
            <a:pPr lvl="1"/>
            <a:r>
              <a:rPr lang="en-US" dirty="0">
                <a:solidFill>
                  <a:schemeClr val="bg1">
                    <a:lumMod val="65000"/>
                  </a:schemeClr>
                </a:solidFill>
              </a:rPr>
              <a:t>Representation: unsigned and signed</a:t>
            </a:r>
          </a:p>
          <a:p>
            <a:pPr lvl="1"/>
            <a:r>
              <a:rPr lang="en-US" dirty="0">
                <a:solidFill>
                  <a:srgbClr val="A6A6A6"/>
                </a:solidFill>
              </a:rPr>
              <a:t>Conversion, casting</a:t>
            </a:r>
          </a:p>
          <a:p>
            <a:pPr lvl="1"/>
            <a:r>
              <a:rPr lang="en-US" dirty="0">
                <a:solidFill>
                  <a:srgbClr val="A6A6A6"/>
                </a:solidFill>
              </a:rPr>
              <a:t>Expanding, truncating</a:t>
            </a:r>
          </a:p>
          <a:p>
            <a:pPr lvl="1"/>
            <a:r>
              <a:rPr lang="en-US" dirty="0">
                <a:solidFill>
                  <a:srgbClr val="A6A6A6"/>
                </a:solidFill>
              </a:rPr>
              <a:t>Addition, negation, multiplication, shifting</a:t>
            </a:r>
          </a:p>
          <a:p>
            <a:pPr lvl="1"/>
            <a:r>
              <a:rPr lang="en-US" b="1" dirty="0"/>
              <a:t>Summary</a:t>
            </a:r>
          </a:p>
          <a:p>
            <a:r>
              <a:rPr lang="en-US" dirty="0">
                <a:solidFill>
                  <a:schemeClr val="bg1">
                    <a:lumMod val="65000"/>
                  </a:schemeClr>
                </a:solidFill>
              </a:rPr>
              <a:t>Representations in memory, pointers, strings</a:t>
            </a:r>
          </a:p>
        </p:txBody>
      </p:sp>
    </p:spTree>
    <p:extLst>
      <p:ext uri="{BB962C8B-B14F-4D97-AF65-F5344CB8AC3E}">
        <p14:creationId xmlns:p14="http://schemas.microsoft.com/office/powerpoint/2010/main" val="22738363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Arithmetic: Basic Rules</a:t>
            </a:r>
          </a:p>
        </p:txBody>
      </p:sp>
      <p:sp>
        <p:nvSpPr>
          <p:cNvPr id="3" name="Content Placeholder 2"/>
          <p:cNvSpPr>
            <a:spLocks noGrp="1"/>
          </p:cNvSpPr>
          <p:nvPr>
            <p:ph idx="1"/>
          </p:nvPr>
        </p:nvSpPr>
        <p:spPr/>
        <p:txBody>
          <a:bodyPr/>
          <a:lstStyle/>
          <a:p>
            <a:r>
              <a:rPr lang="en-US" dirty="0"/>
              <a:t>Addition:</a:t>
            </a:r>
          </a:p>
          <a:p>
            <a:pPr lvl="1"/>
            <a:r>
              <a:rPr lang="en-US" dirty="0"/>
              <a:t>Unsigned/signed: Normal addition followed by truncate,</a:t>
            </a:r>
            <a:br>
              <a:rPr lang="en-US" dirty="0"/>
            </a:br>
            <a:r>
              <a:rPr lang="en-US" dirty="0"/>
              <a:t>same operation on bit level</a:t>
            </a:r>
          </a:p>
          <a:p>
            <a:pPr lvl="1"/>
            <a:r>
              <a:rPr lang="en-US" dirty="0"/>
              <a:t>Unsigned: addition mod 2</a:t>
            </a:r>
            <a:r>
              <a:rPr lang="en-US" baseline="30000" dirty="0"/>
              <a:t>w</a:t>
            </a:r>
          </a:p>
          <a:p>
            <a:pPr lvl="2"/>
            <a:r>
              <a:rPr lang="en-US" dirty="0"/>
              <a:t>Mathematical addition + possible subtraction of 2</a:t>
            </a:r>
            <a:r>
              <a:rPr lang="en-US" baseline="30000" dirty="0"/>
              <a:t>w</a:t>
            </a:r>
            <a:endParaRPr lang="en-US" dirty="0"/>
          </a:p>
          <a:p>
            <a:pPr lvl="1"/>
            <a:r>
              <a:rPr lang="en-US" dirty="0"/>
              <a:t>Signed: modified addition mod 2</a:t>
            </a:r>
            <a:r>
              <a:rPr lang="en-US" baseline="30000" dirty="0"/>
              <a:t>w </a:t>
            </a:r>
            <a:r>
              <a:rPr lang="en-US" dirty="0"/>
              <a:t>(result in proper range)</a:t>
            </a:r>
            <a:endParaRPr lang="en-US" baseline="30000" dirty="0"/>
          </a:p>
          <a:p>
            <a:pPr lvl="2"/>
            <a:r>
              <a:rPr lang="en-US" dirty="0"/>
              <a:t>Mathematical addition + possible addition or subtraction of 2</a:t>
            </a:r>
            <a:r>
              <a:rPr lang="en-US" baseline="30000" dirty="0"/>
              <a:t>w</a:t>
            </a:r>
            <a:endParaRPr lang="en-US" dirty="0"/>
          </a:p>
          <a:p>
            <a:pPr lvl="2"/>
            <a:endParaRPr lang="en-US" dirty="0"/>
          </a:p>
          <a:p>
            <a:r>
              <a:rPr lang="en-US" dirty="0"/>
              <a:t>Multiplication:</a:t>
            </a:r>
          </a:p>
          <a:p>
            <a:pPr lvl="1"/>
            <a:r>
              <a:rPr lang="en-US" dirty="0"/>
              <a:t>Unsigned/signed: Normal multiplication followed by truncate, same operation on bit level</a:t>
            </a:r>
          </a:p>
          <a:p>
            <a:pPr lvl="1"/>
            <a:r>
              <a:rPr lang="en-US" dirty="0"/>
              <a:t>Unsigned: multiplication mod 2</a:t>
            </a:r>
            <a:r>
              <a:rPr lang="en-US" baseline="30000" dirty="0"/>
              <a:t>w</a:t>
            </a:r>
          </a:p>
          <a:p>
            <a:pPr lvl="1"/>
            <a:r>
              <a:rPr lang="en-US" dirty="0"/>
              <a:t>Signed: modified multiplication mod 2</a:t>
            </a:r>
            <a:r>
              <a:rPr lang="en-US" baseline="30000" dirty="0"/>
              <a:t>w </a:t>
            </a:r>
            <a:r>
              <a:rPr lang="en-US" dirty="0"/>
              <a:t>(result in proper range)</a:t>
            </a:r>
            <a:endParaRPr lang="en-US" baseline="30000" dirty="0"/>
          </a:p>
        </p:txBody>
      </p:sp>
    </p:spTree>
    <p:extLst>
      <p:ext uri="{BB962C8B-B14F-4D97-AF65-F5344CB8AC3E}">
        <p14:creationId xmlns:p14="http://schemas.microsoft.com/office/powerpoint/2010/main" val="17867990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381000" y="609600"/>
            <a:ext cx="7450138" cy="573088"/>
          </a:xfrm>
        </p:spPr>
        <p:txBody>
          <a:bodyPr/>
          <a:lstStyle/>
          <a:p>
            <a:pPr eaLnBrk="1" hangingPunct="1">
              <a:defRPr/>
            </a:pPr>
            <a:r>
              <a:rPr lang="en-US" dirty="0"/>
              <a:t>Why Should I Use Unsigned?</a:t>
            </a:r>
          </a:p>
        </p:txBody>
      </p:sp>
      <p:sp>
        <p:nvSpPr>
          <p:cNvPr id="132099" name="Rectangle 3"/>
          <p:cNvSpPr>
            <a:spLocks noGrp="1" noChangeArrowheads="1"/>
          </p:cNvSpPr>
          <p:nvPr>
            <p:ph idx="1"/>
          </p:nvPr>
        </p:nvSpPr>
        <p:spPr>
          <a:xfrm>
            <a:off x="379412" y="1404937"/>
            <a:ext cx="8307388" cy="5224463"/>
          </a:xfrm>
        </p:spPr>
        <p:txBody>
          <a:bodyPr/>
          <a:lstStyle/>
          <a:p>
            <a:pPr eaLnBrk="1" hangingPunct="1">
              <a:defRPr/>
            </a:pPr>
            <a:r>
              <a:rPr lang="en-US" i="1" dirty="0"/>
              <a:t>Don’t</a:t>
            </a:r>
            <a:r>
              <a:rPr lang="en-US" dirty="0"/>
              <a:t> use without understanding implications</a:t>
            </a:r>
          </a:p>
          <a:p>
            <a:pPr lvl="1" eaLnBrk="1" hangingPunct="1">
              <a:defRPr/>
            </a:pPr>
            <a:r>
              <a:rPr lang="en-US" dirty="0"/>
              <a:t>Easy to make mistakes</a:t>
            </a:r>
          </a:p>
          <a:p>
            <a:pPr lvl="2" eaLnBrk="1" hangingPunct="1">
              <a:buFont typeface="Wingdings" pitchFamily="2" charset="2"/>
              <a:buNone/>
              <a:defRPr/>
            </a:pPr>
            <a:r>
              <a:rPr lang="en-US" sz="1800" b="1" dirty="0">
                <a:latin typeface="Courier New" pitchFamily="49" charset="0"/>
              </a:rPr>
              <a:t>unsigned </a:t>
            </a:r>
            <a:r>
              <a:rPr lang="en-US" sz="1800" b="1" dirty="0" err="1">
                <a:latin typeface="Courier New" pitchFamily="49" charset="0"/>
              </a:rPr>
              <a:t>i</a:t>
            </a:r>
            <a:r>
              <a:rPr lang="en-US" sz="1800" b="1" dirty="0">
                <a:latin typeface="Courier New" pitchFamily="49" charset="0"/>
              </a:rPr>
              <a:t>;</a:t>
            </a:r>
          </a:p>
          <a:p>
            <a:pPr lvl="2" eaLnBrk="1" hangingPunct="1">
              <a:buFont typeface="Wingdings" pitchFamily="2" charset="2"/>
              <a:buNone/>
              <a:defRPr/>
            </a:pPr>
            <a:r>
              <a:rPr lang="en-US" sz="1800" b="1" dirty="0">
                <a:latin typeface="Courier New" pitchFamily="49" charset="0"/>
              </a:rPr>
              <a:t>for (</a:t>
            </a:r>
            <a:r>
              <a:rPr lang="en-US" sz="1800" b="1" dirty="0" err="1">
                <a:latin typeface="Courier New" pitchFamily="49" charset="0"/>
              </a:rPr>
              <a:t>i</a:t>
            </a:r>
            <a:r>
              <a:rPr lang="en-US" sz="1800" b="1" dirty="0">
                <a:latin typeface="Courier New" pitchFamily="49" charset="0"/>
              </a:rPr>
              <a:t> = cnt-2; </a:t>
            </a:r>
            <a:r>
              <a:rPr lang="en-US" sz="1800" b="1" dirty="0" err="1">
                <a:latin typeface="Courier New" pitchFamily="49" charset="0"/>
              </a:rPr>
              <a:t>i</a:t>
            </a:r>
            <a:r>
              <a:rPr lang="en-US" sz="1800" b="1" dirty="0">
                <a:latin typeface="Courier New" pitchFamily="49" charset="0"/>
              </a:rPr>
              <a:t> &gt;= 0; </a:t>
            </a:r>
            <a:r>
              <a:rPr lang="en-US" sz="1800" b="1" dirty="0" err="1">
                <a:latin typeface="Courier New" pitchFamily="49" charset="0"/>
              </a:rPr>
              <a:t>i</a:t>
            </a:r>
            <a:r>
              <a:rPr lang="en-US" sz="1800" b="1" dirty="0">
                <a:latin typeface="Courier New" pitchFamily="49" charset="0"/>
              </a:rPr>
              <a:t>--)</a:t>
            </a:r>
          </a:p>
          <a:p>
            <a:pPr lvl="2" eaLnBrk="1" hangingPunct="1">
              <a:buFont typeface="Wingdings" pitchFamily="2" charset="2"/>
              <a:buNone/>
              <a:defRPr/>
            </a:pPr>
            <a:r>
              <a:rPr lang="en-US" sz="1800" b="1" dirty="0">
                <a:latin typeface="Courier New" pitchFamily="49" charset="0"/>
              </a:rPr>
              <a:t>  a[</a:t>
            </a:r>
            <a:r>
              <a:rPr lang="en-US" sz="1800" b="1" dirty="0" err="1">
                <a:latin typeface="Courier New" pitchFamily="49" charset="0"/>
              </a:rPr>
              <a:t>i</a:t>
            </a:r>
            <a:r>
              <a:rPr lang="en-US" sz="1800" b="1" dirty="0">
                <a:latin typeface="Courier New" pitchFamily="49" charset="0"/>
              </a:rPr>
              <a:t>] += a[i+1];</a:t>
            </a:r>
          </a:p>
          <a:p>
            <a:pPr lvl="1" eaLnBrk="1" hangingPunct="1">
              <a:defRPr/>
            </a:pPr>
            <a:endParaRPr lang="en-US" dirty="0"/>
          </a:p>
          <a:p>
            <a:pPr lvl="1" eaLnBrk="1" hangingPunct="1">
              <a:defRPr/>
            </a:pPr>
            <a:r>
              <a:rPr lang="en-US" dirty="0"/>
              <a:t>Can be very subtle</a:t>
            </a:r>
          </a:p>
          <a:p>
            <a:pPr lvl="2">
              <a:buNone/>
              <a:defRPr/>
            </a:pPr>
            <a:r>
              <a:rPr lang="en-US" sz="1800" b="1" dirty="0">
                <a:latin typeface="Courier New" pitchFamily="49" charset="0"/>
              </a:rPr>
              <a:t>#define DELTA </a:t>
            </a:r>
            <a:r>
              <a:rPr lang="en-US" sz="1800" b="1" dirty="0" err="1">
                <a:latin typeface="Courier New" pitchFamily="49" charset="0"/>
              </a:rPr>
              <a:t>sizeof</a:t>
            </a:r>
            <a:r>
              <a:rPr lang="en-US" sz="1800" b="1" dirty="0">
                <a:latin typeface="Courier New" pitchFamily="49" charset="0"/>
              </a:rPr>
              <a:t>(</a:t>
            </a:r>
            <a:r>
              <a:rPr lang="en-US" sz="1800" b="1" dirty="0" err="1">
                <a:latin typeface="Courier New" pitchFamily="49" charset="0"/>
              </a:rPr>
              <a:t>int</a:t>
            </a:r>
            <a:r>
              <a:rPr lang="en-US" sz="1800" b="1" dirty="0">
                <a:latin typeface="Courier New" pitchFamily="49" charset="0"/>
              </a:rPr>
              <a:t>)</a:t>
            </a:r>
          </a:p>
          <a:p>
            <a:pPr lvl="2">
              <a:buNone/>
              <a:defRPr/>
            </a:pPr>
            <a:r>
              <a:rPr lang="en-US" sz="1800" b="1" dirty="0" err="1">
                <a:latin typeface="Courier New" pitchFamily="49" charset="0"/>
              </a:rPr>
              <a:t>int</a:t>
            </a:r>
            <a:r>
              <a:rPr lang="en-US" sz="1800" b="1" dirty="0">
                <a:latin typeface="Courier New" pitchFamily="49" charset="0"/>
              </a:rPr>
              <a:t> </a:t>
            </a:r>
            <a:r>
              <a:rPr lang="en-US" sz="1800" b="1" dirty="0" err="1">
                <a:latin typeface="Courier New" pitchFamily="49" charset="0"/>
              </a:rPr>
              <a:t>i</a:t>
            </a:r>
            <a:r>
              <a:rPr lang="en-US" sz="1800" b="1" dirty="0">
                <a:latin typeface="Courier New" pitchFamily="49" charset="0"/>
              </a:rPr>
              <a:t>;</a:t>
            </a:r>
          </a:p>
          <a:p>
            <a:pPr lvl="2">
              <a:buNone/>
              <a:defRPr/>
            </a:pPr>
            <a:r>
              <a:rPr lang="en-US" sz="1800" b="1" dirty="0">
                <a:latin typeface="Courier New" pitchFamily="49" charset="0"/>
              </a:rPr>
              <a:t>for (</a:t>
            </a:r>
            <a:r>
              <a:rPr lang="en-US" sz="1800" b="1" dirty="0" err="1">
                <a:latin typeface="Courier New" pitchFamily="49" charset="0"/>
              </a:rPr>
              <a:t>i</a:t>
            </a:r>
            <a:r>
              <a:rPr lang="en-US" sz="1800" b="1" dirty="0">
                <a:latin typeface="Courier New" pitchFamily="49" charset="0"/>
              </a:rPr>
              <a:t> = CNT; </a:t>
            </a:r>
            <a:r>
              <a:rPr lang="en-US" sz="1800" b="1" dirty="0" err="1">
                <a:latin typeface="Courier New" pitchFamily="49" charset="0"/>
              </a:rPr>
              <a:t>i</a:t>
            </a:r>
            <a:r>
              <a:rPr lang="en-US" sz="1800" b="1" dirty="0">
                <a:latin typeface="Courier New" pitchFamily="49" charset="0"/>
              </a:rPr>
              <a:t>-DELTA &gt;= 0; </a:t>
            </a:r>
            <a:r>
              <a:rPr lang="en-US" sz="1800" b="1" dirty="0" err="1">
                <a:latin typeface="Courier New" pitchFamily="49" charset="0"/>
              </a:rPr>
              <a:t>i</a:t>
            </a:r>
            <a:r>
              <a:rPr lang="en-US" sz="1800" b="1" dirty="0">
                <a:latin typeface="Courier New" pitchFamily="49" charset="0"/>
              </a:rPr>
              <a:t>-= DELTA)</a:t>
            </a:r>
          </a:p>
          <a:p>
            <a:pPr lvl="2">
              <a:buNone/>
              <a:defRPr/>
            </a:pPr>
            <a:r>
              <a:rPr lang="en-US" sz="1800" b="1" dirty="0">
                <a:latin typeface="Courier New" pitchFamily="49" charset="0"/>
              </a:rPr>
              <a:t>  . . .</a:t>
            </a:r>
          </a:p>
        </p:txBody>
      </p:sp>
    </p:spTree>
    <p:extLst>
      <p:ext uri="{BB962C8B-B14F-4D97-AF65-F5344CB8AC3E}">
        <p14:creationId xmlns:p14="http://schemas.microsoft.com/office/powerpoint/2010/main" val="2323416056"/>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381000" y="609600"/>
            <a:ext cx="7450138" cy="573088"/>
          </a:xfrm>
        </p:spPr>
        <p:txBody>
          <a:bodyPr/>
          <a:lstStyle/>
          <a:p>
            <a:pPr eaLnBrk="1" hangingPunct="1">
              <a:defRPr/>
            </a:pPr>
            <a:r>
              <a:rPr lang="en-US" dirty="0"/>
              <a:t>Counting Down with Unsigned</a:t>
            </a:r>
          </a:p>
        </p:txBody>
      </p:sp>
      <p:sp>
        <p:nvSpPr>
          <p:cNvPr id="132099" name="Rectangle 3"/>
          <p:cNvSpPr>
            <a:spLocks noGrp="1" noChangeArrowheads="1"/>
          </p:cNvSpPr>
          <p:nvPr>
            <p:ph idx="1"/>
          </p:nvPr>
        </p:nvSpPr>
        <p:spPr>
          <a:xfrm>
            <a:off x="379412" y="1404937"/>
            <a:ext cx="8307388" cy="5224463"/>
          </a:xfrm>
        </p:spPr>
        <p:txBody>
          <a:bodyPr/>
          <a:lstStyle/>
          <a:p>
            <a:pPr eaLnBrk="1" hangingPunct="1">
              <a:defRPr/>
            </a:pPr>
            <a:r>
              <a:rPr lang="en-US" dirty="0"/>
              <a:t>Proper way to use unsigned as loop index</a:t>
            </a:r>
          </a:p>
          <a:p>
            <a:pPr lvl="2" eaLnBrk="1" hangingPunct="1">
              <a:buFont typeface="Wingdings" pitchFamily="2" charset="2"/>
              <a:buNone/>
              <a:defRPr/>
            </a:pPr>
            <a:r>
              <a:rPr lang="en-US" sz="1800" b="1" dirty="0">
                <a:latin typeface="Courier New" pitchFamily="49" charset="0"/>
              </a:rPr>
              <a:t>unsigned </a:t>
            </a:r>
            <a:r>
              <a:rPr lang="en-US" sz="1800" b="1" dirty="0" err="1">
                <a:latin typeface="Courier New" pitchFamily="49" charset="0"/>
              </a:rPr>
              <a:t>i</a:t>
            </a:r>
            <a:r>
              <a:rPr lang="en-US" sz="1800" b="1" dirty="0">
                <a:latin typeface="Courier New" pitchFamily="49" charset="0"/>
              </a:rPr>
              <a:t>;</a:t>
            </a:r>
          </a:p>
          <a:p>
            <a:pPr lvl="2" eaLnBrk="1" hangingPunct="1">
              <a:buFont typeface="Wingdings" pitchFamily="2" charset="2"/>
              <a:buNone/>
              <a:defRPr/>
            </a:pPr>
            <a:r>
              <a:rPr lang="en-US" sz="1800" b="1" dirty="0">
                <a:latin typeface="Courier New" pitchFamily="49" charset="0"/>
              </a:rPr>
              <a:t>for (</a:t>
            </a:r>
            <a:r>
              <a:rPr lang="en-US" sz="1800" b="1" dirty="0" err="1">
                <a:latin typeface="Courier New" pitchFamily="49" charset="0"/>
              </a:rPr>
              <a:t>i</a:t>
            </a:r>
            <a:r>
              <a:rPr lang="en-US" sz="1800" b="1" dirty="0">
                <a:latin typeface="Courier New" pitchFamily="49" charset="0"/>
              </a:rPr>
              <a:t> = cnt-2; </a:t>
            </a:r>
            <a:r>
              <a:rPr lang="en-US" sz="1800" b="1" dirty="0" err="1">
                <a:latin typeface="Courier New" pitchFamily="49" charset="0"/>
              </a:rPr>
              <a:t>i</a:t>
            </a:r>
            <a:r>
              <a:rPr lang="en-US" sz="1800" b="1" dirty="0">
                <a:latin typeface="Courier New" pitchFamily="49" charset="0"/>
              </a:rPr>
              <a:t> </a:t>
            </a:r>
            <a:r>
              <a:rPr lang="en-US" sz="1800" b="1" dirty="0">
                <a:solidFill>
                  <a:srgbClr val="FF0000"/>
                </a:solidFill>
                <a:latin typeface="Courier New" pitchFamily="49" charset="0"/>
              </a:rPr>
              <a:t>&lt; </a:t>
            </a:r>
            <a:r>
              <a:rPr lang="en-US" sz="1800" b="1" dirty="0" err="1">
                <a:solidFill>
                  <a:srgbClr val="FF0000"/>
                </a:solidFill>
                <a:latin typeface="Courier New" pitchFamily="49" charset="0"/>
              </a:rPr>
              <a:t>cnt</a:t>
            </a:r>
            <a:r>
              <a:rPr lang="en-US" sz="1800" b="1" dirty="0">
                <a:latin typeface="Courier New" pitchFamily="49" charset="0"/>
              </a:rPr>
              <a:t>; </a:t>
            </a:r>
            <a:r>
              <a:rPr lang="en-US" sz="1800" b="1" dirty="0" err="1">
                <a:latin typeface="Courier New" pitchFamily="49" charset="0"/>
              </a:rPr>
              <a:t>i</a:t>
            </a:r>
            <a:r>
              <a:rPr lang="en-US" sz="1800" b="1" dirty="0">
                <a:latin typeface="Courier New" pitchFamily="49" charset="0"/>
              </a:rPr>
              <a:t>--)</a:t>
            </a:r>
          </a:p>
          <a:p>
            <a:pPr lvl="2" eaLnBrk="1" hangingPunct="1">
              <a:buFont typeface="Wingdings" pitchFamily="2" charset="2"/>
              <a:buNone/>
              <a:defRPr/>
            </a:pPr>
            <a:r>
              <a:rPr lang="en-US" sz="1800" b="1" dirty="0">
                <a:latin typeface="Courier New" pitchFamily="49" charset="0"/>
              </a:rPr>
              <a:t>  a[</a:t>
            </a:r>
            <a:r>
              <a:rPr lang="en-US" sz="1800" b="1" dirty="0" err="1">
                <a:latin typeface="Courier New" pitchFamily="49" charset="0"/>
              </a:rPr>
              <a:t>i</a:t>
            </a:r>
            <a:r>
              <a:rPr lang="en-US" sz="1800" b="1" dirty="0">
                <a:latin typeface="Courier New" pitchFamily="49" charset="0"/>
              </a:rPr>
              <a:t>] += a[i+1];</a:t>
            </a:r>
            <a:endParaRPr lang="en-US" dirty="0"/>
          </a:p>
          <a:p>
            <a:pPr>
              <a:defRPr/>
            </a:pPr>
            <a:r>
              <a:rPr lang="en-US" dirty="0"/>
              <a:t>See Robert </a:t>
            </a:r>
            <a:r>
              <a:rPr lang="en-US" dirty="0" err="1"/>
              <a:t>Seacord</a:t>
            </a:r>
            <a:r>
              <a:rPr lang="en-US" dirty="0"/>
              <a:t>, </a:t>
            </a:r>
            <a:r>
              <a:rPr lang="en-US" i="1" dirty="0"/>
              <a:t>Secure Coding in C and C++</a:t>
            </a:r>
          </a:p>
          <a:p>
            <a:pPr lvl="1">
              <a:defRPr/>
            </a:pPr>
            <a:r>
              <a:rPr lang="en-US" dirty="0"/>
              <a:t>C Standard guarantees that unsigned addition will behave like modular arithmetic</a:t>
            </a:r>
          </a:p>
          <a:p>
            <a:pPr lvl="2">
              <a:defRPr/>
            </a:pPr>
            <a:r>
              <a:rPr lang="en-US" dirty="0"/>
              <a:t>0 – 1 </a:t>
            </a:r>
            <a:r>
              <a:rPr lang="en-US" dirty="0">
                <a:sym typeface="Wingdings"/>
              </a:rPr>
              <a:t> </a:t>
            </a:r>
            <a:r>
              <a:rPr lang="en-US" i="1" dirty="0" err="1">
                <a:sym typeface="Wingdings"/>
              </a:rPr>
              <a:t>UMax</a:t>
            </a:r>
            <a:endParaRPr lang="en-US" i="1" dirty="0">
              <a:sym typeface="Wingdings"/>
            </a:endParaRPr>
          </a:p>
          <a:p>
            <a:pPr>
              <a:defRPr/>
            </a:pPr>
            <a:r>
              <a:rPr lang="en-US" dirty="0"/>
              <a:t>Even better</a:t>
            </a:r>
          </a:p>
          <a:p>
            <a:pPr lvl="2">
              <a:buNone/>
              <a:defRPr/>
            </a:pPr>
            <a:r>
              <a:rPr lang="en-US" sz="1800" b="1" dirty="0" err="1">
                <a:solidFill>
                  <a:srgbClr val="FF0000"/>
                </a:solidFill>
                <a:latin typeface="Courier New" pitchFamily="49" charset="0"/>
              </a:rPr>
              <a:t>size_t</a:t>
            </a:r>
            <a:r>
              <a:rPr lang="en-US" sz="1800" b="1" dirty="0">
                <a:latin typeface="Courier New" pitchFamily="49" charset="0"/>
              </a:rPr>
              <a:t> </a:t>
            </a:r>
            <a:r>
              <a:rPr lang="en-US" sz="1800" b="1" dirty="0" err="1">
                <a:latin typeface="Courier New" pitchFamily="49" charset="0"/>
              </a:rPr>
              <a:t>i</a:t>
            </a:r>
            <a:r>
              <a:rPr lang="en-US" sz="1800" b="1" dirty="0">
                <a:latin typeface="Courier New" pitchFamily="49" charset="0"/>
              </a:rPr>
              <a:t>;</a:t>
            </a:r>
          </a:p>
          <a:p>
            <a:pPr lvl="2">
              <a:buNone/>
              <a:defRPr/>
            </a:pPr>
            <a:r>
              <a:rPr lang="en-US" sz="1800" b="1" dirty="0">
                <a:latin typeface="Courier New" pitchFamily="49" charset="0"/>
              </a:rPr>
              <a:t>for (</a:t>
            </a:r>
            <a:r>
              <a:rPr lang="en-US" sz="1800" b="1" dirty="0" err="1">
                <a:latin typeface="Courier New" pitchFamily="49" charset="0"/>
              </a:rPr>
              <a:t>i</a:t>
            </a:r>
            <a:r>
              <a:rPr lang="en-US" sz="1800" b="1" dirty="0">
                <a:latin typeface="Courier New" pitchFamily="49" charset="0"/>
              </a:rPr>
              <a:t> = cnt-2; </a:t>
            </a:r>
            <a:r>
              <a:rPr lang="en-US" sz="1800" b="1" dirty="0" err="1">
                <a:latin typeface="Courier New" pitchFamily="49" charset="0"/>
              </a:rPr>
              <a:t>i</a:t>
            </a:r>
            <a:r>
              <a:rPr lang="en-US" sz="1800" b="1" dirty="0">
                <a:latin typeface="Courier New" pitchFamily="49" charset="0"/>
              </a:rPr>
              <a:t> &lt; </a:t>
            </a:r>
            <a:r>
              <a:rPr lang="en-US" sz="1800" b="1" dirty="0" err="1">
                <a:latin typeface="Courier New" pitchFamily="49" charset="0"/>
              </a:rPr>
              <a:t>cnt</a:t>
            </a:r>
            <a:r>
              <a:rPr lang="en-US" sz="1800" b="1" dirty="0">
                <a:latin typeface="Courier New" pitchFamily="49" charset="0"/>
              </a:rPr>
              <a:t>; </a:t>
            </a:r>
            <a:r>
              <a:rPr lang="en-US" sz="1800" b="1" dirty="0" err="1">
                <a:latin typeface="Courier New" pitchFamily="49" charset="0"/>
              </a:rPr>
              <a:t>i</a:t>
            </a:r>
            <a:r>
              <a:rPr lang="en-US" sz="1800" b="1" dirty="0">
                <a:latin typeface="Courier New" pitchFamily="49" charset="0"/>
              </a:rPr>
              <a:t>--)</a:t>
            </a:r>
          </a:p>
          <a:p>
            <a:pPr lvl="2">
              <a:buNone/>
              <a:defRPr/>
            </a:pPr>
            <a:r>
              <a:rPr lang="en-US" sz="1800" b="1" dirty="0">
                <a:latin typeface="Courier New" pitchFamily="49" charset="0"/>
              </a:rPr>
              <a:t>  a[</a:t>
            </a:r>
            <a:r>
              <a:rPr lang="en-US" sz="1800" b="1" dirty="0" err="1">
                <a:latin typeface="Courier New" pitchFamily="49" charset="0"/>
              </a:rPr>
              <a:t>i</a:t>
            </a:r>
            <a:r>
              <a:rPr lang="en-US" sz="1800" b="1" dirty="0">
                <a:latin typeface="Courier New" pitchFamily="49" charset="0"/>
              </a:rPr>
              <a:t>] += a[i+1];</a:t>
            </a:r>
          </a:p>
          <a:p>
            <a:pPr lvl="1">
              <a:defRPr/>
            </a:pPr>
            <a:r>
              <a:rPr lang="en-US" sz="1800" dirty="0"/>
              <a:t>Data type </a:t>
            </a:r>
            <a:r>
              <a:rPr lang="en-US" sz="1800" b="1" dirty="0" err="1">
                <a:latin typeface="Courier New"/>
                <a:cs typeface="Courier New"/>
              </a:rPr>
              <a:t>size_t</a:t>
            </a:r>
            <a:r>
              <a:rPr lang="en-US" sz="1800" dirty="0"/>
              <a:t> defined as unsigned value with length = word size</a:t>
            </a:r>
          </a:p>
          <a:p>
            <a:pPr lvl="1">
              <a:defRPr/>
            </a:pPr>
            <a:r>
              <a:rPr lang="en-US" sz="1800" dirty="0"/>
              <a:t>Code will work even if</a:t>
            </a:r>
            <a:r>
              <a:rPr lang="en-US" sz="1800" b="1" dirty="0">
                <a:latin typeface="Courier New"/>
                <a:cs typeface="Courier New"/>
              </a:rPr>
              <a:t> </a:t>
            </a:r>
            <a:r>
              <a:rPr lang="en-US" sz="1800" b="1" dirty="0" err="1">
                <a:latin typeface="Courier New"/>
                <a:cs typeface="Courier New"/>
              </a:rPr>
              <a:t>cnt</a:t>
            </a:r>
            <a:r>
              <a:rPr lang="en-US" sz="1800" dirty="0"/>
              <a:t> = </a:t>
            </a:r>
            <a:r>
              <a:rPr lang="en-US" sz="1800" i="1" dirty="0" err="1"/>
              <a:t>UMax</a:t>
            </a:r>
            <a:endParaRPr lang="en-US" sz="1800" i="1" dirty="0"/>
          </a:p>
          <a:p>
            <a:pPr lvl="1">
              <a:defRPr/>
            </a:pPr>
            <a:r>
              <a:rPr lang="en-US" sz="1800" dirty="0"/>
              <a:t>What if </a:t>
            </a:r>
            <a:r>
              <a:rPr lang="en-US" sz="1800" b="1" dirty="0" err="1">
                <a:latin typeface="Courier New"/>
                <a:cs typeface="Courier New"/>
              </a:rPr>
              <a:t>cnt</a:t>
            </a:r>
            <a:r>
              <a:rPr lang="en-US" sz="1800" dirty="0"/>
              <a:t> is signed and &lt; 0?</a:t>
            </a:r>
          </a:p>
          <a:p>
            <a:pPr lvl="2">
              <a:buNone/>
              <a:defRPr/>
            </a:pPr>
            <a:endParaRPr lang="en-US" sz="1800" b="1" dirty="0">
              <a:latin typeface="Courier New" pitchFamily="49" charset="0"/>
            </a:endParaRPr>
          </a:p>
        </p:txBody>
      </p:sp>
    </p:spTree>
    <p:extLst>
      <p:ext uri="{BB962C8B-B14F-4D97-AF65-F5344CB8AC3E}">
        <p14:creationId xmlns:p14="http://schemas.microsoft.com/office/powerpoint/2010/main" val="2682631350"/>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a:xfrm>
            <a:off x="381000" y="609600"/>
            <a:ext cx="7450138" cy="573088"/>
          </a:xfrm>
        </p:spPr>
        <p:txBody>
          <a:bodyPr/>
          <a:lstStyle/>
          <a:p>
            <a:pPr eaLnBrk="1" hangingPunct="1">
              <a:defRPr/>
            </a:pPr>
            <a:r>
              <a:rPr lang="en-US" dirty="0"/>
              <a:t>Why Should I Use Unsigned? (cont.)</a:t>
            </a:r>
          </a:p>
        </p:txBody>
      </p:sp>
      <p:sp>
        <p:nvSpPr>
          <p:cNvPr id="132099" name="Rectangle 3"/>
          <p:cNvSpPr>
            <a:spLocks noGrp="1" noChangeArrowheads="1"/>
          </p:cNvSpPr>
          <p:nvPr>
            <p:ph idx="1"/>
          </p:nvPr>
        </p:nvSpPr>
        <p:spPr>
          <a:xfrm>
            <a:off x="379412" y="1404937"/>
            <a:ext cx="8307388" cy="5224463"/>
          </a:xfrm>
        </p:spPr>
        <p:txBody>
          <a:bodyPr/>
          <a:lstStyle/>
          <a:p>
            <a:pPr eaLnBrk="1" hangingPunct="1">
              <a:defRPr/>
            </a:pPr>
            <a:r>
              <a:rPr lang="en-US" i="1" dirty="0"/>
              <a:t>Do</a:t>
            </a:r>
            <a:r>
              <a:rPr lang="en-US" dirty="0"/>
              <a:t> Use When Performing Modular Arithmetic</a:t>
            </a:r>
          </a:p>
          <a:p>
            <a:pPr lvl="1" eaLnBrk="1" hangingPunct="1">
              <a:defRPr/>
            </a:pPr>
            <a:r>
              <a:rPr lang="en-US" dirty="0" err="1"/>
              <a:t>Multiprecision</a:t>
            </a:r>
            <a:r>
              <a:rPr lang="en-US" dirty="0"/>
              <a:t> arithmetic</a:t>
            </a:r>
          </a:p>
          <a:p>
            <a:pPr eaLnBrk="1" hangingPunct="1">
              <a:defRPr/>
            </a:pPr>
            <a:r>
              <a:rPr lang="en-US" i="1" dirty="0"/>
              <a:t>Do</a:t>
            </a:r>
            <a:r>
              <a:rPr lang="en-US" dirty="0"/>
              <a:t> Use When Using Bits to Represent Sets</a:t>
            </a:r>
          </a:p>
          <a:p>
            <a:pPr lvl="1" eaLnBrk="1" hangingPunct="1">
              <a:defRPr/>
            </a:pPr>
            <a:r>
              <a:rPr lang="en-US" dirty="0"/>
              <a:t>Logical right shift, no sign extension</a:t>
            </a:r>
          </a:p>
        </p:txBody>
      </p:sp>
    </p:spTree>
    <p:extLst>
      <p:ext uri="{BB962C8B-B14F-4D97-AF65-F5344CB8AC3E}">
        <p14:creationId xmlns:p14="http://schemas.microsoft.com/office/powerpoint/2010/main" val="369902463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Today: Bits, Bytes, and Integers</a:t>
            </a:r>
            <a:endParaRPr lang="en-US" dirty="0"/>
          </a:p>
        </p:txBody>
      </p:sp>
      <p:sp>
        <p:nvSpPr>
          <p:cNvPr id="3" name="Content Placeholder 2"/>
          <p:cNvSpPr>
            <a:spLocks noGrp="1"/>
          </p:cNvSpPr>
          <p:nvPr>
            <p:ph idx="1"/>
          </p:nvPr>
        </p:nvSpPr>
        <p:spPr/>
        <p:txBody>
          <a:bodyPr/>
          <a:lstStyle/>
          <a:p>
            <a:r>
              <a:rPr lang="en-US" dirty="0">
                <a:solidFill>
                  <a:schemeClr val="bg1">
                    <a:lumMod val="65000"/>
                  </a:schemeClr>
                </a:solidFill>
              </a:rPr>
              <a:t>Representing information as bits</a:t>
            </a:r>
          </a:p>
          <a:p>
            <a:r>
              <a:rPr lang="en-US" dirty="0">
                <a:solidFill>
                  <a:srgbClr val="A6A6A6"/>
                </a:solidFill>
              </a:rPr>
              <a:t>Bit-level manipulations</a:t>
            </a:r>
          </a:p>
          <a:p>
            <a:r>
              <a:rPr lang="en-US" dirty="0">
                <a:solidFill>
                  <a:schemeClr val="bg2"/>
                </a:solidFill>
              </a:rPr>
              <a:t>Integers</a:t>
            </a:r>
          </a:p>
          <a:p>
            <a:pPr lvl="1"/>
            <a:r>
              <a:rPr lang="en-US" dirty="0">
                <a:solidFill>
                  <a:schemeClr val="bg1">
                    <a:lumMod val="65000"/>
                  </a:schemeClr>
                </a:solidFill>
              </a:rPr>
              <a:t>Representation: unsigned and signed</a:t>
            </a:r>
          </a:p>
          <a:p>
            <a:pPr lvl="1"/>
            <a:r>
              <a:rPr lang="en-US" dirty="0">
                <a:solidFill>
                  <a:srgbClr val="A6A6A6"/>
                </a:solidFill>
              </a:rPr>
              <a:t>Conversion, casting</a:t>
            </a:r>
          </a:p>
          <a:p>
            <a:pPr lvl="1"/>
            <a:r>
              <a:rPr lang="en-US" dirty="0">
                <a:solidFill>
                  <a:srgbClr val="A6A6A6"/>
                </a:solidFill>
              </a:rPr>
              <a:t>Expanding, truncating</a:t>
            </a:r>
          </a:p>
          <a:p>
            <a:pPr lvl="1"/>
            <a:r>
              <a:rPr lang="en-US" dirty="0">
                <a:solidFill>
                  <a:srgbClr val="A6A6A6"/>
                </a:solidFill>
              </a:rPr>
              <a:t>Addition, negation, multiplication, shifting</a:t>
            </a:r>
          </a:p>
          <a:p>
            <a:pPr lvl="1"/>
            <a:r>
              <a:rPr lang="en-US" dirty="0">
                <a:solidFill>
                  <a:srgbClr val="A6A6A6"/>
                </a:solidFill>
              </a:rPr>
              <a:t>Summary</a:t>
            </a:r>
          </a:p>
          <a:p>
            <a:r>
              <a:rPr lang="en-US" dirty="0"/>
              <a:t>Representations in memory, pointers, strings</a:t>
            </a:r>
          </a:p>
        </p:txBody>
      </p:sp>
    </p:spTree>
    <p:extLst>
      <p:ext uri="{BB962C8B-B14F-4D97-AF65-F5344CB8AC3E}">
        <p14:creationId xmlns:p14="http://schemas.microsoft.com/office/powerpoint/2010/main" val="33237434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3"/>
          <p:cNvSpPr>
            <a:spLocks noGrp="1" noChangeArrowheads="1"/>
          </p:cNvSpPr>
          <p:nvPr>
            <p:ph type="title"/>
          </p:nvPr>
        </p:nvSpPr>
        <p:spPr/>
        <p:txBody>
          <a:bodyPr/>
          <a:lstStyle/>
          <a:p>
            <a:pPr marL="119063" indent="-119063" eaLnBrk="1" hangingPunct="1"/>
            <a:r>
              <a:rPr lang="en-US"/>
              <a:t>Encoding Byte Values</a:t>
            </a:r>
          </a:p>
        </p:txBody>
      </p:sp>
      <p:sp>
        <p:nvSpPr>
          <p:cNvPr id="43013" name="Rectangle 4"/>
          <p:cNvSpPr>
            <a:spLocks noGrp="1" noChangeArrowheads="1"/>
          </p:cNvSpPr>
          <p:nvPr>
            <p:ph idx="1"/>
          </p:nvPr>
        </p:nvSpPr>
        <p:spPr/>
        <p:txBody>
          <a:bodyPr/>
          <a:lstStyle/>
          <a:p>
            <a:pPr eaLnBrk="1" hangingPunct="1"/>
            <a:r>
              <a:rPr lang="en-US" dirty="0"/>
              <a:t>Byte = 8 bits</a:t>
            </a:r>
          </a:p>
          <a:p>
            <a:pPr marL="552450" lvl="1" eaLnBrk="1" hangingPunct="1"/>
            <a:r>
              <a:rPr lang="en-US" dirty="0"/>
              <a:t>Binary 00000000</a:t>
            </a:r>
            <a:r>
              <a:rPr lang="en-US" baseline="-6000" dirty="0"/>
              <a:t>2</a:t>
            </a:r>
            <a:r>
              <a:rPr lang="en-US" dirty="0"/>
              <a:t> to 11111111</a:t>
            </a:r>
            <a:r>
              <a:rPr lang="en-US" baseline="-6000" dirty="0"/>
              <a:t>2</a:t>
            </a:r>
            <a:endParaRPr lang="en-US" dirty="0"/>
          </a:p>
          <a:p>
            <a:pPr marL="552450" lvl="1" eaLnBrk="1" hangingPunct="1"/>
            <a:r>
              <a:rPr lang="en-US" dirty="0"/>
              <a:t>Decimal: 0</a:t>
            </a:r>
            <a:r>
              <a:rPr lang="en-US" baseline="-6000" dirty="0"/>
              <a:t>10</a:t>
            </a:r>
            <a:r>
              <a:rPr lang="en-US" dirty="0"/>
              <a:t> to 255</a:t>
            </a:r>
            <a:r>
              <a:rPr lang="en-US" baseline="-6000" dirty="0"/>
              <a:t>10</a:t>
            </a:r>
            <a:endParaRPr lang="en-US" dirty="0"/>
          </a:p>
          <a:p>
            <a:pPr marL="552450" lvl="1" eaLnBrk="1" hangingPunct="1"/>
            <a:r>
              <a:rPr lang="en-US" dirty="0"/>
              <a:t>Hexadecimal 00</a:t>
            </a:r>
            <a:r>
              <a:rPr lang="en-US" baseline="-6000" dirty="0"/>
              <a:t>16</a:t>
            </a:r>
            <a:r>
              <a:rPr lang="en-US" dirty="0"/>
              <a:t> to FF</a:t>
            </a:r>
            <a:r>
              <a:rPr lang="en-US" baseline="-6000" dirty="0"/>
              <a:t>16</a:t>
            </a:r>
            <a:endParaRPr lang="en-US" dirty="0"/>
          </a:p>
          <a:p>
            <a:pPr marL="838200" lvl="2" eaLnBrk="1" hangingPunct="1"/>
            <a:r>
              <a:rPr lang="en-US" dirty="0"/>
              <a:t>Base 16 number representation</a:t>
            </a:r>
          </a:p>
          <a:p>
            <a:pPr marL="838200" lvl="2" eaLnBrk="1" hangingPunct="1"/>
            <a:r>
              <a:rPr lang="en-US" dirty="0"/>
              <a:t>Use characters ‘0’ to ‘9’ and ‘A’ to ‘F’</a:t>
            </a:r>
          </a:p>
          <a:p>
            <a:pPr marL="838200" lvl="2" eaLnBrk="1" hangingPunct="1"/>
            <a:r>
              <a:rPr lang="en-US" dirty="0"/>
              <a:t>Write FA1D37B</a:t>
            </a:r>
            <a:r>
              <a:rPr lang="en-US" baseline="-6000" dirty="0"/>
              <a:t>16</a:t>
            </a:r>
            <a:r>
              <a:rPr lang="en-US" dirty="0"/>
              <a:t> in C as</a:t>
            </a:r>
          </a:p>
          <a:p>
            <a:pPr marL="1295400" lvl="3"/>
            <a:r>
              <a:rPr lang="en-US" dirty="0"/>
              <a:t>0xFA1D37B</a:t>
            </a:r>
          </a:p>
          <a:p>
            <a:pPr marL="1295400" lvl="3"/>
            <a:r>
              <a:rPr lang="en-US" dirty="0"/>
              <a:t>0xfa1d37b </a:t>
            </a:r>
          </a:p>
          <a:p>
            <a:pPr marL="1181100" lvl="3" eaLnBrk="1" hangingPunct="1">
              <a:buNone/>
            </a:pPr>
            <a:endParaRPr lang="en-US" dirty="0"/>
          </a:p>
        </p:txBody>
      </p:sp>
      <p:grpSp>
        <p:nvGrpSpPr>
          <p:cNvPr id="2" name="Group 5"/>
          <p:cNvGrpSpPr>
            <a:grpSpLocks/>
          </p:cNvGrpSpPr>
          <p:nvPr/>
        </p:nvGrpSpPr>
        <p:grpSpPr bwMode="auto">
          <a:xfrm>
            <a:off x="6553200" y="1106488"/>
            <a:ext cx="1851025" cy="4591050"/>
            <a:chOff x="0" y="0"/>
            <a:chExt cx="1166" cy="2891"/>
          </a:xfrm>
        </p:grpSpPr>
        <p:grpSp>
          <p:nvGrpSpPr>
            <p:cNvPr id="3" name="Group 6"/>
            <p:cNvGrpSpPr>
              <a:grpSpLocks/>
            </p:cNvGrpSpPr>
            <p:nvPr/>
          </p:nvGrpSpPr>
          <p:grpSpPr bwMode="auto">
            <a:xfrm>
              <a:off x="0" y="507"/>
              <a:ext cx="1104" cy="2384"/>
              <a:chOff x="0" y="0"/>
              <a:chExt cx="1104" cy="2384"/>
            </a:xfrm>
          </p:grpSpPr>
          <p:grpSp>
            <p:nvGrpSpPr>
              <p:cNvPr id="4" name="Group 7"/>
              <p:cNvGrpSpPr>
                <a:grpSpLocks/>
              </p:cNvGrpSpPr>
              <p:nvPr/>
            </p:nvGrpSpPr>
            <p:grpSpPr bwMode="auto">
              <a:xfrm>
                <a:off x="0" y="0"/>
                <a:ext cx="288" cy="224"/>
                <a:chOff x="0" y="0"/>
                <a:chExt cx="288" cy="224"/>
              </a:xfrm>
            </p:grpSpPr>
            <p:sp>
              <p:nvSpPr>
                <p:cNvPr id="43161" name="Rectangle 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62" name="Rectangle 9"/>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a:t>
                  </a:r>
                </a:p>
              </p:txBody>
            </p:sp>
          </p:grpSp>
          <p:grpSp>
            <p:nvGrpSpPr>
              <p:cNvPr id="5" name="Group 10"/>
              <p:cNvGrpSpPr>
                <a:grpSpLocks/>
              </p:cNvGrpSpPr>
              <p:nvPr/>
            </p:nvGrpSpPr>
            <p:grpSpPr bwMode="auto">
              <a:xfrm>
                <a:off x="288" y="0"/>
                <a:ext cx="288" cy="224"/>
                <a:chOff x="0" y="0"/>
                <a:chExt cx="288" cy="224"/>
              </a:xfrm>
            </p:grpSpPr>
            <p:sp>
              <p:nvSpPr>
                <p:cNvPr id="43159" name="Rectangle 11"/>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60" name="Rectangle 12"/>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a:t>
                  </a:r>
                </a:p>
              </p:txBody>
            </p:sp>
          </p:grpSp>
          <p:grpSp>
            <p:nvGrpSpPr>
              <p:cNvPr id="6" name="Group 13"/>
              <p:cNvGrpSpPr>
                <a:grpSpLocks/>
              </p:cNvGrpSpPr>
              <p:nvPr/>
            </p:nvGrpSpPr>
            <p:grpSpPr bwMode="auto">
              <a:xfrm>
                <a:off x="576" y="0"/>
                <a:ext cx="528" cy="224"/>
                <a:chOff x="0" y="0"/>
                <a:chExt cx="528" cy="224"/>
              </a:xfrm>
            </p:grpSpPr>
            <p:sp>
              <p:nvSpPr>
                <p:cNvPr id="43157" name="Rectangle 14"/>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58" name="Rectangle 15"/>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0000</a:t>
                  </a:r>
                </a:p>
              </p:txBody>
            </p:sp>
          </p:grpSp>
          <p:grpSp>
            <p:nvGrpSpPr>
              <p:cNvPr id="7" name="Group 16"/>
              <p:cNvGrpSpPr>
                <a:grpSpLocks/>
              </p:cNvGrpSpPr>
              <p:nvPr/>
            </p:nvGrpSpPr>
            <p:grpSpPr bwMode="auto">
              <a:xfrm>
                <a:off x="0" y="144"/>
                <a:ext cx="288" cy="224"/>
                <a:chOff x="0" y="0"/>
                <a:chExt cx="288" cy="224"/>
              </a:xfrm>
            </p:grpSpPr>
            <p:sp>
              <p:nvSpPr>
                <p:cNvPr id="43155" name="Rectangle 1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56" name="Rectangle 18"/>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a:t>
                  </a:r>
                </a:p>
              </p:txBody>
            </p:sp>
          </p:grpSp>
          <p:grpSp>
            <p:nvGrpSpPr>
              <p:cNvPr id="8" name="Group 19"/>
              <p:cNvGrpSpPr>
                <a:grpSpLocks/>
              </p:cNvGrpSpPr>
              <p:nvPr/>
            </p:nvGrpSpPr>
            <p:grpSpPr bwMode="auto">
              <a:xfrm>
                <a:off x="288" y="144"/>
                <a:ext cx="288" cy="224"/>
                <a:chOff x="0" y="0"/>
                <a:chExt cx="288" cy="224"/>
              </a:xfrm>
            </p:grpSpPr>
            <p:sp>
              <p:nvSpPr>
                <p:cNvPr id="43153" name="Rectangle 20"/>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54" name="Rectangle 21"/>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a:t>
                  </a:r>
                </a:p>
              </p:txBody>
            </p:sp>
          </p:grpSp>
          <p:grpSp>
            <p:nvGrpSpPr>
              <p:cNvPr id="9" name="Group 22"/>
              <p:cNvGrpSpPr>
                <a:grpSpLocks/>
              </p:cNvGrpSpPr>
              <p:nvPr/>
            </p:nvGrpSpPr>
            <p:grpSpPr bwMode="auto">
              <a:xfrm>
                <a:off x="576" y="144"/>
                <a:ext cx="528" cy="224"/>
                <a:chOff x="0" y="0"/>
                <a:chExt cx="528" cy="224"/>
              </a:xfrm>
            </p:grpSpPr>
            <p:sp>
              <p:nvSpPr>
                <p:cNvPr id="43151" name="Rectangle 23"/>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52" name="Rectangle 24"/>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0001</a:t>
                  </a:r>
                </a:p>
              </p:txBody>
            </p:sp>
          </p:grpSp>
          <p:grpSp>
            <p:nvGrpSpPr>
              <p:cNvPr id="10" name="Group 25"/>
              <p:cNvGrpSpPr>
                <a:grpSpLocks/>
              </p:cNvGrpSpPr>
              <p:nvPr/>
            </p:nvGrpSpPr>
            <p:grpSpPr bwMode="auto">
              <a:xfrm>
                <a:off x="0" y="288"/>
                <a:ext cx="288" cy="224"/>
                <a:chOff x="0" y="0"/>
                <a:chExt cx="288" cy="224"/>
              </a:xfrm>
            </p:grpSpPr>
            <p:sp>
              <p:nvSpPr>
                <p:cNvPr id="43149" name="Rectangle 2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50" name="Rectangle 27"/>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2</a:t>
                  </a:r>
                </a:p>
              </p:txBody>
            </p:sp>
          </p:grpSp>
          <p:grpSp>
            <p:nvGrpSpPr>
              <p:cNvPr id="11" name="Group 28"/>
              <p:cNvGrpSpPr>
                <a:grpSpLocks/>
              </p:cNvGrpSpPr>
              <p:nvPr/>
            </p:nvGrpSpPr>
            <p:grpSpPr bwMode="auto">
              <a:xfrm>
                <a:off x="288" y="288"/>
                <a:ext cx="288" cy="224"/>
                <a:chOff x="0" y="0"/>
                <a:chExt cx="288" cy="224"/>
              </a:xfrm>
            </p:grpSpPr>
            <p:sp>
              <p:nvSpPr>
                <p:cNvPr id="43147" name="Rectangle 29"/>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48" name="Rectangle 30"/>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2</a:t>
                  </a:r>
                </a:p>
              </p:txBody>
            </p:sp>
          </p:grpSp>
          <p:grpSp>
            <p:nvGrpSpPr>
              <p:cNvPr id="12" name="Group 31"/>
              <p:cNvGrpSpPr>
                <a:grpSpLocks/>
              </p:cNvGrpSpPr>
              <p:nvPr/>
            </p:nvGrpSpPr>
            <p:grpSpPr bwMode="auto">
              <a:xfrm>
                <a:off x="576" y="288"/>
                <a:ext cx="528" cy="224"/>
                <a:chOff x="0" y="0"/>
                <a:chExt cx="528" cy="224"/>
              </a:xfrm>
            </p:grpSpPr>
            <p:sp>
              <p:nvSpPr>
                <p:cNvPr id="43145" name="Rectangle 32"/>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46" name="Rectangle 33"/>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0010</a:t>
                  </a:r>
                </a:p>
              </p:txBody>
            </p:sp>
          </p:grpSp>
          <p:grpSp>
            <p:nvGrpSpPr>
              <p:cNvPr id="13" name="Group 34"/>
              <p:cNvGrpSpPr>
                <a:grpSpLocks/>
              </p:cNvGrpSpPr>
              <p:nvPr/>
            </p:nvGrpSpPr>
            <p:grpSpPr bwMode="auto">
              <a:xfrm>
                <a:off x="0" y="432"/>
                <a:ext cx="288" cy="224"/>
                <a:chOff x="0" y="0"/>
                <a:chExt cx="288" cy="224"/>
              </a:xfrm>
            </p:grpSpPr>
            <p:sp>
              <p:nvSpPr>
                <p:cNvPr id="43143" name="Rectangle 35"/>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44" name="Rectangle 36"/>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3</a:t>
                  </a:r>
                </a:p>
              </p:txBody>
            </p:sp>
          </p:grpSp>
          <p:grpSp>
            <p:nvGrpSpPr>
              <p:cNvPr id="14" name="Group 37"/>
              <p:cNvGrpSpPr>
                <a:grpSpLocks/>
              </p:cNvGrpSpPr>
              <p:nvPr/>
            </p:nvGrpSpPr>
            <p:grpSpPr bwMode="auto">
              <a:xfrm>
                <a:off x="288" y="432"/>
                <a:ext cx="288" cy="224"/>
                <a:chOff x="0" y="0"/>
                <a:chExt cx="288" cy="224"/>
              </a:xfrm>
            </p:grpSpPr>
            <p:sp>
              <p:nvSpPr>
                <p:cNvPr id="43141" name="Rectangle 3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42" name="Rectangle 39"/>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3</a:t>
                  </a:r>
                </a:p>
              </p:txBody>
            </p:sp>
          </p:grpSp>
          <p:grpSp>
            <p:nvGrpSpPr>
              <p:cNvPr id="15" name="Group 40"/>
              <p:cNvGrpSpPr>
                <a:grpSpLocks/>
              </p:cNvGrpSpPr>
              <p:nvPr/>
            </p:nvGrpSpPr>
            <p:grpSpPr bwMode="auto">
              <a:xfrm>
                <a:off x="576" y="432"/>
                <a:ext cx="528" cy="224"/>
                <a:chOff x="0" y="0"/>
                <a:chExt cx="528" cy="224"/>
              </a:xfrm>
            </p:grpSpPr>
            <p:sp>
              <p:nvSpPr>
                <p:cNvPr id="43139" name="Rectangle 41"/>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40" name="Rectangle 42"/>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0011</a:t>
                  </a:r>
                </a:p>
              </p:txBody>
            </p:sp>
          </p:grpSp>
          <p:grpSp>
            <p:nvGrpSpPr>
              <p:cNvPr id="16" name="Group 43"/>
              <p:cNvGrpSpPr>
                <a:grpSpLocks/>
              </p:cNvGrpSpPr>
              <p:nvPr/>
            </p:nvGrpSpPr>
            <p:grpSpPr bwMode="auto">
              <a:xfrm>
                <a:off x="0" y="576"/>
                <a:ext cx="288" cy="224"/>
                <a:chOff x="0" y="0"/>
                <a:chExt cx="288" cy="224"/>
              </a:xfrm>
            </p:grpSpPr>
            <p:sp>
              <p:nvSpPr>
                <p:cNvPr id="43137" name="Rectangle 44"/>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38" name="Rectangle 45"/>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4</a:t>
                  </a:r>
                </a:p>
              </p:txBody>
            </p:sp>
          </p:grpSp>
          <p:grpSp>
            <p:nvGrpSpPr>
              <p:cNvPr id="17" name="Group 46"/>
              <p:cNvGrpSpPr>
                <a:grpSpLocks/>
              </p:cNvGrpSpPr>
              <p:nvPr/>
            </p:nvGrpSpPr>
            <p:grpSpPr bwMode="auto">
              <a:xfrm>
                <a:off x="288" y="576"/>
                <a:ext cx="288" cy="224"/>
                <a:chOff x="0" y="0"/>
                <a:chExt cx="288" cy="224"/>
              </a:xfrm>
            </p:grpSpPr>
            <p:sp>
              <p:nvSpPr>
                <p:cNvPr id="43135" name="Rectangle 4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36" name="Rectangle 48"/>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4</a:t>
                  </a:r>
                </a:p>
              </p:txBody>
            </p:sp>
          </p:grpSp>
          <p:grpSp>
            <p:nvGrpSpPr>
              <p:cNvPr id="18" name="Group 49"/>
              <p:cNvGrpSpPr>
                <a:grpSpLocks/>
              </p:cNvGrpSpPr>
              <p:nvPr/>
            </p:nvGrpSpPr>
            <p:grpSpPr bwMode="auto">
              <a:xfrm>
                <a:off x="576" y="576"/>
                <a:ext cx="528" cy="224"/>
                <a:chOff x="0" y="0"/>
                <a:chExt cx="528" cy="224"/>
              </a:xfrm>
            </p:grpSpPr>
            <p:sp>
              <p:nvSpPr>
                <p:cNvPr id="43133" name="Rectangle 50"/>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34" name="Rectangle 51"/>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0100</a:t>
                  </a:r>
                </a:p>
              </p:txBody>
            </p:sp>
          </p:grpSp>
          <p:grpSp>
            <p:nvGrpSpPr>
              <p:cNvPr id="19" name="Group 52"/>
              <p:cNvGrpSpPr>
                <a:grpSpLocks/>
              </p:cNvGrpSpPr>
              <p:nvPr/>
            </p:nvGrpSpPr>
            <p:grpSpPr bwMode="auto">
              <a:xfrm>
                <a:off x="0" y="720"/>
                <a:ext cx="288" cy="224"/>
                <a:chOff x="0" y="0"/>
                <a:chExt cx="288" cy="224"/>
              </a:xfrm>
            </p:grpSpPr>
            <p:sp>
              <p:nvSpPr>
                <p:cNvPr id="43131" name="Rectangle 53"/>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32" name="Rectangle 54"/>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5</a:t>
                  </a:r>
                </a:p>
              </p:txBody>
            </p:sp>
          </p:grpSp>
          <p:grpSp>
            <p:nvGrpSpPr>
              <p:cNvPr id="20" name="Group 55"/>
              <p:cNvGrpSpPr>
                <a:grpSpLocks/>
              </p:cNvGrpSpPr>
              <p:nvPr/>
            </p:nvGrpSpPr>
            <p:grpSpPr bwMode="auto">
              <a:xfrm>
                <a:off x="288" y="720"/>
                <a:ext cx="288" cy="224"/>
                <a:chOff x="0" y="0"/>
                <a:chExt cx="288" cy="224"/>
              </a:xfrm>
            </p:grpSpPr>
            <p:sp>
              <p:nvSpPr>
                <p:cNvPr id="43129" name="Rectangle 5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30" name="Rectangle 57"/>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5</a:t>
                  </a:r>
                </a:p>
              </p:txBody>
            </p:sp>
          </p:grpSp>
          <p:grpSp>
            <p:nvGrpSpPr>
              <p:cNvPr id="21" name="Group 58"/>
              <p:cNvGrpSpPr>
                <a:grpSpLocks/>
              </p:cNvGrpSpPr>
              <p:nvPr/>
            </p:nvGrpSpPr>
            <p:grpSpPr bwMode="auto">
              <a:xfrm>
                <a:off x="576" y="720"/>
                <a:ext cx="528" cy="224"/>
                <a:chOff x="0" y="0"/>
                <a:chExt cx="528" cy="224"/>
              </a:xfrm>
            </p:grpSpPr>
            <p:sp>
              <p:nvSpPr>
                <p:cNvPr id="43127" name="Rectangle 59"/>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28" name="Rectangle 60"/>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0101</a:t>
                  </a:r>
                </a:p>
              </p:txBody>
            </p:sp>
          </p:grpSp>
          <p:grpSp>
            <p:nvGrpSpPr>
              <p:cNvPr id="22" name="Group 61"/>
              <p:cNvGrpSpPr>
                <a:grpSpLocks/>
              </p:cNvGrpSpPr>
              <p:nvPr/>
            </p:nvGrpSpPr>
            <p:grpSpPr bwMode="auto">
              <a:xfrm>
                <a:off x="0" y="864"/>
                <a:ext cx="288" cy="224"/>
                <a:chOff x="0" y="0"/>
                <a:chExt cx="288" cy="224"/>
              </a:xfrm>
            </p:grpSpPr>
            <p:sp>
              <p:nvSpPr>
                <p:cNvPr id="43125" name="Rectangle 62"/>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26" name="Rectangle 63"/>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6</a:t>
                  </a:r>
                </a:p>
              </p:txBody>
            </p:sp>
          </p:grpSp>
          <p:grpSp>
            <p:nvGrpSpPr>
              <p:cNvPr id="23" name="Group 64"/>
              <p:cNvGrpSpPr>
                <a:grpSpLocks/>
              </p:cNvGrpSpPr>
              <p:nvPr/>
            </p:nvGrpSpPr>
            <p:grpSpPr bwMode="auto">
              <a:xfrm>
                <a:off x="288" y="864"/>
                <a:ext cx="288" cy="224"/>
                <a:chOff x="0" y="0"/>
                <a:chExt cx="288" cy="224"/>
              </a:xfrm>
            </p:grpSpPr>
            <p:sp>
              <p:nvSpPr>
                <p:cNvPr id="43123" name="Rectangle 65"/>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24" name="Rectangle 66"/>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6</a:t>
                  </a:r>
                </a:p>
              </p:txBody>
            </p:sp>
          </p:grpSp>
          <p:grpSp>
            <p:nvGrpSpPr>
              <p:cNvPr id="24" name="Group 67"/>
              <p:cNvGrpSpPr>
                <a:grpSpLocks/>
              </p:cNvGrpSpPr>
              <p:nvPr/>
            </p:nvGrpSpPr>
            <p:grpSpPr bwMode="auto">
              <a:xfrm>
                <a:off x="576" y="864"/>
                <a:ext cx="528" cy="224"/>
                <a:chOff x="0" y="0"/>
                <a:chExt cx="528" cy="224"/>
              </a:xfrm>
            </p:grpSpPr>
            <p:sp>
              <p:nvSpPr>
                <p:cNvPr id="43121" name="Rectangle 68"/>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22" name="Rectangle 69"/>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0110</a:t>
                  </a:r>
                </a:p>
              </p:txBody>
            </p:sp>
          </p:grpSp>
          <p:grpSp>
            <p:nvGrpSpPr>
              <p:cNvPr id="25" name="Group 70"/>
              <p:cNvGrpSpPr>
                <a:grpSpLocks/>
              </p:cNvGrpSpPr>
              <p:nvPr/>
            </p:nvGrpSpPr>
            <p:grpSpPr bwMode="auto">
              <a:xfrm>
                <a:off x="0" y="1008"/>
                <a:ext cx="288" cy="224"/>
                <a:chOff x="0" y="0"/>
                <a:chExt cx="288" cy="224"/>
              </a:xfrm>
            </p:grpSpPr>
            <p:sp>
              <p:nvSpPr>
                <p:cNvPr id="43119" name="Rectangle 71"/>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20" name="Rectangle 72"/>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7</a:t>
                  </a:r>
                </a:p>
              </p:txBody>
            </p:sp>
          </p:grpSp>
          <p:grpSp>
            <p:nvGrpSpPr>
              <p:cNvPr id="26" name="Group 73"/>
              <p:cNvGrpSpPr>
                <a:grpSpLocks/>
              </p:cNvGrpSpPr>
              <p:nvPr/>
            </p:nvGrpSpPr>
            <p:grpSpPr bwMode="auto">
              <a:xfrm>
                <a:off x="288" y="1008"/>
                <a:ext cx="288" cy="224"/>
                <a:chOff x="0" y="0"/>
                <a:chExt cx="288" cy="224"/>
              </a:xfrm>
            </p:grpSpPr>
            <p:sp>
              <p:nvSpPr>
                <p:cNvPr id="43117" name="Rectangle 74"/>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18" name="Rectangle 75"/>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7</a:t>
                  </a:r>
                </a:p>
              </p:txBody>
            </p:sp>
          </p:grpSp>
          <p:grpSp>
            <p:nvGrpSpPr>
              <p:cNvPr id="27" name="Group 76"/>
              <p:cNvGrpSpPr>
                <a:grpSpLocks/>
              </p:cNvGrpSpPr>
              <p:nvPr/>
            </p:nvGrpSpPr>
            <p:grpSpPr bwMode="auto">
              <a:xfrm>
                <a:off x="576" y="1008"/>
                <a:ext cx="528" cy="224"/>
                <a:chOff x="0" y="0"/>
                <a:chExt cx="528" cy="224"/>
              </a:xfrm>
            </p:grpSpPr>
            <p:sp>
              <p:nvSpPr>
                <p:cNvPr id="43115" name="Rectangle 77"/>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16" name="Rectangle 78"/>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0111</a:t>
                  </a:r>
                </a:p>
              </p:txBody>
            </p:sp>
          </p:grpSp>
          <p:grpSp>
            <p:nvGrpSpPr>
              <p:cNvPr id="28" name="Group 79"/>
              <p:cNvGrpSpPr>
                <a:grpSpLocks/>
              </p:cNvGrpSpPr>
              <p:nvPr/>
            </p:nvGrpSpPr>
            <p:grpSpPr bwMode="auto">
              <a:xfrm>
                <a:off x="0" y="1152"/>
                <a:ext cx="288" cy="224"/>
                <a:chOff x="0" y="0"/>
                <a:chExt cx="288" cy="224"/>
              </a:xfrm>
            </p:grpSpPr>
            <p:sp>
              <p:nvSpPr>
                <p:cNvPr id="43113" name="Rectangle 80"/>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14" name="Rectangle 81"/>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8</a:t>
                  </a:r>
                </a:p>
              </p:txBody>
            </p:sp>
          </p:grpSp>
          <p:grpSp>
            <p:nvGrpSpPr>
              <p:cNvPr id="29" name="Group 82"/>
              <p:cNvGrpSpPr>
                <a:grpSpLocks/>
              </p:cNvGrpSpPr>
              <p:nvPr/>
            </p:nvGrpSpPr>
            <p:grpSpPr bwMode="auto">
              <a:xfrm>
                <a:off x="288" y="1152"/>
                <a:ext cx="288" cy="224"/>
                <a:chOff x="0" y="0"/>
                <a:chExt cx="288" cy="224"/>
              </a:xfrm>
            </p:grpSpPr>
            <p:sp>
              <p:nvSpPr>
                <p:cNvPr id="43111" name="Rectangle 83"/>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12" name="Rectangle 84"/>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8</a:t>
                  </a:r>
                </a:p>
              </p:txBody>
            </p:sp>
          </p:grpSp>
          <p:grpSp>
            <p:nvGrpSpPr>
              <p:cNvPr id="30" name="Group 85"/>
              <p:cNvGrpSpPr>
                <a:grpSpLocks/>
              </p:cNvGrpSpPr>
              <p:nvPr/>
            </p:nvGrpSpPr>
            <p:grpSpPr bwMode="auto">
              <a:xfrm>
                <a:off x="576" y="1152"/>
                <a:ext cx="528" cy="224"/>
                <a:chOff x="0" y="0"/>
                <a:chExt cx="528" cy="224"/>
              </a:xfrm>
            </p:grpSpPr>
            <p:sp>
              <p:nvSpPr>
                <p:cNvPr id="43109" name="Rectangle 86"/>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10" name="Rectangle 87"/>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1000</a:t>
                  </a:r>
                </a:p>
              </p:txBody>
            </p:sp>
          </p:grpSp>
          <p:grpSp>
            <p:nvGrpSpPr>
              <p:cNvPr id="31" name="Group 88"/>
              <p:cNvGrpSpPr>
                <a:grpSpLocks/>
              </p:cNvGrpSpPr>
              <p:nvPr/>
            </p:nvGrpSpPr>
            <p:grpSpPr bwMode="auto">
              <a:xfrm>
                <a:off x="0" y="1296"/>
                <a:ext cx="288" cy="224"/>
                <a:chOff x="0" y="0"/>
                <a:chExt cx="288" cy="224"/>
              </a:xfrm>
            </p:grpSpPr>
            <p:sp>
              <p:nvSpPr>
                <p:cNvPr id="43107" name="Rectangle 89"/>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08" name="Rectangle 90"/>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9</a:t>
                  </a:r>
                </a:p>
              </p:txBody>
            </p:sp>
          </p:grpSp>
          <p:grpSp>
            <p:nvGrpSpPr>
              <p:cNvPr id="43008" name="Group 91"/>
              <p:cNvGrpSpPr>
                <a:grpSpLocks/>
              </p:cNvGrpSpPr>
              <p:nvPr/>
            </p:nvGrpSpPr>
            <p:grpSpPr bwMode="auto">
              <a:xfrm>
                <a:off x="288" y="1296"/>
                <a:ext cx="288" cy="224"/>
                <a:chOff x="0" y="0"/>
                <a:chExt cx="288" cy="224"/>
              </a:xfrm>
            </p:grpSpPr>
            <p:sp>
              <p:nvSpPr>
                <p:cNvPr id="43105" name="Rectangle 92"/>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06" name="Rectangle 93"/>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9</a:t>
                  </a:r>
                </a:p>
              </p:txBody>
            </p:sp>
          </p:grpSp>
          <p:grpSp>
            <p:nvGrpSpPr>
              <p:cNvPr id="43009" name="Group 94"/>
              <p:cNvGrpSpPr>
                <a:grpSpLocks/>
              </p:cNvGrpSpPr>
              <p:nvPr/>
            </p:nvGrpSpPr>
            <p:grpSpPr bwMode="auto">
              <a:xfrm>
                <a:off x="576" y="1296"/>
                <a:ext cx="528" cy="224"/>
                <a:chOff x="0" y="0"/>
                <a:chExt cx="528" cy="224"/>
              </a:xfrm>
            </p:grpSpPr>
            <p:sp>
              <p:nvSpPr>
                <p:cNvPr id="43103" name="Rectangle 95"/>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04" name="Rectangle 96"/>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1001</a:t>
                  </a:r>
                </a:p>
              </p:txBody>
            </p:sp>
          </p:grpSp>
          <p:grpSp>
            <p:nvGrpSpPr>
              <p:cNvPr id="43014" name="Group 97"/>
              <p:cNvGrpSpPr>
                <a:grpSpLocks/>
              </p:cNvGrpSpPr>
              <p:nvPr/>
            </p:nvGrpSpPr>
            <p:grpSpPr bwMode="auto">
              <a:xfrm>
                <a:off x="0" y="1440"/>
                <a:ext cx="288" cy="224"/>
                <a:chOff x="0" y="0"/>
                <a:chExt cx="288" cy="224"/>
              </a:xfrm>
            </p:grpSpPr>
            <p:sp>
              <p:nvSpPr>
                <p:cNvPr id="43101" name="Rectangle 9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02" name="Rectangle 99"/>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A</a:t>
                  </a:r>
                </a:p>
              </p:txBody>
            </p:sp>
          </p:grpSp>
          <p:grpSp>
            <p:nvGrpSpPr>
              <p:cNvPr id="43015" name="Group 100"/>
              <p:cNvGrpSpPr>
                <a:grpSpLocks/>
              </p:cNvGrpSpPr>
              <p:nvPr/>
            </p:nvGrpSpPr>
            <p:grpSpPr bwMode="auto">
              <a:xfrm>
                <a:off x="288" y="1440"/>
                <a:ext cx="288" cy="224"/>
                <a:chOff x="0" y="0"/>
                <a:chExt cx="288" cy="224"/>
              </a:xfrm>
            </p:grpSpPr>
            <p:sp>
              <p:nvSpPr>
                <p:cNvPr id="43099" name="Rectangle 101"/>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100" name="Rectangle 102"/>
                <p:cNvSpPr>
                  <a:spLocks/>
                </p:cNvSpPr>
                <p:nvPr/>
              </p:nvSpPr>
              <p:spPr bwMode="auto">
                <a:xfrm>
                  <a:off x="8"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10</a:t>
                  </a:r>
                </a:p>
              </p:txBody>
            </p:sp>
          </p:grpSp>
          <p:grpSp>
            <p:nvGrpSpPr>
              <p:cNvPr id="43019" name="Group 103"/>
              <p:cNvGrpSpPr>
                <a:grpSpLocks/>
              </p:cNvGrpSpPr>
              <p:nvPr/>
            </p:nvGrpSpPr>
            <p:grpSpPr bwMode="auto">
              <a:xfrm>
                <a:off x="576" y="1440"/>
                <a:ext cx="528" cy="224"/>
                <a:chOff x="0" y="0"/>
                <a:chExt cx="528" cy="224"/>
              </a:xfrm>
            </p:grpSpPr>
            <p:sp>
              <p:nvSpPr>
                <p:cNvPr id="43097" name="Rectangle 104"/>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98" name="Rectangle 105"/>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1010</a:t>
                  </a:r>
                </a:p>
              </p:txBody>
            </p:sp>
          </p:grpSp>
          <p:grpSp>
            <p:nvGrpSpPr>
              <p:cNvPr id="43020" name="Group 106"/>
              <p:cNvGrpSpPr>
                <a:grpSpLocks/>
              </p:cNvGrpSpPr>
              <p:nvPr/>
            </p:nvGrpSpPr>
            <p:grpSpPr bwMode="auto">
              <a:xfrm>
                <a:off x="0" y="1584"/>
                <a:ext cx="288" cy="224"/>
                <a:chOff x="0" y="0"/>
                <a:chExt cx="288" cy="224"/>
              </a:xfrm>
            </p:grpSpPr>
            <p:sp>
              <p:nvSpPr>
                <p:cNvPr id="43095" name="Rectangle 10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96" name="Rectangle 108"/>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B</a:t>
                  </a:r>
                </a:p>
              </p:txBody>
            </p:sp>
          </p:grpSp>
          <p:grpSp>
            <p:nvGrpSpPr>
              <p:cNvPr id="43021" name="Group 109"/>
              <p:cNvGrpSpPr>
                <a:grpSpLocks/>
              </p:cNvGrpSpPr>
              <p:nvPr/>
            </p:nvGrpSpPr>
            <p:grpSpPr bwMode="auto">
              <a:xfrm>
                <a:off x="288" y="1584"/>
                <a:ext cx="288" cy="224"/>
                <a:chOff x="0" y="0"/>
                <a:chExt cx="288" cy="224"/>
              </a:xfrm>
            </p:grpSpPr>
            <p:sp>
              <p:nvSpPr>
                <p:cNvPr id="43093" name="Rectangle 110"/>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94" name="Rectangle 111"/>
                <p:cNvSpPr>
                  <a:spLocks/>
                </p:cNvSpPr>
                <p:nvPr/>
              </p:nvSpPr>
              <p:spPr bwMode="auto">
                <a:xfrm>
                  <a:off x="8"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11</a:t>
                  </a:r>
                </a:p>
              </p:txBody>
            </p:sp>
          </p:grpSp>
          <p:grpSp>
            <p:nvGrpSpPr>
              <p:cNvPr id="43022" name="Group 112"/>
              <p:cNvGrpSpPr>
                <a:grpSpLocks/>
              </p:cNvGrpSpPr>
              <p:nvPr/>
            </p:nvGrpSpPr>
            <p:grpSpPr bwMode="auto">
              <a:xfrm>
                <a:off x="576" y="1584"/>
                <a:ext cx="528" cy="224"/>
                <a:chOff x="0" y="0"/>
                <a:chExt cx="528" cy="224"/>
              </a:xfrm>
            </p:grpSpPr>
            <p:sp>
              <p:nvSpPr>
                <p:cNvPr id="43091" name="Rectangle 113"/>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92" name="Rectangle 114"/>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1011</a:t>
                  </a:r>
                </a:p>
              </p:txBody>
            </p:sp>
          </p:grpSp>
          <p:grpSp>
            <p:nvGrpSpPr>
              <p:cNvPr id="43023" name="Group 115"/>
              <p:cNvGrpSpPr>
                <a:grpSpLocks/>
              </p:cNvGrpSpPr>
              <p:nvPr/>
            </p:nvGrpSpPr>
            <p:grpSpPr bwMode="auto">
              <a:xfrm>
                <a:off x="0" y="1728"/>
                <a:ext cx="288" cy="224"/>
                <a:chOff x="0" y="0"/>
                <a:chExt cx="288" cy="224"/>
              </a:xfrm>
            </p:grpSpPr>
            <p:sp>
              <p:nvSpPr>
                <p:cNvPr id="43089" name="Rectangle 11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90" name="Rectangle 117"/>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C</a:t>
                  </a:r>
                </a:p>
              </p:txBody>
            </p:sp>
          </p:grpSp>
          <p:grpSp>
            <p:nvGrpSpPr>
              <p:cNvPr id="43024" name="Group 118"/>
              <p:cNvGrpSpPr>
                <a:grpSpLocks/>
              </p:cNvGrpSpPr>
              <p:nvPr/>
            </p:nvGrpSpPr>
            <p:grpSpPr bwMode="auto">
              <a:xfrm>
                <a:off x="288" y="1728"/>
                <a:ext cx="288" cy="224"/>
                <a:chOff x="0" y="0"/>
                <a:chExt cx="288" cy="224"/>
              </a:xfrm>
            </p:grpSpPr>
            <p:sp>
              <p:nvSpPr>
                <p:cNvPr id="43087" name="Rectangle 119"/>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88" name="Rectangle 120"/>
                <p:cNvSpPr>
                  <a:spLocks/>
                </p:cNvSpPr>
                <p:nvPr/>
              </p:nvSpPr>
              <p:spPr bwMode="auto">
                <a:xfrm>
                  <a:off x="8"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12</a:t>
                  </a:r>
                </a:p>
              </p:txBody>
            </p:sp>
          </p:grpSp>
          <p:grpSp>
            <p:nvGrpSpPr>
              <p:cNvPr id="43025" name="Group 121"/>
              <p:cNvGrpSpPr>
                <a:grpSpLocks/>
              </p:cNvGrpSpPr>
              <p:nvPr/>
            </p:nvGrpSpPr>
            <p:grpSpPr bwMode="auto">
              <a:xfrm>
                <a:off x="576" y="1728"/>
                <a:ext cx="528" cy="224"/>
                <a:chOff x="0" y="0"/>
                <a:chExt cx="528" cy="224"/>
              </a:xfrm>
            </p:grpSpPr>
            <p:sp>
              <p:nvSpPr>
                <p:cNvPr id="43085" name="Rectangle 122"/>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86" name="Rectangle 123"/>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1100</a:t>
                  </a:r>
                </a:p>
              </p:txBody>
            </p:sp>
          </p:grpSp>
          <p:grpSp>
            <p:nvGrpSpPr>
              <p:cNvPr id="43026" name="Group 124"/>
              <p:cNvGrpSpPr>
                <a:grpSpLocks/>
              </p:cNvGrpSpPr>
              <p:nvPr/>
            </p:nvGrpSpPr>
            <p:grpSpPr bwMode="auto">
              <a:xfrm>
                <a:off x="0" y="1872"/>
                <a:ext cx="288" cy="224"/>
                <a:chOff x="0" y="0"/>
                <a:chExt cx="288" cy="224"/>
              </a:xfrm>
            </p:grpSpPr>
            <p:sp>
              <p:nvSpPr>
                <p:cNvPr id="43083" name="Rectangle 125"/>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84" name="Rectangle 126"/>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D</a:t>
                  </a:r>
                </a:p>
              </p:txBody>
            </p:sp>
          </p:grpSp>
          <p:grpSp>
            <p:nvGrpSpPr>
              <p:cNvPr id="43027" name="Group 127"/>
              <p:cNvGrpSpPr>
                <a:grpSpLocks/>
              </p:cNvGrpSpPr>
              <p:nvPr/>
            </p:nvGrpSpPr>
            <p:grpSpPr bwMode="auto">
              <a:xfrm>
                <a:off x="288" y="1872"/>
                <a:ext cx="288" cy="224"/>
                <a:chOff x="0" y="0"/>
                <a:chExt cx="288" cy="224"/>
              </a:xfrm>
            </p:grpSpPr>
            <p:sp>
              <p:nvSpPr>
                <p:cNvPr id="43081" name="Rectangle 128"/>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82" name="Rectangle 129"/>
                <p:cNvSpPr>
                  <a:spLocks/>
                </p:cNvSpPr>
                <p:nvPr/>
              </p:nvSpPr>
              <p:spPr bwMode="auto">
                <a:xfrm>
                  <a:off x="8"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13</a:t>
                  </a:r>
                </a:p>
              </p:txBody>
            </p:sp>
          </p:grpSp>
          <p:grpSp>
            <p:nvGrpSpPr>
              <p:cNvPr id="43028" name="Group 130"/>
              <p:cNvGrpSpPr>
                <a:grpSpLocks/>
              </p:cNvGrpSpPr>
              <p:nvPr/>
            </p:nvGrpSpPr>
            <p:grpSpPr bwMode="auto">
              <a:xfrm>
                <a:off x="576" y="1872"/>
                <a:ext cx="528" cy="224"/>
                <a:chOff x="0" y="0"/>
                <a:chExt cx="528" cy="224"/>
              </a:xfrm>
            </p:grpSpPr>
            <p:sp>
              <p:nvSpPr>
                <p:cNvPr id="43079" name="Rectangle 131"/>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80" name="Rectangle 132"/>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1101</a:t>
                  </a:r>
                </a:p>
              </p:txBody>
            </p:sp>
          </p:grpSp>
          <p:grpSp>
            <p:nvGrpSpPr>
              <p:cNvPr id="43029" name="Group 133"/>
              <p:cNvGrpSpPr>
                <a:grpSpLocks/>
              </p:cNvGrpSpPr>
              <p:nvPr/>
            </p:nvGrpSpPr>
            <p:grpSpPr bwMode="auto">
              <a:xfrm>
                <a:off x="0" y="2016"/>
                <a:ext cx="288" cy="224"/>
                <a:chOff x="0" y="0"/>
                <a:chExt cx="288" cy="224"/>
              </a:xfrm>
            </p:grpSpPr>
            <p:sp>
              <p:nvSpPr>
                <p:cNvPr id="43077" name="Rectangle 134"/>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78" name="Rectangle 135"/>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E</a:t>
                  </a:r>
                </a:p>
              </p:txBody>
            </p:sp>
          </p:grpSp>
          <p:grpSp>
            <p:nvGrpSpPr>
              <p:cNvPr id="43030" name="Group 136"/>
              <p:cNvGrpSpPr>
                <a:grpSpLocks/>
              </p:cNvGrpSpPr>
              <p:nvPr/>
            </p:nvGrpSpPr>
            <p:grpSpPr bwMode="auto">
              <a:xfrm>
                <a:off x="288" y="2016"/>
                <a:ext cx="288" cy="224"/>
                <a:chOff x="0" y="0"/>
                <a:chExt cx="288" cy="224"/>
              </a:xfrm>
            </p:grpSpPr>
            <p:sp>
              <p:nvSpPr>
                <p:cNvPr id="43075" name="Rectangle 137"/>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76" name="Rectangle 138"/>
                <p:cNvSpPr>
                  <a:spLocks/>
                </p:cNvSpPr>
                <p:nvPr/>
              </p:nvSpPr>
              <p:spPr bwMode="auto">
                <a:xfrm>
                  <a:off x="8"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14</a:t>
                  </a:r>
                </a:p>
              </p:txBody>
            </p:sp>
          </p:grpSp>
          <p:grpSp>
            <p:nvGrpSpPr>
              <p:cNvPr id="43031" name="Group 139"/>
              <p:cNvGrpSpPr>
                <a:grpSpLocks/>
              </p:cNvGrpSpPr>
              <p:nvPr/>
            </p:nvGrpSpPr>
            <p:grpSpPr bwMode="auto">
              <a:xfrm>
                <a:off x="576" y="2016"/>
                <a:ext cx="528" cy="224"/>
                <a:chOff x="0" y="0"/>
                <a:chExt cx="528" cy="224"/>
              </a:xfrm>
            </p:grpSpPr>
            <p:sp>
              <p:nvSpPr>
                <p:cNvPr id="43073" name="Rectangle 140"/>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74" name="Rectangle 141"/>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1110</a:t>
                  </a:r>
                </a:p>
              </p:txBody>
            </p:sp>
          </p:grpSp>
          <p:grpSp>
            <p:nvGrpSpPr>
              <p:cNvPr id="43032" name="Group 142"/>
              <p:cNvGrpSpPr>
                <a:grpSpLocks/>
              </p:cNvGrpSpPr>
              <p:nvPr/>
            </p:nvGrpSpPr>
            <p:grpSpPr bwMode="auto">
              <a:xfrm>
                <a:off x="0" y="2160"/>
                <a:ext cx="288" cy="224"/>
                <a:chOff x="0" y="0"/>
                <a:chExt cx="288" cy="224"/>
              </a:xfrm>
            </p:grpSpPr>
            <p:sp>
              <p:nvSpPr>
                <p:cNvPr id="43071" name="Rectangle 143"/>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72" name="Rectangle 144"/>
                <p:cNvSpPr>
                  <a:spLocks/>
                </p:cNvSpPr>
                <p:nvPr/>
              </p:nvSpPr>
              <p:spPr bwMode="auto">
                <a:xfrm>
                  <a:off x="51" y="0"/>
                  <a:ext cx="185"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F</a:t>
                  </a:r>
                </a:p>
              </p:txBody>
            </p:sp>
          </p:grpSp>
          <p:grpSp>
            <p:nvGrpSpPr>
              <p:cNvPr id="43033" name="Group 145"/>
              <p:cNvGrpSpPr>
                <a:grpSpLocks/>
              </p:cNvGrpSpPr>
              <p:nvPr/>
            </p:nvGrpSpPr>
            <p:grpSpPr bwMode="auto">
              <a:xfrm>
                <a:off x="288" y="2160"/>
                <a:ext cx="288" cy="224"/>
                <a:chOff x="0" y="0"/>
                <a:chExt cx="288" cy="224"/>
              </a:xfrm>
            </p:grpSpPr>
            <p:sp>
              <p:nvSpPr>
                <p:cNvPr id="43069" name="Rectangle 146"/>
                <p:cNvSpPr>
                  <a:spLocks/>
                </p:cNvSpPr>
                <p:nvPr/>
              </p:nvSpPr>
              <p:spPr bwMode="auto">
                <a:xfrm>
                  <a:off x="0" y="40"/>
                  <a:ext cx="28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70" name="Rectangle 147"/>
                <p:cNvSpPr>
                  <a:spLocks/>
                </p:cNvSpPr>
                <p:nvPr/>
              </p:nvSpPr>
              <p:spPr bwMode="auto">
                <a:xfrm>
                  <a:off x="8"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15</a:t>
                  </a:r>
                </a:p>
              </p:txBody>
            </p:sp>
          </p:grpSp>
          <p:grpSp>
            <p:nvGrpSpPr>
              <p:cNvPr id="43034" name="Group 148"/>
              <p:cNvGrpSpPr>
                <a:grpSpLocks/>
              </p:cNvGrpSpPr>
              <p:nvPr/>
            </p:nvGrpSpPr>
            <p:grpSpPr bwMode="auto">
              <a:xfrm>
                <a:off x="576" y="2160"/>
                <a:ext cx="528" cy="224"/>
                <a:chOff x="0" y="0"/>
                <a:chExt cx="528" cy="224"/>
              </a:xfrm>
            </p:grpSpPr>
            <p:sp>
              <p:nvSpPr>
                <p:cNvPr id="43067" name="Rectangle 149"/>
                <p:cNvSpPr>
                  <a:spLocks/>
                </p:cNvSpPr>
                <p:nvPr/>
              </p:nvSpPr>
              <p:spPr bwMode="auto">
                <a:xfrm>
                  <a:off x="0" y="40"/>
                  <a:ext cx="528" cy="144"/>
                </a:xfrm>
                <a:prstGeom prst="rect">
                  <a:avLst/>
                </a:prstGeom>
                <a:solidFill>
                  <a:srgbClr val="FFFFFF"/>
                </a:solidFill>
                <a:ln w="127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3068" name="Rectangle 150"/>
                <p:cNvSpPr>
                  <a:spLocks/>
                </p:cNvSpPr>
                <p:nvPr/>
              </p:nvSpPr>
              <p:spPr bwMode="auto">
                <a:xfrm>
                  <a:off x="42" y="0"/>
                  <a:ext cx="443"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1111</a:t>
                  </a:r>
                </a:p>
              </p:txBody>
            </p:sp>
          </p:grpSp>
        </p:grpSp>
        <p:sp>
          <p:nvSpPr>
            <p:cNvPr id="43016" name="Rectangle 151"/>
            <p:cNvSpPr>
              <a:spLocks/>
            </p:cNvSpPr>
            <p:nvPr/>
          </p:nvSpPr>
          <p:spPr bwMode="auto">
            <a:xfrm rot="-2340000">
              <a:off x="50" y="267"/>
              <a:ext cx="362"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a:solidFill>
                    <a:srgbClr val="000066"/>
                  </a:solidFill>
                  <a:latin typeface="Helvetica" charset="0"/>
                  <a:ea typeface="Helvetica" charset="0"/>
                  <a:cs typeface="Helvetica" charset="0"/>
                  <a:sym typeface="Helvetica" charset="0"/>
                </a:rPr>
                <a:t>Hex</a:t>
              </a:r>
            </a:p>
          </p:txBody>
        </p:sp>
        <p:sp>
          <p:nvSpPr>
            <p:cNvPr id="43017" name="Rectangle 152"/>
            <p:cNvSpPr>
              <a:spLocks/>
            </p:cNvSpPr>
            <p:nvPr/>
          </p:nvSpPr>
          <p:spPr bwMode="auto">
            <a:xfrm rot="-2340000">
              <a:off x="307" y="177"/>
              <a:ext cx="649"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a:solidFill>
                    <a:srgbClr val="000066"/>
                  </a:solidFill>
                  <a:latin typeface="Helvetica" charset="0"/>
                  <a:ea typeface="Helvetica" charset="0"/>
                  <a:cs typeface="Helvetica" charset="0"/>
                  <a:sym typeface="Helvetica" charset="0"/>
                </a:rPr>
                <a:t>Decimal</a:t>
              </a:r>
            </a:p>
          </p:txBody>
        </p:sp>
        <p:sp>
          <p:nvSpPr>
            <p:cNvPr id="43018" name="Rectangle 153"/>
            <p:cNvSpPr>
              <a:spLocks/>
            </p:cNvSpPr>
            <p:nvPr/>
          </p:nvSpPr>
          <p:spPr bwMode="auto">
            <a:xfrm rot="-2340000">
              <a:off x="606" y="210"/>
              <a:ext cx="546"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a:solidFill>
                    <a:srgbClr val="000066"/>
                  </a:solidFill>
                  <a:latin typeface="Helvetica" charset="0"/>
                  <a:ea typeface="Helvetica" charset="0"/>
                  <a:cs typeface="Helvetica" charset="0"/>
                  <a:sym typeface="Helvetica" charset="0"/>
                </a:rPr>
                <a:t>Binary</a:t>
              </a:r>
            </a:p>
          </p:txBody>
        </p:sp>
      </p:grpSp>
      <p:sp>
        <p:nvSpPr>
          <p:cNvPr id="153" name="TextBox 2"/>
          <p:cNvSpPr txBox="1"/>
          <p:nvPr/>
        </p:nvSpPr>
        <p:spPr>
          <a:xfrm>
            <a:off x="914400" y="5341815"/>
            <a:ext cx="1552926" cy="461665"/>
          </a:xfrm>
          <a:prstGeom prst="rect">
            <a:avLst/>
          </a:prstGeom>
          <a:solidFill>
            <a:srgbClr val="800000"/>
          </a:solidFill>
        </p:spPr>
        <p:txBody>
          <a:bodyPr wrap="none" rtlCol="0">
            <a:spAutoFit/>
          </a:bodyPr>
          <a:lstStyle/>
          <a:p>
            <a:r>
              <a:rPr lang="en-US" altLang="zh-CN" dirty="0">
                <a:solidFill>
                  <a:schemeClr val="bg1"/>
                </a:solidFill>
                <a:latin typeface="Calibri" pitchFamily="34" charset="0"/>
              </a:rPr>
              <a:t>Why</a:t>
            </a:r>
            <a:r>
              <a:rPr lang="zh-CN" altLang="en-US" dirty="0">
                <a:solidFill>
                  <a:schemeClr val="bg1"/>
                </a:solidFill>
                <a:latin typeface="Calibri" pitchFamily="34" charset="0"/>
              </a:rPr>
              <a:t> </a:t>
            </a:r>
            <a:r>
              <a:rPr lang="en-US" altLang="zh-CN" dirty="0">
                <a:solidFill>
                  <a:schemeClr val="bg1"/>
                </a:solidFill>
                <a:latin typeface="Calibri" pitchFamily="34" charset="0"/>
              </a:rPr>
              <a:t>8</a:t>
            </a:r>
            <a:r>
              <a:rPr lang="zh-CN" altLang="en-US" dirty="0">
                <a:solidFill>
                  <a:schemeClr val="bg1"/>
                </a:solidFill>
                <a:latin typeface="Calibri" pitchFamily="34" charset="0"/>
              </a:rPr>
              <a:t> </a:t>
            </a:r>
            <a:r>
              <a:rPr lang="en-US" altLang="zh-CN" dirty="0">
                <a:solidFill>
                  <a:schemeClr val="bg1"/>
                </a:solidFill>
                <a:latin typeface="Calibri" pitchFamily="34" charset="0"/>
              </a:rPr>
              <a:t>bit?</a:t>
            </a:r>
            <a:endParaRPr lang="zh-CN" altLang="en-US" dirty="0">
              <a:solidFill>
                <a:schemeClr val="bg1"/>
              </a:solidFill>
              <a:latin typeface="Calibri" pitchFamily="34" charset="0"/>
            </a:endParaRPr>
          </a:p>
        </p:txBody>
      </p:sp>
    </p:spTree>
    <p:extLst>
      <p:ext uri="{BB962C8B-B14F-4D97-AF65-F5344CB8AC3E}">
        <p14:creationId xmlns:p14="http://schemas.microsoft.com/office/powerpoint/2010/main" val="42470232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6" name="Rectangle 3"/>
          <p:cNvSpPr>
            <a:spLocks noGrp="1" noChangeArrowheads="1"/>
          </p:cNvSpPr>
          <p:nvPr>
            <p:ph type="title"/>
          </p:nvPr>
        </p:nvSpPr>
        <p:spPr/>
        <p:txBody>
          <a:bodyPr/>
          <a:lstStyle/>
          <a:p>
            <a:pPr marL="119063" indent="-119063" eaLnBrk="1" hangingPunct="1"/>
            <a:r>
              <a:rPr lang="en-US"/>
              <a:t>Byte-Oriented Memory Organization</a:t>
            </a:r>
          </a:p>
        </p:txBody>
      </p:sp>
      <p:sp>
        <p:nvSpPr>
          <p:cNvPr id="44037" name="Rectangle 4"/>
          <p:cNvSpPr>
            <a:spLocks noGrp="1" noChangeArrowheads="1"/>
          </p:cNvSpPr>
          <p:nvPr>
            <p:ph idx="1"/>
          </p:nvPr>
        </p:nvSpPr>
        <p:spPr>
          <a:xfrm>
            <a:off x="228601" y="2809875"/>
            <a:ext cx="8686800" cy="3743325"/>
          </a:xfrm>
        </p:spPr>
        <p:txBody>
          <a:bodyPr/>
          <a:lstStyle/>
          <a:p>
            <a:pPr eaLnBrk="1" hangingPunct="1"/>
            <a:r>
              <a:rPr lang="en-US" dirty="0"/>
              <a:t>Programs refer to data by address</a:t>
            </a:r>
          </a:p>
          <a:p>
            <a:pPr marL="552450" lvl="1" eaLnBrk="1" hangingPunct="1"/>
            <a:r>
              <a:rPr lang="en-US" dirty="0"/>
              <a:t>Conceptually, envision it as a very large array of bytes</a:t>
            </a:r>
          </a:p>
          <a:p>
            <a:pPr marL="952500" lvl="2"/>
            <a:r>
              <a:rPr lang="en-US" dirty="0"/>
              <a:t>In reality, it’s not, but can think of it that way</a:t>
            </a:r>
          </a:p>
          <a:p>
            <a:pPr marL="552450" lvl="1" eaLnBrk="1" hangingPunct="1"/>
            <a:r>
              <a:rPr lang="en-US" dirty="0"/>
              <a:t>An address is like an index into that array</a:t>
            </a:r>
          </a:p>
          <a:p>
            <a:pPr marL="952500" lvl="2"/>
            <a:r>
              <a:rPr lang="en-US" dirty="0"/>
              <a:t>and, a pointer variable stores an address</a:t>
            </a:r>
          </a:p>
          <a:p>
            <a:pPr marL="952500" lvl="2"/>
            <a:endParaRPr lang="en-US" dirty="0"/>
          </a:p>
        </p:txBody>
      </p:sp>
      <p:grpSp>
        <p:nvGrpSpPr>
          <p:cNvPr id="2" name="Group 5"/>
          <p:cNvGrpSpPr>
            <a:grpSpLocks/>
          </p:cNvGrpSpPr>
          <p:nvPr/>
        </p:nvGrpSpPr>
        <p:grpSpPr bwMode="auto">
          <a:xfrm>
            <a:off x="762000" y="1198562"/>
            <a:ext cx="6416675" cy="1239838"/>
            <a:chOff x="0" y="0"/>
            <a:chExt cx="4042" cy="780"/>
          </a:xfrm>
        </p:grpSpPr>
        <p:sp>
          <p:nvSpPr>
            <p:cNvPr id="44039" name="Rectangle 6"/>
            <p:cNvSpPr>
              <a:spLocks/>
            </p:cNvSpPr>
            <p:nvPr/>
          </p:nvSpPr>
          <p:spPr bwMode="auto">
            <a:xfrm>
              <a:off x="138" y="520"/>
              <a:ext cx="248" cy="192"/>
            </a:xfrm>
            <a:prstGeom prst="rect">
              <a:avLst/>
            </a:prstGeom>
            <a:noFill/>
            <a:ln w="19050">
              <a:solidFill>
                <a:srgbClr val="003300"/>
              </a:solidFill>
              <a:round/>
              <a:headEnd/>
              <a:tailEnd/>
            </a:ln>
          </p:spPr>
          <p:txBody>
            <a:bodyPr wrap="none" lIns="0" tIns="0" rIns="0" bIns="0">
              <a:prstTxWarp prst="textNoShape">
                <a:avLst/>
              </a:prstTxWarp>
              <a:spAutoFit/>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4040" name="Rectangle 7"/>
            <p:cNvSpPr>
              <a:spLocks/>
            </p:cNvSpPr>
            <p:nvPr/>
          </p:nvSpPr>
          <p:spPr bwMode="auto">
            <a:xfrm>
              <a:off x="378" y="520"/>
              <a:ext cx="248" cy="192"/>
            </a:xfrm>
            <a:prstGeom prst="rect">
              <a:avLst/>
            </a:prstGeom>
            <a:noFill/>
            <a:ln w="19050">
              <a:solidFill>
                <a:srgbClr val="003300"/>
              </a:solidFill>
              <a:round/>
              <a:headEnd/>
              <a:tailEnd/>
            </a:ln>
          </p:spPr>
          <p:txBody>
            <a:bodyPr wrap="none" lIns="0" tIns="0" rIns="0" bIns="0">
              <a:prstTxWarp prst="textNoShape">
                <a:avLst/>
              </a:prstTxWarp>
              <a:spAutoFit/>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4041" name="Rectangle 8"/>
            <p:cNvSpPr>
              <a:spLocks/>
            </p:cNvSpPr>
            <p:nvPr/>
          </p:nvSpPr>
          <p:spPr bwMode="auto">
            <a:xfrm>
              <a:off x="618" y="520"/>
              <a:ext cx="248" cy="192"/>
            </a:xfrm>
            <a:prstGeom prst="rect">
              <a:avLst/>
            </a:prstGeom>
            <a:noFill/>
            <a:ln w="19050">
              <a:solidFill>
                <a:srgbClr val="003300"/>
              </a:solidFill>
              <a:round/>
              <a:headEnd/>
              <a:tailEnd/>
            </a:ln>
          </p:spPr>
          <p:txBody>
            <a:bodyPr wrap="none" lIns="0" tIns="0" rIns="0" bIns="0">
              <a:prstTxWarp prst="textNoShape">
                <a:avLst/>
              </a:prstTxWarp>
              <a:spAutoFit/>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4042" name="Rectangle 9"/>
            <p:cNvSpPr>
              <a:spLocks/>
            </p:cNvSpPr>
            <p:nvPr/>
          </p:nvSpPr>
          <p:spPr bwMode="auto">
            <a:xfrm>
              <a:off x="858" y="520"/>
              <a:ext cx="248" cy="192"/>
            </a:xfrm>
            <a:prstGeom prst="rect">
              <a:avLst/>
            </a:prstGeom>
            <a:noFill/>
            <a:ln w="19050">
              <a:solidFill>
                <a:srgbClr val="003300"/>
              </a:solidFill>
              <a:round/>
              <a:headEnd/>
              <a:tailEnd/>
            </a:ln>
          </p:spPr>
          <p:txBody>
            <a:bodyPr wrap="none" lIns="0" tIns="0" rIns="0" bIns="0">
              <a:prstTxWarp prst="textNoShape">
                <a:avLst/>
              </a:prstTxWarp>
              <a:spAutoFit/>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4043" name="Rectangle 10"/>
            <p:cNvSpPr>
              <a:spLocks/>
            </p:cNvSpPr>
            <p:nvPr/>
          </p:nvSpPr>
          <p:spPr bwMode="auto">
            <a:xfrm>
              <a:off x="1098" y="520"/>
              <a:ext cx="248" cy="192"/>
            </a:xfrm>
            <a:prstGeom prst="rect">
              <a:avLst/>
            </a:prstGeom>
            <a:noFill/>
            <a:ln w="19050">
              <a:solidFill>
                <a:srgbClr val="003300"/>
              </a:solidFill>
              <a:round/>
              <a:headEnd/>
              <a:tailEnd/>
            </a:ln>
          </p:spPr>
          <p:txBody>
            <a:bodyPr wrap="none" lIns="0" tIns="0" rIns="0" bIns="0">
              <a:prstTxWarp prst="textNoShape">
                <a:avLst/>
              </a:prstTxWarp>
              <a:spAutoFit/>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4044" name="Rectangle 11"/>
            <p:cNvSpPr>
              <a:spLocks/>
            </p:cNvSpPr>
            <p:nvPr/>
          </p:nvSpPr>
          <p:spPr bwMode="auto">
            <a:xfrm>
              <a:off x="1338" y="520"/>
              <a:ext cx="968" cy="192"/>
            </a:xfrm>
            <a:prstGeom prst="rect">
              <a:avLst/>
            </a:prstGeom>
            <a:noFill/>
            <a:ln w="19050">
              <a:solidFill>
                <a:srgbClr val="003300"/>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4045" name="Rectangle 12"/>
            <p:cNvSpPr>
              <a:spLocks/>
            </p:cNvSpPr>
            <p:nvPr/>
          </p:nvSpPr>
          <p:spPr bwMode="auto">
            <a:xfrm>
              <a:off x="2298" y="520"/>
              <a:ext cx="248" cy="192"/>
            </a:xfrm>
            <a:prstGeom prst="rect">
              <a:avLst/>
            </a:prstGeom>
            <a:noFill/>
            <a:ln w="19050">
              <a:solidFill>
                <a:srgbClr val="003300"/>
              </a:solidFill>
              <a:round/>
              <a:headEnd/>
              <a:tailEnd/>
            </a:ln>
          </p:spPr>
          <p:txBody>
            <a:bodyPr wrap="none" lIns="0" tIns="0" rIns="0" bIns="0">
              <a:prstTxWarp prst="textNoShape">
                <a:avLst/>
              </a:prstTxWarp>
              <a:spAutoFit/>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4046" name="Rectangle 13"/>
            <p:cNvSpPr>
              <a:spLocks/>
            </p:cNvSpPr>
            <p:nvPr/>
          </p:nvSpPr>
          <p:spPr bwMode="auto">
            <a:xfrm>
              <a:off x="2538" y="520"/>
              <a:ext cx="248" cy="192"/>
            </a:xfrm>
            <a:prstGeom prst="rect">
              <a:avLst/>
            </a:prstGeom>
            <a:noFill/>
            <a:ln w="19050">
              <a:solidFill>
                <a:srgbClr val="003300"/>
              </a:solidFill>
              <a:round/>
              <a:headEnd/>
              <a:tailEnd/>
            </a:ln>
          </p:spPr>
          <p:txBody>
            <a:bodyPr wrap="none" lIns="0" tIns="0" rIns="0" bIns="0">
              <a:prstTxWarp prst="textNoShape">
                <a:avLst/>
              </a:prstTxWarp>
              <a:spAutoFit/>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4047" name="Rectangle 14"/>
            <p:cNvSpPr>
              <a:spLocks/>
            </p:cNvSpPr>
            <p:nvPr/>
          </p:nvSpPr>
          <p:spPr bwMode="auto">
            <a:xfrm>
              <a:off x="2778" y="520"/>
              <a:ext cx="248" cy="192"/>
            </a:xfrm>
            <a:prstGeom prst="rect">
              <a:avLst/>
            </a:prstGeom>
            <a:noFill/>
            <a:ln w="19050">
              <a:solidFill>
                <a:srgbClr val="003300"/>
              </a:solidFill>
              <a:round/>
              <a:headEnd/>
              <a:tailEnd/>
            </a:ln>
          </p:spPr>
          <p:txBody>
            <a:bodyPr wrap="none" lIns="0" tIns="0" rIns="0" bIns="0">
              <a:prstTxWarp prst="textNoShape">
                <a:avLst/>
              </a:prstTxWarp>
              <a:spAutoFit/>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4048" name="Rectangle 15"/>
            <p:cNvSpPr>
              <a:spLocks/>
            </p:cNvSpPr>
            <p:nvPr/>
          </p:nvSpPr>
          <p:spPr bwMode="auto">
            <a:xfrm>
              <a:off x="3018" y="520"/>
              <a:ext cx="248" cy="192"/>
            </a:xfrm>
            <a:prstGeom prst="rect">
              <a:avLst/>
            </a:prstGeom>
            <a:noFill/>
            <a:ln w="19050">
              <a:solidFill>
                <a:srgbClr val="003300"/>
              </a:solidFill>
              <a:round/>
              <a:headEnd/>
              <a:tailEnd/>
            </a:ln>
          </p:spPr>
          <p:txBody>
            <a:bodyPr wrap="none" lIns="0" tIns="0" rIns="0" bIns="0">
              <a:prstTxWarp prst="textNoShape">
                <a:avLst/>
              </a:prstTxWarp>
              <a:spAutoFit/>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4049" name="Rectangle 16"/>
            <p:cNvSpPr>
              <a:spLocks/>
            </p:cNvSpPr>
            <p:nvPr/>
          </p:nvSpPr>
          <p:spPr bwMode="auto">
            <a:xfrm>
              <a:off x="3258" y="520"/>
              <a:ext cx="248" cy="192"/>
            </a:xfrm>
            <a:prstGeom prst="rect">
              <a:avLst/>
            </a:prstGeom>
            <a:noFill/>
            <a:ln w="19050">
              <a:solidFill>
                <a:srgbClr val="003300"/>
              </a:solidFill>
              <a:round/>
              <a:headEnd/>
              <a:tailEnd/>
            </a:ln>
          </p:spPr>
          <p:txBody>
            <a:bodyPr wrap="none" lIns="0" tIns="0" rIns="0" bIns="0">
              <a:prstTxWarp prst="textNoShape">
                <a:avLst/>
              </a:prstTxWarp>
              <a:spAutoFit/>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4050" name="Rectangle 17"/>
            <p:cNvSpPr>
              <a:spLocks/>
            </p:cNvSpPr>
            <p:nvPr/>
          </p:nvSpPr>
          <p:spPr bwMode="auto">
            <a:xfrm>
              <a:off x="3498" y="520"/>
              <a:ext cx="248" cy="192"/>
            </a:xfrm>
            <a:prstGeom prst="rect">
              <a:avLst/>
            </a:prstGeom>
            <a:noFill/>
            <a:ln w="19050">
              <a:solidFill>
                <a:srgbClr val="003300"/>
              </a:solidFill>
              <a:round/>
              <a:headEnd/>
              <a:tailEnd/>
            </a:ln>
          </p:spPr>
          <p:txBody>
            <a:bodyPr wrap="none" lIns="0" tIns="0" rIns="0" bIns="0">
              <a:prstTxWarp prst="textNoShape">
                <a:avLst/>
              </a:prstTxWarp>
              <a:spAutoFit/>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4051" name="Rectangle 18"/>
            <p:cNvSpPr>
              <a:spLocks/>
            </p:cNvSpPr>
            <p:nvPr/>
          </p:nvSpPr>
          <p:spPr bwMode="auto">
            <a:xfrm>
              <a:off x="1332" y="484"/>
              <a:ext cx="968" cy="296"/>
            </a:xfrm>
            <a:prstGeom prst="rect">
              <a:avLst/>
            </a:prstGeom>
            <a:noFill/>
            <a:ln w="19050">
              <a:noFill/>
              <a:miter lim="800000"/>
              <a:headEnd/>
              <a:tailEnd/>
            </a:ln>
          </p:spPr>
          <p:txBody>
            <a:bodyPr lIns="50800" tIns="50800" rIns="45720" bIns="50800">
              <a:prstTxWarp prst="textNoShape">
                <a:avLst/>
              </a:prstTxWarp>
            </a:bodyPr>
            <a:lstStyle/>
            <a:p>
              <a:pPr algn="ctr" eaLnBrk="1" hangingPunct="1">
                <a:lnSpc>
                  <a:spcPct val="90000"/>
                </a:lnSpc>
              </a:pPr>
              <a:r>
                <a:rPr lang="en-US">
                  <a:solidFill>
                    <a:srgbClr val="000066"/>
                  </a:solidFill>
                  <a:latin typeface="Helvetica" charset="0"/>
                  <a:ea typeface="Helvetica" charset="0"/>
                  <a:cs typeface="Helvetica" charset="0"/>
                  <a:sym typeface="Helvetica" charset="0"/>
                </a:rPr>
                <a:t>• • •</a:t>
              </a:r>
            </a:p>
          </p:txBody>
        </p:sp>
        <p:sp>
          <p:nvSpPr>
            <p:cNvPr id="44052" name="Rectangle 19"/>
            <p:cNvSpPr>
              <a:spLocks/>
            </p:cNvSpPr>
            <p:nvPr/>
          </p:nvSpPr>
          <p:spPr bwMode="auto">
            <a:xfrm rot="-2580000">
              <a:off x="-2" y="171"/>
              <a:ext cx="589" cy="224"/>
            </a:xfrm>
            <a:prstGeom prst="rect">
              <a:avLst/>
            </a:prstGeom>
            <a:noFill/>
            <a:ln w="19050">
              <a:noFill/>
              <a:miter lim="800000"/>
              <a:headEnd/>
              <a:tailEnd/>
            </a:ln>
          </p:spPr>
          <p:txBody>
            <a:bodyPr wrap="none" lIns="50800" tIns="50800" rIns="45720" bIns="50800">
              <a:prstTxWarp prst="textNoShape">
                <a:avLst/>
              </a:prstTxWarp>
              <a:spAutoFit/>
            </a:bodyPr>
            <a:lstStyle/>
            <a:p>
              <a:pPr eaLnBrk="1" hangingPunct="1">
                <a:lnSpc>
                  <a:spcPct val="90000"/>
                </a:lnSpc>
              </a:pPr>
              <a:r>
                <a:rPr lang="en-US" sz="1800" b="0">
                  <a:solidFill>
                    <a:srgbClr val="000066"/>
                  </a:solidFill>
                  <a:latin typeface="Courier New Bold" charset="0"/>
                  <a:ea typeface="Courier New Bold" charset="0"/>
                  <a:cs typeface="Courier New Bold" charset="0"/>
                  <a:sym typeface="Courier New Bold" charset="0"/>
                </a:rPr>
                <a:t>00•••0</a:t>
              </a:r>
            </a:p>
          </p:txBody>
        </p:sp>
        <p:sp>
          <p:nvSpPr>
            <p:cNvPr id="44053" name="Rectangle 20"/>
            <p:cNvSpPr>
              <a:spLocks/>
            </p:cNvSpPr>
            <p:nvPr/>
          </p:nvSpPr>
          <p:spPr bwMode="auto">
            <a:xfrm rot="-2580000">
              <a:off x="3455" y="171"/>
              <a:ext cx="590" cy="224"/>
            </a:xfrm>
            <a:prstGeom prst="rect">
              <a:avLst/>
            </a:prstGeom>
            <a:noFill/>
            <a:ln w="19050">
              <a:noFill/>
              <a:miter lim="800000"/>
              <a:headEnd/>
              <a:tailEnd/>
            </a:ln>
          </p:spPr>
          <p:txBody>
            <a:bodyPr wrap="none" lIns="50800" tIns="50800" rIns="45720" bIns="50800">
              <a:prstTxWarp prst="textNoShape">
                <a:avLst/>
              </a:prstTxWarp>
              <a:spAutoFit/>
            </a:bodyPr>
            <a:lstStyle/>
            <a:p>
              <a:pPr eaLnBrk="1" hangingPunct="1">
                <a:lnSpc>
                  <a:spcPct val="90000"/>
                </a:lnSpc>
              </a:pPr>
              <a:r>
                <a:rPr lang="en-US" sz="1800" b="0">
                  <a:solidFill>
                    <a:srgbClr val="000066"/>
                  </a:solidFill>
                  <a:latin typeface="Courier New Bold" charset="0"/>
                  <a:ea typeface="Courier New Bold" charset="0"/>
                  <a:cs typeface="Courier New Bold" charset="0"/>
                  <a:sym typeface="Courier New Bold" charset="0"/>
                </a:rPr>
                <a:t>FF•••F</a:t>
              </a:r>
            </a:p>
          </p:txBody>
        </p:sp>
      </p:grpSp>
    </p:spTree>
    <p:extLst>
      <p:ext uri="{BB962C8B-B14F-4D97-AF65-F5344CB8AC3E}">
        <p14:creationId xmlns:p14="http://schemas.microsoft.com/office/powerpoint/2010/main" val="62684212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Rectangle 3"/>
          <p:cNvSpPr>
            <a:spLocks noGrp="1" noChangeArrowheads="1"/>
          </p:cNvSpPr>
          <p:nvPr>
            <p:ph type="title"/>
          </p:nvPr>
        </p:nvSpPr>
        <p:spPr/>
        <p:txBody>
          <a:bodyPr/>
          <a:lstStyle/>
          <a:p>
            <a:pPr marL="119063" indent="-119063" eaLnBrk="1" hangingPunct="1"/>
            <a:r>
              <a:rPr lang="en-US" dirty="0"/>
              <a:t>Example Data Representations</a:t>
            </a:r>
          </a:p>
        </p:txBody>
      </p:sp>
      <p:graphicFrame>
        <p:nvGraphicFramePr>
          <p:cNvPr id="12292" name="Group 4"/>
          <p:cNvGraphicFramePr>
            <a:graphicFrameLocks noGrp="1"/>
          </p:cNvGraphicFramePr>
          <p:nvPr/>
        </p:nvGraphicFramePr>
        <p:xfrm>
          <a:off x="1549400" y="1524000"/>
          <a:ext cx="6032500" cy="4165600"/>
        </p:xfrm>
        <a:graphic>
          <a:graphicData uri="http://schemas.openxmlformats.org/drawingml/2006/table">
            <a:tbl>
              <a:tblPr/>
              <a:tblGrid>
                <a:gridCol w="1651000">
                  <a:extLst>
                    <a:ext uri="{9D8B030D-6E8A-4147-A177-3AD203B41FA5}">
                      <a16:colId xmlns:a16="http://schemas.microsoft.com/office/drawing/2014/main" val="20000"/>
                    </a:ext>
                  </a:extLst>
                </a:gridCol>
                <a:gridCol w="1460500">
                  <a:extLst>
                    <a:ext uri="{9D8B030D-6E8A-4147-A177-3AD203B41FA5}">
                      <a16:colId xmlns:a16="http://schemas.microsoft.com/office/drawing/2014/main" val="20001"/>
                    </a:ext>
                  </a:extLst>
                </a:gridCol>
                <a:gridCol w="1460500">
                  <a:extLst>
                    <a:ext uri="{9D8B030D-6E8A-4147-A177-3AD203B41FA5}">
                      <a16:colId xmlns:a16="http://schemas.microsoft.com/office/drawing/2014/main" val="20002"/>
                    </a:ext>
                  </a:extLst>
                </a:gridCol>
                <a:gridCol w="1460500">
                  <a:extLst>
                    <a:ext uri="{9D8B030D-6E8A-4147-A177-3AD203B41FA5}">
                      <a16:colId xmlns:a16="http://schemas.microsoft.com/office/drawing/2014/main" val="20003"/>
                    </a:ext>
                  </a:extLst>
                </a:gridCol>
              </a:tblGrid>
              <a:tr h="5080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rgbClr val="FFFFFF"/>
                          </a:solidFill>
                          <a:effectLst/>
                          <a:latin typeface="Calibri"/>
                          <a:ea typeface="Arial Narrow Bold" charset="0"/>
                          <a:cs typeface="Calibri"/>
                          <a:sym typeface="Arial Narrow Bold" charset="0"/>
                        </a:rPr>
                        <a:t>C Data Type</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80002"/>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rgbClr val="FFFFFF"/>
                          </a:solidFill>
                          <a:effectLst/>
                          <a:latin typeface="Calibri"/>
                          <a:ea typeface="Arial Narrow Bold" charset="0"/>
                          <a:cs typeface="Calibri"/>
                          <a:sym typeface="Arial Narrow Bold" charset="0"/>
                        </a:rPr>
                        <a:t>Typical 32-bit</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80002"/>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rgbClr val="FFFFFF"/>
                          </a:solidFill>
                          <a:effectLst/>
                          <a:latin typeface="Calibri"/>
                          <a:ea typeface="Arial Narrow Bold" charset="0"/>
                          <a:cs typeface="Calibri"/>
                          <a:sym typeface="Arial Narrow Bold" charset="0"/>
                        </a:rPr>
                        <a:t>Typical 64-bit</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80002"/>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rgbClr val="FFFFFF"/>
                          </a:solidFill>
                          <a:effectLst/>
                          <a:latin typeface="Calibri"/>
                          <a:ea typeface="Arial Narrow Bold" charset="0"/>
                          <a:cs typeface="Calibri"/>
                          <a:sym typeface="Arial Narrow Bold" charset="0"/>
                        </a:rPr>
                        <a:t>x86-64</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a:noFill/>
                    </a:lnTlToBr>
                    <a:lnBlToTr>
                      <a:noFill/>
                    </a:lnBlToTr>
                    <a:solidFill>
                      <a:srgbClr val="980002"/>
                    </a:solidFill>
                  </a:tcPr>
                </a:tc>
                <a:extLst>
                  <a:ext uri="{0D108BD9-81ED-4DB2-BD59-A6C34878D82A}">
                    <a16:rowId xmlns:a16="http://schemas.microsoft.com/office/drawing/2014/main" val="10000"/>
                  </a:ext>
                </a:extLst>
              </a:tr>
              <a:tr h="4572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chemeClr val="tx1"/>
                          </a:solidFill>
                          <a:effectLst/>
                          <a:latin typeface="Courier New"/>
                          <a:ea typeface="Arial Narrow" charset="0"/>
                          <a:cs typeface="Courier New"/>
                          <a:sym typeface="Arial Narrow" charset="0"/>
                        </a:rPr>
                        <a:t>char</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1</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a:ln>
                            <a:noFill/>
                          </a:ln>
                          <a:solidFill>
                            <a:schemeClr val="tx1"/>
                          </a:solidFill>
                          <a:effectLst/>
                          <a:latin typeface="Calibri"/>
                          <a:ea typeface="Arial Narrow" charset="0"/>
                          <a:cs typeface="Calibri"/>
                          <a:sym typeface="Arial Narrow" charset="0"/>
                        </a:rPr>
                        <a:t>1</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a:ln>
                            <a:noFill/>
                          </a:ln>
                          <a:solidFill>
                            <a:schemeClr val="tx1"/>
                          </a:solidFill>
                          <a:effectLst/>
                          <a:latin typeface="Calibri"/>
                          <a:ea typeface="Arial Narrow" charset="0"/>
                          <a:cs typeface="Calibri"/>
                          <a:sym typeface="Arial Narrow" charset="0"/>
                        </a:rPr>
                        <a:t>1</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extLst>
                  <a:ext uri="{0D108BD9-81ED-4DB2-BD59-A6C34878D82A}">
                    <a16:rowId xmlns:a16="http://schemas.microsoft.com/office/drawing/2014/main" val="10001"/>
                  </a:ext>
                </a:extLst>
              </a:tr>
              <a:tr h="4572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chemeClr val="tx1"/>
                          </a:solidFill>
                          <a:effectLst/>
                          <a:latin typeface="Courier New"/>
                          <a:ea typeface="Arial Narrow" charset="0"/>
                          <a:cs typeface="Courier New"/>
                          <a:sym typeface="Arial Narrow" charset="0"/>
                        </a:rPr>
                        <a:t>short</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2</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a:ln>
                            <a:noFill/>
                          </a:ln>
                          <a:solidFill>
                            <a:schemeClr val="tx1"/>
                          </a:solidFill>
                          <a:effectLst/>
                          <a:latin typeface="Calibri"/>
                          <a:ea typeface="Arial Narrow" charset="0"/>
                          <a:cs typeface="Calibri"/>
                          <a:sym typeface="Arial Narrow" charset="0"/>
                        </a:rPr>
                        <a:t>2</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a:ln>
                            <a:noFill/>
                          </a:ln>
                          <a:solidFill>
                            <a:schemeClr val="tx1"/>
                          </a:solidFill>
                          <a:effectLst/>
                          <a:latin typeface="Calibri"/>
                          <a:ea typeface="Arial Narrow" charset="0"/>
                          <a:cs typeface="Calibri"/>
                          <a:sym typeface="Arial Narrow" charset="0"/>
                        </a:rPr>
                        <a:t>2</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extLst>
                  <a:ext uri="{0D108BD9-81ED-4DB2-BD59-A6C34878D82A}">
                    <a16:rowId xmlns:a16="http://schemas.microsoft.com/office/drawing/2014/main" val="10002"/>
                  </a:ext>
                </a:extLst>
              </a:tr>
              <a:tr h="4572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err="1">
                          <a:ln>
                            <a:noFill/>
                          </a:ln>
                          <a:solidFill>
                            <a:schemeClr val="tx1"/>
                          </a:solidFill>
                          <a:effectLst/>
                          <a:latin typeface="Courier New"/>
                          <a:ea typeface="Arial Narrow" charset="0"/>
                          <a:cs typeface="Courier New"/>
                          <a:sym typeface="Arial Narrow" charset="0"/>
                        </a:rPr>
                        <a:t>int</a:t>
                      </a:r>
                      <a:endParaRPr kumimoji="0" lang="en-US" sz="1800" b="1" i="0" u="none" strike="noStrike" cap="none" normalizeH="0" baseline="0" dirty="0">
                        <a:ln>
                          <a:noFill/>
                        </a:ln>
                        <a:solidFill>
                          <a:schemeClr val="tx1"/>
                        </a:solidFill>
                        <a:effectLst/>
                        <a:latin typeface="Courier New"/>
                        <a:ea typeface="Arial Narrow" charset="0"/>
                        <a:cs typeface="Courier New"/>
                        <a:sym typeface="Arial Narrow" charset="0"/>
                      </a:endParaRP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4</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4</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a:ln>
                            <a:noFill/>
                          </a:ln>
                          <a:solidFill>
                            <a:schemeClr val="tx1"/>
                          </a:solidFill>
                          <a:effectLst/>
                          <a:latin typeface="Calibri"/>
                          <a:ea typeface="Arial Narrow" charset="0"/>
                          <a:cs typeface="Calibri"/>
                          <a:sym typeface="Arial Narrow" charset="0"/>
                        </a:rPr>
                        <a:t>4</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extLst>
                  <a:ext uri="{0D108BD9-81ED-4DB2-BD59-A6C34878D82A}">
                    <a16:rowId xmlns:a16="http://schemas.microsoft.com/office/drawing/2014/main" val="10003"/>
                  </a:ext>
                </a:extLst>
              </a:tr>
              <a:tr h="4572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chemeClr val="tx1"/>
                          </a:solidFill>
                          <a:effectLst/>
                          <a:latin typeface="Courier New"/>
                          <a:ea typeface="Arial Narrow" charset="0"/>
                          <a:cs typeface="Courier New"/>
                          <a:sym typeface="Arial Narrow" charset="0"/>
                        </a:rPr>
                        <a:t>long</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a:ln>
                            <a:noFill/>
                          </a:ln>
                          <a:solidFill>
                            <a:schemeClr val="tx1"/>
                          </a:solidFill>
                          <a:effectLst/>
                          <a:latin typeface="Calibri"/>
                          <a:ea typeface="Arial Narrow" charset="0"/>
                          <a:cs typeface="Calibri"/>
                          <a:sym typeface="Arial Narrow" charset="0"/>
                        </a:rPr>
                        <a:t>4</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8</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a:ln>
                            <a:noFill/>
                          </a:ln>
                          <a:solidFill>
                            <a:schemeClr val="tx1"/>
                          </a:solidFill>
                          <a:effectLst/>
                          <a:latin typeface="Calibri"/>
                          <a:ea typeface="Arial Narrow" charset="0"/>
                          <a:cs typeface="Calibri"/>
                          <a:sym typeface="Arial Narrow" charset="0"/>
                        </a:rPr>
                        <a:t>8</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extLst>
                  <a:ext uri="{0D108BD9-81ED-4DB2-BD59-A6C34878D82A}">
                    <a16:rowId xmlns:a16="http://schemas.microsoft.com/office/drawing/2014/main" val="10004"/>
                  </a:ext>
                </a:extLst>
              </a:tr>
              <a:tr h="4572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chemeClr val="tx1"/>
                          </a:solidFill>
                          <a:effectLst/>
                          <a:latin typeface="Courier New"/>
                          <a:ea typeface="Arial Narrow" charset="0"/>
                          <a:cs typeface="Courier New"/>
                          <a:sym typeface="Arial Narrow" charset="0"/>
                        </a:rPr>
                        <a:t>float</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4</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4</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a:ln>
                            <a:noFill/>
                          </a:ln>
                          <a:solidFill>
                            <a:schemeClr val="tx1"/>
                          </a:solidFill>
                          <a:effectLst/>
                          <a:latin typeface="Calibri"/>
                          <a:ea typeface="Arial Narrow" charset="0"/>
                          <a:cs typeface="Calibri"/>
                          <a:sym typeface="Arial Narrow" charset="0"/>
                        </a:rPr>
                        <a:t>4</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extLst>
                  <a:ext uri="{0D108BD9-81ED-4DB2-BD59-A6C34878D82A}">
                    <a16:rowId xmlns:a16="http://schemas.microsoft.com/office/drawing/2014/main" val="10005"/>
                  </a:ext>
                </a:extLst>
              </a:tr>
              <a:tr h="4572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chemeClr val="tx1"/>
                          </a:solidFill>
                          <a:effectLst/>
                          <a:latin typeface="Courier New"/>
                          <a:ea typeface="Arial Narrow" charset="0"/>
                          <a:cs typeface="Courier New"/>
                          <a:sym typeface="Arial Narrow" charset="0"/>
                        </a:rPr>
                        <a:t>double</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a:ln>
                            <a:noFill/>
                          </a:ln>
                          <a:solidFill>
                            <a:schemeClr val="tx1"/>
                          </a:solidFill>
                          <a:effectLst/>
                          <a:latin typeface="Calibri"/>
                          <a:ea typeface="Arial Narrow" charset="0"/>
                          <a:cs typeface="Calibri"/>
                          <a:sym typeface="Arial Narrow" charset="0"/>
                        </a:rPr>
                        <a:t>8</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8</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8</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extLst>
                  <a:ext uri="{0D108BD9-81ED-4DB2-BD59-A6C34878D82A}">
                    <a16:rowId xmlns:a16="http://schemas.microsoft.com/office/drawing/2014/main" val="10006"/>
                  </a:ext>
                </a:extLst>
              </a:tr>
              <a:tr h="4572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chemeClr val="tx1"/>
                          </a:solidFill>
                          <a:effectLst/>
                          <a:latin typeface="Courier New"/>
                          <a:ea typeface="Arial Narrow" charset="0"/>
                          <a:cs typeface="Courier New"/>
                          <a:sym typeface="Arial Narrow" charset="0"/>
                        </a:rPr>
                        <a:t>long double</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ＭＳ ゴシック"/>
                          <a:cs typeface="Calibri"/>
                          <a:sym typeface="Arial Narrow" charset="0"/>
                        </a:rPr>
                        <a:t>−</a:t>
                      </a:r>
                      <a:endParaRPr kumimoji="0" lang="en-US" sz="1800" b="0" i="0" u="none" strike="noStrike" cap="none" normalizeH="0" baseline="0" dirty="0">
                        <a:ln>
                          <a:noFill/>
                        </a:ln>
                        <a:solidFill>
                          <a:schemeClr val="tx1"/>
                        </a:solidFill>
                        <a:effectLst/>
                        <a:latin typeface="Calibri"/>
                        <a:ea typeface="Arial Narrow" charset="0"/>
                        <a:cs typeface="Calibri"/>
                        <a:sym typeface="Arial Narrow" charset="0"/>
                      </a:endParaRP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ＭＳ ゴシック"/>
                          <a:cs typeface="Calibri"/>
                          <a:sym typeface="Arial Narrow" charset="0"/>
                        </a:rPr>
                        <a:t>−</a:t>
                      </a:r>
                      <a:endParaRPr kumimoji="0" lang="en-US" sz="1800" b="0" i="0" u="none" strike="noStrike" cap="none" normalizeH="0" baseline="0" dirty="0">
                        <a:ln>
                          <a:noFill/>
                        </a:ln>
                        <a:solidFill>
                          <a:schemeClr val="tx1"/>
                        </a:solidFill>
                        <a:effectLst/>
                        <a:latin typeface="Calibri"/>
                        <a:ea typeface="Arial Narrow" charset="0"/>
                        <a:cs typeface="Calibri"/>
                        <a:sym typeface="Arial Narrow" charset="0"/>
                      </a:endParaRP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10/16</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extLst>
                  <a:ext uri="{0D108BD9-81ED-4DB2-BD59-A6C34878D82A}">
                    <a16:rowId xmlns:a16="http://schemas.microsoft.com/office/drawing/2014/main" val="10007"/>
                  </a:ext>
                </a:extLst>
              </a:tr>
              <a:tr h="457200">
                <a:tc>
                  <a:txBody>
                    <a:bodyPr/>
                    <a:lstStyle/>
                    <a:p>
                      <a:pPr marL="0" marR="0" lvl="0" indent="0" algn="l"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pointer</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4</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8</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0" i="0" u="none" strike="noStrike" cap="none" normalizeH="0" baseline="0" dirty="0">
                          <a:ln>
                            <a:noFill/>
                          </a:ln>
                          <a:solidFill>
                            <a:schemeClr val="tx1"/>
                          </a:solidFill>
                          <a:effectLst/>
                          <a:latin typeface="Calibri"/>
                          <a:ea typeface="Arial Narrow" charset="0"/>
                          <a:cs typeface="Calibri"/>
                          <a:sym typeface="Arial Narrow" charset="0"/>
                        </a:rPr>
                        <a:t>8</a:t>
                      </a:r>
                    </a:p>
                  </a:txBody>
                  <a:tcPr marL="50800" marR="50800" marT="50800" marB="50800" anchor="ct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solidFill>
                      <a:srgbClr val="FFC8C9"/>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70330765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Rectangle 3"/>
          <p:cNvSpPr>
            <a:spLocks noGrp="1" noChangeArrowheads="1"/>
          </p:cNvSpPr>
          <p:nvPr>
            <p:ph type="title"/>
          </p:nvPr>
        </p:nvSpPr>
        <p:spPr/>
        <p:txBody>
          <a:bodyPr/>
          <a:lstStyle/>
          <a:p>
            <a:pPr marL="119063" indent="-119063" eaLnBrk="1" hangingPunct="1"/>
            <a:r>
              <a:rPr lang="en-US"/>
              <a:t>Byte Ordering Example</a:t>
            </a:r>
          </a:p>
        </p:txBody>
      </p:sp>
      <p:sp>
        <p:nvSpPr>
          <p:cNvPr id="49157" name="Rectangle 4"/>
          <p:cNvSpPr>
            <a:spLocks noGrp="1" noChangeArrowheads="1"/>
          </p:cNvSpPr>
          <p:nvPr>
            <p:ph idx="1"/>
          </p:nvPr>
        </p:nvSpPr>
        <p:spPr>
          <a:xfrm>
            <a:off x="396875" y="1524001"/>
            <a:ext cx="7896225" cy="4810124"/>
          </a:xfrm>
        </p:spPr>
        <p:txBody>
          <a:bodyPr/>
          <a:lstStyle/>
          <a:p>
            <a:pPr eaLnBrk="1" hangingPunct="1"/>
            <a:r>
              <a:rPr lang="en-US" dirty="0"/>
              <a:t>Example</a:t>
            </a:r>
          </a:p>
          <a:p>
            <a:pPr marL="552450" lvl="1" eaLnBrk="1" hangingPunct="1"/>
            <a:r>
              <a:rPr lang="en-US" dirty="0"/>
              <a:t>Variable </a:t>
            </a:r>
            <a:r>
              <a:rPr lang="en-US" dirty="0" err="1"/>
              <a:t>x</a:t>
            </a:r>
            <a:r>
              <a:rPr lang="en-US" dirty="0"/>
              <a:t> has 4-byte value of 0x01234567</a:t>
            </a:r>
          </a:p>
          <a:p>
            <a:pPr marL="552450" lvl="1" eaLnBrk="1" hangingPunct="1"/>
            <a:r>
              <a:rPr lang="en-US" dirty="0"/>
              <a:t>Address given by &amp;</a:t>
            </a:r>
            <a:r>
              <a:rPr lang="en-US" dirty="0" err="1"/>
              <a:t>x</a:t>
            </a:r>
            <a:r>
              <a:rPr lang="en-US" dirty="0"/>
              <a:t> is 0x100</a:t>
            </a:r>
          </a:p>
        </p:txBody>
      </p:sp>
      <p:grpSp>
        <p:nvGrpSpPr>
          <p:cNvPr id="2" name="Group 5"/>
          <p:cNvGrpSpPr>
            <a:grpSpLocks/>
          </p:cNvGrpSpPr>
          <p:nvPr/>
        </p:nvGrpSpPr>
        <p:grpSpPr bwMode="auto">
          <a:xfrm>
            <a:off x="2057400" y="3479800"/>
            <a:ext cx="5486400" cy="635000"/>
            <a:chOff x="0" y="0"/>
            <a:chExt cx="3456" cy="400"/>
          </a:xfrm>
        </p:grpSpPr>
        <p:grpSp>
          <p:nvGrpSpPr>
            <p:cNvPr id="3" name="Group 6"/>
            <p:cNvGrpSpPr>
              <a:grpSpLocks/>
            </p:cNvGrpSpPr>
            <p:nvPr/>
          </p:nvGrpSpPr>
          <p:grpSpPr bwMode="auto">
            <a:xfrm>
              <a:off x="864" y="0"/>
              <a:ext cx="433" cy="192"/>
              <a:chOff x="0" y="0"/>
              <a:chExt cx="433" cy="192"/>
            </a:xfrm>
          </p:grpSpPr>
          <p:sp>
            <p:nvSpPr>
              <p:cNvPr id="49242" name="Rectangle 7"/>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43" name="Rectangle 8"/>
              <p:cNvSpPr>
                <a:spLocks/>
              </p:cNvSpPr>
              <p:nvPr/>
            </p:nvSpPr>
            <p:spPr bwMode="auto">
              <a:xfrm>
                <a:off x="0" y="0"/>
                <a:ext cx="433" cy="192"/>
              </a:xfrm>
              <a:prstGeom prst="rect">
                <a:avLst/>
              </a:prstGeom>
              <a:noFill/>
              <a:ln w="12700">
                <a:noFill/>
                <a:miter lim="800000"/>
                <a:headEnd/>
                <a:tailEnd/>
              </a:ln>
            </p:spPr>
            <p:txBody>
              <a:bodyPr wrap="none" lIns="50800" tIns="50800" bIns="50800" anchor="ctr">
                <a:prstTxWarp prst="textNoShape">
                  <a:avLst/>
                </a:prstTxWarp>
                <a:spAutoFit/>
              </a:bodyPr>
              <a:lstStyle/>
              <a:p>
                <a:pPr eaLnBrk="1" hangingPunct="1"/>
                <a:r>
                  <a:rPr lang="en-US" sz="1400" b="0" dirty="0">
                    <a:solidFill>
                      <a:srgbClr val="000066"/>
                    </a:solidFill>
                    <a:latin typeface="Courier New Bold" charset="0"/>
                    <a:ea typeface="Courier New Bold" charset="0"/>
                    <a:cs typeface="Courier New Bold" charset="0"/>
                    <a:sym typeface="Courier New Bold" charset="0"/>
                  </a:rPr>
                  <a:t>0x100</a:t>
                </a:r>
              </a:p>
            </p:txBody>
          </p:sp>
        </p:grpSp>
        <p:grpSp>
          <p:nvGrpSpPr>
            <p:cNvPr id="4" name="Group 9"/>
            <p:cNvGrpSpPr>
              <a:grpSpLocks/>
            </p:cNvGrpSpPr>
            <p:nvPr/>
          </p:nvGrpSpPr>
          <p:grpSpPr bwMode="auto">
            <a:xfrm>
              <a:off x="1296" y="0"/>
              <a:ext cx="433" cy="192"/>
              <a:chOff x="0" y="0"/>
              <a:chExt cx="433" cy="192"/>
            </a:xfrm>
          </p:grpSpPr>
          <p:sp>
            <p:nvSpPr>
              <p:cNvPr id="49240" name="Rectangle 10"/>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41" name="Rectangle 11"/>
              <p:cNvSpPr>
                <a:spLocks/>
              </p:cNvSpPr>
              <p:nvPr/>
            </p:nvSpPr>
            <p:spPr bwMode="auto">
              <a:xfrm>
                <a:off x="0" y="0"/>
                <a:ext cx="433" cy="192"/>
              </a:xfrm>
              <a:prstGeom prst="rect">
                <a:avLst/>
              </a:prstGeom>
              <a:noFill/>
              <a:ln w="12700">
                <a:noFill/>
                <a:miter lim="800000"/>
                <a:headEnd/>
                <a:tailEnd/>
              </a:ln>
            </p:spPr>
            <p:txBody>
              <a:bodyPr wrap="none" lIns="50800" tIns="50800" bIns="50800" anchor="ctr">
                <a:prstTxWarp prst="textNoShape">
                  <a:avLst/>
                </a:prstTxWarp>
                <a:spAutoFit/>
              </a:bodyPr>
              <a:lstStyle/>
              <a:p>
                <a:pPr eaLnBrk="1" hangingPunct="1"/>
                <a:r>
                  <a:rPr lang="en-US" sz="1400" b="0">
                    <a:solidFill>
                      <a:srgbClr val="000066"/>
                    </a:solidFill>
                    <a:latin typeface="Courier New Bold" charset="0"/>
                    <a:ea typeface="Courier New Bold" charset="0"/>
                    <a:cs typeface="Courier New Bold" charset="0"/>
                    <a:sym typeface="Courier New Bold" charset="0"/>
                  </a:rPr>
                  <a:t>0x101</a:t>
                </a:r>
              </a:p>
            </p:txBody>
          </p:sp>
        </p:grpSp>
        <p:grpSp>
          <p:nvGrpSpPr>
            <p:cNvPr id="5" name="Group 12"/>
            <p:cNvGrpSpPr>
              <a:grpSpLocks/>
            </p:cNvGrpSpPr>
            <p:nvPr/>
          </p:nvGrpSpPr>
          <p:grpSpPr bwMode="auto">
            <a:xfrm>
              <a:off x="1728" y="0"/>
              <a:ext cx="433" cy="192"/>
              <a:chOff x="0" y="0"/>
              <a:chExt cx="433" cy="192"/>
            </a:xfrm>
          </p:grpSpPr>
          <p:sp>
            <p:nvSpPr>
              <p:cNvPr id="49238" name="Rectangle 13"/>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39" name="Rectangle 14"/>
              <p:cNvSpPr>
                <a:spLocks/>
              </p:cNvSpPr>
              <p:nvPr/>
            </p:nvSpPr>
            <p:spPr bwMode="auto">
              <a:xfrm>
                <a:off x="0" y="0"/>
                <a:ext cx="433" cy="192"/>
              </a:xfrm>
              <a:prstGeom prst="rect">
                <a:avLst/>
              </a:prstGeom>
              <a:noFill/>
              <a:ln w="12700">
                <a:noFill/>
                <a:miter lim="800000"/>
                <a:headEnd/>
                <a:tailEnd/>
              </a:ln>
            </p:spPr>
            <p:txBody>
              <a:bodyPr wrap="none" lIns="50800" tIns="50800" bIns="50800" anchor="ctr">
                <a:prstTxWarp prst="textNoShape">
                  <a:avLst/>
                </a:prstTxWarp>
                <a:spAutoFit/>
              </a:bodyPr>
              <a:lstStyle/>
              <a:p>
                <a:pPr eaLnBrk="1" hangingPunct="1"/>
                <a:r>
                  <a:rPr lang="en-US" sz="1400" b="0">
                    <a:solidFill>
                      <a:srgbClr val="000066"/>
                    </a:solidFill>
                    <a:latin typeface="Courier New Bold" charset="0"/>
                    <a:ea typeface="Courier New Bold" charset="0"/>
                    <a:cs typeface="Courier New Bold" charset="0"/>
                    <a:sym typeface="Courier New Bold" charset="0"/>
                  </a:rPr>
                  <a:t>0x102</a:t>
                </a:r>
              </a:p>
            </p:txBody>
          </p:sp>
        </p:grpSp>
        <p:grpSp>
          <p:nvGrpSpPr>
            <p:cNvPr id="6" name="Group 15"/>
            <p:cNvGrpSpPr>
              <a:grpSpLocks/>
            </p:cNvGrpSpPr>
            <p:nvPr/>
          </p:nvGrpSpPr>
          <p:grpSpPr bwMode="auto">
            <a:xfrm>
              <a:off x="2160" y="0"/>
              <a:ext cx="433" cy="192"/>
              <a:chOff x="0" y="0"/>
              <a:chExt cx="433" cy="192"/>
            </a:xfrm>
          </p:grpSpPr>
          <p:sp>
            <p:nvSpPr>
              <p:cNvPr id="49236" name="Rectangle 16"/>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37" name="Rectangle 17"/>
              <p:cNvSpPr>
                <a:spLocks/>
              </p:cNvSpPr>
              <p:nvPr/>
            </p:nvSpPr>
            <p:spPr bwMode="auto">
              <a:xfrm>
                <a:off x="0" y="0"/>
                <a:ext cx="433" cy="192"/>
              </a:xfrm>
              <a:prstGeom prst="rect">
                <a:avLst/>
              </a:prstGeom>
              <a:noFill/>
              <a:ln w="12700">
                <a:noFill/>
                <a:miter lim="800000"/>
                <a:headEnd/>
                <a:tailEnd/>
              </a:ln>
            </p:spPr>
            <p:txBody>
              <a:bodyPr wrap="none" lIns="50800" tIns="50800" bIns="50800" anchor="ctr">
                <a:prstTxWarp prst="textNoShape">
                  <a:avLst/>
                </a:prstTxWarp>
                <a:spAutoFit/>
              </a:bodyPr>
              <a:lstStyle/>
              <a:p>
                <a:pPr eaLnBrk="1" hangingPunct="1"/>
                <a:r>
                  <a:rPr lang="en-US" sz="1400" b="0">
                    <a:solidFill>
                      <a:srgbClr val="000066"/>
                    </a:solidFill>
                    <a:latin typeface="Courier New Bold" charset="0"/>
                    <a:ea typeface="Courier New Bold" charset="0"/>
                    <a:cs typeface="Courier New Bold" charset="0"/>
                    <a:sym typeface="Courier New Bold" charset="0"/>
                  </a:rPr>
                  <a:t>0x103</a:t>
                </a:r>
              </a:p>
            </p:txBody>
          </p:sp>
        </p:grpSp>
        <p:sp>
          <p:nvSpPr>
            <p:cNvPr id="49220" name="Rectangle 18"/>
            <p:cNvSpPr>
              <a:spLocks/>
            </p:cNvSpPr>
            <p:nvPr/>
          </p:nvSpPr>
          <p:spPr bwMode="auto">
            <a:xfrm>
              <a:off x="0"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21" name="Rectangle 19"/>
            <p:cNvSpPr>
              <a:spLocks/>
            </p:cNvSpPr>
            <p:nvPr/>
          </p:nvSpPr>
          <p:spPr bwMode="auto">
            <a:xfrm>
              <a:off x="432"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nvGrpSpPr>
            <p:cNvPr id="7" name="Group 20"/>
            <p:cNvGrpSpPr>
              <a:grpSpLocks/>
            </p:cNvGrpSpPr>
            <p:nvPr/>
          </p:nvGrpSpPr>
          <p:grpSpPr bwMode="auto">
            <a:xfrm>
              <a:off x="864" y="176"/>
              <a:ext cx="432" cy="224"/>
              <a:chOff x="0" y="0"/>
              <a:chExt cx="432" cy="224"/>
            </a:xfrm>
          </p:grpSpPr>
          <p:sp>
            <p:nvSpPr>
              <p:cNvPr id="49234" name="Rectangle 21"/>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35" name="Rectangle 22"/>
              <p:cNvSpPr>
                <a:spLocks/>
              </p:cNvSpPr>
              <p:nvPr/>
            </p:nvSpPr>
            <p:spPr bwMode="auto">
              <a:xfrm>
                <a:off x="80"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charset="0"/>
                    <a:ea typeface="Courier New Bold" charset="0"/>
                    <a:cs typeface="Courier New Bold" charset="0"/>
                    <a:sym typeface="Courier New Bold" charset="0"/>
                  </a:rPr>
                  <a:t>01</a:t>
                </a:r>
              </a:p>
            </p:txBody>
          </p:sp>
        </p:grpSp>
        <p:grpSp>
          <p:nvGrpSpPr>
            <p:cNvPr id="8" name="Group 23"/>
            <p:cNvGrpSpPr>
              <a:grpSpLocks/>
            </p:cNvGrpSpPr>
            <p:nvPr/>
          </p:nvGrpSpPr>
          <p:grpSpPr bwMode="auto">
            <a:xfrm>
              <a:off x="1296" y="176"/>
              <a:ext cx="432" cy="224"/>
              <a:chOff x="0" y="0"/>
              <a:chExt cx="432" cy="224"/>
            </a:xfrm>
          </p:grpSpPr>
          <p:sp>
            <p:nvSpPr>
              <p:cNvPr id="49232" name="Rectangle 24"/>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33" name="Rectangle 25"/>
              <p:cNvSpPr>
                <a:spLocks/>
              </p:cNvSpPr>
              <p:nvPr/>
            </p:nvSpPr>
            <p:spPr bwMode="auto">
              <a:xfrm>
                <a:off x="80"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charset="0"/>
                    <a:ea typeface="Courier New Bold" charset="0"/>
                    <a:cs typeface="Courier New Bold" charset="0"/>
                    <a:sym typeface="Courier New Bold" charset="0"/>
                  </a:rPr>
                  <a:t>23</a:t>
                </a:r>
              </a:p>
            </p:txBody>
          </p:sp>
        </p:grpSp>
        <p:grpSp>
          <p:nvGrpSpPr>
            <p:cNvPr id="9" name="Group 26"/>
            <p:cNvGrpSpPr>
              <a:grpSpLocks/>
            </p:cNvGrpSpPr>
            <p:nvPr/>
          </p:nvGrpSpPr>
          <p:grpSpPr bwMode="auto">
            <a:xfrm>
              <a:off x="1728" y="176"/>
              <a:ext cx="432" cy="224"/>
              <a:chOff x="0" y="0"/>
              <a:chExt cx="432" cy="224"/>
            </a:xfrm>
          </p:grpSpPr>
          <p:sp>
            <p:nvSpPr>
              <p:cNvPr id="49230" name="Rectangle 27"/>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31" name="Rectangle 28"/>
              <p:cNvSpPr>
                <a:spLocks/>
              </p:cNvSpPr>
              <p:nvPr/>
            </p:nvSpPr>
            <p:spPr bwMode="auto">
              <a:xfrm>
                <a:off x="80"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charset="0"/>
                    <a:ea typeface="Courier New Bold" charset="0"/>
                    <a:cs typeface="Courier New Bold" charset="0"/>
                    <a:sym typeface="Courier New Bold" charset="0"/>
                  </a:rPr>
                  <a:t>45</a:t>
                </a:r>
              </a:p>
            </p:txBody>
          </p:sp>
        </p:grpSp>
        <p:grpSp>
          <p:nvGrpSpPr>
            <p:cNvPr id="10" name="Group 29"/>
            <p:cNvGrpSpPr>
              <a:grpSpLocks/>
            </p:cNvGrpSpPr>
            <p:nvPr/>
          </p:nvGrpSpPr>
          <p:grpSpPr bwMode="auto">
            <a:xfrm>
              <a:off x="2160" y="176"/>
              <a:ext cx="432" cy="224"/>
              <a:chOff x="0" y="0"/>
              <a:chExt cx="432" cy="224"/>
            </a:xfrm>
          </p:grpSpPr>
          <p:sp>
            <p:nvSpPr>
              <p:cNvPr id="49228" name="Rectangle 30"/>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29" name="Rectangle 31"/>
              <p:cNvSpPr>
                <a:spLocks/>
              </p:cNvSpPr>
              <p:nvPr/>
            </p:nvSpPr>
            <p:spPr bwMode="auto">
              <a:xfrm>
                <a:off x="80"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charset="0"/>
                    <a:ea typeface="Courier New Bold" charset="0"/>
                    <a:cs typeface="Courier New Bold" charset="0"/>
                    <a:sym typeface="Courier New Bold" charset="0"/>
                  </a:rPr>
                  <a:t>67</a:t>
                </a:r>
              </a:p>
            </p:txBody>
          </p:sp>
        </p:grpSp>
        <p:sp>
          <p:nvSpPr>
            <p:cNvPr id="49226" name="Rectangle 32"/>
            <p:cNvSpPr>
              <a:spLocks/>
            </p:cNvSpPr>
            <p:nvPr/>
          </p:nvSpPr>
          <p:spPr bwMode="auto">
            <a:xfrm>
              <a:off x="2592"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27" name="Rectangle 33"/>
            <p:cNvSpPr>
              <a:spLocks/>
            </p:cNvSpPr>
            <p:nvPr/>
          </p:nvSpPr>
          <p:spPr bwMode="auto">
            <a:xfrm>
              <a:off x="3024"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grpSp>
        <p:nvGrpSpPr>
          <p:cNvPr id="11" name="Group 34"/>
          <p:cNvGrpSpPr>
            <a:grpSpLocks/>
          </p:cNvGrpSpPr>
          <p:nvPr/>
        </p:nvGrpSpPr>
        <p:grpSpPr bwMode="auto">
          <a:xfrm>
            <a:off x="2057400" y="4318000"/>
            <a:ext cx="5486400" cy="635000"/>
            <a:chOff x="0" y="0"/>
            <a:chExt cx="3456" cy="400"/>
          </a:xfrm>
        </p:grpSpPr>
        <p:grpSp>
          <p:nvGrpSpPr>
            <p:cNvPr id="12" name="Group 35"/>
            <p:cNvGrpSpPr>
              <a:grpSpLocks/>
            </p:cNvGrpSpPr>
            <p:nvPr/>
          </p:nvGrpSpPr>
          <p:grpSpPr bwMode="auto">
            <a:xfrm>
              <a:off x="864" y="0"/>
              <a:ext cx="433" cy="192"/>
              <a:chOff x="0" y="0"/>
              <a:chExt cx="433" cy="192"/>
            </a:xfrm>
          </p:grpSpPr>
          <p:sp>
            <p:nvSpPr>
              <p:cNvPr id="49214" name="Rectangle 36"/>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15" name="Rectangle 37"/>
              <p:cNvSpPr>
                <a:spLocks/>
              </p:cNvSpPr>
              <p:nvPr/>
            </p:nvSpPr>
            <p:spPr bwMode="auto">
              <a:xfrm>
                <a:off x="0" y="0"/>
                <a:ext cx="433" cy="192"/>
              </a:xfrm>
              <a:prstGeom prst="rect">
                <a:avLst/>
              </a:prstGeom>
              <a:noFill/>
              <a:ln w="12700">
                <a:noFill/>
                <a:miter lim="800000"/>
                <a:headEnd/>
                <a:tailEnd/>
              </a:ln>
            </p:spPr>
            <p:txBody>
              <a:bodyPr wrap="none" lIns="50800" tIns="50800" bIns="50800" anchor="ctr">
                <a:prstTxWarp prst="textNoShape">
                  <a:avLst/>
                </a:prstTxWarp>
                <a:spAutoFit/>
              </a:bodyPr>
              <a:lstStyle/>
              <a:p>
                <a:pPr eaLnBrk="1" hangingPunct="1"/>
                <a:r>
                  <a:rPr lang="en-US" sz="1400" b="0">
                    <a:solidFill>
                      <a:srgbClr val="000066"/>
                    </a:solidFill>
                    <a:latin typeface="Courier New Bold" charset="0"/>
                    <a:ea typeface="Courier New Bold" charset="0"/>
                    <a:cs typeface="Courier New Bold" charset="0"/>
                    <a:sym typeface="Courier New Bold" charset="0"/>
                  </a:rPr>
                  <a:t>0x100</a:t>
                </a:r>
              </a:p>
            </p:txBody>
          </p:sp>
        </p:grpSp>
        <p:grpSp>
          <p:nvGrpSpPr>
            <p:cNvPr id="13" name="Group 38"/>
            <p:cNvGrpSpPr>
              <a:grpSpLocks/>
            </p:cNvGrpSpPr>
            <p:nvPr/>
          </p:nvGrpSpPr>
          <p:grpSpPr bwMode="auto">
            <a:xfrm>
              <a:off x="1296" y="0"/>
              <a:ext cx="433" cy="192"/>
              <a:chOff x="0" y="0"/>
              <a:chExt cx="433" cy="192"/>
            </a:xfrm>
          </p:grpSpPr>
          <p:sp>
            <p:nvSpPr>
              <p:cNvPr id="49212" name="Rectangle 39"/>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13" name="Rectangle 40"/>
              <p:cNvSpPr>
                <a:spLocks/>
              </p:cNvSpPr>
              <p:nvPr/>
            </p:nvSpPr>
            <p:spPr bwMode="auto">
              <a:xfrm>
                <a:off x="0" y="0"/>
                <a:ext cx="433" cy="192"/>
              </a:xfrm>
              <a:prstGeom prst="rect">
                <a:avLst/>
              </a:prstGeom>
              <a:noFill/>
              <a:ln w="12700">
                <a:noFill/>
                <a:miter lim="800000"/>
                <a:headEnd/>
                <a:tailEnd/>
              </a:ln>
            </p:spPr>
            <p:txBody>
              <a:bodyPr wrap="none" lIns="50800" tIns="50800" bIns="50800" anchor="ctr">
                <a:prstTxWarp prst="textNoShape">
                  <a:avLst/>
                </a:prstTxWarp>
                <a:spAutoFit/>
              </a:bodyPr>
              <a:lstStyle/>
              <a:p>
                <a:pPr eaLnBrk="1" hangingPunct="1"/>
                <a:r>
                  <a:rPr lang="en-US" sz="1400" b="0">
                    <a:solidFill>
                      <a:srgbClr val="000066"/>
                    </a:solidFill>
                    <a:latin typeface="Courier New Bold" charset="0"/>
                    <a:ea typeface="Courier New Bold" charset="0"/>
                    <a:cs typeface="Courier New Bold" charset="0"/>
                    <a:sym typeface="Courier New Bold" charset="0"/>
                  </a:rPr>
                  <a:t>0x101</a:t>
                </a:r>
              </a:p>
            </p:txBody>
          </p:sp>
        </p:grpSp>
        <p:grpSp>
          <p:nvGrpSpPr>
            <p:cNvPr id="14" name="Group 41"/>
            <p:cNvGrpSpPr>
              <a:grpSpLocks/>
            </p:cNvGrpSpPr>
            <p:nvPr/>
          </p:nvGrpSpPr>
          <p:grpSpPr bwMode="auto">
            <a:xfrm>
              <a:off x="1728" y="0"/>
              <a:ext cx="433" cy="192"/>
              <a:chOff x="0" y="0"/>
              <a:chExt cx="433" cy="192"/>
            </a:xfrm>
          </p:grpSpPr>
          <p:sp>
            <p:nvSpPr>
              <p:cNvPr id="49210" name="Rectangle 42"/>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11" name="Rectangle 43"/>
              <p:cNvSpPr>
                <a:spLocks/>
              </p:cNvSpPr>
              <p:nvPr/>
            </p:nvSpPr>
            <p:spPr bwMode="auto">
              <a:xfrm>
                <a:off x="0" y="0"/>
                <a:ext cx="433" cy="192"/>
              </a:xfrm>
              <a:prstGeom prst="rect">
                <a:avLst/>
              </a:prstGeom>
              <a:noFill/>
              <a:ln w="12700">
                <a:noFill/>
                <a:miter lim="800000"/>
                <a:headEnd/>
                <a:tailEnd/>
              </a:ln>
            </p:spPr>
            <p:txBody>
              <a:bodyPr wrap="none" lIns="50800" tIns="50800" bIns="50800" anchor="ctr">
                <a:prstTxWarp prst="textNoShape">
                  <a:avLst/>
                </a:prstTxWarp>
                <a:spAutoFit/>
              </a:bodyPr>
              <a:lstStyle/>
              <a:p>
                <a:pPr eaLnBrk="1" hangingPunct="1"/>
                <a:r>
                  <a:rPr lang="en-US" sz="1400" b="0">
                    <a:solidFill>
                      <a:srgbClr val="000066"/>
                    </a:solidFill>
                    <a:latin typeface="Courier New Bold" charset="0"/>
                    <a:ea typeface="Courier New Bold" charset="0"/>
                    <a:cs typeface="Courier New Bold" charset="0"/>
                    <a:sym typeface="Courier New Bold" charset="0"/>
                  </a:rPr>
                  <a:t>0x102</a:t>
                </a:r>
              </a:p>
            </p:txBody>
          </p:sp>
        </p:grpSp>
        <p:grpSp>
          <p:nvGrpSpPr>
            <p:cNvPr id="15" name="Group 44"/>
            <p:cNvGrpSpPr>
              <a:grpSpLocks/>
            </p:cNvGrpSpPr>
            <p:nvPr/>
          </p:nvGrpSpPr>
          <p:grpSpPr bwMode="auto">
            <a:xfrm>
              <a:off x="2160" y="0"/>
              <a:ext cx="433" cy="192"/>
              <a:chOff x="0" y="0"/>
              <a:chExt cx="433" cy="192"/>
            </a:xfrm>
          </p:grpSpPr>
          <p:sp>
            <p:nvSpPr>
              <p:cNvPr id="49208" name="Rectangle 45"/>
              <p:cNvSpPr>
                <a:spLocks/>
              </p:cNvSpPr>
              <p:nvPr/>
            </p:nvSpPr>
            <p:spPr bwMode="auto">
              <a:xfrm>
                <a:off x="0" y="0"/>
                <a:ext cx="432" cy="192"/>
              </a:xfrm>
              <a:prstGeom prst="rect">
                <a:avLst/>
              </a:prstGeom>
              <a:solidFill>
                <a:srgbClr val="FFFFFF"/>
              </a:solidFill>
              <a:ln w="25400">
                <a:no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09" name="Rectangle 46"/>
              <p:cNvSpPr>
                <a:spLocks/>
              </p:cNvSpPr>
              <p:nvPr/>
            </p:nvSpPr>
            <p:spPr bwMode="auto">
              <a:xfrm>
                <a:off x="0" y="0"/>
                <a:ext cx="433" cy="192"/>
              </a:xfrm>
              <a:prstGeom prst="rect">
                <a:avLst/>
              </a:prstGeom>
              <a:noFill/>
              <a:ln w="12700">
                <a:noFill/>
                <a:miter lim="800000"/>
                <a:headEnd/>
                <a:tailEnd/>
              </a:ln>
            </p:spPr>
            <p:txBody>
              <a:bodyPr wrap="none" lIns="50800" tIns="50800" bIns="50800" anchor="ctr">
                <a:prstTxWarp prst="textNoShape">
                  <a:avLst/>
                </a:prstTxWarp>
                <a:spAutoFit/>
              </a:bodyPr>
              <a:lstStyle/>
              <a:p>
                <a:pPr eaLnBrk="1" hangingPunct="1"/>
                <a:r>
                  <a:rPr lang="en-US" sz="1400" b="0">
                    <a:solidFill>
                      <a:srgbClr val="000066"/>
                    </a:solidFill>
                    <a:latin typeface="Courier New Bold" charset="0"/>
                    <a:ea typeface="Courier New Bold" charset="0"/>
                    <a:cs typeface="Courier New Bold" charset="0"/>
                    <a:sym typeface="Courier New Bold" charset="0"/>
                  </a:rPr>
                  <a:t>0x103</a:t>
                </a:r>
              </a:p>
            </p:txBody>
          </p:sp>
        </p:grpSp>
        <p:sp>
          <p:nvSpPr>
            <p:cNvPr id="49192" name="Rectangle 47"/>
            <p:cNvSpPr>
              <a:spLocks/>
            </p:cNvSpPr>
            <p:nvPr/>
          </p:nvSpPr>
          <p:spPr bwMode="auto">
            <a:xfrm>
              <a:off x="0"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193" name="Rectangle 48"/>
            <p:cNvSpPr>
              <a:spLocks/>
            </p:cNvSpPr>
            <p:nvPr/>
          </p:nvSpPr>
          <p:spPr bwMode="auto">
            <a:xfrm>
              <a:off x="432"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nvGrpSpPr>
            <p:cNvPr id="16" name="Group 49"/>
            <p:cNvGrpSpPr>
              <a:grpSpLocks/>
            </p:cNvGrpSpPr>
            <p:nvPr/>
          </p:nvGrpSpPr>
          <p:grpSpPr bwMode="auto">
            <a:xfrm>
              <a:off x="864" y="176"/>
              <a:ext cx="432" cy="224"/>
              <a:chOff x="0" y="0"/>
              <a:chExt cx="432" cy="224"/>
            </a:xfrm>
          </p:grpSpPr>
          <p:sp>
            <p:nvSpPr>
              <p:cNvPr id="49206" name="Rectangle 50"/>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07" name="Rectangle 51"/>
              <p:cNvSpPr>
                <a:spLocks/>
              </p:cNvSpPr>
              <p:nvPr/>
            </p:nvSpPr>
            <p:spPr bwMode="auto">
              <a:xfrm>
                <a:off x="80"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charset="0"/>
                    <a:ea typeface="Courier New Bold" charset="0"/>
                    <a:cs typeface="Courier New Bold" charset="0"/>
                    <a:sym typeface="Courier New Bold" charset="0"/>
                  </a:rPr>
                  <a:t>67</a:t>
                </a:r>
              </a:p>
            </p:txBody>
          </p:sp>
        </p:grpSp>
        <p:grpSp>
          <p:nvGrpSpPr>
            <p:cNvPr id="17" name="Group 52"/>
            <p:cNvGrpSpPr>
              <a:grpSpLocks/>
            </p:cNvGrpSpPr>
            <p:nvPr/>
          </p:nvGrpSpPr>
          <p:grpSpPr bwMode="auto">
            <a:xfrm>
              <a:off x="1296" y="176"/>
              <a:ext cx="432" cy="224"/>
              <a:chOff x="0" y="0"/>
              <a:chExt cx="432" cy="224"/>
            </a:xfrm>
          </p:grpSpPr>
          <p:sp>
            <p:nvSpPr>
              <p:cNvPr id="49204" name="Rectangle 53"/>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05" name="Rectangle 54"/>
              <p:cNvSpPr>
                <a:spLocks/>
              </p:cNvSpPr>
              <p:nvPr/>
            </p:nvSpPr>
            <p:spPr bwMode="auto">
              <a:xfrm>
                <a:off x="80"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charset="0"/>
                    <a:ea typeface="Courier New Bold" charset="0"/>
                    <a:cs typeface="Courier New Bold" charset="0"/>
                    <a:sym typeface="Courier New Bold" charset="0"/>
                  </a:rPr>
                  <a:t>45</a:t>
                </a:r>
              </a:p>
            </p:txBody>
          </p:sp>
        </p:grpSp>
        <p:grpSp>
          <p:nvGrpSpPr>
            <p:cNvPr id="18" name="Group 55"/>
            <p:cNvGrpSpPr>
              <a:grpSpLocks/>
            </p:cNvGrpSpPr>
            <p:nvPr/>
          </p:nvGrpSpPr>
          <p:grpSpPr bwMode="auto">
            <a:xfrm>
              <a:off x="1728" y="176"/>
              <a:ext cx="432" cy="224"/>
              <a:chOff x="0" y="0"/>
              <a:chExt cx="432" cy="224"/>
            </a:xfrm>
          </p:grpSpPr>
          <p:sp>
            <p:nvSpPr>
              <p:cNvPr id="49202" name="Rectangle 56"/>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03" name="Rectangle 57"/>
              <p:cNvSpPr>
                <a:spLocks/>
              </p:cNvSpPr>
              <p:nvPr/>
            </p:nvSpPr>
            <p:spPr bwMode="auto">
              <a:xfrm>
                <a:off x="80"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charset="0"/>
                    <a:ea typeface="Courier New Bold" charset="0"/>
                    <a:cs typeface="Courier New Bold" charset="0"/>
                    <a:sym typeface="Courier New Bold" charset="0"/>
                  </a:rPr>
                  <a:t>23</a:t>
                </a:r>
              </a:p>
            </p:txBody>
          </p:sp>
        </p:grpSp>
        <p:grpSp>
          <p:nvGrpSpPr>
            <p:cNvPr id="19" name="Group 58"/>
            <p:cNvGrpSpPr>
              <a:grpSpLocks/>
            </p:cNvGrpSpPr>
            <p:nvPr/>
          </p:nvGrpSpPr>
          <p:grpSpPr bwMode="auto">
            <a:xfrm>
              <a:off x="2160" y="176"/>
              <a:ext cx="432" cy="224"/>
              <a:chOff x="0" y="0"/>
              <a:chExt cx="432" cy="224"/>
            </a:xfrm>
          </p:grpSpPr>
          <p:sp>
            <p:nvSpPr>
              <p:cNvPr id="49200" name="Rectangle 59"/>
              <p:cNvSpPr>
                <a:spLocks/>
              </p:cNvSpPr>
              <p:nvPr/>
            </p:nvSpPr>
            <p:spPr bwMode="auto">
              <a:xfrm>
                <a:off x="0" y="16"/>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201" name="Rectangle 60"/>
              <p:cNvSpPr>
                <a:spLocks/>
              </p:cNvSpPr>
              <p:nvPr/>
            </p:nvSpPr>
            <p:spPr bwMode="auto">
              <a:xfrm>
                <a:off x="80"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charset="0"/>
                    <a:ea typeface="Courier New Bold" charset="0"/>
                    <a:cs typeface="Courier New Bold" charset="0"/>
                    <a:sym typeface="Courier New Bold" charset="0"/>
                  </a:rPr>
                  <a:t>01</a:t>
                </a:r>
              </a:p>
            </p:txBody>
          </p:sp>
        </p:grpSp>
        <p:sp>
          <p:nvSpPr>
            <p:cNvPr id="49198" name="Rectangle 61"/>
            <p:cNvSpPr>
              <a:spLocks/>
            </p:cNvSpPr>
            <p:nvPr/>
          </p:nvSpPr>
          <p:spPr bwMode="auto">
            <a:xfrm>
              <a:off x="2592"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199" name="Rectangle 62"/>
            <p:cNvSpPr>
              <a:spLocks/>
            </p:cNvSpPr>
            <p:nvPr/>
          </p:nvSpPr>
          <p:spPr bwMode="auto">
            <a:xfrm>
              <a:off x="3024" y="192"/>
              <a:ext cx="432"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sp>
        <p:nvSpPr>
          <p:cNvPr id="49160" name="Rectangle 63"/>
          <p:cNvSpPr>
            <a:spLocks/>
          </p:cNvSpPr>
          <p:nvPr/>
        </p:nvSpPr>
        <p:spPr bwMode="auto">
          <a:xfrm>
            <a:off x="838200" y="3403600"/>
            <a:ext cx="1790700" cy="330200"/>
          </a:xfrm>
          <a:prstGeom prst="rect">
            <a:avLst/>
          </a:prstGeom>
          <a:noFill/>
          <a:ln w="12700">
            <a:noFill/>
            <a:miter lim="800000"/>
            <a:headEnd/>
            <a:tailEnd/>
          </a:ln>
        </p:spPr>
        <p:txBody>
          <a:bodyPr lIns="25400" tIns="25400" rIns="63500" bIns="25400">
            <a:prstTxWarp prst="textNoShape">
              <a:avLst/>
            </a:prstTxWarp>
          </a:bodyPr>
          <a:lstStyle/>
          <a:p>
            <a:pPr marL="12700" eaLnBrk="1" hangingPunct="1">
              <a:lnSpc>
                <a:spcPct val="95000"/>
              </a:lnSpc>
            </a:pPr>
            <a:r>
              <a:rPr lang="en-US" sz="1800">
                <a:solidFill>
                  <a:srgbClr val="980002"/>
                </a:solidFill>
                <a:latin typeface="Helvetica" charset="0"/>
                <a:ea typeface="Helvetica" charset="0"/>
                <a:cs typeface="Helvetica" charset="0"/>
                <a:sym typeface="Helvetica" charset="0"/>
              </a:rPr>
              <a:t>Big Endian</a:t>
            </a:r>
          </a:p>
        </p:txBody>
      </p:sp>
      <p:sp>
        <p:nvSpPr>
          <p:cNvPr id="49161" name="Rectangle 64"/>
          <p:cNvSpPr>
            <a:spLocks/>
          </p:cNvSpPr>
          <p:nvPr/>
        </p:nvSpPr>
        <p:spPr bwMode="auto">
          <a:xfrm>
            <a:off x="838200" y="4241800"/>
            <a:ext cx="1790700" cy="330200"/>
          </a:xfrm>
          <a:prstGeom prst="rect">
            <a:avLst/>
          </a:prstGeom>
          <a:noFill/>
          <a:ln w="12700">
            <a:noFill/>
            <a:miter lim="800000"/>
            <a:headEnd/>
            <a:tailEnd/>
          </a:ln>
        </p:spPr>
        <p:txBody>
          <a:bodyPr lIns="25400" tIns="25400" rIns="63500" bIns="25400">
            <a:prstTxWarp prst="textNoShape">
              <a:avLst/>
            </a:prstTxWarp>
          </a:bodyPr>
          <a:lstStyle/>
          <a:p>
            <a:pPr marL="12700" eaLnBrk="1" hangingPunct="1">
              <a:lnSpc>
                <a:spcPct val="95000"/>
              </a:lnSpc>
            </a:pPr>
            <a:r>
              <a:rPr lang="en-US" sz="1800">
                <a:solidFill>
                  <a:srgbClr val="980002"/>
                </a:solidFill>
                <a:latin typeface="Helvetica" charset="0"/>
                <a:ea typeface="Helvetica" charset="0"/>
                <a:cs typeface="Helvetica" charset="0"/>
                <a:sym typeface="Helvetica" charset="0"/>
              </a:rPr>
              <a:t>Little Endian</a:t>
            </a:r>
          </a:p>
        </p:txBody>
      </p:sp>
      <p:grpSp>
        <p:nvGrpSpPr>
          <p:cNvPr id="20" name="Group 65"/>
          <p:cNvGrpSpPr>
            <a:grpSpLocks/>
          </p:cNvGrpSpPr>
          <p:nvPr/>
        </p:nvGrpSpPr>
        <p:grpSpPr bwMode="auto">
          <a:xfrm>
            <a:off x="3429000" y="3759200"/>
            <a:ext cx="2743200" cy="355600"/>
            <a:chOff x="0" y="0"/>
            <a:chExt cx="1728" cy="224"/>
          </a:xfrm>
        </p:grpSpPr>
        <p:grpSp>
          <p:nvGrpSpPr>
            <p:cNvPr id="21" name="Group 66"/>
            <p:cNvGrpSpPr>
              <a:grpSpLocks/>
            </p:cNvGrpSpPr>
            <p:nvPr/>
          </p:nvGrpSpPr>
          <p:grpSpPr bwMode="auto">
            <a:xfrm>
              <a:off x="0" y="0"/>
              <a:ext cx="432" cy="224"/>
              <a:chOff x="0" y="0"/>
              <a:chExt cx="432" cy="224"/>
            </a:xfrm>
          </p:grpSpPr>
          <p:sp>
            <p:nvSpPr>
              <p:cNvPr id="49186" name="Rectangle 67"/>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187" name="Rectangle 68"/>
              <p:cNvSpPr>
                <a:spLocks/>
              </p:cNvSpPr>
              <p:nvPr/>
            </p:nvSpPr>
            <p:spPr bwMode="auto">
              <a:xfrm>
                <a:off x="93" y="0"/>
                <a:ext cx="245" cy="224"/>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eaLnBrk="1" hangingPunct="1">
                  <a:lnSpc>
                    <a:spcPct val="90000"/>
                  </a:lnSpc>
                </a:pPr>
                <a:r>
                  <a:rPr lang="en-US" sz="1800" b="0">
                    <a:solidFill>
                      <a:srgbClr val="000066"/>
                    </a:solidFill>
                    <a:latin typeface="Courier New Bold" charset="0"/>
                    <a:ea typeface="Courier New Bold" charset="0"/>
                    <a:cs typeface="Courier New Bold" charset="0"/>
                    <a:sym typeface="Courier New Bold" charset="0"/>
                  </a:rPr>
                  <a:t>01</a:t>
                </a:r>
              </a:p>
            </p:txBody>
          </p:sp>
        </p:grpSp>
        <p:grpSp>
          <p:nvGrpSpPr>
            <p:cNvPr id="22" name="Group 69"/>
            <p:cNvGrpSpPr>
              <a:grpSpLocks/>
            </p:cNvGrpSpPr>
            <p:nvPr/>
          </p:nvGrpSpPr>
          <p:grpSpPr bwMode="auto">
            <a:xfrm>
              <a:off x="432" y="0"/>
              <a:ext cx="432" cy="224"/>
              <a:chOff x="0" y="0"/>
              <a:chExt cx="432" cy="224"/>
            </a:xfrm>
          </p:grpSpPr>
          <p:sp>
            <p:nvSpPr>
              <p:cNvPr id="49184" name="Rectangle 70"/>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185" name="Rectangle 71"/>
              <p:cNvSpPr>
                <a:spLocks/>
              </p:cNvSpPr>
              <p:nvPr/>
            </p:nvSpPr>
            <p:spPr bwMode="auto">
              <a:xfrm>
                <a:off x="93" y="0"/>
                <a:ext cx="245" cy="224"/>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eaLnBrk="1" hangingPunct="1">
                  <a:lnSpc>
                    <a:spcPct val="90000"/>
                  </a:lnSpc>
                </a:pPr>
                <a:r>
                  <a:rPr lang="en-US" sz="1800" b="0">
                    <a:solidFill>
                      <a:srgbClr val="000066"/>
                    </a:solidFill>
                    <a:latin typeface="Courier New Bold" charset="0"/>
                    <a:ea typeface="Courier New Bold" charset="0"/>
                    <a:cs typeface="Courier New Bold" charset="0"/>
                    <a:sym typeface="Courier New Bold" charset="0"/>
                  </a:rPr>
                  <a:t>23</a:t>
                </a:r>
              </a:p>
            </p:txBody>
          </p:sp>
        </p:grpSp>
        <p:grpSp>
          <p:nvGrpSpPr>
            <p:cNvPr id="23" name="Group 72"/>
            <p:cNvGrpSpPr>
              <a:grpSpLocks/>
            </p:cNvGrpSpPr>
            <p:nvPr/>
          </p:nvGrpSpPr>
          <p:grpSpPr bwMode="auto">
            <a:xfrm>
              <a:off x="864" y="0"/>
              <a:ext cx="432" cy="224"/>
              <a:chOff x="0" y="0"/>
              <a:chExt cx="432" cy="224"/>
            </a:xfrm>
          </p:grpSpPr>
          <p:sp>
            <p:nvSpPr>
              <p:cNvPr id="49182" name="Rectangle 73"/>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183" name="Rectangle 74"/>
              <p:cNvSpPr>
                <a:spLocks/>
              </p:cNvSpPr>
              <p:nvPr/>
            </p:nvSpPr>
            <p:spPr bwMode="auto">
              <a:xfrm>
                <a:off x="93" y="0"/>
                <a:ext cx="245" cy="224"/>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eaLnBrk="1" hangingPunct="1">
                  <a:lnSpc>
                    <a:spcPct val="90000"/>
                  </a:lnSpc>
                </a:pPr>
                <a:r>
                  <a:rPr lang="en-US" sz="1800" b="0">
                    <a:solidFill>
                      <a:srgbClr val="000066"/>
                    </a:solidFill>
                    <a:latin typeface="Courier New Bold" charset="0"/>
                    <a:ea typeface="Courier New Bold" charset="0"/>
                    <a:cs typeface="Courier New Bold" charset="0"/>
                    <a:sym typeface="Courier New Bold" charset="0"/>
                  </a:rPr>
                  <a:t>45</a:t>
                </a:r>
              </a:p>
            </p:txBody>
          </p:sp>
        </p:grpSp>
        <p:grpSp>
          <p:nvGrpSpPr>
            <p:cNvPr id="24" name="Group 75"/>
            <p:cNvGrpSpPr>
              <a:grpSpLocks/>
            </p:cNvGrpSpPr>
            <p:nvPr/>
          </p:nvGrpSpPr>
          <p:grpSpPr bwMode="auto">
            <a:xfrm>
              <a:off x="1296" y="0"/>
              <a:ext cx="432" cy="224"/>
              <a:chOff x="0" y="0"/>
              <a:chExt cx="432" cy="224"/>
            </a:xfrm>
          </p:grpSpPr>
          <p:sp>
            <p:nvSpPr>
              <p:cNvPr id="49180" name="Rectangle 76"/>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181" name="Rectangle 77"/>
              <p:cNvSpPr>
                <a:spLocks/>
              </p:cNvSpPr>
              <p:nvPr/>
            </p:nvSpPr>
            <p:spPr bwMode="auto">
              <a:xfrm>
                <a:off x="93" y="0"/>
                <a:ext cx="245" cy="224"/>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eaLnBrk="1" hangingPunct="1">
                  <a:lnSpc>
                    <a:spcPct val="90000"/>
                  </a:lnSpc>
                </a:pPr>
                <a:r>
                  <a:rPr lang="en-US" sz="1800" b="0">
                    <a:solidFill>
                      <a:srgbClr val="000066"/>
                    </a:solidFill>
                    <a:latin typeface="Courier New Bold" charset="0"/>
                    <a:ea typeface="Courier New Bold" charset="0"/>
                    <a:cs typeface="Courier New Bold" charset="0"/>
                    <a:sym typeface="Courier New Bold" charset="0"/>
                  </a:rPr>
                  <a:t>67</a:t>
                </a:r>
              </a:p>
            </p:txBody>
          </p:sp>
        </p:grpSp>
      </p:grpSp>
      <p:grpSp>
        <p:nvGrpSpPr>
          <p:cNvPr id="25" name="Group 78"/>
          <p:cNvGrpSpPr>
            <a:grpSpLocks/>
          </p:cNvGrpSpPr>
          <p:nvPr/>
        </p:nvGrpSpPr>
        <p:grpSpPr bwMode="auto">
          <a:xfrm>
            <a:off x="3429000" y="4597400"/>
            <a:ext cx="2743200" cy="355600"/>
            <a:chOff x="0" y="0"/>
            <a:chExt cx="1728" cy="224"/>
          </a:xfrm>
        </p:grpSpPr>
        <p:grpSp>
          <p:nvGrpSpPr>
            <p:cNvPr id="26" name="Group 79"/>
            <p:cNvGrpSpPr>
              <a:grpSpLocks/>
            </p:cNvGrpSpPr>
            <p:nvPr/>
          </p:nvGrpSpPr>
          <p:grpSpPr bwMode="auto">
            <a:xfrm>
              <a:off x="0" y="0"/>
              <a:ext cx="432" cy="224"/>
              <a:chOff x="0" y="0"/>
              <a:chExt cx="432" cy="224"/>
            </a:xfrm>
          </p:grpSpPr>
          <p:sp>
            <p:nvSpPr>
              <p:cNvPr id="49174" name="Rectangle 80"/>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175" name="Rectangle 81"/>
              <p:cNvSpPr>
                <a:spLocks/>
              </p:cNvSpPr>
              <p:nvPr/>
            </p:nvSpPr>
            <p:spPr bwMode="auto">
              <a:xfrm>
                <a:off x="93" y="0"/>
                <a:ext cx="245" cy="224"/>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eaLnBrk="1" hangingPunct="1">
                  <a:lnSpc>
                    <a:spcPct val="90000"/>
                  </a:lnSpc>
                </a:pPr>
                <a:r>
                  <a:rPr lang="en-US" sz="1800" b="0" dirty="0">
                    <a:solidFill>
                      <a:srgbClr val="000066"/>
                    </a:solidFill>
                    <a:latin typeface="Courier New Bold" charset="0"/>
                    <a:ea typeface="Courier New Bold" charset="0"/>
                    <a:cs typeface="Courier New Bold" charset="0"/>
                    <a:sym typeface="Courier New Bold" charset="0"/>
                  </a:rPr>
                  <a:t>67</a:t>
                </a:r>
              </a:p>
            </p:txBody>
          </p:sp>
        </p:grpSp>
        <p:grpSp>
          <p:nvGrpSpPr>
            <p:cNvPr id="27" name="Group 82"/>
            <p:cNvGrpSpPr>
              <a:grpSpLocks/>
            </p:cNvGrpSpPr>
            <p:nvPr/>
          </p:nvGrpSpPr>
          <p:grpSpPr bwMode="auto">
            <a:xfrm>
              <a:off x="432" y="0"/>
              <a:ext cx="432" cy="224"/>
              <a:chOff x="0" y="0"/>
              <a:chExt cx="432" cy="224"/>
            </a:xfrm>
          </p:grpSpPr>
          <p:sp>
            <p:nvSpPr>
              <p:cNvPr id="49172" name="Rectangle 83"/>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173" name="Rectangle 84"/>
              <p:cNvSpPr>
                <a:spLocks/>
              </p:cNvSpPr>
              <p:nvPr/>
            </p:nvSpPr>
            <p:spPr bwMode="auto">
              <a:xfrm>
                <a:off x="93" y="0"/>
                <a:ext cx="245" cy="224"/>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eaLnBrk="1" hangingPunct="1">
                  <a:lnSpc>
                    <a:spcPct val="90000"/>
                  </a:lnSpc>
                </a:pPr>
                <a:r>
                  <a:rPr lang="en-US" sz="1800" b="0">
                    <a:solidFill>
                      <a:srgbClr val="000066"/>
                    </a:solidFill>
                    <a:latin typeface="Courier New Bold" charset="0"/>
                    <a:ea typeface="Courier New Bold" charset="0"/>
                    <a:cs typeface="Courier New Bold" charset="0"/>
                    <a:sym typeface="Courier New Bold" charset="0"/>
                  </a:rPr>
                  <a:t>45</a:t>
                </a:r>
              </a:p>
            </p:txBody>
          </p:sp>
        </p:grpSp>
        <p:grpSp>
          <p:nvGrpSpPr>
            <p:cNvPr id="28" name="Group 85"/>
            <p:cNvGrpSpPr>
              <a:grpSpLocks/>
            </p:cNvGrpSpPr>
            <p:nvPr/>
          </p:nvGrpSpPr>
          <p:grpSpPr bwMode="auto">
            <a:xfrm>
              <a:off x="864" y="0"/>
              <a:ext cx="432" cy="224"/>
              <a:chOff x="0" y="0"/>
              <a:chExt cx="432" cy="224"/>
            </a:xfrm>
          </p:grpSpPr>
          <p:sp>
            <p:nvSpPr>
              <p:cNvPr id="49170" name="Rectangle 86"/>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171" name="Rectangle 87"/>
              <p:cNvSpPr>
                <a:spLocks/>
              </p:cNvSpPr>
              <p:nvPr/>
            </p:nvSpPr>
            <p:spPr bwMode="auto">
              <a:xfrm>
                <a:off x="93" y="0"/>
                <a:ext cx="245" cy="224"/>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eaLnBrk="1" hangingPunct="1">
                  <a:lnSpc>
                    <a:spcPct val="90000"/>
                  </a:lnSpc>
                </a:pPr>
                <a:r>
                  <a:rPr lang="en-US" sz="1800" b="0">
                    <a:solidFill>
                      <a:srgbClr val="000066"/>
                    </a:solidFill>
                    <a:latin typeface="Courier New Bold" charset="0"/>
                    <a:ea typeface="Courier New Bold" charset="0"/>
                    <a:cs typeface="Courier New Bold" charset="0"/>
                    <a:sym typeface="Courier New Bold" charset="0"/>
                  </a:rPr>
                  <a:t>23</a:t>
                </a:r>
              </a:p>
            </p:txBody>
          </p:sp>
        </p:grpSp>
        <p:grpSp>
          <p:nvGrpSpPr>
            <p:cNvPr id="29" name="Group 88"/>
            <p:cNvGrpSpPr>
              <a:grpSpLocks/>
            </p:cNvGrpSpPr>
            <p:nvPr/>
          </p:nvGrpSpPr>
          <p:grpSpPr bwMode="auto">
            <a:xfrm>
              <a:off x="1296" y="0"/>
              <a:ext cx="432" cy="224"/>
              <a:chOff x="0" y="0"/>
              <a:chExt cx="432" cy="224"/>
            </a:xfrm>
          </p:grpSpPr>
          <p:sp>
            <p:nvSpPr>
              <p:cNvPr id="49168" name="Rectangle 89"/>
              <p:cNvSpPr>
                <a:spLocks/>
              </p:cNvSpPr>
              <p:nvPr/>
            </p:nvSpPr>
            <p:spPr bwMode="auto">
              <a:xfrm>
                <a:off x="0" y="16"/>
                <a:ext cx="432" cy="192"/>
              </a:xfrm>
              <a:prstGeom prst="rect">
                <a:avLst/>
              </a:prstGeom>
              <a:solidFill>
                <a:srgbClr val="FFFF99"/>
              </a:solidFill>
              <a:ln w="28575">
                <a:solidFill>
                  <a:srgbClr val="003300"/>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49169" name="Rectangle 90"/>
              <p:cNvSpPr>
                <a:spLocks/>
              </p:cNvSpPr>
              <p:nvPr/>
            </p:nvSpPr>
            <p:spPr bwMode="auto">
              <a:xfrm>
                <a:off x="93" y="0"/>
                <a:ext cx="245" cy="224"/>
              </a:xfrm>
              <a:prstGeom prst="rect">
                <a:avLst/>
              </a:prstGeom>
              <a:noFill/>
              <a:ln w="12700">
                <a:noFill/>
                <a:miter lim="800000"/>
                <a:headEnd/>
                <a:tailEnd/>
              </a:ln>
            </p:spPr>
            <p:txBody>
              <a:bodyPr wrap="none" lIns="50800" tIns="50800" rIns="45720" bIns="50800" anchor="ctr">
                <a:prstTxWarp prst="textNoShape">
                  <a:avLst/>
                </a:prstTxWarp>
                <a:spAutoFit/>
              </a:bodyPr>
              <a:lstStyle/>
              <a:p>
                <a:pPr algn="ctr" eaLnBrk="1" hangingPunct="1">
                  <a:lnSpc>
                    <a:spcPct val="90000"/>
                  </a:lnSpc>
                </a:pPr>
                <a:r>
                  <a:rPr lang="en-US" sz="1800" b="0">
                    <a:solidFill>
                      <a:srgbClr val="000066"/>
                    </a:solidFill>
                    <a:latin typeface="Courier New Bold" charset="0"/>
                    <a:ea typeface="Courier New Bold" charset="0"/>
                    <a:cs typeface="Courier New Bold" charset="0"/>
                    <a:sym typeface="Courier New Bold" charset="0"/>
                  </a:rPr>
                  <a:t>01</a:t>
                </a:r>
              </a:p>
            </p:txBody>
          </p:sp>
        </p:grpSp>
      </p:grpSp>
    </p:spTree>
    <p:extLst>
      <p:ext uri="{BB962C8B-B14F-4D97-AF65-F5344CB8AC3E}">
        <p14:creationId xmlns:p14="http://schemas.microsoft.com/office/powerpoint/2010/main" val="35979971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p:cNvSpPr>
          <p:nvPr/>
        </p:nvSpPr>
        <p:spPr bwMode="auto">
          <a:xfrm>
            <a:off x="4432300" y="2324100"/>
            <a:ext cx="4381500" cy="3149600"/>
          </a:xfrm>
          <a:prstGeom prst="rect">
            <a:avLst/>
          </a:prstGeom>
          <a:solidFill>
            <a:srgbClr val="F2F2F2"/>
          </a:solidFill>
          <a:ln w="127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prstTxWarp prst="textNoShape">
              <a:avLst/>
            </a:prstTxWarp>
          </a:bodyPr>
          <a:lstStyle/>
          <a:p>
            <a:pPr algn="ctr" eaLnBrk="1" hangingPunct="1">
              <a:defRPr/>
            </a:pPr>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18434" name="Rectangle 2"/>
          <p:cNvSpPr>
            <a:spLocks/>
          </p:cNvSpPr>
          <p:nvPr/>
        </p:nvSpPr>
        <p:spPr bwMode="auto">
          <a:xfrm>
            <a:off x="749300" y="4762500"/>
            <a:ext cx="2730500" cy="1841500"/>
          </a:xfrm>
          <a:prstGeom prst="rect">
            <a:avLst/>
          </a:prstGeom>
          <a:solidFill>
            <a:srgbClr val="F2F2F2"/>
          </a:solidFill>
          <a:ln w="127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prstTxWarp prst="textNoShape">
              <a:avLst/>
            </a:prstTxWarp>
          </a:bodyPr>
          <a:lstStyle/>
          <a:p>
            <a:pPr algn="ctr" eaLnBrk="1" hangingPunct="1">
              <a:defRPr/>
            </a:pPr>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18435" name="Rectangle 3"/>
          <p:cNvSpPr>
            <a:spLocks/>
          </p:cNvSpPr>
          <p:nvPr/>
        </p:nvSpPr>
        <p:spPr bwMode="auto">
          <a:xfrm>
            <a:off x="749300" y="2222500"/>
            <a:ext cx="2730500" cy="1841500"/>
          </a:xfrm>
          <a:prstGeom prst="rect">
            <a:avLst/>
          </a:prstGeom>
          <a:solidFill>
            <a:srgbClr val="F2F2F2"/>
          </a:solidFill>
          <a:ln w="127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prstTxWarp prst="textNoShape">
              <a:avLst/>
            </a:prstTxWarp>
          </a:bodyPr>
          <a:lstStyle/>
          <a:p>
            <a:pPr algn="ctr" eaLnBrk="1" hangingPunct="1">
              <a:defRPr/>
            </a:pPr>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255" name="Rectangle 6"/>
          <p:cNvSpPr>
            <a:spLocks noGrp="1" noChangeArrowheads="1"/>
          </p:cNvSpPr>
          <p:nvPr>
            <p:ph type="title"/>
          </p:nvPr>
        </p:nvSpPr>
        <p:spPr/>
        <p:txBody>
          <a:bodyPr/>
          <a:lstStyle/>
          <a:p>
            <a:pPr marL="119063" indent="-119063" eaLnBrk="1" hangingPunct="1"/>
            <a:r>
              <a:rPr lang="en-US"/>
              <a:t>Representing Integers</a:t>
            </a:r>
          </a:p>
        </p:txBody>
      </p:sp>
      <p:sp>
        <p:nvSpPr>
          <p:cNvPr id="18439" name="Rectangle 7"/>
          <p:cNvSpPr>
            <a:spLocks/>
          </p:cNvSpPr>
          <p:nvPr/>
        </p:nvSpPr>
        <p:spPr bwMode="auto">
          <a:xfrm>
            <a:off x="5080000" y="292100"/>
            <a:ext cx="3975100" cy="1295400"/>
          </a:xfrm>
          <a:prstGeom prst="rect">
            <a:avLst/>
          </a:prstGeom>
          <a:solidFill>
            <a:srgbClr val="FFFF99"/>
          </a:solidFill>
          <a:ln w="12700" cap="flat">
            <a:solidFill>
              <a:srgbClr val="000066"/>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50800" tIns="50800" bIns="50800">
            <a:prstTxWarp prst="textNoShape">
              <a:avLst/>
            </a:prstTxWarp>
          </a:bodyPr>
          <a:lstStyle/>
          <a:p>
            <a:pPr eaLnBrk="1" hangingPunct="1">
              <a:spcBef>
                <a:spcPts val="1100"/>
              </a:spcBef>
              <a:tabLst>
                <a:tab pos="1130300" algn="l"/>
                <a:tab pos="1866900" algn="l"/>
                <a:tab pos="1130300" algn="l"/>
                <a:tab pos="1866900" algn="l"/>
                <a:tab pos="1130300" algn="l"/>
                <a:tab pos="1866900" algn="l"/>
              </a:tabLst>
              <a:defRPr/>
            </a:pPr>
            <a:r>
              <a:rPr lang="en-US" sz="1800" dirty="0">
                <a:solidFill>
                  <a:srgbClr val="000066"/>
                </a:solidFill>
                <a:latin typeface="Helvetica" charset="0"/>
                <a:ea typeface="Helvetica" charset="0"/>
                <a:cs typeface="Helvetica" charset="0"/>
                <a:sym typeface="Helvetica" charset="0"/>
              </a:rPr>
              <a:t>Decimal:	</a:t>
            </a:r>
            <a:r>
              <a:rPr lang="en-US" sz="1800" b="0" dirty="0">
                <a:solidFill>
                  <a:srgbClr val="000066"/>
                </a:solidFill>
                <a:latin typeface="Courier New Bold" charset="0"/>
                <a:ea typeface="Courier New Bold" charset="0"/>
                <a:cs typeface="Courier New Bold" charset="0"/>
                <a:sym typeface="Courier New Bold" charset="0"/>
              </a:rPr>
              <a:t>15213</a:t>
            </a:r>
          </a:p>
          <a:p>
            <a:pPr eaLnBrk="1" hangingPunct="1">
              <a:spcBef>
                <a:spcPts val="1100"/>
              </a:spcBef>
              <a:tabLst>
                <a:tab pos="1130300" algn="l"/>
                <a:tab pos="1866900" algn="l"/>
                <a:tab pos="1130300" algn="l"/>
                <a:tab pos="1866900" algn="l"/>
                <a:tab pos="1130300" algn="l"/>
                <a:tab pos="1866900" algn="l"/>
              </a:tabLst>
              <a:defRPr/>
            </a:pPr>
            <a:r>
              <a:rPr lang="en-US" sz="1800" dirty="0">
                <a:solidFill>
                  <a:srgbClr val="000066"/>
                </a:solidFill>
                <a:latin typeface="Helvetica" charset="0"/>
                <a:ea typeface="Helvetica" charset="0"/>
                <a:cs typeface="Helvetica" charset="0"/>
                <a:sym typeface="Helvetica" charset="0"/>
              </a:rPr>
              <a:t>Binary:</a:t>
            </a:r>
            <a:r>
              <a:rPr lang="en-US" sz="1800" b="0" dirty="0">
                <a:solidFill>
                  <a:srgbClr val="000066"/>
                </a:solidFill>
                <a:latin typeface="Courier New Bold" charset="0"/>
                <a:ea typeface="Courier New Bold" charset="0"/>
                <a:cs typeface="Courier New Bold" charset="0"/>
                <a:sym typeface="Courier New Bold" charset="0"/>
              </a:rPr>
              <a:t>  	0011 1011 0110 1101</a:t>
            </a:r>
          </a:p>
          <a:p>
            <a:pPr eaLnBrk="1" hangingPunct="1">
              <a:spcBef>
                <a:spcPts val="1100"/>
              </a:spcBef>
              <a:tabLst>
                <a:tab pos="1130300" algn="l"/>
                <a:tab pos="1866900" algn="l"/>
                <a:tab pos="1130300" algn="l"/>
                <a:tab pos="1866900" algn="l"/>
                <a:tab pos="1130300" algn="l"/>
                <a:tab pos="1866900" algn="l"/>
              </a:tabLst>
              <a:defRPr/>
            </a:pPr>
            <a:r>
              <a:rPr lang="en-US" sz="1800" dirty="0">
                <a:solidFill>
                  <a:srgbClr val="000066"/>
                </a:solidFill>
                <a:latin typeface="Helvetica" charset="0"/>
                <a:ea typeface="Helvetica" charset="0"/>
                <a:cs typeface="Helvetica" charset="0"/>
                <a:sym typeface="Helvetica" charset="0"/>
              </a:rPr>
              <a:t>Hex:</a:t>
            </a:r>
            <a:r>
              <a:rPr lang="en-US" sz="1800" b="0" dirty="0">
                <a:solidFill>
                  <a:srgbClr val="000066"/>
                </a:solidFill>
                <a:latin typeface="Courier New Bold" charset="0"/>
                <a:ea typeface="Courier New Bold" charset="0"/>
                <a:cs typeface="Courier New Bold" charset="0"/>
                <a:sym typeface="Courier New Bold" charset="0"/>
              </a:rPr>
              <a:t>  	  3    B    6    D</a:t>
            </a:r>
          </a:p>
        </p:txBody>
      </p:sp>
      <p:grpSp>
        <p:nvGrpSpPr>
          <p:cNvPr id="2" name="Group 8"/>
          <p:cNvGrpSpPr>
            <a:grpSpLocks/>
          </p:cNvGrpSpPr>
          <p:nvPr/>
        </p:nvGrpSpPr>
        <p:grpSpPr bwMode="auto">
          <a:xfrm>
            <a:off x="736600" y="2208213"/>
            <a:ext cx="1476375" cy="1703387"/>
            <a:chOff x="0" y="0"/>
            <a:chExt cx="930" cy="1073"/>
          </a:xfrm>
        </p:grpSpPr>
        <p:grpSp>
          <p:nvGrpSpPr>
            <p:cNvPr id="3" name="Group 9"/>
            <p:cNvGrpSpPr>
              <a:grpSpLocks/>
            </p:cNvGrpSpPr>
            <p:nvPr/>
          </p:nvGrpSpPr>
          <p:grpSpPr bwMode="auto">
            <a:xfrm>
              <a:off x="144" y="273"/>
              <a:ext cx="384" cy="800"/>
              <a:chOff x="0" y="0"/>
              <a:chExt cx="384" cy="800"/>
            </a:xfrm>
          </p:grpSpPr>
          <p:grpSp>
            <p:nvGrpSpPr>
              <p:cNvPr id="4" name="Group 10"/>
              <p:cNvGrpSpPr>
                <a:grpSpLocks/>
              </p:cNvGrpSpPr>
              <p:nvPr/>
            </p:nvGrpSpPr>
            <p:grpSpPr bwMode="auto">
              <a:xfrm>
                <a:off x="0" y="0"/>
                <a:ext cx="384" cy="224"/>
                <a:chOff x="0" y="0"/>
                <a:chExt cx="384" cy="224"/>
              </a:xfrm>
            </p:grpSpPr>
            <p:sp>
              <p:nvSpPr>
                <p:cNvPr id="53398" name="Rectangle 11"/>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99" name="Rectangle 12"/>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6D</a:t>
                  </a:r>
                </a:p>
              </p:txBody>
            </p:sp>
          </p:grpSp>
          <p:grpSp>
            <p:nvGrpSpPr>
              <p:cNvPr id="5" name="Group 13"/>
              <p:cNvGrpSpPr>
                <a:grpSpLocks/>
              </p:cNvGrpSpPr>
              <p:nvPr/>
            </p:nvGrpSpPr>
            <p:grpSpPr bwMode="auto">
              <a:xfrm>
                <a:off x="0" y="192"/>
                <a:ext cx="384" cy="224"/>
                <a:chOff x="0" y="0"/>
                <a:chExt cx="384" cy="224"/>
              </a:xfrm>
            </p:grpSpPr>
            <p:sp>
              <p:nvSpPr>
                <p:cNvPr id="53396" name="Rectangle 14"/>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97" name="Rectangle 15"/>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3B</a:t>
                  </a:r>
                </a:p>
              </p:txBody>
            </p:sp>
          </p:grpSp>
          <p:grpSp>
            <p:nvGrpSpPr>
              <p:cNvPr id="6" name="Group 16"/>
              <p:cNvGrpSpPr>
                <a:grpSpLocks/>
              </p:cNvGrpSpPr>
              <p:nvPr/>
            </p:nvGrpSpPr>
            <p:grpSpPr bwMode="auto">
              <a:xfrm>
                <a:off x="0" y="384"/>
                <a:ext cx="384" cy="224"/>
                <a:chOff x="0" y="0"/>
                <a:chExt cx="384" cy="224"/>
              </a:xfrm>
            </p:grpSpPr>
            <p:sp>
              <p:nvSpPr>
                <p:cNvPr id="53394" name="Rectangle 17"/>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95" name="Rectangle 18"/>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nvGrpSpPr>
              <p:cNvPr id="7" name="Group 19"/>
              <p:cNvGrpSpPr>
                <a:grpSpLocks/>
              </p:cNvGrpSpPr>
              <p:nvPr/>
            </p:nvGrpSpPr>
            <p:grpSpPr bwMode="auto">
              <a:xfrm>
                <a:off x="0" y="576"/>
                <a:ext cx="384" cy="224"/>
                <a:chOff x="0" y="0"/>
                <a:chExt cx="384" cy="224"/>
              </a:xfrm>
            </p:grpSpPr>
            <p:sp>
              <p:nvSpPr>
                <p:cNvPr id="53392" name="Rectangle 20"/>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93" name="Rectangle 21"/>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sp>
          <p:nvSpPr>
            <p:cNvPr id="53387" name="Rectangle 22"/>
            <p:cNvSpPr>
              <a:spLocks/>
            </p:cNvSpPr>
            <p:nvPr/>
          </p:nvSpPr>
          <p:spPr bwMode="auto">
            <a:xfrm>
              <a:off x="0" y="0"/>
              <a:ext cx="930"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a:solidFill>
                    <a:srgbClr val="000066"/>
                  </a:solidFill>
                  <a:latin typeface="Helvetica" charset="0"/>
                  <a:ea typeface="Helvetica" charset="0"/>
                  <a:cs typeface="Helvetica" charset="0"/>
                  <a:sym typeface="Helvetica" charset="0"/>
                </a:rPr>
                <a:t>IA32, x86-64</a:t>
              </a:r>
            </a:p>
          </p:txBody>
        </p:sp>
      </p:grpSp>
      <p:grpSp>
        <p:nvGrpSpPr>
          <p:cNvPr id="8" name="Group 23"/>
          <p:cNvGrpSpPr>
            <a:grpSpLocks/>
          </p:cNvGrpSpPr>
          <p:nvPr/>
        </p:nvGrpSpPr>
        <p:grpSpPr bwMode="auto">
          <a:xfrm>
            <a:off x="2641600" y="2208213"/>
            <a:ext cx="617538" cy="1703387"/>
            <a:chOff x="0" y="0"/>
            <a:chExt cx="389" cy="1073"/>
          </a:xfrm>
        </p:grpSpPr>
        <p:grpSp>
          <p:nvGrpSpPr>
            <p:cNvPr id="9" name="Group 24"/>
            <p:cNvGrpSpPr>
              <a:grpSpLocks/>
            </p:cNvGrpSpPr>
            <p:nvPr/>
          </p:nvGrpSpPr>
          <p:grpSpPr bwMode="auto">
            <a:xfrm>
              <a:off x="0" y="273"/>
              <a:ext cx="384" cy="800"/>
              <a:chOff x="0" y="0"/>
              <a:chExt cx="384" cy="800"/>
            </a:xfrm>
          </p:grpSpPr>
          <p:grpSp>
            <p:nvGrpSpPr>
              <p:cNvPr id="10" name="Group 25"/>
              <p:cNvGrpSpPr>
                <a:grpSpLocks/>
              </p:cNvGrpSpPr>
              <p:nvPr/>
            </p:nvGrpSpPr>
            <p:grpSpPr bwMode="auto">
              <a:xfrm>
                <a:off x="0" y="384"/>
                <a:ext cx="384" cy="224"/>
                <a:chOff x="0" y="0"/>
                <a:chExt cx="384" cy="224"/>
              </a:xfrm>
            </p:grpSpPr>
            <p:sp>
              <p:nvSpPr>
                <p:cNvPr id="53384" name="Rectangle 26"/>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85" name="Rectangle 27"/>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3B</a:t>
                  </a:r>
                </a:p>
              </p:txBody>
            </p:sp>
          </p:grpSp>
          <p:grpSp>
            <p:nvGrpSpPr>
              <p:cNvPr id="11" name="Group 28"/>
              <p:cNvGrpSpPr>
                <a:grpSpLocks/>
              </p:cNvGrpSpPr>
              <p:nvPr/>
            </p:nvGrpSpPr>
            <p:grpSpPr bwMode="auto">
              <a:xfrm>
                <a:off x="0" y="576"/>
                <a:ext cx="384" cy="224"/>
                <a:chOff x="0" y="0"/>
                <a:chExt cx="384" cy="224"/>
              </a:xfrm>
            </p:grpSpPr>
            <p:sp>
              <p:nvSpPr>
                <p:cNvPr id="53382" name="Rectangle 29"/>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83" name="Rectangle 30"/>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6D</a:t>
                  </a:r>
                </a:p>
              </p:txBody>
            </p:sp>
          </p:grpSp>
          <p:grpSp>
            <p:nvGrpSpPr>
              <p:cNvPr id="12" name="Group 31"/>
              <p:cNvGrpSpPr>
                <a:grpSpLocks/>
              </p:cNvGrpSpPr>
              <p:nvPr/>
            </p:nvGrpSpPr>
            <p:grpSpPr bwMode="auto">
              <a:xfrm>
                <a:off x="0" y="0"/>
                <a:ext cx="384" cy="224"/>
                <a:chOff x="0" y="0"/>
                <a:chExt cx="384" cy="224"/>
              </a:xfrm>
            </p:grpSpPr>
            <p:sp>
              <p:nvSpPr>
                <p:cNvPr id="53380" name="Rectangle 32"/>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81" name="Rectangle 33"/>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nvGrpSpPr>
              <p:cNvPr id="13" name="Group 34"/>
              <p:cNvGrpSpPr>
                <a:grpSpLocks/>
              </p:cNvGrpSpPr>
              <p:nvPr/>
            </p:nvGrpSpPr>
            <p:grpSpPr bwMode="auto">
              <a:xfrm>
                <a:off x="0" y="192"/>
                <a:ext cx="384" cy="224"/>
                <a:chOff x="0" y="0"/>
                <a:chExt cx="384" cy="224"/>
              </a:xfrm>
            </p:grpSpPr>
            <p:sp>
              <p:nvSpPr>
                <p:cNvPr id="53378" name="Rectangle 35"/>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79" name="Rectangle 36"/>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sp>
          <p:nvSpPr>
            <p:cNvPr id="53373" name="Rectangle 37"/>
            <p:cNvSpPr>
              <a:spLocks/>
            </p:cNvSpPr>
            <p:nvPr/>
          </p:nvSpPr>
          <p:spPr bwMode="auto">
            <a:xfrm>
              <a:off x="20" y="0"/>
              <a:ext cx="369" cy="240"/>
            </a:xfrm>
            <a:prstGeom prst="rect">
              <a:avLst/>
            </a:prstGeom>
            <a:noFill/>
            <a:ln w="25400">
              <a:noFill/>
              <a:miter lim="800000"/>
              <a:headEnd/>
              <a:tailEnd/>
            </a:ln>
          </p:spPr>
          <p:txBody>
            <a:bodyPr wrap="none" lIns="50800" tIns="50800" bIns="50800">
              <a:prstTxWarp prst="textNoShape">
                <a:avLst/>
              </a:prstTxWarp>
              <a:spAutoFit/>
            </a:bodyPr>
            <a:lstStyle/>
            <a:p>
              <a:pPr algn="ctr" eaLnBrk="1" hangingPunct="1"/>
              <a:r>
                <a:rPr lang="en-US" sz="1800">
                  <a:solidFill>
                    <a:srgbClr val="000066"/>
                  </a:solidFill>
                  <a:latin typeface="Helvetica" charset="0"/>
                  <a:ea typeface="Helvetica" charset="0"/>
                  <a:cs typeface="Helvetica" charset="0"/>
                  <a:sym typeface="Helvetica" charset="0"/>
                </a:rPr>
                <a:t>Sun</a:t>
              </a:r>
            </a:p>
          </p:txBody>
        </p:sp>
      </p:grpSp>
      <p:grpSp>
        <p:nvGrpSpPr>
          <p:cNvPr id="14" name="Group 38"/>
          <p:cNvGrpSpPr>
            <a:grpSpLocks/>
          </p:cNvGrpSpPr>
          <p:nvPr/>
        </p:nvGrpSpPr>
        <p:grpSpPr bwMode="auto">
          <a:xfrm>
            <a:off x="1574800" y="2819400"/>
            <a:ext cx="1066800" cy="914400"/>
            <a:chOff x="0" y="0"/>
            <a:chExt cx="672" cy="576"/>
          </a:xfrm>
        </p:grpSpPr>
        <p:sp>
          <p:nvSpPr>
            <p:cNvPr id="53368" name="Line 39"/>
            <p:cNvSpPr>
              <a:spLocks noChangeShapeType="1"/>
            </p:cNvSpPr>
            <p:nvPr/>
          </p:nvSpPr>
          <p:spPr bwMode="auto">
            <a:xfrm>
              <a:off x="0" y="0"/>
              <a:ext cx="672" cy="576"/>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69" name="Line 40"/>
            <p:cNvSpPr>
              <a:spLocks noChangeShapeType="1"/>
            </p:cNvSpPr>
            <p:nvPr/>
          </p:nvSpPr>
          <p:spPr bwMode="auto">
            <a:xfrm>
              <a:off x="0" y="192"/>
              <a:ext cx="672" cy="192"/>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70" name="Line 41"/>
            <p:cNvSpPr>
              <a:spLocks noChangeShapeType="1"/>
            </p:cNvSpPr>
            <p:nvPr/>
          </p:nvSpPr>
          <p:spPr bwMode="auto">
            <a:xfrm rot="10800000" flipH="1">
              <a:off x="0" y="192"/>
              <a:ext cx="672" cy="192"/>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71" name="Line 42"/>
            <p:cNvSpPr>
              <a:spLocks noChangeShapeType="1"/>
            </p:cNvSpPr>
            <p:nvPr/>
          </p:nvSpPr>
          <p:spPr bwMode="auto">
            <a:xfrm rot="10800000" flipH="1">
              <a:off x="0" y="0"/>
              <a:ext cx="672" cy="576"/>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sp>
        <p:nvSpPr>
          <p:cNvPr id="53260" name="Rectangle 43"/>
          <p:cNvSpPr>
            <a:spLocks/>
          </p:cNvSpPr>
          <p:nvPr/>
        </p:nvSpPr>
        <p:spPr bwMode="auto">
          <a:xfrm>
            <a:off x="357188" y="1752600"/>
            <a:ext cx="3048000" cy="457200"/>
          </a:xfrm>
          <a:prstGeom prst="rect">
            <a:avLst/>
          </a:prstGeom>
          <a:noFill/>
          <a:ln w="12700">
            <a:noFill/>
            <a:miter lim="800000"/>
            <a:headEnd/>
            <a:tailEnd/>
          </a:ln>
        </p:spPr>
        <p:txBody>
          <a:bodyPr lIns="0" tIns="0" rIns="0" bIns="0">
            <a:prstTxWarp prst="textNoShape">
              <a:avLst/>
            </a:prstTxWarp>
          </a:bodyPr>
          <a:lstStyle/>
          <a:p>
            <a:pPr eaLnBrk="1" hangingPunct="1"/>
            <a:r>
              <a:rPr lang="en-US" b="0">
                <a:solidFill>
                  <a:srgbClr val="000000"/>
                </a:solidFill>
                <a:latin typeface="Monaco" charset="0"/>
                <a:ea typeface="Monaco" charset="0"/>
                <a:cs typeface="Monaco" charset="0"/>
                <a:sym typeface="Monaco" charset="0"/>
              </a:rPr>
              <a:t>int A = 15213;</a:t>
            </a:r>
          </a:p>
        </p:txBody>
      </p:sp>
      <p:grpSp>
        <p:nvGrpSpPr>
          <p:cNvPr id="15" name="Group 44"/>
          <p:cNvGrpSpPr>
            <a:grpSpLocks/>
          </p:cNvGrpSpPr>
          <p:nvPr/>
        </p:nvGrpSpPr>
        <p:grpSpPr bwMode="auto">
          <a:xfrm>
            <a:off x="749300" y="4773613"/>
            <a:ext cx="1476375" cy="1703387"/>
            <a:chOff x="0" y="0"/>
            <a:chExt cx="930" cy="1073"/>
          </a:xfrm>
        </p:grpSpPr>
        <p:grpSp>
          <p:nvGrpSpPr>
            <p:cNvPr id="16" name="Group 45"/>
            <p:cNvGrpSpPr>
              <a:grpSpLocks/>
            </p:cNvGrpSpPr>
            <p:nvPr/>
          </p:nvGrpSpPr>
          <p:grpSpPr bwMode="auto">
            <a:xfrm>
              <a:off x="144" y="273"/>
              <a:ext cx="384" cy="800"/>
              <a:chOff x="0" y="0"/>
              <a:chExt cx="384" cy="800"/>
            </a:xfrm>
          </p:grpSpPr>
          <p:grpSp>
            <p:nvGrpSpPr>
              <p:cNvPr id="17" name="Group 46"/>
              <p:cNvGrpSpPr>
                <a:grpSpLocks/>
              </p:cNvGrpSpPr>
              <p:nvPr/>
            </p:nvGrpSpPr>
            <p:grpSpPr bwMode="auto">
              <a:xfrm>
                <a:off x="0" y="0"/>
                <a:ext cx="384" cy="224"/>
                <a:chOff x="0" y="0"/>
                <a:chExt cx="384" cy="224"/>
              </a:xfrm>
            </p:grpSpPr>
            <p:sp>
              <p:nvSpPr>
                <p:cNvPr id="53366" name="Rectangle 47"/>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67" name="Rectangle 48"/>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93</a:t>
                  </a:r>
                </a:p>
              </p:txBody>
            </p:sp>
          </p:grpSp>
          <p:grpSp>
            <p:nvGrpSpPr>
              <p:cNvPr id="18" name="Group 49"/>
              <p:cNvGrpSpPr>
                <a:grpSpLocks/>
              </p:cNvGrpSpPr>
              <p:nvPr/>
            </p:nvGrpSpPr>
            <p:grpSpPr bwMode="auto">
              <a:xfrm>
                <a:off x="0" y="192"/>
                <a:ext cx="384" cy="224"/>
                <a:chOff x="0" y="0"/>
                <a:chExt cx="384" cy="224"/>
              </a:xfrm>
            </p:grpSpPr>
            <p:sp>
              <p:nvSpPr>
                <p:cNvPr id="53364" name="Rectangle 50"/>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65" name="Rectangle 51"/>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C4</a:t>
                  </a:r>
                </a:p>
              </p:txBody>
            </p:sp>
          </p:grpSp>
          <p:grpSp>
            <p:nvGrpSpPr>
              <p:cNvPr id="19" name="Group 52"/>
              <p:cNvGrpSpPr>
                <a:grpSpLocks/>
              </p:cNvGrpSpPr>
              <p:nvPr/>
            </p:nvGrpSpPr>
            <p:grpSpPr bwMode="auto">
              <a:xfrm>
                <a:off x="0" y="384"/>
                <a:ext cx="384" cy="224"/>
                <a:chOff x="0" y="0"/>
                <a:chExt cx="384" cy="224"/>
              </a:xfrm>
            </p:grpSpPr>
            <p:sp>
              <p:nvSpPr>
                <p:cNvPr id="53362" name="Rectangle 53"/>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63" name="Rectangle 54"/>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FF</a:t>
                  </a:r>
                </a:p>
              </p:txBody>
            </p:sp>
          </p:grpSp>
          <p:grpSp>
            <p:nvGrpSpPr>
              <p:cNvPr id="20" name="Group 55"/>
              <p:cNvGrpSpPr>
                <a:grpSpLocks/>
              </p:cNvGrpSpPr>
              <p:nvPr/>
            </p:nvGrpSpPr>
            <p:grpSpPr bwMode="auto">
              <a:xfrm>
                <a:off x="0" y="576"/>
                <a:ext cx="384" cy="224"/>
                <a:chOff x="0" y="0"/>
                <a:chExt cx="384" cy="224"/>
              </a:xfrm>
            </p:grpSpPr>
            <p:sp>
              <p:nvSpPr>
                <p:cNvPr id="53360" name="Rectangle 56"/>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61" name="Rectangle 57"/>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FF</a:t>
                  </a:r>
                </a:p>
              </p:txBody>
            </p:sp>
          </p:grpSp>
        </p:grpSp>
        <p:sp>
          <p:nvSpPr>
            <p:cNvPr id="53355" name="Rectangle 58"/>
            <p:cNvSpPr>
              <a:spLocks/>
            </p:cNvSpPr>
            <p:nvPr/>
          </p:nvSpPr>
          <p:spPr bwMode="auto">
            <a:xfrm>
              <a:off x="0" y="0"/>
              <a:ext cx="930"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a:solidFill>
                    <a:srgbClr val="000066"/>
                  </a:solidFill>
                  <a:latin typeface="Helvetica" charset="0"/>
                  <a:ea typeface="Helvetica" charset="0"/>
                  <a:cs typeface="Helvetica" charset="0"/>
                  <a:sym typeface="Helvetica" charset="0"/>
                </a:rPr>
                <a:t>IA32, x86-64</a:t>
              </a:r>
            </a:p>
          </p:txBody>
        </p:sp>
      </p:grpSp>
      <p:grpSp>
        <p:nvGrpSpPr>
          <p:cNvPr id="21" name="Group 59"/>
          <p:cNvGrpSpPr>
            <a:grpSpLocks/>
          </p:cNvGrpSpPr>
          <p:nvPr/>
        </p:nvGrpSpPr>
        <p:grpSpPr bwMode="auto">
          <a:xfrm>
            <a:off x="2654300" y="4773613"/>
            <a:ext cx="617538" cy="1703387"/>
            <a:chOff x="0" y="0"/>
            <a:chExt cx="389" cy="1073"/>
          </a:xfrm>
        </p:grpSpPr>
        <p:grpSp>
          <p:nvGrpSpPr>
            <p:cNvPr id="22" name="Group 60"/>
            <p:cNvGrpSpPr>
              <a:grpSpLocks/>
            </p:cNvGrpSpPr>
            <p:nvPr/>
          </p:nvGrpSpPr>
          <p:grpSpPr bwMode="auto">
            <a:xfrm>
              <a:off x="0" y="273"/>
              <a:ext cx="384" cy="800"/>
              <a:chOff x="0" y="0"/>
              <a:chExt cx="384" cy="800"/>
            </a:xfrm>
          </p:grpSpPr>
          <p:grpSp>
            <p:nvGrpSpPr>
              <p:cNvPr id="23" name="Group 61"/>
              <p:cNvGrpSpPr>
                <a:grpSpLocks/>
              </p:cNvGrpSpPr>
              <p:nvPr/>
            </p:nvGrpSpPr>
            <p:grpSpPr bwMode="auto">
              <a:xfrm>
                <a:off x="0" y="384"/>
                <a:ext cx="384" cy="224"/>
                <a:chOff x="0" y="0"/>
                <a:chExt cx="384" cy="224"/>
              </a:xfrm>
            </p:grpSpPr>
            <p:sp>
              <p:nvSpPr>
                <p:cNvPr id="53352" name="Rectangle 62"/>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53" name="Rectangle 63"/>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C4</a:t>
                  </a:r>
                </a:p>
              </p:txBody>
            </p:sp>
          </p:grpSp>
          <p:grpSp>
            <p:nvGrpSpPr>
              <p:cNvPr id="24" name="Group 64"/>
              <p:cNvGrpSpPr>
                <a:grpSpLocks/>
              </p:cNvGrpSpPr>
              <p:nvPr/>
            </p:nvGrpSpPr>
            <p:grpSpPr bwMode="auto">
              <a:xfrm>
                <a:off x="0" y="576"/>
                <a:ext cx="384" cy="224"/>
                <a:chOff x="0" y="0"/>
                <a:chExt cx="384" cy="224"/>
              </a:xfrm>
            </p:grpSpPr>
            <p:sp>
              <p:nvSpPr>
                <p:cNvPr id="53350" name="Rectangle 65"/>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51" name="Rectangle 66"/>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93</a:t>
                  </a:r>
                </a:p>
              </p:txBody>
            </p:sp>
          </p:grpSp>
          <p:grpSp>
            <p:nvGrpSpPr>
              <p:cNvPr id="25" name="Group 67"/>
              <p:cNvGrpSpPr>
                <a:grpSpLocks/>
              </p:cNvGrpSpPr>
              <p:nvPr/>
            </p:nvGrpSpPr>
            <p:grpSpPr bwMode="auto">
              <a:xfrm>
                <a:off x="0" y="0"/>
                <a:ext cx="384" cy="224"/>
                <a:chOff x="0" y="0"/>
                <a:chExt cx="384" cy="224"/>
              </a:xfrm>
            </p:grpSpPr>
            <p:sp>
              <p:nvSpPr>
                <p:cNvPr id="53348" name="Rectangle 68"/>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49" name="Rectangle 69"/>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FF</a:t>
                  </a:r>
                </a:p>
              </p:txBody>
            </p:sp>
          </p:grpSp>
          <p:grpSp>
            <p:nvGrpSpPr>
              <p:cNvPr id="26" name="Group 70"/>
              <p:cNvGrpSpPr>
                <a:grpSpLocks/>
              </p:cNvGrpSpPr>
              <p:nvPr/>
            </p:nvGrpSpPr>
            <p:grpSpPr bwMode="auto">
              <a:xfrm>
                <a:off x="0" y="192"/>
                <a:ext cx="384" cy="224"/>
                <a:chOff x="0" y="0"/>
                <a:chExt cx="384" cy="224"/>
              </a:xfrm>
            </p:grpSpPr>
            <p:sp>
              <p:nvSpPr>
                <p:cNvPr id="53346" name="Rectangle 71"/>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47" name="Rectangle 72"/>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FF</a:t>
                  </a:r>
                </a:p>
              </p:txBody>
            </p:sp>
          </p:grpSp>
        </p:grpSp>
        <p:sp>
          <p:nvSpPr>
            <p:cNvPr id="53341" name="Rectangle 73"/>
            <p:cNvSpPr>
              <a:spLocks/>
            </p:cNvSpPr>
            <p:nvPr/>
          </p:nvSpPr>
          <p:spPr bwMode="auto">
            <a:xfrm>
              <a:off x="20" y="0"/>
              <a:ext cx="369" cy="240"/>
            </a:xfrm>
            <a:prstGeom prst="rect">
              <a:avLst/>
            </a:prstGeom>
            <a:noFill/>
            <a:ln w="25400">
              <a:noFill/>
              <a:miter lim="800000"/>
              <a:headEnd/>
              <a:tailEnd/>
            </a:ln>
          </p:spPr>
          <p:txBody>
            <a:bodyPr wrap="none" lIns="50800" tIns="50800" bIns="50800">
              <a:prstTxWarp prst="textNoShape">
                <a:avLst/>
              </a:prstTxWarp>
              <a:spAutoFit/>
            </a:bodyPr>
            <a:lstStyle/>
            <a:p>
              <a:pPr algn="ctr" eaLnBrk="1" hangingPunct="1"/>
              <a:r>
                <a:rPr lang="en-US" sz="1800">
                  <a:solidFill>
                    <a:srgbClr val="000066"/>
                  </a:solidFill>
                  <a:latin typeface="Helvetica" charset="0"/>
                  <a:ea typeface="Helvetica" charset="0"/>
                  <a:cs typeface="Helvetica" charset="0"/>
                  <a:sym typeface="Helvetica" charset="0"/>
                </a:rPr>
                <a:t>Sun</a:t>
              </a:r>
            </a:p>
          </p:txBody>
        </p:sp>
      </p:grpSp>
      <p:grpSp>
        <p:nvGrpSpPr>
          <p:cNvPr id="27" name="Group 74"/>
          <p:cNvGrpSpPr>
            <a:grpSpLocks/>
          </p:cNvGrpSpPr>
          <p:nvPr/>
        </p:nvGrpSpPr>
        <p:grpSpPr bwMode="auto">
          <a:xfrm>
            <a:off x="1587500" y="5384800"/>
            <a:ext cx="1066800" cy="914400"/>
            <a:chOff x="0" y="0"/>
            <a:chExt cx="672" cy="576"/>
          </a:xfrm>
        </p:grpSpPr>
        <p:sp>
          <p:nvSpPr>
            <p:cNvPr id="53336" name="Line 75"/>
            <p:cNvSpPr>
              <a:spLocks noChangeShapeType="1"/>
            </p:cNvSpPr>
            <p:nvPr/>
          </p:nvSpPr>
          <p:spPr bwMode="auto">
            <a:xfrm>
              <a:off x="0" y="0"/>
              <a:ext cx="672" cy="576"/>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37" name="Line 76"/>
            <p:cNvSpPr>
              <a:spLocks noChangeShapeType="1"/>
            </p:cNvSpPr>
            <p:nvPr/>
          </p:nvSpPr>
          <p:spPr bwMode="auto">
            <a:xfrm>
              <a:off x="0" y="192"/>
              <a:ext cx="672" cy="192"/>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38" name="Line 77"/>
            <p:cNvSpPr>
              <a:spLocks noChangeShapeType="1"/>
            </p:cNvSpPr>
            <p:nvPr/>
          </p:nvSpPr>
          <p:spPr bwMode="auto">
            <a:xfrm rot="10800000" flipH="1">
              <a:off x="0" y="192"/>
              <a:ext cx="672" cy="192"/>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39" name="Line 78"/>
            <p:cNvSpPr>
              <a:spLocks noChangeShapeType="1"/>
            </p:cNvSpPr>
            <p:nvPr/>
          </p:nvSpPr>
          <p:spPr bwMode="auto">
            <a:xfrm rot="10800000" flipH="1">
              <a:off x="0" y="0"/>
              <a:ext cx="672" cy="576"/>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sp>
        <p:nvSpPr>
          <p:cNvPr id="53264" name="Rectangle 79"/>
          <p:cNvSpPr>
            <a:spLocks/>
          </p:cNvSpPr>
          <p:nvPr/>
        </p:nvSpPr>
        <p:spPr bwMode="auto">
          <a:xfrm>
            <a:off x="3810000" y="6030913"/>
            <a:ext cx="3872001" cy="379591"/>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dirty="0">
                <a:solidFill>
                  <a:srgbClr val="000066"/>
                </a:solidFill>
                <a:latin typeface="Helvetica" charset="0"/>
                <a:ea typeface="Helvetica" charset="0"/>
                <a:cs typeface="Helvetica" charset="0"/>
                <a:sym typeface="Helvetica" charset="0"/>
              </a:rPr>
              <a:t>Two’s complement representation</a:t>
            </a:r>
          </a:p>
        </p:txBody>
      </p:sp>
      <p:sp>
        <p:nvSpPr>
          <p:cNvPr id="53265" name="Line 80"/>
          <p:cNvSpPr>
            <a:spLocks noChangeShapeType="1"/>
          </p:cNvSpPr>
          <p:nvPr/>
        </p:nvSpPr>
        <p:spPr bwMode="auto">
          <a:xfrm rot="10800000">
            <a:off x="3352800" y="5638800"/>
            <a:ext cx="914400" cy="381000"/>
          </a:xfrm>
          <a:prstGeom prst="line">
            <a:avLst/>
          </a:prstGeom>
          <a:noFill/>
          <a:ln w="25400">
            <a:solidFill>
              <a:srgbClr val="000066"/>
            </a:solidFill>
            <a:round/>
            <a:headEn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266" name="Rectangle 81"/>
          <p:cNvSpPr>
            <a:spLocks/>
          </p:cNvSpPr>
          <p:nvPr/>
        </p:nvSpPr>
        <p:spPr bwMode="auto">
          <a:xfrm>
            <a:off x="355600" y="4318000"/>
            <a:ext cx="3048000" cy="457200"/>
          </a:xfrm>
          <a:prstGeom prst="rect">
            <a:avLst/>
          </a:prstGeom>
          <a:noFill/>
          <a:ln w="12700">
            <a:noFill/>
            <a:miter lim="800000"/>
            <a:headEnd/>
            <a:tailEnd/>
          </a:ln>
        </p:spPr>
        <p:txBody>
          <a:bodyPr lIns="0" tIns="0" rIns="0" bIns="0">
            <a:prstTxWarp prst="textNoShape">
              <a:avLst/>
            </a:prstTxWarp>
          </a:bodyPr>
          <a:lstStyle/>
          <a:p>
            <a:pPr eaLnBrk="1" hangingPunct="1"/>
            <a:r>
              <a:rPr lang="en-US" b="0">
                <a:solidFill>
                  <a:srgbClr val="000000"/>
                </a:solidFill>
                <a:latin typeface="Monaco" charset="0"/>
                <a:ea typeface="Monaco" charset="0"/>
                <a:cs typeface="Monaco" charset="0"/>
                <a:sym typeface="Monaco" charset="0"/>
              </a:rPr>
              <a:t>int B = -15213;</a:t>
            </a:r>
          </a:p>
        </p:txBody>
      </p:sp>
      <p:sp>
        <p:nvSpPr>
          <p:cNvPr id="53267" name="Rectangle 82"/>
          <p:cNvSpPr>
            <a:spLocks/>
          </p:cNvSpPr>
          <p:nvPr/>
        </p:nvSpPr>
        <p:spPr bwMode="auto">
          <a:xfrm>
            <a:off x="4152900" y="1866900"/>
            <a:ext cx="3733800" cy="457200"/>
          </a:xfrm>
          <a:prstGeom prst="rect">
            <a:avLst/>
          </a:prstGeom>
          <a:noFill/>
          <a:ln w="12700">
            <a:noFill/>
            <a:miter lim="800000"/>
            <a:headEnd/>
            <a:tailEnd/>
          </a:ln>
        </p:spPr>
        <p:txBody>
          <a:bodyPr lIns="0" tIns="0" rIns="0" bIns="0">
            <a:prstTxWarp prst="textNoShape">
              <a:avLst/>
            </a:prstTxWarp>
          </a:bodyPr>
          <a:lstStyle/>
          <a:p>
            <a:pPr eaLnBrk="1" hangingPunct="1"/>
            <a:r>
              <a:rPr lang="en-US" b="0">
                <a:solidFill>
                  <a:srgbClr val="000000"/>
                </a:solidFill>
                <a:latin typeface="Monaco" charset="0"/>
                <a:ea typeface="Monaco" charset="0"/>
                <a:cs typeface="Monaco" charset="0"/>
                <a:sym typeface="Monaco" charset="0"/>
              </a:rPr>
              <a:t>long int C = 15213;</a:t>
            </a:r>
          </a:p>
        </p:txBody>
      </p:sp>
      <p:grpSp>
        <p:nvGrpSpPr>
          <p:cNvPr id="28" name="Group 83"/>
          <p:cNvGrpSpPr>
            <a:grpSpLocks/>
          </p:cNvGrpSpPr>
          <p:nvPr/>
        </p:nvGrpSpPr>
        <p:grpSpPr bwMode="auto">
          <a:xfrm>
            <a:off x="6337300" y="4051300"/>
            <a:ext cx="609600" cy="1270000"/>
            <a:chOff x="0" y="0"/>
            <a:chExt cx="384" cy="800"/>
          </a:xfrm>
        </p:grpSpPr>
        <p:grpSp>
          <p:nvGrpSpPr>
            <p:cNvPr id="29" name="Group 84"/>
            <p:cNvGrpSpPr>
              <a:grpSpLocks/>
            </p:cNvGrpSpPr>
            <p:nvPr/>
          </p:nvGrpSpPr>
          <p:grpSpPr bwMode="auto">
            <a:xfrm>
              <a:off x="0" y="0"/>
              <a:ext cx="384" cy="224"/>
              <a:chOff x="0" y="0"/>
              <a:chExt cx="384" cy="224"/>
            </a:xfrm>
          </p:grpSpPr>
          <p:sp>
            <p:nvSpPr>
              <p:cNvPr id="53334" name="Rectangle 85"/>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35" name="Rectangle 86"/>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nvGrpSpPr>
            <p:cNvPr id="30" name="Group 87"/>
            <p:cNvGrpSpPr>
              <a:grpSpLocks/>
            </p:cNvGrpSpPr>
            <p:nvPr/>
          </p:nvGrpSpPr>
          <p:grpSpPr bwMode="auto">
            <a:xfrm>
              <a:off x="0" y="192"/>
              <a:ext cx="384" cy="224"/>
              <a:chOff x="0" y="0"/>
              <a:chExt cx="384" cy="224"/>
            </a:xfrm>
          </p:grpSpPr>
          <p:sp>
            <p:nvSpPr>
              <p:cNvPr id="53332" name="Rectangle 88"/>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33" name="Rectangle 89"/>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nvGrpSpPr>
            <p:cNvPr id="31" name="Group 90"/>
            <p:cNvGrpSpPr>
              <a:grpSpLocks/>
            </p:cNvGrpSpPr>
            <p:nvPr/>
          </p:nvGrpSpPr>
          <p:grpSpPr bwMode="auto">
            <a:xfrm>
              <a:off x="0" y="384"/>
              <a:ext cx="384" cy="224"/>
              <a:chOff x="0" y="0"/>
              <a:chExt cx="384" cy="224"/>
            </a:xfrm>
          </p:grpSpPr>
          <p:sp>
            <p:nvSpPr>
              <p:cNvPr id="53330" name="Rectangle 91"/>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31" name="Rectangle 92"/>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nvGrpSpPr>
            <p:cNvPr id="53312" name="Group 93"/>
            <p:cNvGrpSpPr>
              <a:grpSpLocks/>
            </p:cNvGrpSpPr>
            <p:nvPr/>
          </p:nvGrpSpPr>
          <p:grpSpPr bwMode="auto">
            <a:xfrm>
              <a:off x="0" y="576"/>
              <a:ext cx="384" cy="224"/>
              <a:chOff x="0" y="0"/>
              <a:chExt cx="384" cy="224"/>
            </a:xfrm>
          </p:grpSpPr>
          <p:sp>
            <p:nvSpPr>
              <p:cNvPr id="53328" name="Rectangle 94"/>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29" name="Rectangle 95"/>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grpSp>
        <p:nvGrpSpPr>
          <p:cNvPr id="53313" name="Group 96"/>
          <p:cNvGrpSpPr>
            <a:grpSpLocks/>
          </p:cNvGrpSpPr>
          <p:nvPr/>
        </p:nvGrpSpPr>
        <p:grpSpPr bwMode="auto">
          <a:xfrm>
            <a:off x="6107113" y="2398713"/>
            <a:ext cx="866775" cy="1703387"/>
            <a:chOff x="0" y="0"/>
            <a:chExt cx="545" cy="1073"/>
          </a:xfrm>
        </p:grpSpPr>
        <p:grpSp>
          <p:nvGrpSpPr>
            <p:cNvPr id="53314" name="Group 97"/>
            <p:cNvGrpSpPr>
              <a:grpSpLocks/>
            </p:cNvGrpSpPr>
            <p:nvPr/>
          </p:nvGrpSpPr>
          <p:grpSpPr bwMode="auto">
            <a:xfrm>
              <a:off x="144" y="273"/>
              <a:ext cx="384" cy="800"/>
              <a:chOff x="0" y="0"/>
              <a:chExt cx="384" cy="800"/>
            </a:xfrm>
          </p:grpSpPr>
          <p:grpSp>
            <p:nvGrpSpPr>
              <p:cNvPr id="53315" name="Group 98"/>
              <p:cNvGrpSpPr>
                <a:grpSpLocks/>
              </p:cNvGrpSpPr>
              <p:nvPr/>
            </p:nvGrpSpPr>
            <p:grpSpPr bwMode="auto">
              <a:xfrm>
                <a:off x="0" y="0"/>
                <a:ext cx="384" cy="224"/>
                <a:chOff x="0" y="0"/>
                <a:chExt cx="384" cy="224"/>
              </a:xfrm>
            </p:grpSpPr>
            <p:sp>
              <p:nvSpPr>
                <p:cNvPr id="53322" name="Rectangle 99"/>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23" name="Rectangle 100"/>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6D</a:t>
                  </a:r>
                </a:p>
              </p:txBody>
            </p:sp>
          </p:grpSp>
          <p:grpSp>
            <p:nvGrpSpPr>
              <p:cNvPr id="53324" name="Group 101"/>
              <p:cNvGrpSpPr>
                <a:grpSpLocks/>
              </p:cNvGrpSpPr>
              <p:nvPr/>
            </p:nvGrpSpPr>
            <p:grpSpPr bwMode="auto">
              <a:xfrm>
                <a:off x="0" y="192"/>
                <a:ext cx="384" cy="224"/>
                <a:chOff x="0" y="0"/>
                <a:chExt cx="384" cy="224"/>
              </a:xfrm>
            </p:grpSpPr>
            <p:sp>
              <p:nvSpPr>
                <p:cNvPr id="53320" name="Rectangle 102"/>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21" name="Rectangle 103"/>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3B</a:t>
                  </a:r>
                </a:p>
              </p:txBody>
            </p:sp>
          </p:grpSp>
          <p:grpSp>
            <p:nvGrpSpPr>
              <p:cNvPr id="53325" name="Group 104"/>
              <p:cNvGrpSpPr>
                <a:grpSpLocks/>
              </p:cNvGrpSpPr>
              <p:nvPr/>
            </p:nvGrpSpPr>
            <p:grpSpPr bwMode="auto">
              <a:xfrm>
                <a:off x="0" y="384"/>
                <a:ext cx="384" cy="224"/>
                <a:chOff x="0" y="0"/>
                <a:chExt cx="384" cy="224"/>
              </a:xfrm>
            </p:grpSpPr>
            <p:sp>
              <p:nvSpPr>
                <p:cNvPr id="53318" name="Rectangle 105"/>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19" name="Rectangle 106"/>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nvGrpSpPr>
              <p:cNvPr id="53326" name="Group 107"/>
              <p:cNvGrpSpPr>
                <a:grpSpLocks/>
              </p:cNvGrpSpPr>
              <p:nvPr/>
            </p:nvGrpSpPr>
            <p:grpSpPr bwMode="auto">
              <a:xfrm>
                <a:off x="0" y="576"/>
                <a:ext cx="384" cy="224"/>
                <a:chOff x="0" y="0"/>
                <a:chExt cx="384" cy="224"/>
              </a:xfrm>
            </p:grpSpPr>
            <p:sp>
              <p:nvSpPr>
                <p:cNvPr id="53316" name="Rectangle 108"/>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17" name="Rectangle 109"/>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sp>
          <p:nvSpPr>
            <p:cNvPr id="53311" name="Rectangle 110"/>
            <p:cNvSpPr>
              <a:spLocks/>
            </p:cNvSpPr>
            <p:nvPr/>
          </p:nvSpPr>
          <p:spPr bwMode="auto">
            <a:xfrm>
              <a:off x="0" y="0"/>
              <a:ext cx="545"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a:solidFill>
                    <a:srgbClr val="000066"/>
                  </a:solidFill>
                  <a:latin typeface="Helvetica" charset="0"/>
                  <a:ea typeface="Helvetica" charset="0"/>
                  <a:cs typeface="Helvetica" charset="0"/>
                  <a:sym typeface="Helvetica" charset="0"/>
                </a:rPr>
                <a:t>x86-64</a:t>
              </a:r>
            </a:p>
          </p:txBody>
        </p:sp>
      </p:grpSp>
      <p:grpSp>
        <p:nvGrpSpPr>
          <p:cNvPr id="53327" name="Group 111"/>
          <p:cNvGrpSpPr>
            <a:grpSpLocks/>
          </p:cNvGrpSpPr>
          <p:nvPr/>
        </p:nvGrpSpPr>
        <p:grpSpPr bwMode="auto">
          <a:xfrm>
            <a:off x="8013700" y="2398713"/>
            <a:ext cx="617538" cy="1703387"/>
            <a:chOff x="0" y="0"/>
            <a:chExt cx="389" cy="1073"/>
          </a:xfrm>
        </p:grpSpPr>
        <p:grpSp>
          <p:nvGrpSpPr>
            <p:cNvPr id="53340" name="Group 112"/>
            <p:cNvGrpSpPr>
              <a:grpSpLocks/>
            </p:cNvGrpSpPr>
            <p:nvPr/>
          </p:nvGrpSpPr>
          <p:grpSpPr bwMode="auto">
            <a:xfrm>
              <a:off x="0" y="273"/>
              <a:ext cx="384" cy="800"/>
              <a:chOff x="0" y="0"/>
              <a:chExt cx="384" cy="800"/>
            </a:xfrm>
          </p:grpSpPr>
          <p:grpSp>
            <p:nvGrpSpPr>
              <p:cNvPr id="53342" name="Group 113"/>
              <p:cNvGrpSpPr>
                <a:grpSpLocks/>
              </p:cNvGrpSpPr>
              <p:nvPr/>
            </p:nvGrpSpPr>
            <p:grpSpPr bwMode="auto">
              <a:xfrm>
                <a:off x="0" y="384"/>
                <a:ext cx="384" cy="224"/>
                <a:chOff x="0" y="0"/>
                <a:chExt cx="384" cy="224"/>
              </a:xfrm>
            </p:grpSpPr>
            <p:sp>
              <p:nvSpPr>
                <p:cNvPr id="53308" name="Rectangle 114"/>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09" name="Rectangle 115"/>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3B</a:t>
                  </a:r>
                </a:p>
              </p:txBody>
            </p:sp>
          </p:grpSp>
          <p:grpSp>
            <p:nvGrpSpPr>
              <p:cNvPr id="53343" name="Group 116"/>
              <p:cNvGrpSpPr>
                <a:grpSpLocks/>
              </p:cNvGrpSpPr>
              <p:nvPr/>
            </p:nvGrpSpPr>
            <p:grpSpPr bwMode="auto">
              <a:xfrm>
                <a:off x="0" y="576"/>
                <a:ext cx="384" cy="224"/>
                <a:chOff x="0" y="0"/>
                <a:chExt cx="384" cy="224"/>
              </a:xfrm>
            </p:grpSpPr>
            <p:sp>
              <p:nvSpPr>
                <p:cNvPr id="53306" name="Rectangle 117"/>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07" name="Rectangle 118"/>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6D</a:t>
                  </a:r>
                </a:p>
              </p:txBody>
            </p:sp>
          </p:grpSp>
          <p:grpSp>
            <p:nvGrpSpPr>
              <p:cNvPr id="53344" name="Group 119"/>
              <p:cNvGrpSpPr>
                <a:grpSpLocks/>
              </p:cNvGrpSpPr>
              <p:nvPr/>
            </p:nvGrpSpPr>
            <p:grpSpPr bwMode="auto">
              <a:xfrm>
                <a:off x="0" y="0"/>
                <a:ext cx="384" cy="224"/>
                <a:chOff x="0" y="0"/>
                <a:chExt cx="384" cy="224"/>
              </a:xfrm>
            </p:grpSpPr>
            <p:sp>
              <p:nvSpPr>
                <p:cNvPr id="53304" name="Rectangle 120"/>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05" name="Rectangle 121"/>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nvGrpSpPr>
              <p:cNvPr id="53345" name="Group 122"/>
              <p:cNvGrpSpPr>
                <a:grpSpLocks/>
              </p:cNvGrpSpPr>
              <p:nvPr/>
            </p:nvGrpSpPr>
            <p:grpSpPr bwMode="auto">
              <a:xfrm>
                <a:off x="0" y="192"/>
                <a:ext cx="384" cy="224"/>
                <a:chOff x="0" y="0"/>
                <a:chExt cx="384" cy="224"/>
              </a:xfrm>
            </p:grpSpPr>
            <p:sp>
              <p:nvSpPr>
                <p:cNvPr id="53302" name="Rectangle 123"/>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303" name="Rectangle 124"/>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sp>
          <p:nvSpPr>
            <p:cNvPr id="53297" name="Rectangle 125"/>
            <p:cNvSpPr>
              <a:spLocks/>
            </p:cNvSpPr>
            <p:nvPr/>
          </p:nvSpPr>
          <p:spPr bwMode="auto">
            <a:xfrm>
              <a:off x="20" y="0"/>
              <a:ext cx="369" cy="240"/>
            </a:xfrm>
            <a:prstGeom prst="rect">
              <a:avLst/>
            </a:prstGeom>
            <a:noFill/>
            <a:ln w="25400">
              <a:noFill/>
              <a:miter lim="800000"/>
              <a:headEnd/>
              <a:tailEnd/>
            </a:ln>
          </p:spPr>
          <p:txBody>
            <a:bodyPr wrap="none" lIns="50800" tIns="50800" bIns="50800">
              <a:prstTxWarp prst="textNoShape">
                <a:avLst/>
              </a:prstTxWarp>
              <a:spAutoFit/>
            </a:bodyPr>
            <a:lstStyle/>
            <a:p>
              <a:pPr algn="ctr" eaLnBrk="1" hangingPunct="1"/>
              <a:r>
                <a:rPr lang="en-US" sz="1800">
                  <a:solidFill>
                    <a:srgbClr val="000066"/>
                  </a:solidFill>
                  <a:latin typeface="Helvetica" charset="0"/>
                  <a:ea typeface="Helvetica" charset="0"/>
                  <a:cs typeface="Helvetica" charset="0"/>
                  <a:sym typeface="Helvetica" charset="0"/>
                </a:rPr>
                <a:t>Sun</a:t>
              </a:r>
            </a:p>
          </p:txBody>
        </p:sp>
      </p:grpSp>
      <p:grpSp>
        <p:nvGrpSpPr>
          <p:cNvPr id="53354" name="Group 126"/>
          <p:cNvGrpSpPr>
            <a:grpSpLocks/>
          </p:cNvGrpSpPr>
          <p:nvPr/>
        </p:nvGrpSpPr>
        <p:grpSpPr bwMode="auto">
          <a:xfrm>
            <a:off x="6946900" y="3009900"/>
            <a:ext cx="1066800" cy="914400"/>
            <a:chOff x="0" y="0"/>
            <a:chExt cx="672" cy="576"/>
          </a:xfrm>
        </p:grpSpPr>
        <p:sp>
          <p:nvSpPr>
            <p:cNvPr id="53292" name="Line 127"/>
            <p:cNvSpPr>
              <a:spLocks noChangeShapeType="1"/>
            </p:cNvSpPr>
            <p:nvPr/>
          </p:nvSpPr>
          <p:spPr bwMode="auto">
            <a:xfrm>
              <a:off x="0" y="0"/>
              <a:ext cx="672" cy="576"/>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293" name="Line 128"/>
            <p:cNvSpPr>
              <a:spLocks noChangeShapeType="1"/>
            </p:cNvSpPr>
            <p:nvPr/>
          </p:nvSpPr>
          <p:spPr bwMode="auto">
            <a:xfrm>
              <a:off x="0" y="192"/>
              <a:ext cx="672" cy="192"/>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294" name="Line 129"/>
            <p:cNvSpPr>
              <a:spLocks noChangeShapeType="1"/>
            </p:cNvSpPr>
            <p:nvPr/>
          </p:nvSpPr>
          <p:spPr bwMode="auto">
            <a:xfrm rot="10800000" flipH="1">
              <a:off x="0" y="192"/>
              <a:ext cx="672" cy="192"/>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295" name="Line 130"/>
            <p:cNvSpPr>
              <a:spLocks noChangeShapeType="1"/>
            </p:cNvSpPr>
            <p:nvPr/>
          </p:nvSpPr>
          <p:spPr bwMode="auto">
            <a:xfrm rot="10800000" flipH="1">
              <a:off x="0" y="0"/>
              <a:ext cx="672" cy="576"/>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grpSp>
        <p:nvGrpSpPr>
          <p:cNvPr id="53356" name="Group 131"/>
          <p:cNvGrpSpPr>
            <a:grpSpLocks/>
          </p:cNvGrpSpPr>
          <p:nvPr/>
        </p:nvGrpSpPr>
        <p:grpSpPr bwMode="auto">
          <a:xfrm>
            <a:off x="4432300" y="2398713"/>
            <a:ext cx="838200" cy="1703387"/>
            <a:chOff x="0" y="0"/>
            <a:chExt cx="528" cy="1073"/>
          </a:xfrm>
        </p:grpSpPr>
        <p:grpSp>
          <p:nvGrpSpPr>
            <p:cNvPr id="53357" name="Group 132"/>
            <p:cNvGrpSpPr>
              <a:grpSpLocks/>
            </p:cNvGrpSpPr>
            <p:nvPr/>
          </p:nvGrpSpPr>
          <p:grpSpPr bwMode="auto">
            <a:xfrm>
              <a:off x="144" y="273"/>
              <a:ext cx="384" cy="800"/>
              <a:chOff x="0" y="0"/>
              <a:chExt cx="384" cy="800"/>
            </a:xfrm>
          </p:grpSpPr>
          <p:grpSp>
            <p:nvGrpSpPr>
              <p:cNvPr id="53358" name="Group 133"/>
              <p:cNvGrpSpPr>
                <a:grpSpLocks/>
              </p:cNvGrpSpPr>
              <p:nvPr/>
            </p:nvGrpSpPr>
            <p:grpSpPr bwMode="auto">
              <a:xfrm>
                <a:off x="0" y="0"/>
                <a:ext cx="384" cy="224"/>
                <a:chOff x="0" y="0"/>
                <a:chExt cx="384" cy="224"/>
              </a:xfrm>
            </p:grpSpPr>
            <p:sp>
              <p:nvSpPr>
                <p:cNvPr id="53290" name="Rectangle 134"/>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291" name="Rectangle 135"/>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6D</a:t>
                  </a:r>
                </a:p>
              </p:txBody>
            </p:sp>
          </p:grpSp>
          <p:grpSp>
            <p:nvGrpSpPr>
              <p:cNvPr id="53359" name="Group 136"/>
              <p:cNvGrpSpPr>
                <a:grpSpLocks/>
              </p:cNvGrpSpPr>
              <p:nvPr/>
            </p:nvGrpSpPr>
            <p:grpSpPr bwMode="auto">
              <a:xfrm>
                <a:off x="0" y="192"/>
                <a:ext cx="384" cy="224"/>
                <a:chOff x="0" y="0"/>
                <a:chExt cx="384" cy="224"/>
              </a:xfrm>
            </p:grpSpPr>
            <p:sp>
              <p:nvSpPr>
                <p:cNvPr id="53288" name="Rectangle 137"/>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289" name="Rectangle 138"/>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3B</a:t>
                  </a:r>
                </a:p>
              </p:txBody>
            </p:sp>
          </p:grpSp>
          <p:grpSp>
            <p:nvGrpSpPr>
              <p:cNvPr id="53372" name="Group 139"/>
              <p:cNvGrpSpPr>
                <a:grpSpLocks/>
              </p:cNvGrpSpPr>
              <p:nvPr/>
            </p:nvGrpSpPr>
            <p:grpSpPr bwMode="auto">
              <a:xfrm>
                <a:off x="0" y="384"/>
                <a:ext cx="384" cy="224"/>
                <a:chOff x="0" y="0"/>
                <a:chExt cx="384" cy="224"/>
              </a:xfrm>
            </p:grpSpPr>
            <p:sp>
              <p:nvSpPr>
                <p:cNvPr id="53286" name="Rectangle 140"/>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287" name="Rectangle 141"/>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nvGrpSpPr>
              <p:cNvPr id="53374" name="Group 142"/>
              <p:cNvGrpSpPr>
                <a:grpSpLocks/>
              </p:cNvGrpSpPr>
              <p:nvPr/>
            </p:nvGrpSpPr>
            <p:grpSpPr bwMode="auto">
              <a:xfrm>
                <a:off x="0" y="576"/>
                <a:ext cx="384" cy="224"/>
                <a:chOff x="0" y="0"/>
                <a:chExt cx="384" cy="224"/>
              </a:xfrm>
            </p:grpSpPr>
            <p:sp>
              <p:nvSpPr>
                <p:cNvPr id="53284" name="Rectangle 143"/>
                <p:cNvSpPr>
                  <a:spLocks/>
                </p:cNvSpPr>
                <p:nvPr/>
              </p:nvSpPr>
              <p:spPr bwMode="auto">
                <a:xfrm>
                  <a:off x="0" y="16"/>
                  <a:ext cx="384" cy="192"/>
                </a:xfrm>
                <a:prstGeom prst="rect">
                  <a:avLst/>
                </a:prstGeom>
                <a:solidFill>
                  <a:srgbClr val="FFFFFF"/>
                </a:solid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285" name="Rectangle 144"/>
                <p:cNvSpPr>
                  <a:spLocks/>
                </p:cNvSpPr>
                <p:nvPr/>
              </p:nvSpPr>
              <p:spPr bwMode="auto">
                <a:xfrm>
                  <a:off x="56" y="0"/>
                  <a:ext cx="271" cy="224"/>
                </a:xfrm>
                <a:prstGeom prst="rect">
                  <a:avLst/>
                </a:prstGeom>
                <a:no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a:t>
                  </a:r>
                </a:p>
              </p:txBody>
            </p:sp>
          </p:grpSp>
        </p:grpSp>
        <p:sp>
          <p:nvSpPr>
            <p:cNvPr id="53279" name="Rectangle 145"/>
            <p:cNvSpPr>
              <a:spLocks/>
            </p:cNvSpPr>
            <p:nvPr/>
          </p:nvSpPr>
          <p:spPr bwMode="auto">
            <a:xfrm>
              <a:off x="0" y="0"/>
              <a:ext cx="401" cy="24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a:solidFill>
                    <a:srgbClr val="000066"/>
                  </a:solidFill>
                  <a:latin typeface="Helvetica" charset="0"/>
                  <a:ea typeface="Helvetica" charset="0"/>
                  <a:cs typeface="Helvetica" charset="0"/>
                  <a:sym typeface="Helvetica" charset="0"/>
                </a:rPr>
                <a:t>IA32</a:t>
              </a:r>
            </a:p>
          </p:txBody>
        </p:sp>
      </p:grpSp>
      <p:grpSp>
        <p:nvGrpSpPr>
          <p:cNvPr id="53375" name="Group 146"/>
          <p:cNvGrpSpPr>
            <a:grpSpLocks/>
          </p:cNvGrpSpPr>
          <p:nvPr/>
        </p:nvGrpSpPr>
        <p:grpSpPr bwMode="auto">
          <a:xfrm>
            <a:off x="5270500" y="3009900"/>
            <a:ext cx="1066800" cy="915988"/>
            <a:chOff x="0" y="0"/>
            <a:chExt cx="672" cy="577"/>
          </a:xfrm>
        </p:grpSpPr>
        <p:sp>
          <p:nvSpPr>
            <p:cNvPr id="53274" name="Line 147"/>
            <p:cNvSpPr>
              <a:spLocks noChangeShapeType="1"/>
            </p:cNvSpPr>
            <p:nvPr/>
          </p:nvSpPr>
          <p:spPr bwMode="auto">
            <a:xfrm>
              <a:off x="0" y="576"/>
              <a:ext cx="672"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275" name="Line 148"/>
            <p:cNvSpPr>
              <a:spLocks noChangeShapeType="1"/>
            </p:cNvSpPr>
            <p:nvPr/>
          </p:nvSpPr>
          <p:spPr bwMode="auto">
            <a:xfrm>
              <a:off x="0" y="192"/>
              <a:ext cx="672"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276" name="Line 149"/>
            <p:cNvSpPr>
              <a:spLocks noChangeShapeType="1"/>
            </p:cNvSpPr>
            <p:nvPr/>
          </p:nvSpPr>
          <p:spPr bwMode="auto">
            <a:xfrm rot="10800000" flipH="1">
              <a:off x="0" y="384"/>
              <a:ext cx="672"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3277" name="Line 150"/>
            <p:cNvSpPr>
              <a:spLocks noChangeShapeType="1"/>
            </p:cNvSpPr>
            <p:nvPr/>
          </p:nvSpPr>
          <p:spPr bwMode="auto">
            <a:xfrm rot="10800000" flipH="1">
              <a:off x="0" y="0"/>
              <a:ext cx="672"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spTree>
    <p:extLst>
      <p:ext uri="{BB962C8B-B14F-4D97-AF65-F5344CB8AC3E}">
        <p14:creationId xmlns:p14="http://schemas.microsoft.com/office/powerpoint/2010/main" val="1661380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5337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533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2" name="Rectangle 3"/>
          <p:cNvSpPr>
            <a:spLocks noGrp="1" noChangeArrowheads="1"/>
          </p:cNvSpPr>
          <p:nvPr>
            <p:ph type="title"/>
          </p:nvPr>
        </p:nvSpPr>
        <p:spPr/>
        <p:txBody>
          <a:bodyPr/>
          <a:lstStyle/>
          <a:p>
            <a:pPr marL="119063" indent="-119063" eaLnBrk="1" hangingPunct="1"/>
            <a:r>
              <a:rPr lang="en-US"/>
              <a:t>Byte Ordering</a:t>
            </a:r>
          </a:p>
        </p:txBody>
      </p:sp>
      <p:sp>
        <p:nvSpPr>
          <p:cNvPr id="48133" name="Rectangle 4"/>
          <p:cNvSpPr>
            <a:spLocks noGrp="1" noChangeArrowheads="1"/>
          </p:cNvSpPr>
          <p:nvPr>
            <p:ph idx="1"/>
          </p:nvPr>
        </p:nvSpPr>
        <p:spPr/>
        <p:txBody>
          <a:bodyPr/>
          <a:lstStyle/>
          <a:p>
            <a:pPr eaLnBrk="1" hangingPunct="1"/>
            <a:r>
              <a:rPr lang="en-US" dirty="0"/>
              <a:t>So, how are the bytes within a multi-byte word ordered in memory?</a:t>
            </a:r>
          </a:p>
          <a:p>
            <a:pPr eaLnBrk="1" hangingPunct="1"/>
            <a:r>
              <a:rPr lang="en-US" dirty="0"/>
              <a:t>Conventions</a:t>
            </a:r>
          </a:p>
          <a:p>
            <a:pPr marL="552450" lvl="1" eaLnBrk="1" hangingPunct="1"/>
            <a:r>
              <a:rPr lang="en-US" dirty="0"/>
              <a:t>Big </a:t>
            </a:r>
            <a:r>
              <a:rPr lang="en-US" dirty="0" err="1"/>
              <a:t>Endian</a:t>
            </a:r>
            <a:r>
              <a:rPr lang="en-US" dirty="0"/>
              <a:t>: Sun, PPC Mac, Internet</a:t>
            </a:r>
          </a:p>
          <a:p>
            <a:pPr marL="838200" lvl="2" eaLnBrk="1" hangingPunct="1"/>
            <a:r>
              <a:rPr lang="en-US" dirty="0"/>
              <a:t>Least significant byte has highest address</a:t>
            </a:r>
          </a:p>
          <a:p>
            <a:pPr marL="552450" lvl="1" eaLnBrk="1" hangingPunct="1"/>
            <a:r>
              <a:rPr lang="en-US" dirty="0"/>
              <a:t>Little Endian: x86, ARM processors running Android, </a:t>
            </a:r>
            <a:r>
              <a:rPr lang="en-US" dirty="0" err="1"/>
              <a:t>iOS</a:t>
            </a:r>
            <a:r>
              <a:rPr lang="en-US" dirty="0"/>
              <a:t>, and Windows</a:t>
            </a:r>
          </a:p>
          <a:p>
            <a:pPr marL="838200" lvl="2" eaLnBrk="1" hangingPunct="1"/>
            <a:r>
              <a:rPr lang="en-US" dirty="0"/>
              <a:t>Least significant byte has lowest address</a:t>
            </a:r>
          </a:p>
        </p:txBody>
      </p:sp>
    </p:spTree>
    <p:extLst>
      <p:ext uri="{BB962C8B-B14F-4D97-AF65-F5344CB8AC3E}">
        <p14:creationId xmlns:p14="http://schemas.microsoft.com/office/powerpoint/2010/main" val="25818295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4" name="Rectangle 3"/>
          <p:cNvSpPr>
            <a:spLocks noGrp="1" noChangeArrowheads="1"/>
          </p:cNvSpPr>
          <p:nvPr>
            <p:ph type="title"/>
          </p:nvPr>
        </p:nvSpPr>
        <p:spPr/>
        <p:txBody>
          <a:bodyPr/>
          <a:lstStyle/>
          <a:p>
            <a:pPr marL="119063" indent="-119063" eaLnBrk="1" hangingPunct="1"/>
            <a:r>
              <a:rPr lang="en-US"/>
              <a:t>Examining Data Representations</a:t>
            </a:r>
          </a:p>
        </p:txBody>
      </p:sp>
      <p:sp>
        <p:nvSpPr>
          <p:cNvPr id="51205" name="Rectangle 4"/>
          <p:cNvSpPr>
            <a:spLocks noGrp="1" noChangeArrowheads="1"/>
          </p:cNvSpPr>
          <p:nvPr>
            <p:ph idx="1"/>
          </p:nvPr>
        </p:nvSpPr>
        <p:spPr/>
        <p:txBody>
          <a:bodyPr/>
          <a:lstStyle/>
          <a:p>
            <a:pPr eaLnBrk="1" hangingPunct="1"/>
            <a:r>
              <a:rPr lang="en-US" dirty="0"/>
              <a:t>Code to Print Byte Representation of Data</a:t>
            </a:r>
          </a:p>
          <a:p>
            <a:pPr marL="552450" lvl="1" eaLnBrk="1" hangingPunct="1"/>
            <a:r>
              <a:rPr lang="en-US" dirty="0"/>
              <a:t>Casting pointer to unsigned char * allows treatment as a byte array</a:t>
            </a:r>
          </a:p>
        </p:txBody>
      </p:sp>
      <p:sp>
        <p:nvSpPr>
          <p:cNvPr id="51206" name="Rectangle 5"/>
          <p:cNvSpPr>
            <a:spLocks/>
          </p:cNvSpPr>
          <p:nvPr/>
        </p:nvSpPr>
        <p:spPr bwMode="auto">
          <a:xfrm>
            <a:off x="5092700" y="5307013"/>
            <a:ext cx="2857500" cy="965200"/>
          </a:xfrm>
          <a:prstGeom prst="rect">
            <a:avLst/>
          </a:prstGeom>
          <a:noFill/>
          <a:ln w="25400">
            <a:noFill/>
            <a:miter lim="800000"/>
            <a:headEnd/>
            <a:tailEnd/>
          </a:ln>
        </p:spPr>
        <p:txBody>
          <a:bodyPr lIns="0" tIns="0" rIns="40639" bIns="0">
            <a:prstTxWarp prst="textNoShape">
              <a:avLst/>
            </a:prstTxWarp>
          </a:bodyPr>
          <a:lstStyle/>
          <a:p>
            <a:pPr marL="39688" eaLnBrk="1" hangingPunct="1">
              <a:tabLst>
                <a:tab pos="785813" algn="l"/>
              </a:tabLst>
            </a:pPr>
            <a:r>
              <a:rPr lang="en-US" sz="1800">
                <a:solidFill>
                  <a:srgbClr val="000000"/>
                </a:solidFill>
                <a:latin typeface="Helvetica" charset="0"/>
                <a:ea typeface="Helvetica" charset="0"/>
                <a:cs typeface="Helvetica" charset="0"/>
                <a:sym typeface="Helvetica" charset="0"/>
              </a:rPr>
              <a:t>Printf directives:</a:t>
            </a:r>
          </a:p>
          <a:p>
            <a:pPr marL="39688" eaLnBrk="1" hangingPunct="1">
              <a:tabLst>
                <a:tab pos="785813" algn="l"/>
              </a:tabLst>
            </a:pPr>
            <a:r>
              <a:rPr lang="en-US" sz="1800" b="0">
                <a:solidFill>
                  <a:srgbClr val="000000"/>
                </a:solidFill>
                <a:latin typeface="Monaco" charset="0"/>
                <a:ea typeface="Monaco" charset="0"/>
                <a:cs typeface="Monaco" charset="0"/>
                <a:sym typeface="Monaco" charset="0"/>
              </a:rPr>
              <a:t>%p</a:t>
            </a:r>
            <a:r>
              <a:rPr lang="en-US" sz="1800">
                <a:solidFill>
                  <a:srgbClr val="000000"/>
                </a:solidFill>
                <a:latin typeface="Helvetica" charset="0"/>
                <a:ea typeface="Helvetica" charset="0"/>
                <a:cs typeface="Helvetica" charset="0"/>
                <a:sym typeface="Helvetica" charset="0"/>
              </a:rPr>
              <a:t>:	</a:t>
            </a:r>
            <a:r>
              <a:rPr lang="en-US" sz="1800" b="0">
                <a:solidFill>
                  <a:srgbClr val="000000"/>
                </a:solidFill>
                <a:latin typeface="Helvetica" charset="0"/>
                <a:ea typeface="Helvetica" charset="0"/>
                <a:cs typeface="Helvetica" charset="0"/>
                <a:sym typeface="Helvetica" charset="0"/>
              </a:rPr>
              <a:t>Print pointer</a:t>
            </a:r>
            <a:endParaRPr lang="en-US" sz="1800">
              <a:solidFill>
                <a:srgbClr val="000000"/>
              </a:solidFill>
              <a:latin typeface="Helvetica" charset="0"/>
              <a:ea typeface="Helvetica" charset="0"/>
              <a:cs typeface="Helvetica" charset="0"/>
              <a:sym typeface="Helvetica" charset="0"/>
            </a:endParaRPr>
          </a:p>
          <a:p>
            <a:pPr marL="39688" eaLnBrk="1" hangingPunct="1">
              <a:tabLst>
                <a:tab pos="785813" algn="l"/>
              </a:tabLst>
            </a:pPr>
            <a:r>
              <a:rPr lang="en-US" sz="1800" b="0">
                <a:solidFill>
                  <a:srgbClr val="000000"/>
                </a:solidFill>
                <a:latin typeface="Monaco" charset="0"/>
                <a:ea typeface="Monaco" charset="0"/>
                <a:cs typeface="Monaco" charset="0"/>
                <a:sym typeface="Monaco" charset="0"/>
              </a:rPr>
              <a:t>%x</a:t>
            </a:r>
            <a:r>
              <a:rPr lang="en-US" sz="1800">
                <a:solidFill>
                  <a:srgbClr val="000000"/>
                </a:solidFill>
                <a:latin typeface="Helvetica" charset="0"/>
                <a:ea typeface="Helvetica" charset="0"/>
                <a:cs typeface="Helvetica" charset="0"/>
                <a:sym typeface="Helvetica" charset="0"/>
              </a:rPr>
              <a:t>:	</a:t>
            </a:r>
            <a:r>
              <a:rPr lang="en-US" sz="1800" b="0">
                <a:solidFill>
                  <a:srgbClr val="000000"/>
                </a:solidFill>
                <a:latin typeface="Helvetica" charset="0"/>
                <a:ea typeface="Helvetica" charset="0"/>
                <a:cs typeface="Helvetica" charset="0"/>
                <a:sym typeface="Helvetica" charset="0"/>
              </a:rPr>
              <a:t>Print Hexadecimal</a:t>
            </a:r>
          </a:p>
        </p:txBody>
      </p:sp>
      <p:sp>
        <p:nvSpPr>
          <p:cNvPr id="16390" name="Rectangle 6"/>
          <p:cNvSpPr>
            <a:spLocks/>
          </p:cNvSpPr>
          <p:nvPr/>
        </p:nvSpPr>
        <p:spPr bwMode="auto">
          <a:xfrm>
            <a:off x="1193800" y="2362200"/>
            <a:ext cx="6743700" cy="2641600"/>
          </a:xfrm>
          <a:prstGeom prst="rect">
            <a:avLst/>
          </a:prstGeom>
          <a:solidFill>
            <a:srgbClr val="FFFF99"/>
          </a:solidFill>
          <a:ln w="12700" cap="flat">
            <a:solidFill>
              <a:schemeClr val="tx1"/>
            </a:solidFill>
            <a:prstDash val="solid"/>
            <a:miter lim="800000"/>
            <a:headEnd type="none" w="med" len="med"/>
            <a:tailEnd type="none" w="med" len="med"/>
          </a:ln>
          <a:effectLst>
            <a:outerShdw blurRad="127000" dist="76199" dir="2700000" algn="ctr" rotWithShape="0">
              <a:srgbClr val="000000">
                <a:alpha val="75000"/>
              </a:srgbClr>
            </a:outerShdw>
          </a:effectLst>
        </p:spPr>
        <p:txBody>
          <a:bodyPr lIns="50800" tIns="50800" bIns="50800">
            <a:prstTxWarp prst="textNoShape">
              <a:avLst/>
            </a:prstTxWarp>
          </a:bodyPr>
          <a:lstStyle/>
          <a:p>
            <a:pPr eaLnBrk="1" hangingPunct="1">
              <a:defRPr/>
            </a:pPr>
            <a:r>
              <a:rPr lang="en-US" sz="1600" dirty="0" err="1">
                <a:solidFill>
                  <a:srgbClr val="000000"/>
                </a:solidFill>
                <a:latin typeface="Courier New"/>
                <a:ea typeface="Monaco" charset="0"/>
                <a:cs typeface="Courier New"/>
                <a:sym typeface="Monaco" charset="0"/>
              </a:rPr>
              <a:t>typedef</a:t>
            </a:r>
            <a:r>
              <a:rPr lang="en-US" sz="1600" dirty="0">
                <a:solidFill>
                  <a:srgbClr val="000000"/>
                </a:solidFill>
                <a:latin typeface="Courier New"/>
                <a:ea typeface="Monaco" charset="0"/>
                <a:cs typeface="Courier New"/>
                <a:sym typeface="Monaco" charset="0"/>
              </a:rPr>
              <a:t> unsigned char *pointer;</a:t>
            </a:r>
          </a:p>
          <a:p>
            <a:pPr eaLnBrk="1" hangingPunct="1">
              <a:defRPr/>
            </a:pPr>
            <a:endParaRPr lang="en-US" sz="1600" dirty="0">
              <a:solidFill>
                <a:srgbClr val="000000"/>
              </a:solidFill>
              <a:latin typeface="Courier New"/>
              <a:ea typeface="Monaco" charset="0"/>
              <a:cs typeface="Courier New"/>
              <a:sym typeface="Monaco" charset="0"/>
            </a:endParaRPr>
          </a:p>
          <a:p>
            <a:pPr eaLnBrk="1" hangingPunct="1">
              <a:defRPr/>
            </a:pPr>
            <a:r>
              <a:rPr lang="en-US" sz="1600" dirty="0">
                <a:solidFill>
                  <a:srgbClr val="000000"/>
                </a:solidFill>
                <a:latin typeface="Courier New"/>
                <a:ea typeface="Monaco" charset="0"/>
                <a:cs typeface="Courier New"/>
                <a:sym typeface="Monaco" charset="0"/>
              </a:rPr>
              <a:t>void </a:t>
            </a:r>
            <a:r>
              <a:rPr lang="en-US" sz="1600" dirty="0" err="1">
                <a:solidFill>
                  <a:srgbClr val="000000"/>
                </a:solidFill>
                <a:latin typeface="Courier New"/>
                <a:ea typeface="Monaco" charset="0"/>
                <a:cs typeface="Courier New"/>
                <a:sym typeface="Monaco" charset="0"/>
              </a:rPr>
              <a:t>show_bytes(pointer</a:t>
            </a:r>
            <a:r>
              <a:rPr lang="en-US" sz="1600" dirty="0">
                <a:solidFill>
                  <a:srgbClr val="000000"/>
                </a:solidFill>
                <a:latin typeface="Courier New"/>
                <a:ea typeface="Monaco" charset="0"/>
                <a:cs typeface="Courier New"/>
                <a:sym typeface="Monaco" charset="0"/>
              </a:rPr>
              <a:t> start, </a:t>
            </a:r>
            <a:r>
              <a:rPr lang="en-US" sz="1600" dirty="0" err="1">
                <a:solidFill>
                  <a:srgbClr val="000000"/>
                </a:solidFill>
                <a:latin typeface="Courier New"/>
                <a:ea typeface="Monaco" charset="0"/>
                <a:cs typeface="Courier New"/>
                <a:sym typeface="Monaco" charset="0"/>
              </a:rPr>
              <a:t>int</a:t>
            </a:r>
            <a:r>
              <a:rPr lang="en-US" sz="1600" dirty="0">
                <a:solidFill>
                  <a:srgbClr val="000000"/>
                </a:solidFill>
                <a:latin typeface="Courier New"/>
                <a:ea typeface="Monaco" charset="0"/>
                <a:cs typeface="Courier New"/>
                <a:sym typeface="Monaco" charset="0"/>
              </a:rPr>
              <a:t> </a:t>
            </a:r>
            <a:r>
              <a:rPr lang="en-US" sz="1600" dirty="0" err="1">
                <a:solidFill>
                  <a:srgbClr val="000000"/>
                </a:solidFill>
                <a:latin typeface="Courier New"/>
                <a:ea typeface="Monaco" charset="0"/>
                <a:cs typeface="Courier New"/>
                <a:sym typeface="Monaco" charset="0"/>
              </a:rPr>
              <a:t>len</a:t>
            </a:r>
            <a:r>
              <a:rPr lang="en-US" sz="1600" dirty="0">
                <a:solidFill>
                  <a:srgbClr val="000000"/>
                </a:solidFill>
                <a:latin typeface="Courier New"/>
                <a:ea typeface="Monaco" charset="0"/>
                <a:cs typeface="Courier New"/>
                <a:sym typeface="Monaco" charset="0"/>
              </a:rPr>
              <a:t>){</a:t>
            </a:r>
          </a:p>
          <a:p>
            <a:pPr eaLnBrk="1" hangingPunct="1">
              <a:defRPr/>
            </a:pPr>
            <a:r>
              <a:rPr lang="en-US" sz="1600" dirty="0">
                <a:solidFill>
                  <a:srgbClr val="000000"/>
                </a:solidFill>
                <a:latin typeface="Courier New"/>
                <a:ea typeface="Monaco" charset="0"/>
                <a:cs typeface="Courier New"/>
                <a:sym typeface="Monaco" charset="0"/>
              </a:rPr>
              <a:t>  </a:t>
            </a:r>
            <a:r>
              <a:rPr lang="en-US" sz="1600" dirty="0" err="1">
                <a:solidFill>
                  <a:srgbClr val="000000"/>
                </a:solidFill>
                <a:latin typeface="Courier New"/>
                <a:ea typeface="Monaco" charset="0"/>
                <a:cs typeface="Courier New"/>
                <a:sym typeface="Monaco" charset="0"/>
              </a:rPr>
              <a:t>int</a:t>
            </a:r>
            <a:r>
              <a:rPr lang="en-US" sz="1600" dirty="0">
                <a:solidFill>
                  <a:srgbClr val="000000"/>
                </a:solidFill>
                <a:latin typeface="Courier New"/>
                <a:ea typeface="Monaco" charset="0"/>
                <a:cs typeface="Courier New"/>
                <a:sym typeface="Monaco" charset="0"/>
              </a:rPr>
              <a:t> </a:t>
            </a:r>
            <a:r>
              <a:rPr lang="en-US" sz="1600" dirty="0" err="1">
                <a:solidFill>
                  <a:srgbClr val="000000"/>
                </a:solidFill>
                <a:latin typeface="Courier New"/>
                <a:ea typeface="Monaco" charset="0"/>
                <a:cs typeface="Courier New"/>
                <a:sym typeface="Monaco" charset="0"/>
              </a:rPr>
              <a:t>i</a:t>
            </a:r>
            <a:r>
              <a:rPr lang="en-US" sz="1600" dirty="0">
                <a:solidFill>
                  <a:srgbClr val="000000"/>
                </a:solidFill>
                <a:latin typeface="Courier New"/>
                <a:ea typeface="Monaco" charset="0"/>
                <a:cs typeface="Courier New"/>
                <a:sym typeface="Monaco" charset="0"/>
              </a:rPr>
              <a:t>;</a:t>
            </a:r>
          </a:p>
          <a:p>
            <a:pPr eaLnBrk="1" hangingPunct="1">
              <a:defRPr/>
            </a:pPr>
            <a:r>
              <a:rPr lang="en-US" sz="1600" dirty="0">
                <a:solidFill>
                  <a:srgbClr val="000000"/>
                </a:solidFill>
                <a:latin typeface="Courier New"/>
                <a:ea typeface="Monaco" charset="0"/>
                <a:cs typeface="Courier New"/>
                <a:sym typeface="Monaco" charset="0"/>
              </a:rPr>
              <a:t>  for (</a:t>
            </a:r>
            <a:r>
              <a:rPr lang="en-US" sz="1600" dirty="0" err="1">
                <a:solidFill>
                  <a:srgbClr val="000000"/>
                </a:solidFill>
                <a:latin typeface="Courier New"/>
                <a:ea typeface="Monaco" charset="0"/>
                <a:cs typeface="Courier New"/>
                <a:sym typeface="Monaco" charset="0"/>
              </a:rPr>
              <a:t>i</a:t>
            </a:r>
            <a:r>
              <a:rPr lang="en-US" sz="1600" dirty="0">
                <a:solidFill>
                  <a:srgbClr val="000000"/>
                </a:solidFill>
                <a:latin typeface="Courier New"/>
                <a:ea typeface="Monaco" charset="0"/>
                <a:cs typeface="Courier New"/>
                <a:sym typeface="Monaco" charset="0"/>
              </a:rPr>
              <a:t> = 0; </a:t>
            </a:r>
            <a:r>
              <a:rPr lang="en-US" sz="1600" dirty="0" err="1">
                <a:solidFill>
                  <a:srgbClr val="000000"/>
                </a:solidFill>
                <a:latin typeface="Courier New"/>
                <a:ea typeface="Monaco" charset="0"/>
                <a:cs typeface="Courier New"/>
                <a:sym typeface="Monaco" charset="0"/>
              </a:rPr>
              <a:t>i</a:t>
            </a:r>
            <a:r>
              <a:rPr lang="en-US" sz="1600" dirty="0">
                <a:solidFill>
                  <a:srgbClr val="000000"/>
                </a:solidFill>
                <a:latin typeface="Courier New"/>
                <a:ea typeface="Monaco" charset="0"/>
                <a:cs typeface="Courier New"/>
                <a:sym typeface="Monaco" charset="0"/>
              </a:rPr>
              <a:t> &lt; </a:t>
            </a:r>
            <a:r>
              <a:rPr lang="en-US" sz="1600" dirty="0" err="1">
                <a:solidFill>
                  <a:srgbClr val="000000"/>
                </a:solidFill>
                <a:latin typeface="Courier New"/>
                <a:ea typeface="Monaco" charset="0"/>
                <a:cs typeface="Courier New"/>
                <a:sym typeface="Monaco" charset="0"/>
              </a:rPr>
              <a:t>len</a:t>
            </a:r>
            <a:r>
              <a:rPr lang="en-US" sz="1600" dirty="0">
                <a:solidFill>
                  <a:srgbClr val="000000"/>
                </a:solidFill>
                <a:latin typeface="Courier New"/>
                <a:ea typeface="Monaco" charset="0"/>
                <a:cs typeface="Courier New"/>
                <a:sym typeface="Monaco" charset="0"/>
              </a:rPr>
              <a:t>; </a:t>
            </a:r>
            <a:r>
              <a:rPr lang="en-US" sz="1600" dirty="0" err="1">
                <a:solidFill>
                  <a:srgbClr val="000000"/>
                </a:solidFill>
                <a:latin typeface="Courier New"/>
                <a:ea typeface="Monaco" charset="0"/>
                <a:cs typeface="Courier New"/>
                <a:sym typeface="Monaco" charset="0"/>
              </a:rPr>
              <a:t>i</a:t>
            </a:r>
            <a:r>
              <a:rPr lang="en-US" sz="1600" dirty="0">
                <a:solidFill>
                  <a:srgbClr val="000000"/>
                </a:solidFill>
                <a:latin typeface="Courier New"/>
                <a:ea typeface="Monaco" charset="0"/>
                <a:cs typeface="Courier New"/>
                <a:sym typeface="Monaco" charset="0"/>
              </a:rPr>
              <a:t>++)</a:t>
            </a:r>
          </a:p>
          <a:p>
            <a:pPr eaLnBrk="1" hangingPunct="1">
              <a:defRPr/>
            </a:pPr>
            <a:r>
              <a:rPr lang="en-US" sz="1600" dirty="0">
                <a:solidFill>
                  <a:srgbClr val="000000"/>
                </a:solidFill>
                <a:latin typeface="Courier New"/>
                <a:ea typeface="Monaco" charset="0"/>
                <a:cs typeface="Courier New"/>
                <a:sym typeface="Monaco" charset="0"/>
              </a:rPr>
              <a:t>    printf(”%p\t0x%.2x\n",start+i, </a:t>
            </a:r>
            <a:r>
              <a:rPr lang="en-US" sz="1600" dirty="0" err="1">
                <a:solidFill>
                  <a:srgbClr val="000000"/>
                </a:solidFill>
                <a:latin typeface="Courier New"/>
                <a:ea typeface="Monaco" charset="0"/>
                <a:cs typeface="Courier New"/>
                <a:sym typeface="Monaco" charset="0"/>
              </a:rPr>
              <a:t>start[i</a:t>
            </a:r>
            <a:r>
              <a:rPr lang="en-US" sz="1600" dirty="0">
                <a:solidFill>
                  <a:srgbClr val="000000"/>
                </a:solidFill>
                <a:latin typeface="Courier New"/>
                <a:ea typeface="Monaco" charset="0"/>
                <a:cs typeface="Courier New"/>
                <a:sym typeface="Monaco" charset="0"/>
              </a:rPr>
              <a:t>]);</a:t>
            </a:r>
          </a:p>
          <a:p>
            <a:pPr eaLnBrk="1" hangingPunct="1">
              <a:defRPr/>
            </a:pPr>
            <a:r>
              <a:rPr lang="en-US" sz="1600" dirty="0">
                <a:solidFill>
                  <a:srgbClr val="000000"/>
                </a:solidFill>
                <a:latin typeface="Courier New"/>
                <a:ea typeface="Monaco" charset="0"/>
                <a:cs typeface="Courier New"/>
                <a:sym typeface="Monaco" charset="0"/>
              </a:rPr>
              <a:t>  </a:t>
            </a:r>
            <a:r>
              <a:rPr lang="en-US" sz="1600" dirty="0" err="1">
                <a:solidFill>
                  <a:srgbClr val="000000"/>
                </a:solidFill>
                <a:latin typeface="Courier New"/>
                <a:ea typeface="Monaco" charset="0"/>
                <a:cs typeface="Courier New"/>
                <a:sym typeface="Monaco" charset="0"/>
              </a:rPr>
              <a:t>printf("\n</a:t>
            </a:r>
            <a:r>
              <a:rPr lang="en-US" sz="1600" dirty="0">
                <a:solidFill>
                  <a:srgbClr val="000000"/>
                </a:solidFill>
                <a:latin typeface="Courier New"/>
                <a:ea typeface="Monaco" charset="0"/>
                <a:cs typeface="Courier New"/>
                <a:sym typeface="Monaco" charset="0"/>
              </a:rPr>
              <a:t>");</a:t>
            </a:r>
          </a:p>
          <a:p>
            <a:pPr eaLnBrk="1" hangingPunct="1">
              <a:defRPr/>
            </a:pPr>
            <a:r>
              <a:rPr lang="en-US" sz="1600" dirty="0">
                <a:solidFill>
                  <a:srgbClr val="000000"/>
                </a:solidFill>
                <a:latin typeface="Courier New"/>
                <a:ea typeface="Monaco" charset="0"/>
                <a:cs typeface="Courier New"/>
                <a:sym typeface="Monaco" charset="0"/>
              </a:rPr>
              <a:t>}</a:t>
            </a:r>
          </a:p>
        </p:txBody>
      </p:sp>
    </p:spTree>
    <p:extLst>
      <p:ext uri="{BB962C8B-B14F-4D97-AF65-F5344CB8AC3E}">
        <p14:creationId xmlns:p14="http://schemas.microsoft.com/office/powerpoint/2010/main" val="2506536496"/>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8" name="Rectangle 3"/>
          <p:cNvSpPr>
            <a:spLocks noGrp="1" noChangeArrowheads="1"/>
          </p:cNvSpPr>
          <p:nvPr>
            <p:ph type="title"/>
          </p:nvPr>
        </p:nvSpPr>
        <p:spPr/>
        <p:txBody>
          <a:bodyPr/>
          <a:lstStyle/>
          <a:p>
            <a:pPr marL="119063" indent="-119063" eaLnBrk="1" hangingPunct="1"/>
            <a:r>
              <a:rPr lang="en-US" dirty="0" err="1">
                <a:latin typeface="Courier New Bold" charset="0"/>
                <a:ea typeface="Courier New Bold" charset="0"/>
                <a:cs typeface="Courier New Bold" charset="0"/>
                <a:sym typeface="Courier New Bold" charset="0"/>
              </a:rPr>
              <a:t>show_bytes</a:t>
            </a:r>
            <a:r>
              <a:rPr lang="en-US" dirty="0"/>
              <a:t> Execution Example</a:t>
            </a:r>
          </a:p>
        </p:txBody>
      </p:sp>
      <p:sp>
        <p:nvSpPr>
          <p:cNvPr id="17412" name="Rectangle 4"/>
          <p:cNvSpPr>
            <a:spLocks/>
          </p:cNvSpPr>
          <p:nvPr/>
        </p:nvSpPr>
        <p:spPr bwMode="auto">
          <a:xfrm>
            <a:off x="952500" y="1447800"/>
            <a:ext cx="7226300" cy="1371600"/>
          </a:xfrm>
          <a:prstGeom prst="rect">
            <a:avLst/>
          </a:prstGeom>
          <a:solidFill>
            <a:srgbClr val="FFFF99"/>
          </a:solidFill>
          <a:ln w="635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40639" bIns="0">
            <a:prstTxWarp prst="textNoShape">
              <a:avLst/>
            </a:prstTxWarp>
          </a:bodyPr>
          <a:lstStyle/>
          <a:p>
            <a:pPr marL="39688" eaLnBrk="1" hangingPunct="1">
              <a:spcBef>
                <a:spcPts val="300"/>
              </a:spcBef>
              <a:defRPr/>
            </a:pPr>
            <a:r>
              <a:rPr lang="en-US" sz="2000" b="0" dirty="0" err="1">
                <a:solidFill>
                  <a:srgbClr val="000000"/>
                </a:solidFill>
                <a:latin typeface="Courier New"/>
                <a:ea typeface="Monaco" charset="0"/>
                <a:cs typeface="Courier New"/>
                <a:sym typeface="Monaco" charset="0"/>
              </a:rPr>
              <a:t>int</a:t>
            </a:r>
            <a:r>
              <a:rPr lang="en-US" sz="2000" b="0" dirty="0">
                <a:solidFill>
                  <a:srgbClr val="000000"/>
                </a:solidFill>
                <a:latin typeface="Courier New"/>
                <a:ea typeface="Monaco" charset="0"/>
                <a:cs typeface="Courier New"/>
                <a:sym typeface="Monaco" charset="0"/>
              </a:rPr>
              <a:t> a = 15213;</a:t>
            </a:r>
          </a:p>
          <a:p>
            <a:pPr marL="39688" eaLnBrk="1" hangingPunct="1">
              <a:spcBef>
                <a:spcPts val="300"/>
              </a:spcBef>
              <a:defRPr/>
            </a:pPr>
            <a:r>
              <a:rPr lang="en-US" sz="2000" b="0" dirty="0" err="1">
                <a:solidFill>
                  <a:srgbClr val="000000"/>
                </a:solidFill>
                <a:latin typeface="Courier New"/>
                <a:ea typeface="Monaco" charset="0"/>
                <a:cs typeface="Courier New"/>
                <a:sym typeface="Monaco" charset="0"/>
              </a:rPr>
              <a:t>printf("int</a:t>
            </a:r>
            <a:r>
              <a:rPr lang="en-US" sz="2000" b="0" dirty="0">
                <a:solidFill>
                  <a:srgbClr val="000000"/>
                </a:solidFill>
                <a:latin typeface="Courier New"/>
                <a:ea typeface="Monaco" charset="0"/>
                <a:cs typeface="Courier New"/>
                <a:sym typeface="Monaco" charset="0"/>
              </a:rPr>
              <a:t> a = 15213;\n");</a:t>
            </a:r>
          </a:p>
          <a:p>
            <a:pPr marL="39688" eaLnBrk="1" hangingPunct="1">
              <a:spcBef>
                <a:spcPts val="300"/>
              </a:spcBef>
              <a:defRPr/>
            </a:pPr>
            <a:r>
              <a:rPr lang="en-US" sz="2000" b="0" dirty="0" err="1">
                <a:solidFill>
                  <a:srgbClr val="000000"/>
                </a:solidFill>
                <a:latin typeface="Courier New"/>
                <a:ea typeface="Monaco" charset="0"/>
                <a:cs typeface="Courier New"/>
                <a:sym typeface="Monaco" charset="0"/>
              </a:rPr>
              <a:t>show_bytes((pointer</a:t>
            </a:r>
            <a:r>
              <a:rPr lang="en-US" sz="2000" b="0" dirty="0">
                <a:solidFill>
                  <a:srgbClr val="000000"/>
                </a:solidFill>
                <a:latin typeface="Courier New"/>
                <a:ea typeface="Monaco" charset="0"/>
                <a:cs typeface="Courier New"/>
                <a:sym typeface="Monaco" charset="0"/>
              </a:rPr>
              <a:t>) &amp;a, </a:t>
            </a:r>
            <a:r>
              <a:rPr lang="en-US" sz="2000" b="0" dirty="0" err="1">
                <a:solidFill>
                  <a:srgbClr val="000000"/>
                </a:solidFill>
                <a:latin typeface="Courier New"/>
                <a:ea typeface="Monaco" charset="0"/>
                <a:cs typeface="Courier New"/>
                <a:sym typeface="Monaco" charset="0"/>
              </a:rPr>
              <a:t>sizeof(int</a:t>
            </a:r>
            <a:r>
              <a:rPr lang="en-US" sz="2000" b="0" dirty="0">
                <a:solidFill>
                  <a:srgbClr val="000000"/>
                </a:solidFill>
                <a:latin typeface="Courier New"/>
                <a:ea typeface="Monaco" charset="0"/>
                <a:cs typeface="Courier New"/>
                <a:sym typeface="Monaco" charset="0"/>
              </a:rPr>
              <a:t>));</a:t>
            </a:r>
          </a:p>
        </p:txBody>
      </p:sp>
      <p:sp>
        <p:nvSpPr>
          <p:cNvPr id="52230" name="Rectangle 5"/>
          <p:cNvSpPr>
            <a:spLocks/>
          </p:cNvSpPr>
          <p:nvPr/>
        </p:nvSpPr>
        <p:spPr bwMode="auto">
          <a:xfrm>
            <a:off x="2507119" y="3203575"/>
            <a:ext cx="3239177" cy="369332"/>
          </a:xfrm>
          <a:prstGeom prst="rect">
            <a:avLst/>
          </a:prstGeom>
          <a:noFill/>
          <a:ln w="25400">
            <a:noFill/>
            <a:miter lim="800000"/>
            <a:headEnd/>
            <a:tailEnd/>
          </a:ln>
        </p:spPr>
        <p:txBody>
          <a:bodyPr wrap="none" lIns="0" tIns="0" rIns="40639" bIns="0">
            <a:prstTxWarp prst="textNoShape">
              <a:avLst/>
            </a:prstTxWarp>
            <a:spAutoFit/>
          </a:bodyPr>
          <a:lstStyle/>
          <a:p>
            <a:pPr marL="39688" algn="ctr" eaLnBrk="1" hangingPunct="1"/>
            <a:r>
              <a:rPr lang="en-US" dirty="0">
                <a:solidFill>
                  <a:srgbClr val="000000"/>
                </a:solidFill>
                <a:latin typeface="Helvetica" charset="0"/>
                <a:ea typeface="Helvetica" charset="0"/>
                <a:cs typeface="Helvetica" charset="0"/>
                <a:sym typeface="Helvetica" charset="0"/>
              </a:rPr>
              <a:t>Result (Linux x86-64):</a:t>
            </a:r>
          </a:p>
        </p:txBody>
      </p:sp>
      <p:sp>
        <p:nvSpPr>
          <p:cNvPr id="17414" name="Rectangle 6"/>
          <p:cNvSpPr>
            <a:spLocks/>
          </p:cNvSpPr>
          <p:nvPr/>
        </p:nvSpPr>
        <p:spPr bwMode="auto">
          <a:xfrm>
            <a:off x="2476500" y="3733800"/>
            <a:ext cx="3340100" cy="2260600"/>
          </a:xfrm>
          <a:prstGeom prst="rect">
            <a:avLst/>
          </a:prstGeom>
          <a:solidFill>
            <a:srgbClr val="E0E0E0"/>
          </a:solidFill>
          <a:ln w="6350" cap="flat">
            <a:solidFill>
              <a:srgbClr val="DBF2DA"/>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40639" bIns="0">
            <a:prstTxWarp prst="textNoShape">
              <a:avLst/>
            </a:prstTxWarp>
          </a:bodyPr>
          <a:lstStyle/>
          <a:p>
            <a:pPr marL="39688" eaLnBrk="1" hangingPunct="1">
              <a:spcBef>
                <a:spcPts val="300"/>
              </a:spcBef>
              <a:defRPr/>
            </a:pPr>
            <a:r>
              <a:rPr lang="en-US" sz="2000" b="0" dirty="0" err="1">
                <a:solidFill>
                  <a:srgbClr val="000000"/>
                </a:solidFill>
                <a:latin typeface="Courier New"/>
                <a:ea typeface="Monaco" charset="0"/>
                <a:cs typeface="Courier New"/>
                <a:sym typeface="Monaco" charset="0"/>
              </a:rPr>
              <a:t>int</a:t>
            </a:r>
            <a:r>
              <a:rPr lang="en-US" sz="2000" b="0" dirty="0">
                <a:solidFill>
                  <a:srgbClr val="000000"/>
                </a:solidFill>
                <a:latin typeface="Courier New"/>
                <a:ea typeface="Monaco" charset="0"/>
                <a:cs typeface="Courier New"/>
                <a:sym typeface="Monaco" charset="0"/>
              </a:rPr>
              <a:t> a = 15213;</a:t>
            </a:r>
          </a:p>
          <a:p>
            <a:pPr marL="39688" eaLnBrk="1" hangingPunct="1">
              <a:spcBef>
                <a:spcPts val="300"/>
              </a:spcBef>
              <a:defRPr/>
            </a:pPr>
            <a:r>
              <a:rPr lang="en-US" sz="2000" b="0" dirty="0">
                <a:solidFill>
                  <a:srgbClr val="000000"/>
                </a:solidFill>
                <a:latin typeface="Courier New"/>
                <a:ea typeface="Monaco" charset="0"/>
                <a:cs typeface="Courier New"/>
                <a:sym typeface="Monaco" charset="0"/>
              </a:rPr>
              <a:t>0x7fffb7f71dbc	6d</a:t>
            </a:r>
          </a:p>
          <a:p>
            <a:pPr marL="39688" eaLnBrk="1" hangingPunct="1">
              <a:spcBef>
                <a:spcPts val="300"/>
              </a:spcBef>
              <a:defRPr/>
            </a:pPr>
            <a:r>
              <a:rPr lang="en-US" sz="2000" b="0" dirty="0">
                <a:solidFill>
                  <a:srgbClr val="000000"/>
                </a:solidFill>
                <a:latin typeface="Courier New"/>
                <a:ea typeface="Monaco" charset="0"/>
                <a:cs typeface="Courier New"/>
                <a:sym typeface="Monaco" charset="0"/>
              </a:rPr>
              <a:t>0x7fffb7f71dbd	3b</a:t>
            </a:r>
          </a:p>
          <a:p>
            <a:pPr marL="39688" eaLnBrk="1" hangingPunct="1">
              <a:spcBef>
                <a:spcPts val="300"/>
              </a:spcBef>
              <a:defRPr/>
            </a:pPr>
            <a:r>
              <a:rPr lang="en-US" sz="2000" b="0" dirty="0">
                <a:solidFill>
                  <a:srgbClr val="000000"/>
                </a:solidFill>
                <a:latin typeface="Courier New"/>
                <a:ea typeface="Monaco" charset="0"/>
                <a:cs typeface="Courier New"/>
                <a:sym typeface="Monaco" charset="0"/>
              </a:rPr>
              <a:t>0x7fffb7f71dbe	00</a:t>
            </a:r>
          </a:p>
          <a:p>
            <a:pPr marL="39688" eaLnBrk="1" hangingPunct="1">
              <a:spcBef>
                <a:spcPts val="300"/>
              </a:spcBef>
              <a:defRPr/>
            </a:pPr>
            <a:r>
              <a:rPr lang="en-US" sz="2000" b="0" dirty="0">
                <a:solidFill>
                  <a:srgbClr val="000000"/>
                </a:solidFill>
                <a:latin typeface="Courier New"/>
                <a:ea typeface="Monaco" charset="0"/>
                <a:cs typeface="Courier New"/>
                <a:sym typeface="Monaco" charset="0"/>
              </a:rPr>
              <a:t>0x7fffb7f71dbf	00</a:t>
            </a:r>
          </a:p>
        </p:txBody>
      </p:sp>
    </p:spTree>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6" name="Rectangle 3"/>
          <p:cNvSpPr>
            <a:spLocks noGrp="1" noChangeArrowheads="1"/>
          </p:cNvSpPr>
          <p:nvPr>
            <p:ph type="title"/>
          </p:nvPr>
        </p:nvSpPr>
        <p:spPr/>
        <p:txBody>
          <a:bodyPr/>
          <a:lstStyle/>
          <a:p>
            <a:pPr marL="119063" indent="-119063" eaLnBrk="1" hangingPunct="1"/>
            <a:r>
              <a:rPr lang="en-US" dirty="0"/>
              <a:t>Representing Pointers</a:t>
            </a:r>
          </a:p>
        </p:txBody>
      </p:sp>
      <p:sp>
        <p:nvSpPr>
          <p:cNvPr id="54277" name="Rectangle 4"/>
          <p:cNvSpPr>
            <a:spLocks/>
          </p:cNvSpPr>
          <p:nvPr/>
        </p:nvSpPr>
        <p:spPr bwMode="auto">
          <a:xfrm>
            <a:off x="152400" y="5643306"/>
            <a:ext cx="8839200" cy="673100"/>
          </a:xfrm>
          <a:prstGeom prst="rect">
            <a:avLst/>
          </a:prstGeom>
          <a:noFill/>
          <a:ln w="25400">
            <a:noFill/>
            <a:miter lim="800000"/>
            <a:headEnd/>
            <a:tailEnd/>
          </a:ln>
        </p:spPr>
        <p:txBody>
          <a:bodyPr lIns="50800" tIns="50800" bIns="50800">
            <a:prstTxWarp prst="textNoShape">
              <a:avLst/>
            </a:prstTxWarp>
          </a:bodyPr>
          <a:lstStyle/>
          <a:p>
            <a:pPr eaLnBrk="1" hangingPunct="1"/>
            <a:r>
              <a:rPr lang="en-US" sz="2000" b="0" dirty="0">
                <a:latin typeface="Calibri Bold" charset="0"/>
                <a:ea typeface="Calibri Bold" charset="0"/>
                <a:cs typeface="Calibri Bold" charset="0"/>
                <a:sym typeface="Calibri Bold" charset="0"/>
              </a:rPr>
              <a:t>Different compilers &amp; machines assign different locations to objects</a:t>
            </a:r>
          </a:p>
          <a:p>
            <a:pPr eaLnBrk="1" hangingPunct="1"/>
            <a:endParaRPr lang="en-US" sz="900" b="0" dirty="0">
              <a:latin typeface="Calibri Bold" charset="0"/>
              <a:ea typeface="Calibri Bold" charset="0"/>
              <a:cs typeface="Calibri Bold" charset="0"/>
              <a:sym typeface="Calibri Bold" charset="0"/>
            </a:endParaRPr>
          </a:p>
          <a:p>
            <a:pPr eaLnBrk="1" hangingPunct="1"/>
            <a:r>
              <a:rPr lang="en-US" sz="2000" b="0" dirty="0">
                <a:latin typeface="Calibri Bold" charset="0"/>
                <a:ea typeface="Calibri Bold" charset="0"/>
                <a:cs typeface="Calibri Bold" charset="0"/>
                <a:sym typeface="Calibri Bold" charset="0"/>
              </a:rPr>
              <a:t>Even get different results each time run program</a:t>
            </a:r>
          </a:p>
        </p:txBody>
      </p:sp>
      <p:sp>
        <p:nvSpPr>
          <p:cNvPr id="19461" name="Rectangle 5"/>
          <p:cNvSpPr>
            <a:spLocks/>
          </p:cNvSpPr>
          <p:nvPr/>
        </p:nvSpPr>
        <p:spPr bwMode="auto">
          <a:xfrm>
            <a:off x="412750" y="1365647"/>
            <a:ext cx="2308700" cy="615553"/>
          </a:xfrm>
          <a:prstGeom prst="rect">
            <a:avLst/>
          </a:prstGeom>
          <a:solidFill>
            <a:srgbClr val="FFFF99"/>
          </a:solidFill>
          <a:ln w="635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wrap="none" lIns="0" tIns="0" rIns="0" bIns="0">
            <a:prstTxWarp prst="textNoShape">
              <a:avLst/>
            </a:prstTxWarp>
            <a:spAutoFit/>
          </a:bodyPr>
          <a:lstStyle/>
          <a:p>
            <a:pPr eaLnBrk="1" hangingPunct="1">
              <a:defRPr/>
            </a:pPr>
            <a:r>
              <a:rPr lang="en-US" sz="2000" b="0" dirty="0" err="1">
                <a:solidFill>
                  <a:srgbClr val="000000"/>
                </a:solidFill>
                <a:latin typeface="Courier New"/>
                <a:ea typeface="Monaco" charset="0"/>
                <a:cs typeface="Courier New"/>
                <a:sym typeface="Monaco" charset="0"/>
              </a:rPr>
              <a:t>int</a:t>
            </a:r>
            <a:r>
              <a:rPr lang="en-US" sz="2000" b="0" dirty="0">
                <a:solidFill>
                  <a:srgbClr val="000000"/>
                </a:solidFill>
                <a:latin typeface="Courier New"/>
                <a:ea typeface="Monaco" charset="0"/>
                <a:cs typeface="Courier New"/>
                <a:sym typeface="Monaco" charset="0"/>
              </a:rPr>
              <a:t> B = -15213;</a:t>
            </a:r>
          </a:p>
          <a:p>
            <a:pPr eaLnBrk="1" hangingPunct="1">
              <a:defRPr/>
            </a:pPr>
            <a:r>
              <a:rPr lang="en-US" sz="2000" b="0" dirty="0" err="1">
                <a:solidFill>
                  <a:srgbClr val="000000"/>
                </a:solidFill>
                <a:latin typeface="Courier New"/>
                <a:ea typeface="Monaco" charset="0"/>
                <a:cs typeface="Courier New"/>
                <a:sym typeface="Monaco" charset="0"/>
              </a:rPr>
              <a:t>int</a:t>
            </a:r>
            <a:r>
              <a:rPr lang="en-US" sz="2000" b="0" dirty="0">
                <a:solidFill>
                  <a:srgbClr val="000000"/>
                </a:solidFill>
                <a:latin typeface="Courier New"/>
                <a:ea typeface="Monaco" charset="0"/>
                <a:cs typeface="Courier New"/>
                <a:sym typeface="Monaco" charset="0"/>
              </a:rPr>
              <a:t> *P = &amp;B;</a:t>
            </a:r>
          </a:p>
        </p:txBody>
      </p:sp>
      <p:sp>
        <p:nvSpPr>
          <p:cNvPr id="54279" name="Rectangle 6"/>
          <p:cNvSpPr>
            <a:spLocks/>
          </p:cNvSpPr>
          <p:nvPr/>
        </p:nvSpPr>
        <p:spPr bwMode="auto">
          <a:xfrm>
            <a:off x="5784850" y="2133600"/>
            <a:ext cx="865188" cy="38100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1800">
                <a:solidFill>
                  <a:srgbClr val="000066"/>
                </a:solidFill>
                <a:latin typeface="Helvetica" charset="0"/>
                <a:ea typeface="Helvetica" charset="0"/>
                <a:cs typeface="Helvetica" charset="0"/>
                <a:sym typeface="Helvetica" charset="0"/>
              </a:rPr>
              <a:t>x86-64</a:t>
            </a:r>
          </a:p>
        </p:txBody>
      </p:sp>
      <p:sp>
        <p:nvSpPr>
          <p:cNvPr id="54280" name="Rectangle 7"/>
          <p:cNvSpPr>
            <a:spLocks/>
          </p:cNvSpPr>
          <p:nvPr/>
        </p:nvSpPr>
        <p:spPr bwMode="auto">
          <a:xfrm>
            <a:off x="3581400" y="2133600"/>
            <a:ext cx="585788" cy="381000"/>
          </a:xfrm>
          <a:prstGeom prst="rect">
            <a:avLst/>
          </a:prstGeom>
          <a:noFill/>
          <a:ln w="25400">
            <a:noFill/>
            <a:miter lim="800000"/>
            <a:headEnd/>
            <a:tailEnd/>
          </a:ln>
        </p:spPr>
        <p:txBody>
          <a:bodyPr wrap="none" lIns="50800" tIns="50800" bIns="50800">
            <a:prstTxWarp prst="textNoShape">
              <a:avLst/>
            </a:prstTxWarp>
            <a:spAutoFit/>
          </a:bodyPr>
          <a:lstStyle/>
          <a:p>
            <a:pPr algn="ctr" eaLnBrk="1" hangingPunct="1"/>
            <a:r>
              <a:rPr lang="en-US" sz="1800">
                <a:solidFill>
                  <a:srgbClr val="000066"/>
                </a:solidFill>
                <a:latin typeface="Helvetica" charset="0"/>
                <a:ea typeface="Helvetica" charset="0"/>
                <a:cs typeface="Helvetica" charset="0"/>
                <a:sym typeface="Helvetica" charset="0"/>
              </a:rPr>
              <a:t>Sun</a:t>
            </a:r>
          </a:p>
        </p:txBody>
      </p:sp>
      <p:sp>
        <p:nvSpPr>
          <p:cNvPr id="54281" name="Rectangle 8"/>
          <p:cNvSpPr>
            <a:spLocks/>
          </p:cNvSpPr>
          <p:nvPr/>
        </p:nvSpPr>
        <p:spPr bwMode="auto">
          <a:xfrm>
            <a:off x="4733925" y="2133600"/>
            <a:ext cx="636588" cy="381000"/>
          </a:xfrm>
          <a:prstGeom prst="rect">
            <a:avLst/>
          </a:prstGeom>
          <a:noFill/>
          <a:ln w="25400">
            <a:noFill/>
            <a:miter lim="800000"/>
            <a:headEnd/>
            <a:tailEnd/>
          </a:ln>
        </p:spPr>
        <p:txBody>
          <a:bodyPr wrap="none" lIns="50800" tIns="50800" bIns="50800">
            <a:prstTxWarp prst="textNoShape">
              <a:avLst/>
            </a:prstTxWarp>
            <a:spAutoFit/>
          </a:bodyPr>
          <a:lstStyle/>
          <a:p>
            <a:pPr algn="ctr" eaLnBrk="1" hangingPunct="1"/>
            <a:r>
              <a:rPr lang="en-US" sz="1800">
                <a:solidFill>
                  <a:srgbClr val="000066"/>
                </a:solidFill>
                <a:latin typeface="Helvetica" charset="0"/>
                <a:ea typeface="Helvetica" charset="0"/>
                <a:cs typeface="Helvetica" charset="0"/>
                <a:sym typeface="Helvetica" charset="0"/>
              </a:rPr>
              <a:t>IA32</a:t>
            </a:r>
          </a:p>
        </p:txBody>
      </p:sp>
      <p:graphicFrame>
        <p:nvGraphicFramePr>
          <p:cNvPr id="19465" name="Group 9"/>
          <p:cNvGraphicFramePr>
            <a:graphicFrameLocks noGrp="1"/>
          </p:cNvGraphicFramePr>
          <p:nvPr/>
        </p:nvGraphicFramePr>
        <p:xfrm>
          <a:off x="3590925" y="2527300"/>
          <a:ext cx="635000" cy="1524000"/>
        </p:xfrm>
        <a:graphic>
          <a:graphicData uri="http://schemas.openxmlformats.org/drawingml/2006/table">
            <a:tbl>
              <a:tblPr/>
              <a:tblGrid>
                <a:gridCol w="635000">
                  <a:extLst>
                    <a:ext uri="{9D8B030D-6E8A-4147-A177-3AD203B41FA5}">
                      <a16:colId xmlns:a16="http://schemas.microsoft.com/office/drawing/2014/main" val="20000"/>
                    </a:ext>
                  </a:extLst>
                </a:gridCol>
              </a:tblGrid>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a:ln>
                            <a:noFill/>
                          </a:ln>
                          <a:solidFill>
                            <a:srgbClr val="000080"/>
                          </a:solidFill>
                          <a:effectLst/>
                          <a:latin typeface="Courier New"/>
                          <a:ea typeface="Monaco" charset="0"/>
                          <a:cs typeface="Courier New"/>
                          <a:sym typeface="Monaco" charset="0"/>
                        </a:rPr>
                        <a:t>EF</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CAF4E9"/>
                    </a:solidFill>
                  </a:tcPr>
                </a:tc>
                <a:extLst>
                  <a:ext uri="{0D108BD9-81ED-4DB2-BD59-A6C34878D82A}">
                    <a16:rowId xmlns:a16="http://schemas.microsoft.com/office/drawing/2014/main" val="10000"/>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a:ln>
                            <a:noFill/>
                          </a:ln>
                          <a:solidFill>
                            <a:srgbClr val="000080"/>
                          </a:solidFill>
                          <a:effectLst/>
                          <a:latin typeface="Courier New"/>
                          <a:ea typeface="Monaco" charset="0"/>
                          <a:cs typeface="Courier New"/>
                          <a:sym typeface="Monaco" charset="0"/>
                        </a:rPr>
                        <a:t>FF</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CAF4E9"/>
                    </a:solidFill>
                  </a:tcPr>
                </a:tc>
                <a:extLst>
                  <a:ext uri="{0D108BD9-81ED-4DB2-BD59-A6C34878D82A}">
                    <a16:rowId xmlns:a16="http://schemas.microsoft.com/office/drawing/2014/main" val="10001"/>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a:ln>
                            <a:noFill/>
                          </a:ln>
                          <a:solidFill>
                            <a:srgbClr val="000080"/>
                          </a:solidFill>
                          <a:effectLst/>
                          <a:latin typeface="Courier New"/>
                          <a:ea typeface="Monaco" charset="0"/>
                          <a:cs typeface="Courier New"/>
                          <a:sym typeface="Monaco" charset="0"/>
                        </a:rPr>
                        <a:t>FB</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CAF4E9"/>
                    </a:solidFill>
                  </a:tcPr>
                </a:tc>
                <a:extLst>
                  <a:ext uri="{0D108BD9-81ED-4DB2-BD59-A6C34878D82A}">
                    <a16:rowId xmlns:a16="http://schemas.microsoft.com/office/drawing/2014/main" val="10002"/>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2C</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CAF4E9"/>
                    </a:solidFill>
                  </a:tcPr>
                </a:tc>
                <a:extLst>
                  <a:ext uri="{0D108BD9-81ED-4DB2-BD59-A6C34878D82A}">
                    <a16:rowId xmlns:a16="http://schemas.microsoft.com/office/drawing/2014/main" val="10003"/>
                  </a:ext>
                </a:extLst>
              </a:tr>
            </a:tbl>
          </a:graphicData>
        </a:graphic>
      </p:graphicFrame>
      <p:graphicFrame>
        <p:nvGraphicFramePr>
          <p:cNvPr id="19483" name="Group 27"/>
          <p:cNvGraphicFramePr>
            <a:graphicFrameLocks noGrp="1"/>
          </p:cNvGraphicFramePr>
          <p:nvPr/>
        </p:nvGraphicFramePr>
        <p:xfrm>
          <a:off x="4746625" y="2527300"/>
          <a:ext cx="635000" cy="1524000"/>
        </p:xfrm>
        <a:graphic>
          <a:graphicData uri="http://schemas.openxmlformats.org/drawingml/2006/table">
            <a:tbl>
              <a:tblPr/>
              <a:tblGrid>
                <a:gridCol w="635000">
                  <a:extLst>
                    <a:ext uri="{9D8B030D-6E8A-4147-A177-3AD203B41FA5}">
                      <a16:colId xmlns:a16="http://schemas.microsoft.com/office/drawing/2014/main" val="20000"/>
                    </a:ext>
                  </a:extLst>
                </a:gridCol>
              </a:tblGrid>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AC</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CCFE"/>
                    </a:solidFill>
                  </a:tcPr>
                </a:tc>
                <a:extLst>
                  <a:ext uri="{0D108BD9-81ED-4DB2-BD59-A6C34878D82A}">
                    <a16:rowId xmlns:a16="http://schemas.microsoft.com/office/drawing/2014/main" val="10000"/>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28</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CCFE"/>
                    </a:solidFill>
                  </a:tcPr>
                </a:tc>
                <a:extLst>
                  <a:ext uri="{0D108BD9-81ED-4DB2-BD59-A6C34878D82A}">
                    <a16:rowId xmlns:a16="http://schemas.microsoft.com/office/drawing/2014/main" val="10001"/>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F5</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CCFE"/>
                    </a:solidFill>
                  </a:tcPr>
                </a:tc>
                <a:extLst>
                  <a:ext uri="{0D108BD9-81ED-4DB2-BD59-A6C34878D82A}">
                    <a16:rowId xmlns:a16="http://schemas.microsoft.com/office/drawing/2014/main" val="10002"/>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FF</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CCFE"/>
                    </a:solidFill>
                  </a:tcPr>
                </a:tc>
                <a:extLst>
                  <a:ext uri="{0D108BD9-81ED-4DB2-BD59-A6C34878D82A}">
                    <a16:rowId xmlns:a16="http://schemas.microsoft.com/office/drawing/2014/main" val="10003"/>
                  </a:ext>
                </a:extLst>
              </a:tr>
            </a:tbl>
          </a:graphicData>
        </a:graphic>
      </p:graphicFrame>
      <p:graphicFrame>
        <p:nvGraphicFramePr>
          <p:cNvPr id="19501" name="Group 45"/>
          <p:cNvGraphicFramePr>
            <a:graphicFrameLocks noGrp="1"/>
          </p:cNvGraphicFramePr>
          <p:nvPr/>
        </p:nvGraphicFramePr>
        <p:xfrm>
          <a:off x="5902325" y="2527300"/>
          <a:ext cx="635000" cy="3048000"/>
        </p:xfrm>
        <a:graphic>
          <a:graphicData uri="http://schemas.openxmlformats.org/drawingml/2006/table">
            <a:tbl>
              <a:tblPr/>
              <a:tblGrid>
                <a:gridCol w="635000">
                  <a:extLst>
                    <a:ext uri="{9D8B030D-6E8A-4147-A177-3AD203B41FA5}">
                      <a16:colId xmlns:a16="http://schemas.microsoft.com/office/drawing/2014/main" val="20000"/>
                    </a:ext>
                  </a:extLst>
                </a:gridCol>
              </a:tblGrid>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3C</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0"/>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1B</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1"/>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FE</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2"/>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82</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3"/>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FD</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4"/>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a:ln>
                            <a:noFill/>
                          </a:ln>
                          <a:solidFill>
                            <a:srgbClr val="000080"/>
                          </a:solidFill>
                          <a:effectLst/>
                          <a:latin typeface="Courier New"/>
                          <a:ea typeface="Monaco" charset="0"/>
                          <a:cs typeface="Courier New"/>
                          <a:sym typeface="Monaco" charset="0"/>
                        </a:rPr>
                        <a:t>7F</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5"/>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a:ln>
                            <a:noFill/>
                          </a:ln>
                          <a:solidFill>
                            <a:srgbClr val="000080"/>
                          </a:solidFill>
                          <a:effectLst/>
                          <a:latin typeface="Courier New"/>
                          <a:ea typeface="Monaco" charset="0"/>
                          <a:cs typeface="Courier New"/>
                          <a:sym typeface="Monaco" charset="0"/>
                        </a:rPr>
                        <a:t>00</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6"/>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00</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7"/>
                  </a:ext>
                </a:extLst>
              </a:tr>
            </a:tbl>
          </a:graphicData>
        </a:graphic>
      </p:graphicFrame>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3"/>
          <p:cNvSpPr>
            <a:spLocks/>
          </p:cNvSpPr>
          <p:nvPr/>
        </p:nvSpPr>
        <p:spPr bwMode="auto">
          <a:xfrm>
            <a:off x="4991100" y="1206500"/>
            <a:ext cx="3911600" cy="457200"/>
          </a:xfrm>
          <a:prstGeom prst="rect">
            <a:avLst/>
          </a:prstGeom>
          <a:solidFill>
            <a:srgbClr val="FFFF99"/>
          </a:solidFill>
          <a:ln w="6350" cap="flat">
            <a:solidFill>
              <a:schemeClr val="tx1"/>
            </a:solidFill>
            <a:prstDash val="solid"/>
            <a:miter lim="800000"/>
            <a:headEnd type="none" w="med" len="med"/>
            <a:tailEnd type="none" w="med" len="med"/>
          </a:ln>
          <a:effectLst>
            <a:outerShdw blurRad="127000" dist="76199" dir="2700000" algn="ctr" rotWithShape="0">
              <a:srgbClr val="000000">
                <a:alpha val="75000"/>
              </a:srgbClr>
            </a:outerShdw>
          </a:effectLst>
        </p:spPr>
        <p:txBody>
          <a:bodyPr lIns="25400" tIns="25400" rIns="65086" bIns="25400">
            <a:prstTxWarp prst="textNoShape">
              <a:avLst/>
            </a:prstTxWarp>
          </a:bodyPr>
          <a:lstStyle/>
          <a:p>
            <a:pPr marL="398463" indent="-385763" algn="ctr" eaLnBrk="1" hangingPunct="1">
              <a:lnSpc>
                <a:spcPct val="95000"/>
              </a:lnSpc>
              <a:spcBef>
                <a:spcPts val="1150"/>
              </a:spcBef>
              <a:defRPr/>
            </a:pPr>
            <a:r>
              <a:rPr lang="en-US" sz="2000" b="0" dirty="0">
                <a:solidFill>
                  <a:srgbClr val="000000"/>
                </a:solidFill>
                <a:effectLst>
                  <a:outerShdw blurRad="38100" dist="38100" dir="2700000" algn="tl">
                    <a:srgbClr val="DDDDDD"/>
                  </a:outerShdw>
                </a:effectLst>
                <a:latin typeface="Courier New"/>
                <a:ea typeface="Monaco" charset="0"/>
                <a:cs typeface="Courier New"/>
                <a:sym typeface="Monaco" charset="0"/>
              </a:rPr>
              <a:t>char S[6] = "18213";</a:t>
            </a:r>
          </a:p>
        </p:txBody>
      </p:sp>
      <p:sp>
        <p:nvSpPr>
          <p:cNvPr id="17" name="Rectangle 3"/>
          <p:cNvSpPr>
            <a:spLocks noGrp="1" noChangeArrowheads="1"/>
          </p:cNvSpPr>
          <p:nvPr>
            <p:ph type="title"/>
          </p:nvPr>
        </p:nvSpPr>
        <p:spPr/>
        <p:txBody>
          <a:bodyPr/>
          <a:lstStyle/>
          <a:p>
            <a:pPr marL="119063" indent="-119063" eaLnBrk="1" hangingPunct="1"/>
            <a:r>
              <a:rPr lang="en-US" dirty="0"/>
              <a:t>Representing Strings</a:t>
            </a:r>
          </a:p>
        </p:txBody>
      </p:sp>
      <p:sp>
        <p:nvSpPr>
          <p:cNvPr id="55301" name="Rectangle 4"/>
          <p:cNvSpPr>
            <a:spLocks noGrp="1" noChangeArrowheads="1"/>
          </p:cNvSpPr>
          <p:nvPr>
            <p:ph idx="1"/>
          </p:nvPr>
        </p:nvSpPr>
        <p:spPr>
          <a:xfrm>
            <a:off x="396875" y="1428750"/>
            <a:ext cx="7896225" cy="4972050"/>
          </a:xfrm>
        </p:spPr>
        <p:txBody>
          <a:bodyPr/>
          <a:lstStyle/>
          <a:p>
            <a:pPr eaLnBrk="1" hangingPunct="1"/>
            <a:r>
              <a:rPr lang="en-US" dirty="0"/>
              <a:t>Strings in C</a:t>
            </a:r>
          </a:p>
          <a:p>
            <a:pPr marL="552450" lvl="1" eaLnBrk="1" hangingPunct="1"/>
            <a:r>
              <a:rPr lang="en-US" dirty="0"/>
              <a:t>Represented by array of characters</a:t>
            </a:r>
          </a:p>
          <a:p>
            <a:pPr marL="552450" lvl="1" eaLnBrk="1" hangingPunct="1"/>
            <a:r>
              <a:rPr lang="en-US" dirty="0"/>
              <a:t>Each character encoded in ASCII format</a:t>
            </a:r>
          </a:p>
          <a:p>
            <a:pPr marL="838200" lvl="2" eaLnBrk="1" hangingPunct="1"/>
            <a:r>
              <a:rPr lang="en-US" dirty="0"/>
              <a:t>Standard 7-bit encoding of character set</a:t>
            </a:r>
          </a:p>
          <a:p>
            <a:pPr marL="838200" lvl="2" eaLnBrk="1" hangingPunct="1"/>
            <a:r>
              <a:rPr lang="en-US" dirty="0"/>
              <a:t>Character “0” has code 0x30</a:t>
            </a:r>
          </a:p>
          <a:p>
            <a:pPr marL="1181100" lvl="3" eaLnBrk="1" hangingPunct="1"/>
            <a:r>
              <a:rPr lang="en-US" dirty="0"/>
              <a:t>Digit </a:t>
            </a:r>
            <a:r>
              <a:rPr lang="en-US" i="1" dirty="0" err="1">
                <a:latin typeface="Calibri Italic" charset="0"/>
                <a:ea typeface="Calibri Italic" charset="0"/>
                <a:cs typeface="Calibri Italic" charset="0"/>
                <a:sym typeface="Calibri Italic" charset="0"/>
              </a:rPr>
              <a:t>i</a:t>
            </a:r>
            <a:r>
              <a:rPr lang="en-US" dirty="0"/>
              <a:t>  has code 0x30+</a:t>
            </a:r>
            <a:r>
              <a:rPr lang="en-US" i="1" dirty="0">
                <a:latin typeface="Calibri Italic" charset="0"/>
                <a:ea typeface="Calibri Italic" charset="0"/>
                <a:cs typeface="Calibri Italic" charset="0"/>
                <a:sym typeface="Calibri Italic" charset="0"/>
              </a:rPr>
              <a:t>I</a:t>
            </a:r>
          </a:p>
          <a:p>
            <a:pPr marL="723900" lvl="2"/>
            <a:r>
              <a:rPr lang="en-US" b="1" i="1" dirty="0">
                <a:latin typeface="Calibri Italic" charset="0"/>
                <a:cs typeface="Calibri Italic" charset="0"/>
                <a:sym typeface="Calibri Italic" charset="0"/>
              </a:rPr>
              <a:t>man ascii</a:t>
            </a:r>
            <a:r>
              <a:rPr lang="en-US" i="1" dirty="0">
                <a:latin typeface="Calibri Italic" charset="0"/>
                <a:cs typeface="Calibri Italic" charset="0"/>
                <a:sym typeface="Calibri Italic" charset="0"/>
              </a:rPr>
              <a:t> for code table</a:t>
            </a:r>
            <a:endParaRPr lang="en-US" i="1" dirty="0"/>
          </a:p>
          <a:p>
            <a:pPr marL="552450" lvl="1" eaLnBrk="1" hangingPunct="1"/>
            <a:r>
              <a:rPr lang="en-US" dirty="0"/>
              <a:t>String should be null-terminated</a:t>
            </a:r>
          </a:p>
          <a:p>
            <a:pPr marL="838200" lvl="2" eaLnBrk="1" hangingPunct="1"/>
            <a:r>
              <a:rPr lang="en-US" dirty="0"/>
              <a:t>Final character = 0</a:t>
            </a:r>
          </a:p>
          <a:p>
            <a:pPr eaLnBrk="1" hangingPunct="1"/>
            <a:r>
              <a:rPr lang="en-US" dirty="0"/>
              <a:t>Compatibility</a:t>
            </a:r>
          </a:p>
          <a:p>
            <a:pPr marL="552450" lvl="1" eaLnBrk="1" hangingPunct="1"/>
            <a:r>
              <a:rPr lang="en-US" dirty="0"/>
              <a:t>Byte ordering not an issue</a:t>
            </a:r>
          </a:p>
        </p:txBody>
      </p:sp>
      <p:sp>
        <p:nvSpPr>
          <p:cNvPr id="55302" name="Rectangle 5"/>
          <p:cNvSpPr>
            <a:spLocks/>
          </p:cNvSpPr>
          <p:nvPr/>
        </p:nvSpPr>
        <p:spPr bwMode="auto">
          <a:xfrm>
            <a:off x="6254813" y="2246313"/>
            <a:ext cx="631217" cy="379591"/>
          </a:xfrm>
          <a:prstGeom prst="rect">
            <a:avLst/>
          </a:prstGeom>
          <a:noFill/>
          <a:ln w="25400">
            <a:noFill/>
            <a:miter lim="800000"/>
            <a:headEnd/>
            <a:tailEnd/>
          </a:ln>
        </p:spPr>
        <p:txBody>
          <a:bodyPr wrap="none" lIns="50800" tIns="50800" bIns="50800">
            <a:prstTxWarp prst="textNoShape">
              <a:avLst/>
            </a:prstTxWarp>
            <a:spAutoFit/>
          </a:bodyPr>
          <a:lstStyle/>
          <a:p>
            <a:pPr algn="ctr" eaLnBrk="1" hangingPunct="1"/>
            <a:r>
              <a:rPr lang="en-US" sz="1800" dirty="0">
                <a:solidFill>
                  <a:srgbClr val="000066"/>
                </a:solidFill>
                <a:latin typeface="Helvetica" charset="0"/>
                <a:ea typeface="Helvetica" charset="0"/>
                <a:cs typeface="Helvetica" charset="0"/>
                <a:sym typeface="Helvetica" charset="0"/>
              </a:rPr>
              <a:t>IA32</a:t>
            </a:r>
          </a:p>
        </p:txBody>
      </p:sp>
      <p:sp>
        <p:nvSpPr>
          <p:cNvPr id="55303" name="Rectangle 6"/>
          <p:cNvSpPr>
            <a:spLocks/>
          </p:cNvSpPr>
          <p:nvPr/>
        </p:nvSpPr>
        <p:spPr bwMode="auto">
          <a:xfrm>
            <a:off x="7894637" y="2246313"/>
            <a:ext cx="585788" cy="381000"/>
          </a:xfrm>
          <a:prstGeom prst="rect">
            <a:avLst/>
          </a:prstGeom>
          <a:noFill/>
          <a:ln w="25400">
            <a:noFill/>
            <a:miter lim="800000"/>
            <a:headEnd/>
            <a:tailEnd/>
          </a:ln>
        </p:spPr>
        <p:txBody>
          <a:bodyPr wrap="none" lIns="50800" tIns="50800" bIns="50800">
            <a:prstTxWarp prst="textNoShape">
              <a:avLst/>
            </a:prstTxWarp>
            <a:spAutoFit/>
          </a:bodyPr>
          <a:lstStyle/>
          <a:p>
            <a:pPr algn="ctr" eaLnBrk="1" hangingPunct="1"/>
            <a:r>
              <a:rPr lang="en-US" sz="1800">
                <a:solidFill>
                  <a:srgbClr val="000066"/>
                </a:solidFill>
                <a:latin typeface="Helvetica" charset="0"/>
                <a:ea typeface="Helvetica" charset="0"/>
                <a:cs typeface="Helvetica" charset="0"/>
                <a:sym typeface="Helvetica" charset="0"/>
              </a:rPr>
              <a:t>Sun</a:t>
            </a:r>
          </a:p>
        </p:txBody>
      </p:sp>
      <p:grpSp>
        <p:nvGrpSpPr>
          <p:cNvPr id="2" name="Group 7"/>
          <p:cNvGrpSpPr>
            <a:grpSpLocks/>
          </p:cNvGrpSpPr>
          <p:nvPr/>
        </p:nvGrpSpPr>
        <p:grpSpPr bwMode="auto">
          <a:xfrm>
            <a:off x="6935787" y="2832100"/>
            <a:ext cx="914400" cy="1906588"/>
            <a:chOff x="0" y="0"/>
            <a:chExt cx="576" cy="1201"/>
          </a:xfrm>
        </p:grpSpPr>
        <p:sp>
          <p:nvSpPr>
            <p:cNvPr id="55337" name="Line 8"/>
            <p:cNvSpPr>
              <a:spLocks noChangeShapeType="1"/>
            </p:cNvSpPr>
            <p:nvPr/>
          </p:nvSpPr>
          <p:spPr bwMode="auto">
            <a:xfrm>
              <a:off x="0" y="0"/>
              <a:ext cx="576"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a:solidFill>
                  <a:srgbClr val="000000"/>
                </a:solidFill>
                <a:latin typeface="Courier New"/>
                <a:ea typeface="ヒラギノ角ゴ ProN W3" charset="-128"/>
                <a:cs typeface="Courier New"/>
                <a:sym typeface="Gill Sans" charset="0"/>
              </a:endParaRPr>
            </a:p>
          </p:txBody>
        </p:sp>
        <p:sp>
          <p:nvSpPr>
            <p:cNvPr id="55338" name="Line 9"/>
            <p:cNvSpPr>
              <a:spLocks noChangeShapeType="1"/>
            </p:cNvSpPr>
            <p:nvPr/>
          </p:nvSpPr>
          <p:spPr bwMode="auto">
            <a:xfrm>
              <a:off x="0" y="240"/>
              <a:ext cx="576"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a:solidFill>
                  <a:srgbClr val="000000"/>
                </a:solidFill>
                <a:latin typeface="Courier New"/>
                <a:ea typeface="ヒラギノ角ゴ ProN W3" charset="-128"/>
                <a:cs typeface="Courier New"/>
                <a:sym typeface="Gill Sans" charset="0"/>
              </a:endParaRPr>
            </a:p>
          </p:txBody>
        </p:sp>
        <p:sp>
          <p:nvSpPr>
            <p:cNvPr id="55339" name="Line 10"/>
            <p:cNvSpPr>
              <a:spLocks noChangeShapeType="1"/>
            </p:cNvSpPr>
            <p:nvPr/>
          </p:nvSpPr>
          <p:spPr bwMode="auto">
            <a:xfrm>
              <a:off x="0" y="480"/>
              <a:ext cx="576"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a:solidFill>
                  <a:srgbClr val="000000"/>
                </a:solidFill>
                <a:latin typeface="Courier New"/>
                <a:ea typeface="ヒラギノ角ゴ ProN W3" charset="-128"/>
                <a:cs typeface="Courier New"/>
                <a:sym typeface="Gill Sans" charset="0"/>
              </a:endParaRPr>
            </a:p>
          </p:txBody>
        </p:sp>
        <p:sp>
          <p:nvSpPr>
            <p:cNvPr id="55340" name="Line 11"/>
            <p:cNvSpPr>
              <a:spLocks noChangeShapeType="1"/>
            </p:cNvSpPr>
            <p:nvPr/>
          </p:nvSpPr>
          <p:spPr bwMode="auto">
            <a:xfrm>
              <a:off x="0" y="720"/>
              <a:ext cx="576"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a:solidFill>
                  <a:srgbClr val="000000"/>
                </a:solidFill>
                <a:latin typeface="Courier New"/>
                <a:ea typeface="ヒラギノ角ゴ ProN W3" charset="-128"/>
                <a:cs typeface="Courier New"/>
                <a:sym typeface="Gill Sans" charset="0"/>
              </a:endParaRPr>
            </a:p>
          </p:txBody>
        </p:sp>
        <p:sp>
          <p:nvSpPr>
            <p:cNvPr id="55341" name="Line 12"/>
            <p:cNvSpPr>
              <a:spLocks noChangeShapeType="1"/>
            </p:cNvSpPr>
            <p:nvPr/>
          </p:nvSpPr>
          <p:spPr bwMode="auto">
            <a:xfrm>
              <a:off x="0" y="960"/>
              <a:ext cx="576"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a:solidFill>
                  <a:srgbClr val="000000"/>
                </a:solidFill>
                <a:latin typeface="Courier New"/>
                <a:ea typeface="ヒラギノ角ゴ ProN W3" charset="-128"/>
                <a:cs typeface="Courier New"/>
                <a:sym typeface="Gill Sans" charset="0"/>
              </a:endParaRPr>
            </a:p>
          </p:txBody>
        </p:sp>
        <p:sp>
          <p:nvSpPr>
            <p:cNvPr id="55342" name="Line 13"/>
            <p:cNvSpPr>
              <a:spLocks noChangeShapeType="1"/>
            </p:cNvSpPr>
            <p:nvPr/>
          </p:nvSpPr>
          <p:spPr bwMode="auto">
            <a:xfrm>
              <a:off x="0" y="1200"/>
              <a:ext cx="576" cy="1"/>
            </a:xfrm>
            <a:prstGeom prst="line">
              <a:avLst/>
            </a:prstGeom>
            <a:noFill/>
            <a:ln w="25400">
              <a:solidFill>
                <a:srgbClr val="000066"/>
              </a:solidFill>
              <a:round/>
              <a:headEnd type="triangle" w="med" len="med"/>
              <a:tailEnd type="triangle" w="med" len="med"/>
            </a:ln>
          </p:spPr>
          <p:txBody>
            <a:bodyPr lIns="0" tIns="0" rIns="0" bIns="0">
              <a:prstTxWarp prst="textNoShape">
                <a:avLst/>
              </a:prstTxWarp>
            </a:bodyPr>
            <a:lstStyle/>
            <a:p>
              <a:pPr algn="ctr" eaLnBrk="1" hangingPunct="1"/>
              <a:endParaRPr lang="en-US" sz="4200">
                <a:solidFill>
                  <a:srgbClr val="000000"/>
                </a:solidFill>
                <a:latin typeface="Courier New"/>
                <a:ea typeface="ヒラギノ角ゴ ProN W3" charset="-128"/>
                <a:cs typeface="Courier New"/>
                <a:sym typeface="Gill Sans" charset="0"/>
              </a:endParaRPr>
            </a:p>
          </p:txBody>
        </p:sp>
      </p:grpSp>
      <p:graphicFrame>
        <p:nvGraphicFramePr>
          <p:cNvPr id="20494" name="Group 14"/>
          <p:cNvGraphicFramePr>
            <a:graphicFrameLocks noGrp="1"/>
          </p:cNvGraphicFramePr>
          <p:nvPr/>
        </p:nvGraphicFramePr>
        <p:xfrm>
          <a:off x="6291262" y="2667000"/>
          <a:ext cx="635000" cy="2286000"/>
        </p:xfrm>
        <a:graphic>
          <a:graphicData uri="http://schemas.openxmlformats.org/drawingml/2006/table">
            <a:tbl>
              <a:tblPr/>
              <a:tblGrid>
                <a:gridCol w="635000">
                  <a:extLst>
                    <a:ext uri="{9D8B030D-6E8A-4147-A177-3AD203B41FA5}">
                      <a16:colId xmlns:a16="http://schemas.microsoft.com/office/drawing/2014/main" val="20000"/>
                    </a:ext>
                  </a:extLst>
                </a:gridCol>
              </a:tblGrid>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31</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0"/>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38</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1"/>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32</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2"/>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31</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3"/>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33</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4"/>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00</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5"/>
                  </a:ext>
                </a:extLst>
              </a:tr>
            </a:tbl>
          </a:graphicData>
        </a:graphic>
      </p:graphicFrame>
      <p:graphicFrame>
        <p:nvGraphicFramePr>
          <p:cNvPr id="20520" name="Group 40"/>
          <p:cNvGraphicFramePr>
            <a:graphicFrameLocks noGrp="1"/>
          </p:cNvGraphicFramePr>
          <p:nvPr/>
        </p:nvGraphicFramePr>
        <p:xfrm>
          <a:off x="7866062" y="2667000"/>
          <a:ext cx="635000" cy="2286000"/>
        </p:xfrm>
        <a:graphic>
          <a:graphicData uri="http://schemas.openxmlformats.org/drawingml/2006/table">
            <a:tbl>
              <a:tblPr/>
              <a:tblGrid>
                <a:gridCol w="635000">
                  <a:extLst>
                    <a:ext uri="{9D8B030D-6E8A-4147-A177-3AD203B41FA5}">
                      <a16:colId xmlns:a16="http://schemas.microsoft.com/office/drawing/2014/main" val="20000"/>
                    </a:ext>
                  </a:extLst>
                </a:gridCol>
              </a:tblGrid>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31</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0"/>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38</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1"/>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32</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2"/>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31</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3"/>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33</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4"/>
                  </a:ext>
                </a:extLst>
              </a:tr>
              <a:tr h="381000">
                <a:tc>
                  <a:txBody>
                    <a:bodyPr/>
                    <a:lstStyle/>
                    <a:p>
                      <a:pPr marL="0" marR="0" lvl="0" indent="0" algn="ctr" defTabSz="914400" rtl="0" eaLnBrk="1" fontAlgn="base" latinLnBrk="0" hangingPunct="1">
                        <a:lnSpc>
                          <a:spcPct val="100000"/>
                        </a:lnSpc>
                        <a:spcBef>
                          <a:spcPct val="0"/>
                        </a:spcBef>
                        <a:spcAft>
                          <a:spcPct val="0"/>
                        </a:spcAft>
                        <a:buClr>
                          <a:srgbClr val="990000"/>
                        </a:buClr>
                        <a:buSzPct val="60000"/>
                        <a:buFont typeface="Wingdings 2" charset="2"/>
                        <a:buNone/>
                        <a:tabLst>
                          <a:tab pos="914400" algn="l"/>
                        </a:tabLst>
                      </a:pPr>
                      <a:r>
                        <a:rPr kumimoji="0" lang="en-US" sz="1800" b="1" i="0" u="none" strike="noStrike" cap="none" normalizeH="0" baseline="0" dirty="0">
                          <a:ln>
                            <a:noFill/>
                          </a:ln>
                          <a:solidFill>
                            <a:srgbClr val="000080"/>
                          </a:solidFill>
                          <a:effectLst/>
                          <a:latin typeface="Courier New"/>
                          <a:ea typeface="Monaco" charset="0"/>
                          <a:cs typeface="Courier New"/>
                          <a:sym typeface="Monaco" charset="0"/>
                        </a:rPr>
                        <a:t>00</a:t>
                      </a:r>
                    </a:p>
                  </a:txBody>
                  <a:tcPr marL="50800" marR="50800" marT="50800" marB="50800" anchor="ctr" horzOverflow="overflow">
                    <a:lnL w="25400" cap="flat" cmpd="sng" algn="ctr">
                      <a:solidFill>
                        <a:srgbClr val="000080"/>
                      </a:solidFill>
                      <a:prstDash val="solid"/>
                      <a:round/>
                      <a:headEnd type="none" w="med" len="med"/>
                      <a:tailEnd type="none" w="med" len="med"/>
                    </a:lnL>
                    <a:lnR w="25400" cap="flat" cmpd="sng" algn="ctr">
                      <a:solidFill>
                        <a:srgbClr val="000080"/>
                      </a:solidFill>
                      <a:prstDash val="solid"/>
                      <a:round/>
                      <a:headEnd type="none" w="med" len="med"/>
                      <a:tailEnd type="none" w="med" len="med"/>
                    </a:lnR>
                    <a:lnT w="25400" cap="flat" cmpd="sng" algn="ctr">
                      <a:solidFill>
                        <a:srgbClr val="000080"/>
                      </a:solidFill>
                      <a:prstDash val="solid"/>
                      <a:round/>
                      <a:headEnd type="none" w="med" len="med"/>
                      <a:tailEnd type="none" w="med" len="med"/>
                    </a:lnT>
                    <a:lnB w="25400" cap="flat" cmpd="sng" algn="ctr">
                      <a:solidFill>
                        <a:srgbClr val="000080"/>
                      </a:solidFill>
                      <a:prstDash val="solid"/>
                      <a:round/>
                      <a:headEnd type="none" w="med" len="med"/>
                      <a:tailEnd type="none" w="med" len="med"/>
                    </a:lnB>
                    <a:lnTlToBr>
                      <a:noFill/>
                    </a:lnTlToBr>
                    <a:lnBlToTr>
                      <a:noFill/>
                    </a:lnBlToTr>
                    <a:solidFill>
                      <a:srgbClr val="FFFEB2"/>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7959925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8" name="Rectangle 1"/>
          <p:cNvSpPr>
            <a:spLocks/>
          </p:cNvSpPr>
          <p:nvPr/>
        </p:nvSpPr>
        <p:spPr bwMode="auto">
          <a:xfrm>
            <a:off x="495300" y="3048000"/>
            <a:ext cx="8166100" cy="1193800"/>
          </a:xfrm>
          <a:prstGeom prst="rect">
            <a:avLst/>
          </a:prstGeom>
          <a:solidFill>
            <a:schemeClr val="bg2">
              <a:lumMod val="20000"/>
              <a:lumOff val="80000"/>
            </a:schemeClr>
          </a:solidFill>
          <a:ln w="19050">
            <a:noFill/>
            <a:miter lim="800000"/>
            <a:headEnd/>
            <a:tailEnd/>
          </a:ln>
        </p:spPr>
        <p:txBody>
          <a:bodyPr lIns="50800" tIns="50800" rIns="45720" bIns="50800">
            <a:prstTxWarp prst="textNoShape">
              <a:avLst/>
            </a:prstTxWarp>
          </a:bodyPr>
          <a:lstStyle/>
          <a:p>
            <a:pPr eaLnBrk="1" hangingPunct="1">
              <a:tabLst>
                <a:tab pos="1651000" algn="l"/>
                <a:tab pos="4737100" algn="l"/>
                <a:tab pos="5486400" algn="l"/>
              </a:tabLst>
            </a:pPr>
            <a:r>
              <a:rPr lang="en-US" sz="1800" b="0">
                <a:solidFill>
                  <a:srgbClr val="000066"/>
                </a:solidFill>
                <a:latin typeface="Courier New Bold" charset="0"/>
                <a:ea typeface="Courier New Bold" charset="0"/>
                <a:cs typeface="Courier New Bold" charset="0"/>
                <a:sym typeface="Courier New Bold" charset="0"/>
              </a:rPr>
              <a:t> </a:t>
            </a:r>
            <a:r>
              <a:rPr lang="en-US" sz="1800">
                <a:solidFill>
                  <a:srgbClr val="800000"/>
                </a:solidFill>
                <a:latin typeface="Helvetica" charset="0"/>
                <a:ea typeface="Helvetica" charset="0"/>
                <a:cs typeface="Helvetica" charset="0"/>
                <a:sym typeface="Helvetica" charset="0"/>
              </a:rPr>
              <a:t>Address	Instruction Code	Assembly Rendition</a:t>
            </a:r>
          </a:p>
          <a:p>
            <a:pPr eaLnBrk="1" hangingPunct="1">
              <a:tabLst>
                <a:tab pos="1651000" algn="l"/>
                <a:tab pos="4737100" algn="l"/>
                <a:tab pos="5486400" algn="l"/>
              </a:tabLst>
            </a:pPr>
            <a:r>
              <a:rPr lang="en-US" sz="1800" b="0">
                <a:solidFill>
                  <a:srgbClr val="000066"/>
                </a:solidFill>
                <a:latin typeface="Courier New Bold" charset="0"/>
                <a:ea typeface="Courier New Bold" charset="0"/>
                <a:cs typeface="Courier New Bold" charset="0"/>
                <a:sym typeface="Courier New Bold" charset="0"/>
              </a:rPr>
              <a:t> 8048365:	5b                   	pop    %ebx</a:t>
            </a:r>
          </a:p>
          <a:p>
            <a:pPr eaLnBrk="1" hangingPunct="1">
              <a:tabLst>
                <a:tab pos="1651000" algn="l"/>
                <a:tab pos="4737100" algn="l"/>
                <a:tab pos="5486400" algn="l"/>
              </a:tabLst>
            </a:pPr>
            <a:r>
              <a:rPr lang="en-US" sz="1800" b="0">
                <a:solidFill>
                  <a:srgbClr val="000066"/>
                </a:solidFill>
                <a:latin typeface="Courier New Bold" charset="0"/>
                <a:ea typeface="Courier New Bold" charset="0"/>
                <a:cs typeface="Courier New Bold" charset="0"/>
                <a:sym typeface="Courier New Bold" charset="0"/>
              </a:rPr>
              <a:t> 8048366:	81 c3 ab 12 00 00    	add    $0x12ab,%ebx</a:t>
            </a:r>
          </a:p>
          <a:p>
            <a:pPr eaLnBrk="1" hangingPunct="1">
              <a:tabLst>
                <a:tab pos="1651000" algn="l"/>
                <a:tab pos="4737100" algn="l"/>
                <a:tab pos="5486400" algn="l"/>
              </a:tabLst>
            </a:pPr>
            <a:r>
              <a:rPr lang="en-US" sz="1800" b="0">
                <a:solidFill>
                  <a:srgbClr val="000066"/>
                </a:solidFill>
                <a:latin typeface="Courier New Bold" charset="0"/>
                <a:ea typeface="Courier New Bold" charset="0"/>
                <a:cs typeface="Courier New Bold" charset="0"/>
                <a:sym typeface="Courier New Bold" charset="0"/>
              </a:rPr>
              <a:t> 804836c:	83 bb 28 00 00 00 00 	cmpl   $0x0,0x28(%ebx)</a:t>
            </a:r>
          </a:p>
        </p:txBody>
      </p:sp>
      <p:sp>
        <p:nvSpPr>
          <p:cNvPr id="50181" name="Rectangle 4"/>
          <p:cNvSpPr>
            <a:spLocks noGrp="1" noChangeArrowheads="1"/>
          </p:cNvSpPr>
          <p:nvPr>
            <p:ph type="title"/>
          </p:nvPr>
        </p:nvSpPr>
        <p:spPr/>
        <p:txBody>
          <a:bodyPr/>
          <a:lstStyle/>
          <a:p>
            <a:pPr marL="119063" indent="-119063" eaLnBrk="1" hangingPunct="1"/>
            <a:r>
              <a:rPr lang="en-US" dirty="0"/>
              <a:t>Reading Byte-Reversed Listings</a:t>
            </a:r>
          </a:p>
        </p:txBody>
      </p:sp>
      <p:sp>
        <p:nvSpPr>
          <p:cNvPr id="15365" name="Rectangle 5"/>
          <p:cNvSpPr>
            <a:spLocks noGrp="1" noChangeArrowheads="1"/>
          </p:cNvSpPr>
          <p:nvPr>
            <p:ph idx="1"/>
          </p:nvPr>
        </p:nvSpPr>
        <p:spPr/>
        <p:txBody>
          <a:bodyPr/>
          <a:lstStyle/>
          <a:p>
            <a:pPr eaLnBrk="1" hangingPunct="1">
              <a:tabLst>
                <a:tab pos="5981700" algn="r"/>
              </a:tabLst>
            </a:pPr>
            <a:r>
              <a:rPr lang="en-US" dirty="0"/>
              <a:t>Disassembly</a:t>
            </a:r>
          </a:p>
          <a:p>
            <a:pPr marL="552450" lvl="1" eaLnBrk="1" hangingPunct="1">
              <a:tabLst>
                <a:tab pos="5981700" algn="r"/>
              </a:tabLst>
            </a:pPr>
            <a:r>
              <a:rPr lang="en-US" dirty="0"/>
              <a:t>Text representation of binary machine code</a:t>
            </a:r>
          </a:p>
          <a:p>
            <a:pPr marL="552450" lvl="1" eaLnBrk="1" hangingPunct="1">
              <a:tabLst>
                <a:tab pos="5981700" algn="r"/>
              </a:tabLst>
            </a:pPr>
            <a:r>
              <a:rPr lang="en-US" dirty="0"/>
              <a:t>Generated by program that reads the machine code</a:t>
            </a:r>
          </a:p>
          <a:p>
            <a:pPr eaLnBrk="1" hangingPunct="1">
              <a:tabLst>
                <a:tab pos="5981700" algn="r"/>
              </a:tabLst>
            </a:pPr>
            <a:r>
              <a:rPr lang="en-US" dirty="0"/>
              <a:t>Example Fragment</a:t>
            </a:r>
          </a:p>
          <a:p>
            <a:pPr eaLnBrk="1" hangingPunct="1">
              <a:spcBef>
                <a:spcPts val="11100"/>
              </a:spcBef>
              <a:tabLst>
                <a:tab pos="5981700" algn="r"/>
              </a:tabLst>
            </a:pPr>
            <a:r>
              <a:rPr lang="en-US" dirty="0"/>
              <a:t>Deciphering Numbers</a:t>
            </a:r>
          </a:p>
          <a:p>
            <a:pPr marL="552450" lvl="1">
              <a:tabLst>
                <a:tab pos="5981700" algn="r"/>
              </a:tabLst>
            </a:pPr>
            <a:r>
              <a:rPr lang="en-US" dirty="0"/>
              <a:t>Value:	</a:t>
            </a:r>
            <a:r>
              <a:rPr lang="en-US" sz="1800" b="1" dirty="0">
                <a:latin typeface="Courier New" panose="02070309020205020404" pitchFamily="49" charset="0"/>
                <a:ea typeface="Monaco" charset="0"/>
                <a:cs typeface="Courier New" panose="02070309020205020404" pitchFamily="49" charset="0"/>
                <a:sym typeface="Monaco" charset="0"/>
              </a:rPr>
              <a:t>0x12ab</a:t>
            </a:r>
            <a:endParaRPr lang="en-US" sz="1800" b="1" dirty="0">
              <a:latin typeface="Courier New" panose="02070309020205020404" pitchFamily="49" charset="0"/>
              <a:ea typeface="Monaco" charset="0"/>
              <a:cs typeface="Courier New" panose="02070309020205020404" pitchFamily="49" charset="0"/>
            </a:endParaRPr>
          </a:p>
          <a:p>
            <a:pPr marL="552450" lvl="1">
              <a:tabLst>
                <a:tab pos="5981700" algn="r"/>
              </a:tabLst>
            </a:pPr>
            <a:r>
              <a:rPr lang="en-US" dirty="0"/>
              <a:t>Pad to 32 bits:	</a:t>
            </a:r>
            <a:r>
              <a:rPr lang="en-US" sz="1800" b="1" dirty="0">
                <a:latin typeface="Courier New" panose="02070309020205020404" pitchFamily="49" charset="0"/>
                <a:ea typeface="Monaco" charset="0"/>
                <a:cs typeface="Courier New" panose="02070309020205020404" pitchFamily="49" charset="0"/>
                <a:sym typeface="Monaco" charset="0"/>
              </a:rPr>
              <a:t>0x000012ab</a:t>
            </a:r>
            <a:endParaRPr lang="en-US" sz="1800" b="1" dirty="0">
              <a:latin typeface="Courier New" panose="02070309020205020404" pitchFamily="49" charset="0"/>
              <a:ea typeface="Monaco" charset="0"/>
              <a:cs typeface="Courier New" panose="02070309020205020404" pitchFamily="49" charset="0"/>
            </a:endParaRPr>
          </a:p>
          <a:p>
            <a:pPr marL="552450" lvl="1">
              <a:tabLst>
                <a:tab pos="5981700" algn="r"/>
              </a:tabLst>
            </a:pPr>
            <a:r>
              <a:rPr lang="en-US" dirty="0"/>
              <a:t>Split into bytes:	</a:t>
            </a:r>
            <a:r>
              <a:rPr lang="en-US" sz="1800" b="1" dirty="0">
                <a:latin typeface="Courier New" panose="02070309020205020404" pitchFamily="49" charset="0"/>
                <a:ea typeface="Monaco" charset="0"/>
                <a:cs typeface="Courier New" panose="02070309020205020404" pitchFamily="49" charset="0"/>
                <a:sym typeface="Monaco" charset="0"/>
              </a:rPr>
              <a:t>00 00 12 ab</a:t>
            </a:r>
            <a:endParaRPr lang="en-US" sz="1800" b="1" dirty="0">
              <a:latin typeface="Courier New" panose="02070309020205020404" pitchFamily="49" charset="0"/>
              <a:ea typeface="Monaco" charset="0"/>
              <a:cs typeface="Courier New" panose="02070309020205020404" pitchFamily="49" charset="0"/>
            </a:endParaRPr>
          </a:p>
          <a:p>
            <a:pPr marL="552450" lvl="1">
              <a:tabLst>
                <a:tab pos="5981700" algn="r"/>
              </a:tabLst>
            </a:pPr>
            <a:r>
              <a:rPr lang="en-US" dirty="0"/>
              <a:t>Reverse:	</a:t>
            </a:r>
            <a:r>
              <a:rPr lang="en-US" sz="1800" b="1" dirty="0">
                <a:latin typeface="Courier New" panose="02070309020205020404" pitchFamily="49" charset="0"/>
                <a:ea typeface="Monaco" charset="0"/>
                <a:cs typeface="Courier New" panose="02070309020205020404" pitchFamily="49" charset="0"/>
                <a:sym typeface="Monaco" charset="0"/>
              </a:rPr>
              <a:t>ab 12 00 00</a:t>
            </a:r>
          </a:p>
        </p:txBody>
      </p:sp>
      <p:sp>
        <p:nvSpPr>
          <p:cNvPr id="15366" name="Line 6"/>
          <p:cNvSpPr>
            <a:spLocks noChangeShapeType="1"/>
          </p:cNvSpPr>
          <p:nvPr/>
        </p:nvSpPr>
        <p:spPr bwMode="auto">
          <a:xfrm flipH="1">
            <a:off x="5867400" y="3886200"/>
            <a:ext cx="609600" cy="914400"/>
          </a:xfrm>
          <a:prstGeom prst="line">
            <a:avLst/>
          </a:prstGeom>
          <a:noFill/>
          <a:ln w="38100">
            <a:solidFill>
              <a:srgbClr val="FF5050"/>
            </a:solidFill>
            <a:round/>
            <a:headEn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nvGrpSpPr>
          <p:cNvPr id="2" name="Group 7"/>
          <p:cNvGrpSpPr>
            <a:grpSpLocks/>
          </p:cNvGrpSpPr>
          <p:nvPr/>
        </p:nvGrpSpPr>
        <p:grpSpPr bwMode="auto">
          <a:xfrm>
            <a:off x="2971800" y="3886200"/>
            <a:ext cx="1866900" cy="2286000"/>
            <a:chOff x="0" y="0"/>
            <a:chExt cx="1176" cy="1440"/>
          </a:xfrm>
        </p:grpSpPr>
        <p:sp>
          <p:nvSpPr>
            <p:cNvPr id="50185" name="Freeform 8"/>
            <p:cNvSpPr>
              <a:spLocks/>
            </p:cNvSpPr>
            <p:nvPr/>
          </p:nvSpPr>
          <p:spPr bwMode="auto">
            <a:xfrm rot="-5400000">
              <a:off x="476" y="-476"/>
              <a:ext cx="56" cy="1007"/>
            </a:xfrm>
            <a:custGeom>
              <a:avLst/>
              <a:gdLst>
                <a:gd name="T0" fmla="*/ 21600 w 21600"/>
                <a:gd name="T1" fmla="*/ 0 h 21600"/>
                <a:gd name="T2" fmla="*/ 10800 w 21600"/>
                <a:gd name="T3" fmla="*/ 1800 h 21600"/>
                <a:gd name="T4" fmla="*/ 10800 w 21600"/>
                <a:gd name="T5" fmla="*/ 9000 h 21600"/>
                <a:gd name="T6" fmla="*/ 0 w 21600"/>
                <a:gd name="T7" fmla="*/ 10800 h 21600"/>
                <a:gd name="T8" fmla="*/ 10800 w 21600"/>
                <a:gd name="T9" fmla="*/ 12600 h 21600"/>
                <a:gd name="T10" fmla="*/ 10800 w 21600"/>
                <a:gd name="T11" fmla="*/ 19800 h 21600"/>
                <a:gd name="T12" fmla="*/ 21600 w 21600"/>
                <a:gd name="T13" fmla="*/ 21600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1600" y="0"/>
                  </a:moveTo>
                  <a:cubicBezTo>
                    <a:pt x="15635" y="0"/>
                    <a:pt x="10800" y="806"/>
                    <a:pt x="10800" y="1800"/>
                  </a:cubicBezTo>
                  <a:lnTo>
                    <a:pt x="10800" y="9000"/>
                  </a:lnTo>
                  <a:cubicBezTo>
                    <a:pt x="10800" y="9994"/>
                    <a:pt x="5965" y="10800"/>
                    <a:pt x="0" y="10800"/>
                  </a:cubicBezTo>
                  <a:cubicBezTo>
                    <a:pt x="5965" y="10800"/>
                    <a:pt x="10800" y="11606"/>
                    <a:pt x="10800" y="12600"/>
                  </a:cubicBezTo>
                  <a:lnTo>
                    <a:pt x="10800" y="19800"/>
                  </a:lnTo>
                  <a:cubicBezTo>
                    <a:pt x="10800" y="20794"/>
                    <a:pt x="15635" y="21600"/>
                    <a:pt x="21600" y="21600"/>
                  </a:cubicBezTo>
                </a:path>
              </a:pathLst>
            </a:custGeom>
            <a:noFill/>
            <a:ln w="28575">
              <a:solidFill>
                <a:srgbClr val="FF5050"/>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0186" name="Line 9"/>
            <p:cNvSpPr>
              <a:spLocks noChangeShapeType="1"/>
            </p:cNvSpPr>
            <p:nvPr/>
          </p:nvSpPr>
          <p:spPr bwMode="auto">
            <a:xfrm rot="10800000">
              <a:off x="512" y="60"/>
              <a:ext cx="664" cy="1380"/>
            </a:xfrm>
            <a:prstGeom prst="line">
              <a:avLst/>
            </a:prstGeom>
            <a:noFill/>
            <a:ln w="38100">
              <a:solidFill>
                <a:srgbClr val="FF5050"/>
              </a:solidFill>
              <a:round/>
              <a:headEnd/>
              <a:tailEnd type="triangle" w="med" len="me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grpSp>
    </p:spTree>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7018" y="435678"/>
            <a:ext cx="8786982" cy="762000"/>
          </a:xfrm>
        </p:spPr>
        <p:txBody>
          <a:bodyPr/>
          <a:lstStyle/>
          <a:p>
            <a:r>
              <a:rPr lang="en-US" dirty="0"/>
              <a:t>Summary</a:t>
            </a:r>
          </a:p>
        </p:txBody>
      </p:sp>
      <p:sp>
        <p:nvSpPr>
          <p:cNvPr id="3" name="Content Placeholder 2"/>
          <p:cNvSpPr>
            <a:spLocks noGrp="1"/>
          </p:cNvSpPr>
          <p:nvPr>
            <p:ph idx="1"/>
          </p:nvPr>
        </p:nvSpPr>
        <p:spPr/>
        <p:txBody>
          <a:bodyPr/>
          <a:lstStyle/>
          <a:p>
            <a:r>
              <a:rPr lang="en-US" dirty="0"/>
              <a:t>Representing information as bits</a:t>
            </a:r>
          </a:p>
          <a:p>
            <a:r>
              <a:rPr lang="en-US" dirty="0"/>
              <a:t>Bit-level manipulations</a:t>
            </a:r>
          </a:p>
          <a:p>
            <a:r>
              <a:rPr lang="en-US" dirty="0"/>
              <a:t>Integers</a:t>
            </a:r>
          </a:p>
          <a:p>
            <a:pPr lvl="1"/>
            <a:r>
              <a:rPr lang="en-US" b="1" dirty="0"/>
              <a:t>Representation: unsigned and signed</a:t>
            </a:r>
          </a:p>
          <a:p>
            <a:pPr lvl="1"/>
            <a:r>
              <a:rPr lang="en-US" b="1" dirty="0"/>
              <a:t>Conversion, casting</a:t>
            </a:r>
          </a:p>
          <a:p>
            <a:pPr lvl="1"/>
            <a:r>
              <a:rPr lang="en-US" b="1" dirty="0"/>
              <a:t>Expanding, truncating</a:t>
            </a:r>
          </a:p>
          <a:p>
            <a:pPr lvl="1"/>
            <a:r>
              <a:rPr lang="en-US" b="1" dirty="0"/>
              <a:t>Addition, negation, multiplication, shifting</a:t>
            </a:r>
          </a:p>
          <a:p>
            <a:r>
              <a:rPr lang="en-US" dirty="0"/>
              <a:t>Representations in memory, pointers, strings</a:t>
            </a:r>
          </a:p>
          <a:p>
            <a:r>
              <a:rPr lang="en-US" dirty="0"/>
              <a:t>Summary</a:t>
            </a:r>
          </a:p>
        </p:txBody>
      </p:sp>
    </p:spTree>
    <p:extLst>
      <p:ext uri="{BB962C8B-B14F-4D97-AF65-F5344CB8AC3E}">
        <p14:creationId xmlns:p14="http://schemas.microsoft.com/office/powerpoint/2010/main" val="1889420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lstStyle/>
          <a:p>
            <a:pPr eaLnBrk="1" hangingPunct="1">
              <a:defRPr/>
            </a:pPr>
            <a:r>
              <a:rPr lang="en-US" dirty="0"/>
              <a:t>Integer C Puzzles</a:t>
            </a:r>
          </a:p>
        </p:txBody>
      </p:sp>
      <p:sp>
        <p:nvSpPr>
          <p:cNvPr id="50179" name="Rectangle 4"/>
          <p:cNvSpPr>
            <a:spLocks noChangeArrowheads="1"/>
          </p:cNvSpPr>
          <p:nvPr/>
        </p:nvSpPr>
        <p:spPr bwMode="auto">
          <a:xfrm>
            <a:off x="3276600" y="1447800"/>
            <a:ext cx="5867400" cy="4829527"/>
          </a:xfrm>
          <a:prstGeom prst="rect">
            <a:avLst/>
          </a:prstGeom>
          <a:noFill/>
          <a:ln w="25400">
            <a:noFill/>
            <a:miter lim="800000"/>
            <a:headEnd/>
            <a:tailEnd/>
          </a:ln>
        </p:spPr>
        <p:txBody>
          <a:bodyPr wrap="square" lIns="90487" tIns="44450" rIns="90487" bIns="44450">
            <a:spAutoFit/>
          </a:bodyPr>
          <a:lstStyle/>
          <a:p>
            <a:pPr>
              <a:lnSpc>
                <a:spcPct val="100000"/>
              </a:lnSpc>
              <a:spcBef>
                <a:spcPct val="20000"/>
              </a:spcBef>
              <a:tabLst>
                <a:tab pos="2632075" algn="l"/>
                <a:tab pos="3148013" algn="l"/>
                <a:tab pos="5829300" algn="r"/>
              </a:tabLst>
            </a:pPr>
            <a:r>
              <a:rPr lang="en-US" sz="2000" dirty="0">
                <a:latin typeface="Courier New"/>
                <a:cs typeface="Courier New"/>
              </a:rPr>
              <a:t>x &lt; 0	</a:t>
            </a:r>
            <a:r>
              <a:rPr lang="en-US" sz="2000" dirty="0">
                <a:latin typeface="Courier New"/>
                <a:cs typeface="Courier New"/>
                <a:sym typeface="Symbol"/>
              </a:rPr>
              <a:t></a:t>
            </a:r>
            <a:r>
              <a:rPr lang="en-US" sz="2000" dirty="0">
                <a:latin typeface="Courier New"/>
                <a:cs typeface="Courier New"/>
              </a:rPr>
              <a:t>	((x*2) &lt; 0)</a:t>
            </a:r>
          </a:p>
          <a:p>
            <a:pPr>
              <a:lnSpc>
                <a:spcPct val="100000"/>
              </a:lnSpc>
              <a:spcBef>
                <a:spcPct val="20000"/>
              </a:spcBef>
              <a:tabLst>
                <a:tab pos="2632075" algn="l"/>
                <a:tab pos="3148013" algn="l"/>
                <a:tab pos="5829300" algn="r"/>
              </a:tabLst>
            </a:pPr>
            <a:r>
              <a:rPr lang="en-US" sz="2000" dirty="0" err="1">
                <a:latin typeface="Courier New"/>
                <a:cs typeface="Courier New"/>
              </a:rPr>
              <a:t>ux</a:t>
            </a:r>
            <a:r>
              <a:rPr lang="en-US" sz="2000" dirty="0">
                <a:latin typeface="Courier New"/>
                <a:cs typeface="Courier New"/>
              </a:rPr>
              <a:t> &gt;= 0</a:t>
            </a:r>
          </a:p>
          <a:p>
            <a:pPr>
              <a:lnSpc>
                <a:spcPct val="100000"/>
              </a:lnSpc>
              <a:spcBef>
                <a:spcPct val="20000"/>
              </a:spcBef>
              <a:tabLst>
                <a:tab pos="2632075" algn="l"/>
                <a:tab pos="3148013" algn="l"/>
                <a:tab pos="5829300" algn="r"/>
              </a:tabLst>
            </a:pPr>
            <a:r>
              <a:rPr lang="en-US" sz="2000" dirty="0">
                <a:latin typeface="Courier New"/>
                <a:cs typeface="Courier New"/>
              </a:rPr>
              <a:t>x &amp; 7 == 7	</a:t>
            </a:r>
            <a:r>
              <a:rPr lang="en-US" sz="2000" dirty="0">
                <a:latin typeface="Symbol" panose="05050102010706020507" pitchFamily="18" charset="2"/>
                <a:cs typeface="Courier New"/>
              </a:rPr>
              <a:t></a:t>
            </a:r>
            <a:r>
              <a:rPr lang="en-US" sz="2000" dirty="0">
                <a:latin typeface="Courier New"/>
                <a:cs typeface="Courier New"/>
              </a:rPr>
              <a:t>	(x&lt;&lt;30) &lt; 0</a:t>
            </a:r>
          </a:p>
          <a:p>
            <a:pPr>
              <a:lnSpc>
                <a:spcPct val="100000"/>
              </a:lnSpc>
              <a:spcBef>
                <a:spcPct val="20000"/>
              </a:spcBef>
              <a:tabLst>
                <a:tab pos="2632075" algn="l"/>
                <a:tab pos="3148013" algn="l"/>
                <a:tab pos="5829300" algn="r"/>
              </a:tabLst>
            </a:pPr>
            <a:r>
              <a:rPr lang="en-US" sz="2000" dirty="0" err="1">
                <a:latin typeface="Courier New"/>
                <a:cs typeface="Courier New"/>
              </a:rPr>
              <a:t>ux</a:t>
            </a:r>
            <a:r>
              <a:rPr lang="en-US" sz="2000" dirty="0">
                <a:latin typeface="Courier New"/>
                <a:cs typeface="Courier New"/>
              </a:rPr>
              <a:t> &gt; -1</a:t>
            </a:r>
          </a:p>
          <a:p>
            <a:pPr>
              <a:lnSpc>
                <a:spcPct val="100000"/>
              </a:lnSpc>
              <a:spcBef>
                <a:spcPct val="20000"/>
              </a:spcBef>
              <a:tabLst>
                <a:tab pos="2632075" algn="l"/>
                <a:tab pos="3148013" algn="l"/>
                <a:tab pos="5829300" algn="r"/>
              </a:tabLst>
            </a:pPr>
            <a:r>
              <a:rPr lang="en-US" sz="2000" dirty="0">
                <a:latin typeface="Courier New"/>
                <a:cs typeface="Courier New"/>
              </a:rPr>
              <a:t>x &gt; y	</a:t>
            </a:r>
            <a:r>
              <a:rPr lang="en-US" sz="2000" dirty="0">
                <a:latin typeface="Symbol" panose="05050102010706020507" pitchFamily="18" charset="2"/>
                <a:cs typeface="Courier New"/>
              </a:rPr>
              <a:t></a:t>
            </a:r>
            <a:r>
              <a:rPr lang="en-US" sz="2000" dirty="0">
                <a:latin typeface="Courier New"/>
                <a:cs typeface="Courier New"/>
              </a:rPr>
              <a:t>	-x &lt; -y</a:t>
            </a:r>
          </a:p>
          <a:p>
            <a:pPr>
              <a:lnSpc>
                <a:spcPct val="100000"/>
              </a:lnSpc>
              <a:spcBef>
                <a:spcPct val="20000"/>
              </a:spcBef>
              <a:tabLst>
                <a:tab pos="2632075" algn="l"/>
                <a:tab pos="3148013" algn="l"/>
                <a:tab pos="5829300" algn="r"/>
              </a:tabLst>
            </a:pPr>
            <a:r>
              <a:rPr lang="en-US" sz="2000" dirty="0">
                <a:latin typeface="Courier New"/>
                <a:cs typeface="Courier New"/>
              </a:rPr>
              <a:t>x * x &gt;= 0</a:t>
            </a:r>
          </a:p>
          <a:p>
            <a:pPr>
              <a:lnSpc>
                <a:spcPct val="100000"/>
              </a:lnSpc>
              <a:spcBef>
                <a:spcPct val="20000"/>
              </a:spcBef>
              <a:tabLst>
                <a:tab pos="2632075" algn="l"/>
                <a:tab pos="3148013" algn="l"/>
                <a:tab pos="5829300" algn="r"/>
              </a:tabLst>
            </a:pPr>
            <a:r>
              <a:rPr lang="en-US" sz="2000" dirty="0">
                <a:latin typeface="Courier New"/>
                <a:cs typeface="Courier New"/>
              </a:rPr>
              <a:t>x &gt; 0 &amp;&amp; y &gt; 0	</a:t>
            </a:r>
            <a:r>
              <a:rPr lang="en-US" sz="2000" dirty="0">
                <a:latin typeface="Symbol" panose="05050102010706020507" pitchFamily="18" charset="2"/>
                <a:cs typeface="Courier New"/>
              </a:rPr>
              <a:t></a:t>
            </a:r>
            <a:r>
              <a:rPr lang="en-US" sz="2000" dirty="0">
                <a:latin typeface="Courier New"/>
                <a:cs typeface="Courier New"/>
              </a:rPr>
              <a:t>	x + y &gt; 0</a:t>
            </a:r>
          </a:p>
          <a:p>
            <a:pPr>
              <a:lnSpc>
                <a:spcPct val="100000"/>
              </a:lnSpc>
              <a:spcBef>
                <a:spcPct val="20000"/>
              </a:spcBef>
              <a:tabLst>
                <a:tab pos="2632075" algn="l"/>
                <a:tab pos="3148013" algn="l"/>
                <a:tab pos="5829300" algn="r"/>
              </a:tabLst>
            </a:pPr>
            <a:r>
              <a:rPr lang="en-US" sz="2000" dirty="0">
                <a:latin typeface="Courier New"/>
                <a:cs typeface="Courier New"/>
              </a:rPr>
              <a:t>x &gt;= 0	</a:t>
            </a:r>
            <a:r>
              <a:rPr lang="en-US" sz="2000" dirty="0">
                <a:latin typeface="Symbol" panose="05050102010706020507" pitchFamily="18" charset="2"/>
                <a:cs typeface="Courier New"/>
              </a:rPr>
              <a:t></a:t>
            </a:r>
            <a:r>
              <a:rPr lang="en-US" sz="2000" dirty="0">
                <a:latin typeface="Courier New"/>
                <a:cs typeface="Courier New"/>
              </a:rPr>
              <a:t>	-x &lt;= 0</a:t>
            </a:r>
          </a:p>
          <a:p>
            <a:pPr>
              <a:lnSpc>
                <a:spcPct val="100000"/>
              </a:lnSpc>
              <a:spcBef>
                <a:spcPct val="20000"/>
              </a:spcBef>
              <a:tabLst>
                <a:tab pos="2632075" algn="l"/>
                <a:tab pos="3148013" algn="l"/>
                <a:tab pos="5829300" algn="r"/>
              </a:tabLst>
            </a:pPr>
            <a:r>
              <a:rPr lang="en-US" sz="2000" dirty="0">
                <a:latin typeface="Courier New"/>
                <a:cs typeface="Courier New"/>
              </a:rPr>
              <a:t>x &lt;= 0	</a:t>
            </a:r>
            <a:r>
              <a:rPr lang="en-US" sz="2000" dirty="0">
                <a:latin typeface="Symbol" panose="05050102010706020507" pitchFamily="18" charset="2"/>
                <a:cs typeface="Courier New"/>
              </a:rPr>
              <a:t></a:t>
            </a:r>
            <a:r>
              <a:rPr lang="en-US" sz="2000" dirty="0">
                <a:latin typeface="Courier New"/>
                <a:cs typeface="Courier New"/>
              </a:rPr>
              <a:t>	-x &gt;= 0</a:t>
            </a:r>
          </a:p>
          <a:p>
            <a:pPr>
              <a:lnSpc>
                <a:spcPct val="100000"/>
              </a:lnSpc>
              <a:spcBef>
                <a:spcPct val="20000"/>
              </a:spcBef>
              <a:tabLst>
                <a:tab pos="2632075" algn="l"/>
                <a:tab pos="3148013" algn="l"/>
                <a:tab pos="5829300" algn="r"/>
              </a:tabLst>
            </a:pPr>
            <a:r>
              <a:rPr lang="en-US" sz="2000" dirty="0">
                <a:latin typeface="Courier New"/>
                <a:cs typeface="Courier New"/>
              </a:rPr>
              <a:t>(x|-x)&gt;&gt;31 == -1</a:t>
            </a:r>
          </a:p>
          <a:p>
            <a:pPr>
              <a:lnSpc>
                <a:spcPct val="100000"/>
              </a:lnSpc>
              <a:spcBef>
                <a:spcPct val="20000"/>
              </a:spcBef>
              <a:tabLst>
                <a:tab pos="2632075" algn="l"/>
                <a:tab pos="3148013" algn="l"/>
                <a:tab pos="5829300" algn="r"/>
              </a:tabLst>
            </a:pPr>
            <a:r>
              <a:rPr lang="en-US" sz="2000" dirty="0" err="1">
                <a:latin typeface="Courier New"/>
                <a:cs typeface="Courier New"/>
              </a:rPr>
              <a:t>ux</a:t>
            </a:r>
            <a:r>
              <a:rPr lang="en-US" sz="2000" dirty="0">
                <a:latin typeface="Courier New"/>
                <a:cs typeface="Courier New"/>
              </a:rPr>
              <a:t> &gt;&gt; 3 == </a:t>
            </a:r>
            <a:r>
              <a:rPr lang="en-US" sz="2000" dirty="0" err="1">
                <a:latin typeface="Courier New"/>
                <a:cs typeface="Courier New"/>
              </a:rPr>
              <a:t>ux</a:t>
            </a:r>
            <a:r>
              <a:rPr lang="en-US" sz="2000" dirty="0">
                <a:latin typeface="Courier New"/>
                <a:cs typeface="Courier New"/>
              </a:rPr>
              <a:t>/8</a:t>
            </a:r>
          </a:p>
          <a:p>
            <a:pPr>
              <a:lnSpc>
                <a:spcPct val="100000"/>
              </a:lnSpc>
              <a:spcBef>
                <a:spcPct val="20000"/>
              </a:spcBef>
              <a:tabLst>
                <a:tab pos="2632075" algn="l"/>
                <a:tab pos="3148013" algn="l"/>
                <a:tab pos="5829300" algn="r"/>
              </a:tabLst>
            </a:pPr>
            <a:r>
              <a:rPr lang="en-US" sz="2000" dirty="0">
                <a:latin typeface="Courier New"/>
                <a:cs typeface="Courier New"/>
              </a:rPr>
              <a:t>x &gt;&gt; 3 == x/8</a:t>
            </a:r>
          </a:p>
          <a:p>
            <a:pPr>
              <a:lnSpc>
                <a:spcPct val="100000"/>
              </a:lnSpc>
              <a:spcBef>
                <a:spcPct val="20000"/>
              </a:spcBef>
              <a:tabLst>
                <a:tab pos="2632075" algn="l"/>
                <a:tab pos="3148013" algn="l"/>
                <a:tab pos="5829300" algn="r"/>
              </a:tabLst>
            </a:pPr>
            <a:r>
              <a:rPr lang="en-US" sz="2000" dirty="0">
                <a:latin typeface="Courier New"/>
                <a:cs typeface="Courier New"/>
              </a:rPr>
              <a:t>x &amp; (x-1) != 0</a:t>
            </a:r>
          </a:p>
        </p:txBody>
      </p:sp>
      <p:sp>
        <p:nvSpPr>
          <p:cNvPr id="50180" name="Rectangle 5"/>
          <p:cNvSpPr>
            <a:spLocks noChangeArrowheads="1"/>
          </p:cNvSpPr>
          <p:nvPr/>
        </p:nvSpPr>
        <p:spPr bwMode="auto">
          <a:xfrm>
            <a:off x="152400" y="4213367"/>
            <a:ext cx="2819400" cy="1782539"/>
          </a:xfrm>
          <a:prstGeom prst="rect">
            <a:avLst/>
          </a:prstGeom>
          <a:solidFill>
            <a:srgbClr val="FFFF99"/>
          </a:solidFill>
          <a:ln w="25400">
            <a:solidFill>
              <a:schemeClr val="tx1"/>
            </a:solidFill>
            <a:miter lim="800000"/>
            <a:headEnd/>
            <a:tailEnd/>
          </a:ln>
        </p:spPr>
        <p:txBody>
          <a:bodyPr wrap="square" lIns="90487" tIns="44450" rIns="90487" bIns="44450">
            <a:spAutoFit/>
          </a:bodyPr>
          <a:lstStyle/>
          <a:p>
            <a:pPr>
              <a:lnSpc>
                <a:spcPct val="100000"/>
              </a:lnSpc>
              <a:spcBef>
                <a:spcPct val="50000"/>
              </a:spcBef>
              <a:tabLst>
                <a:tab pos="1371600" algn="l"/>
                <a:tab pos="2286000" algn="l"/>
              </a:tabLst>
            </a:pPr>
            <a:r>
              <a:rPr lang="en-US" sz="2000" dirty="0" err="1">
                <a:latin typeface="Courier New"/>
                <a:cs typeface="Courier New"/>
              </a:rPr>
              <a:t>int</a:t>
            </a:r>
            <a:r>
              <a:rPr lang="en-US" sz="2000" dirty="0">
                <a:latin typeface="Courier New"/>
                <a:cs typeface="Courier New"/>
              </a:rPr>
              <a:t> x = </a:t>
            </a:r>
            <a:r>
              <a:rPr lang="en-US" sz="2000" dirty="0" err="1">
                <a:latin typeface="Courier New"/>
                <a:cs typeface="Courier New"/>
              </a:rPr>
              <a:t>foo</a:t>
            </a:r>
            <a:r>
              <a:rPr lang="en-US" sz="2000" dirty="0">
                <a:latin typeface="Courier New"/>
                <a:cs typeface="Courier New"/>
              </a:rPr>
              <a:t>();</a:t>
            </a:r>
          </a:p>
          <a:p>
            <a:pPr>
              <a:lnSpc>
                <a:spcPct val="100000"/>
              </a:lnSpc>
              <a:spcBef>
                <a:spcPct val="50000"/>
              </a:spcBef>
              <a:tabLst>
                <a:tab pos="1371600" algn="l"/>
                <a:tab pos="2286000" algn="l"/>
              </a:tabLst>
            </a:pPr>
            <a:r>
              <a:rPr lang="en-US" sz="2000" dirty="0" err="1">
                <a:latin typeface="Courier New"/>
                <a:cs typeface="Courier New"/>
              </a:rPr>
              <a:t>int</a:t>
            </a:r>
            <a:r>
              <a:rPr lang="en-US" sz="2000" dirty="0">
                <a:latin typeface="Courier New"/>
                <a:cs typeface="Courier New"/>
              </a:rPr>
              <a:t> y = bar();</a:t>
            </a:r>
          </a:p>
          <a:p>
            <a:pPr>
              <a:lnSpc>
                <a:spcPct val="100000"/>
              </a:lnSpc>
              <a:spcBef>
                <a:spcPct val="50000"/>
              </a:spcBef>
              <a:tabLst>
                <a:tab pos="1371600" algn="l"/>
                <a:tab pos="2286000" algn="l"/>
              </a:tabLst>
            </a:pPr>
            <a:r>
              <a:rPr lang="en-US" sz="2000" dirty="0">
                <a:latin typeface="Courier New"/>
                <a:cs typeface="Courier New"/>
              </a:rPr>
              <a:t>unsigned </a:t>
            </a:r>
            <a:r>
              <a:rPr lang="en-US" sz="2000" dirty="0" err="1">
                <a:latin typeface="Courier New"/>
                <a:cs typeface="Courier New"/>
              </a:rPr>
              <a:t>ux</a:t>
            </a:r>
            <a:r>
              <a:rPr lang="en-US" sz="2000" dirty="0">
                <a:latin typeface="Courier New"/>
                <a:cs typeface="Courier New"/>
              </a:rPr>
              <a:t> = x;</a:t>
            </a:r>
          </a:p>
          <a:p>
            <a:pPr>
              <a:lnSpc>
                <a:spcPct val="100000"/>
              </a:lnSpc>
              <a:spcBef>
                <a:spcPct val="50000"/>
              </a:spcBef>
              <a:tabLst>
                <a:tab pos="1371600" algn="l"/>
                <a:tab pos="2286000" algn="l"/>
              </a:tabLst>
            </a:pPr>
            <a:r>
              <a:rPr lang="en-US" sz="2000" dirty="0">
                <a:latin typeface="Courier New"/>
                <a:cs typeface="Courier New"/>
              </a:rPr>
              <a:t>unsigned </a:t>
            </a:r>
            <a:r>
              <a:rPr lang="en-US" sz="2000" dirty="0" err="1">
                <a:latin typeface="Courier New"/>
                <a:cs typeface="Courier New"/>
              </a:rPr>
              <a:t>uy</a:t>
            </a:r>
            <a:r>
              <a:rPr lang="en-US" sz="2000" dirty="0">
                <a:latin typeface="Courier New"/>
                <a:cs typeface="Courier New"/>
              </a:rPr>
              <a:t> = y;</a:t>
            </a:r>
          </a:p>
        </p:txBody>
      </p:sp>
      <p:sp>
        <p:nvSpPr>
          <p:cNvPr id="50181" name="Rectangle 6"/>
          <p:cNvSpPr>
            <a:spLocks noChangeArrowheads="1"/>
          </p:cNvSpPr>
          <p:nvPr/>
        </p:nvSpPr>
        <p:spPr bwMode="auto">
          <a:xfrm>
            <a:off x="609600" y="3671097"/>
            <a:ext cx="1770933" cy="459100"/>
          </a:xfrm>
          <a:prstGeom prst="rect">
            <a:avLst/>
          </a:prstGeom>
          <a:noFill/>
          <a:ln w="25400">
            <a:noFill/>
            <a:miter lim="800000"/>
            <a:headEnd/>
            <a:tailEnd/>
          </a:ln>
        </p:spPr>
        <p:txBody>
          <a:bodyPr wrap="none" lIns="90487" tIns="44450" rIns="90487" bIns="44450">
            <a:spAutoFit/>
          </a:bodyPr>
          <a:lstStyle/>
          <a:p>
            <a:pPr>
              <a:lnSpc>
                <a:spcPct val="100000"/>
              </a:lnSpc>
            </a:pPr>
            <a:r>
              <a:rPr lang="en-US" dirty="0">
                <a:latin typeface="Calibri" pitchFamily="34" charset="0"/>
              </a:rPr>
              <a:t>Initialization</a:t>
            </a:r>
          </a:p>
        </p:txBody>
      </p:sp>
      <p:pic>
        <p:nvPicPr>
          <p:cNvPr id="75780" name="Picture 4" descr="https://upload.wikimedia.org/wikipedia/commons/thumb/b/ba/Red_x.svg/1024px-Red_x.svg.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5020" y="1521540"/>
            <a:ext cx="228600" cy="228600"/>
          </a:xfrm>
          <a:prstGeom prst="rect">
            <a:avLst/>
          </a:prstGeom>
          <a:noFill/>
          <a:extLst>
            <a:ext uri="{909E8E84-426E-40dd-AFC4-6F175D3DCCD1}">
              <a14:hiddenFill xmlns:a14="http://schemas.microsoft.com/office/drawing/2010/main" xmlns="">
                <a:solidFill>
                  <a:srgbClr val="FFFFFF"/>
                </a:solidFill>
              </a14:hiddenFill>
            </a:ext>
          </a:extLst>
        </p:spPr>
      </p:pic>
      <p:pic>
        <p:nvPicPr>
          <p:cNvPr id="75784" name="Picture 8" descr="Thumbnail for version as of 20:40, 31 January 2008">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7194" y="1885144"/>
            <a:ext cx="224252" cy="224252"/>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8" descr="Thumbnail for version as of 20:40, 31 January 2008">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7194" y="2244400"/>
            <a:ext cx="224252" cy="224252"/>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4" descr="https://upload.wikimedia.org/wikipedia/commons/thumb/b/ba/Red_x.svg/1024px-Red_x.svg.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5020" y="2603656"/>
            <a:ext cx="228600" cy="22860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4" descr="https://upload.wikimedia.org/wikipedia/commons/thumb/b/ba/Red_x.svg/1024px-Red_x.svg.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5020" y="2967260"/>
            <a:ext cx="228600" cy="228600"/>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4" descr="https://upload.wikimedia.org/wikipedia/commons/thumb/b/ba/Red_x.svg/1024px-Red_x.svg.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5020" y="3330864"/>
            <a:ext cx="228600" cy="228600"/>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4" descr="https://upload.wikimedia.org/wikipedia/commons/thumb/b/ba/Red_x.svg/1024px-Red_x.svg.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5020" y="3694468"/>
            <a:ext cx="228600" cy="228600"/>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8" descr="Thumbnail for version as of 20:40, 31 January 2008">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7194" y="4058072"/>
            <a:ext cx="224252" cy="224252"/>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4" descr="https://upload.wikimedia.org/wikipedia/commons/thumb/b/ba/Red_x.svg/1024px-Red_x.svg.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5020" y="4417328"/>
            <a:ext cx="228600" cy="228600"/>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4" descr="https://upload.wikimedia.org/wikipedia/commons/thumb/b/ba/Red_x.svg/1024px-Red_x.svg.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5020" y="4780932"/>
            <a:ext cx="228600" cy="228600"/>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8" descr="Thumbnail for version as of 20:40, 31 January 2008">
            <a:hlinkClick r:id="rId5"/>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677194" y="5144536"/>
            <a:ext cx="224252" cy="224252"/>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4" descr="https://upload.wikimedia.org/wikipedia/commons/thumb/b/ba/Red_x.svg/1024px-Red_x.svg.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5020" y="5503792"/>
            <a:ext cx="228600" cy="228600"/>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4" descr="https://upload.wikimedia.org/wikipedia/commons/thumb/b/ba/Red_x.svg/1024px-Red_x.svg.pn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675020" y="5867400"/>
            <a:ext cx="228600" cy="2286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578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0179">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578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179">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0179">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0179">
                                            <p:txEl>
                                              <p:pRg st="4" end="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0179">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0179">
                                            <p:txEl>
                                              <p:pRg st="6" end="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50179">
                                            <p:txEl>
                                              <p:pRg st="7" end="7"/>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1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50179">
                                            <p:txEl>
                                              <p:pRg st="8" end="8"/>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7"/>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50179">
                                            <p:txEl>
                                              <p:pRg st="9" end="9"/>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1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50179">
                                            <p:txEl>
                                              <p:pRg st="10" end="10"/>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50179">
                                            <p:txEl>
                                              <p:pRg st="11" end="11"/>
                                            </p:txEl>
                                          </p:spTgt>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2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50179">
                                            <p:txEl>
                                              <p:pRg st="12" end="12"/>
                                            </p:txEl>
                                          </p:spTgt>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uiExpand="1"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4" name="Rectangle 3"/>
          <p:cNvSpPr>
            <a:spLocks noGrp="1" noChangeArrowheads="1"/>
          </p:cNvSpPr>
          <p:nvPr>
            <p:ph type="title"/>
          </p:nvPr>
        </p:nvSpPr>
        <p:spPr/>
        <p:txBody>
          <a:bodyPr/>
          <a:lstStyle/>
          <a:p>
            <a:pPr marL="119063" indent="-119063" eaLnBrk="1" hangingPunct="1"/>
            <a:r>
              <a:rPr lang="en-US"/>
              <a:t>Boolean Algebra</a:t>
            </a:r>
          </a:p>
        </p:txBody>
      </p:sp>
      <p:sp>
        <p:nvSpPr>
          <p:cNvPr id="56325" name="Rectangle 4"/>
          <p:cNvSpPr>
            <a:spLocks noGrp="1" noChangeArrowheads="1"/>
          </p:cNvSpPr>
          <p:nvPr>
            <p:ph idx="1"/>
          </p:nvPr>
        </p:nvSpPr>
        <p:spPr/>
        <p:txBody>
          <a:bodyPr/>
          <a:lstStyle/>
          <a:p>
            <a:pPr eaLnBrk="1" hangingPunct="1"/>
            <a:r>
              <a:rPr lang="en-US"/>
              <a:t>Developed by George Boole in 19th Century</a:t>
            </a:r>
          </a:p>
          <a:p>
            <a:pPr marL="552450" lvl="1" eaLnBrk="1" hangingPunct="1"/>
            <a:r>
              <a:rPr lang="en-US"/>
              <a:t>Algebraic representation of logic</a:t>
            </a:r>
          </a:p>
          <a:p>
            <a:pPr marL="838200" lvl="2" eaLnBrk="1" hangingPunct="1"/>
            <a:r>
              <a:rPr lang="en-US"/>
              <a:t>Encode “True” as 1 and “False” as 0</a:t>
            </a:r>
          </a:p>
        </p:txBody>
      </p:sp>
      <p:sp>
        <p:nvSpPr>
          <p:cNvPr id="56326" name="Rectangle 5"/>
          <p:cNvSpPr>
            <a:spLocks/>
          </p:cNvSpPr>
          <p:nvPr/>
        </p:nvSpPr>
        <p:spPr bwMode="auto">
          <a:xfrm>
            <a:off x="317500" y="2603500"/>
            <a:ext cx="3746500" cy="825500"/>
          </a:xfrm>
          <a:prstGeom prst="rect">
            <a:avLst/>
          </a:prstGeom>
          <a:noFill/>
          <a:ln w="12700">
            <a:noFill/>
            <a:miter lim="800000"/>
            <a:headEnd/>
            <a:tailEnd/>
          </a:ln>
        </p:spPr>
        <p:txBody>
          <a:bodyPr lIns="0" tIns="0" rIns="0" bIns="0">
            <a:prstTxWarp prst="textNoShape">
              <a:avLst/>
            </a:prstTxWarp>
          </a:bodyPr>
          <a:lstStyle/>
          <a:p>
            <a:pPr eaLnBrk="1" hangingPunct="1">
              <a:spcBef>
                <a:spcPts val="575"/>
              </a:spcBef>
            </a:pPr>
            <a:r>
              <a:rPr lang="en-US" b="0" dirty="0">
                <a:solidFill>
                  <a:srgbClr val="000000"/>
                </a:solidFill>
                <a:latin typeface="Calibri Bold" charset="0"/>
                <a:ea typeface="Calibri Bold" charset="0"/>
                <a:cs typeface="Calibri Bold" charset="0"/>
                <a:sym typeface="Calibri Bold" charset="0"/>
              </a:rPr>
              <a:t>And</a:t>
            </a:r>
          </a:p>
          <a:p>
            <a:pPr eaLnBrk="1" hangingPunct="1">
              <a:spcBef>
                <a:spcPts val="575"/>
              </a:spcBef>
              <a:buClr>
                <a:srgbClr val="980002"/>
              </a:buClr>
              <a:buSzPct val="60000"/>
              <a:buFont typeface="Wingdings" charset="2"/>
              <a:buChar char="n"/>
            </a:pPr>
            <a:r>
              <a:rPr lang="en-US" sz="2000" b="0" dirty="0">
                <a:solidFill>
                  <a:srgbClr val="000000"/>
                </a:solidFill>
                <a:latin typeface="Calibri Bold" charset="0"/>
                <a:ea typeface="Calibri Bold" charset="0"/>
                <a:cs typeface="Calibri Bold" charset="0"/>
                <a:sym typeface="Calibri Bold" charset="0"/>
              </a:rPr>
              <a:t> A&amp;B = 1 when both A=1 and B=1</a:t>
            </a:r>
          </a:p>
        </p:txBody>
      </p:sp>
      <p:pic>
        <p:nvPicPr>
          <p:cNvPr id="56327" name="Picture 6"/>
          <p:cNvPicPr>
            <a:picLocks noChangeArrowheads="1"/>
          </p:cNvPicPr>
          <p:nvPr/>
        </p:nvPicPr>
        <p:blipFill>
          <a:blip r:embed="rId2"/>
          <a:srcRect r="77623"/>
          <a:stretch>
            <a:fillRect/>
          </a:stretch>
        </p:blipFill>
        <p:spPr bwMode="auto">
          <a:xfrm>
            <a:off x="584200" y="3429000"/>
            <a:ext cx="1397000" cy="1376363"/>
          </a:xfrm>
          <a:prstGeom prst="rect">
            <a:avLst/>
          </a:prstGeom>
          <a:noFill/>
          <a:ln w="9525">
            <a:noFill/>
            <a:miter lim="800000"/>
            <a:headEnd/>
            <a:tailEnd/>
          </a:ln>
        </p:spPr>
      </p:pic>
      <p:sp>
        <p:nvSpPr>
          <p:cNvPr id="56328" name="Rectangle 7"/>
          <p:cNvSpPr>
            <a:spLocks/>
          </p:cNvSpPr>
          <p:nvPr/>
        </p:nvSpPr>
        <p:spPr bwMode="auto">
          <a:xfrm>
            <a:off x="4419600" y="2603500"/>
            <a:ext cx="3746500" cy="825500"/>
          </a:xfrm>
          <a:prstGeom prst="rect">
            <a:avLst/>
          </a:prstGeom>
          <a:noFill/>
          <a:ln w="12700">
            <a:noFill/>
            <a:miter lim="800000"/>
            <a:headEnd/>
            <a:tailEnd/>
          </a:ln>
        </p:spPr>
        <p:txBody>
          <a:bodyPr lIns="0" tIns="0" rIns="0" bIns="0">
            <a:prstTxWarp prst="textNoShape">
              <a:avLst/>
            </a:prstTxWarp>
          </a:bodyPr>
          <a:lstStyle/>
          <a:p>
            <a:pPr eaLnBrk="1" hangingPunct="1">
              <a:spcBef>
                <a:spcPts val="575"/>
              </a:spcBef>
            </a:pPr>
            <a:r>
              <a:rPr lang="en-US" b="0" dirty="0">
                <a:solidFill>
                  <a:srgbClr val="000000"/>
                </a:solidFill>
                <a:latin typeface="Calibri Bold" charset="0"/>
                <a:ea typeface="Calibri Bold" charset="0"/>
                <a:cs typeface="Calibri Bold" charset="0"/>
                <a:sym typeface="Calibri Bold" charset="0"/>
              </a:rPr>
              <a:t>Or</a:t>
            </a:r>
          </a:p>
          <a:p>
            <a:pPr eaLnBrk="1" hangingPunct="1">
              <a:spcBef>
                <a:spcPts val="575"/>
              </a:spcBef>
              <a:buClr>
                <a:srgbClr val="980002"/>
              </a:buClr>
              <a:buSzPct val="60000"/>
              <a:buFont typeface="Wingdings" charset="2"/>
              <a:buChar char="n"/>
            </a:pPr>
            <a:r>
              <a:rPr lang="en-US" sz="2000" b="0" dirty="0">
                <a:solidFill>
                  <a:srgbClr val="000000"/>
                </a:solidFill>
                <a:latin typeface="Calibri Bold" charset="0"/>
                <a:ea typeface="Calibri Bold" charset="0"/>
                <a:cs typeface="Calibri Bold" charset="0"/>
                <a:sym typeface="Calibri Bold" charset="0"/>
              </a:rPr>
              <a:t> A|B = 1 when either A=1 or B=1</a:t>
            </a:r>
          </a:p>
        </p:txBody>
      </p:sp>
      <p:pic>
        <p:nvPicPr>
          <p:cNvPr id="56329" name="Picture 8"/>
          <p:cNvPicPr>
            <a:picLocks noChangeArrowheads="1"/>
          </p:cNvPicPr>
          <p:nvPr/>
        </p:nvPicPr>
        <p:blipFill>
          <a:blip r:embed="rId3"/>
          <a:srcRect r="77623"/>
          <a:stretch>
            <a:fillRect/>
          </a:stretch>
        </p:blipFill>
        <p:spPr bwMode="auto">
          <a:xfrm>
            <a:off x="4762500" y="3436938"/>
            <a:ext cx="1397000" cy="1376362"/>
          </a:xfrm>
          <a:prstGeom prst="rect">
            <a:avLst/>
          </a:prstGeom>
          <a:noFill/>
          <a:ln w="9525">
            <a:noFill/>
            <a:miter lim="800000"/>
            <a:headEnd/>
            <a:tailEnd/>
          </a:ln>
        </p:spPr>
      </p:pic>
      <p:pic>
        <p:nvPicPr>
          <p:cNvPr id="56330" name="Picture 9"/>
          <p:cNvPicPr>
            <a:picLocks noChangeArrowheads="1"/>
          </p:cNvPicPr>
          <p:nvPr/>
        </p:nvPicPr>
        <p:blipFill>
          <a:blip r:embed="rId4"/>
          <a:srcRect r="77623"/>
          <a:stretch>
            <a:fillRect/>
          </a:stretch>
        </p:blipFill>
        <p:spPr bwMode="auto">
          <a:xfrm>
            <a:off x="584200" y="5461000"/>
            <a:ext cx="1397000" cy="1376363"/>
          </a:xfrm>
          <a:prstGeom prst="rect">
            <a:avLst/>
          </a:prstGeom>
          <a:noFill/>
          <a:ln w="9525">
            <a:noFill/>
            <a:miter lim="800000"/>
            <a:headEnd/>
            <a:tailEnd/>
          </a:ln>
        </p:spPr>
      </p:pic>
      <p:sp>
        <p:nvSpPr>
          <p:cNvPr id="56331" name="Rectangle 10"/>
          <p:cNvSpPr>
            <a:spLocks/>
          </p:cNvSpPr>
          <p:nvPr/>
        </p:nvSpPr>
        <p:spPr bwMode="auto">
          <a:xfrm>
            <a:off x="317500" y="4635500"/>
            <a:ext cx="2095500" cy="825500"/>
          </a:xfrm>
          <a:prstGeom prst="rect">
            <a:avLst/>
          </a:prstGeom>
          <a:noFill/>
          <a:ln w="12700">
            <a:noFill/>
            <a:miter lim="800000"/>
            <a:headEnd/>
            <a:tailEnd/>
          </a:ln>
        </p:spPr>
        <p:txBody>
          <a:bodyPr lIns="0" tIns="0" rIns="0" bIns="0">
            <a:prstTxWarp prst="textNoShape">
              <a:avLst/>
            </a:prstTxWarp>
          </a:bodyPr>
          <a:lstStyle/>
          <a:p>
            <a:pPr eaLnBrk="1" hangingPunct="1">
              <a:spcBef>
                <a:spcPts val="575"/>
              </a:spcBef>
            </a:pPr>
            <a:r>
              <a:rPr lang="en-US" b="0" dirty="0">
                <a:solidFill>
                  <a:srgbClr val="000000"/>
                </a:solidFill>
                <a:latin typeface="Calibri Bold" charset="0"/>
                <a:ea typeface="Calibri Bold" charset="0"/>
                <a:cs typeface="Calibri Bold" charset="0"/>
                <a:sym typeface="Calibri Bold" charset="0"/>
              </a:rPr>
              <a:t>Not</a:t>
            </a:r>
          </a:p>
          <a:p>
            <a:pPr eaLnBrk="1" hangingPunct="1">
              <a:spcBef>
                <a:spcPts val="575"/>
              </a:spcBef>
              <a:buClr>
                <a:srgbClr val="980002"/>
              </a:buClr>
              <a:buSzPct val="60000"/>
              <a:buFont typeface="Wingdings" charset="2"/>
              <a:buChar char="n"/>
            </a:pPr>
            <a:r>
              <a:rPr lang="en-US" sz="2000" b="0" dirty="0">
                <a:solidFill>
                  <a:srgbClr val="000000"/>
                </a:solidFill>
                <a:latin typeface="Calibri Bold" charset="0"/>
                <a:ea typeface="Calibri Bold" charset="0"/>
                <a:cs typeface="Calibri Bold" charset="0"/>
                <a:sym typeface="Calibri Bold" charset="0"/>
              </a:rPr>
              <a:t> ~A = 1 when A=0</a:t>
            </a:r>
          </a:p>
        </p:txBody>
      </p:sp>
      <p:pic>
        <p:nvPicPr>
          <p:cNvPr id="56332" name="Picture 11"/>
          <p:cNvPicPr>
            <a:picLocks noChangeArrowheads="1"/>
          </p:cNvPicPr>
          <p:nvPr/>
        </p:nvPicPr>
        <p:blipFill>
          <a:blip r:embed="rId5"/>
          <a:srcRect r="77623"/>
          <a:stretch>
            <a:fillRect/>
          </a:stretch>
        </p:blipFill>
        <p:spPr bwMode="auto">
          <a:xfrm>
            <a:off x="4762500" y="5468938"/>
            <a:ext cx="1397000" cy="1376362"/>
          </a:xfrm>
          <a:prstGeom prst="rect">
            <a:avLst/>
          </a:prstGeom>
          <a:noFill/>
          <a:ln w="9525">
            <a:noFill/>
            <a:miter lim="800000"/>
            <a:headEnd/>
            <a:tailEnd/>
          </a:ln>
        </p:spPr>
      </p:pic>
      <p:sp>
        <p:nvSpPr>
          <p:cNvPr id="56333" name="Rectangle 12"/>
          <p:cNvSpPr>
            <a:spLocks/>
          </p:cNvSpPr>
          <p:nvPr/>
        </p:nvSpPr>
        <p:spPr bwMode="auto">
          <a:xfrm>
            <a:off x="3568700" y="4635500"/>
            <a:ext cx="5181600" cy="825500"/>
          </a:xfrm>
          <a:prstGeom prst="rect">
            <a:avLst/>
          </a:prstGeom>
          <a:noFill/>
          <a:ln w="12700">
            <a:noFill/>
            <a:miter lim="800000"/>
            <a:headEnd/>
            <a:tailEnd/>
          </a:ln>
        </p:spPr>
        <p:txBody>
          <a:bodyPr lIns="0" tIns="0" rIns="0" bIns="0">
            <a:prstTxWarp prst="textNoShape">
              <a:avLst/>
            </a:prstTxWarp>
          </a:bodyPr>
          <a:lstStyle/>
          <a:p>
            <a:pPr eaLnBrk="1" hangingPunct="1">
              <a:spcBef>
                <a:spcPts val="575"/>
              </a:spcBef>
            </a:pPr>
            <a:r>
              <a:rPr lang="en-US" b="0" dirty="0">
                <a:solidFill>
                  <a:srgbClr val="000000"/>
                </a:solidFill>
                <a:latin typeface="Calibri Bold" charset="0"/>
                <a:ea typeface="Calibri Bold" charset="0"/>
                <a:cs typeface="Calibri Bold" charset="0"/>
                <a:sym typeface="Calibri Bold" charset="0"/>
              </a:rPr>
              <a:t>Exclusive-Or (</a:t>
            </a:r>
            <a:r>
              <a:rPr lang="en-US" b="0" dirty="0" err="1">
                <a:solidFill>
                  <a:srgbClr val="000000"/>
                </a:solidFill>
                <a:latin typeface="Calibri Bold" charset="0"/>
                <a:ea typeface="Calibri Bold" charset="0"/>
                <a:cs typeface="Calibri Bold" charset="0"/>
                <a:sym typeface="Calibri Bold" charset="0"/>
              </a:rPr>
              <a:t>Xor</a:t>
            </a:r>
            <a:r>
              <a:rPr lang="en-US" b="0" dirty="0">
                <a:solidFill>
                  <a:srgbClr val="000000"/>
                </a:solidFill>
                <a:latin typeface="Calibri Bold" charset="0"/>
                <a:ea typeface="Calibri Bold" charset="0"/>
                <a:cs typeface="Calibri Bold" charset="0"/>
                <a:sym typeface="Calibri Bold" charset="0"/>
              </a:rPr>
              <a:t>)</a:t>
            </a:r>
          </a:p>
          <a:p>
            <a:pPr eaLnBrk="1" hangingPunct="1">
              <a:spcBef>
                <a:spcPts val="575"/>
              </a:spcBef>
              <a:buClr>
                <a:srgbClr val="980002"/>
              </a:buClr>
              <a:buSzPct val="60000"/>
              <a:buFont typeface="Wingdings" charset="2"/>
              <a:buChar char="n"/>
            </a:pPr>
            <a:r>
              <a:rPr lang="en-US" sz="2000" b="0" dirty="0">
                <a:solidFill>
                  <a:srgbClr val="000000"/>
                </a:solidFill>
                <a:latin typeface="Calibri Bold" charset="0"/>
                <a:ea typeface="Calibri Bold" charset="0"/>
                <a:cs typeface="Calibri Bold" charset="0"/>
                <a:sym typeface="Calibri Bold" charset="0"/>
              </a:rPr>
              <a:t> A^B = 1 when either A=1 or B=1, but not both</a:t>
            </a:r>
          </a:p>
        </p:txBody>
      </p:sp>
    </p:spTree>
    <p:extLst>
      <p:ext uri="{BB962C8B-B14F-4D97-AF65-F5344CB8AC3E}">
        <p14:creationId xmlns:p14="http://schemas.microsoft.com/office/powerpoint/2010/main" val="355033978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2" name="Rectangle 3"/>
          <p:cNvSpPr>
            <a:spLocks noGrp="1" noChangeArrowheads="1"/>
          </p:cNvSpPr>
          <p:nvPr>
            <p:ph type="title"/>
          </p:nvPr>
        </p:nvSpPr>
        <p:spPr/>
        <p:txBody>
          <a:bodyPr/>
          <a:lstStyle/>
          <a:p>
            <a:pPr marL="119063" indent="-119063" eaLnBrk="1" hangingPunct="1"/>
            <a:r>
              <a:rPr lang="en-US"/>
              <a:t>General Boolean Algebras</a:t>
            </a:r>
          </a:p>
        </p:txBody>
      </p:sp>
      <p:sp>
        <p:nvSpPr>
          <p:cNvPr id="58373" name="Rectangle 4"/>
          <p:cNvSpPr>
            <a:spLocks noGrp="1" noChangeArrowheads="1"/>
          </p:cNvSpPr>
          <p:nvPr>
            <p:ph idx="1"/>
          </p:nvPr>
        </p:nvSpPr>
        <p:spPr/>
        <p:txBody>
          <a:bodyPr/>
          <a:lstStyle/>
          <a:p>
            <a:pPr eaLnBrk="1" hangingPunct="1"/>
            <a:r>
              <a:rPr lang="en-US"/>
              <a:t>Operate on Bit Vectors</a:t>
            </a:r>
          </a:p>
          <a:p>
            <a:pPr marL="552450" lvl="1" eaLnBrk="1" hangingPunct="1"/>
            <a:r>
              <a:rPr lang="en-US"/>
              <a:t>Operations applied bitwise</a:t>
            </a:r>
          </a:p>
          <a:p>
            <a:pPr eaLnBrk="1" hangingPunct="1"/>
            <a:endParaRPr lang="en-US"/>
          </a:p>
          <a:p>
            <a:pPr eaLnBrk="1" hangingPunct="1"/>
            <a:endParaRPr lang="en-US"/>
          </a:p>
          <a:p>
            <a:pPr eaLnBrk="1" hangingPunct="1"/>
            <a:endParaRPr lang="en-US"/>
          </a:p>
          <a:p>
            <a:pPr eaLnBrk="1" hangingPunct="1"/>
            <a:r>
              <a:rPr lang="en-US"/>
              <a:t>All of the Properties of Boolean Algebra Apply</a:t>
            </a:r>
          </a:p>
        </p:txBody>
      </p:sp>
      <p:sp>
        <p:nvSpPr>
          <p:cNvPr id="58374" name="Rectangle 5"/>
          <p:cNvSpPr>
            <a:spLocks/>
          </p:cNvSpPr>
          <p:nvPr/>
        </p:nvSpPr>
        <p:spPr bwMode="auto">
          <a:xfrm>
            <a:off x="787400" y="2349500"/>
            <a:ext cx="1677988" cy="97790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a:solidFill>
                  <a:srgbClr val="000066"/>
                </a:solidFill>
                <a:latin typeface="Courier New Bold" charset="0"/>
                <a:ea typeface="Courier New Bold" charset="0"/>
                <a:cs typeface="Courier New Bold" charset="0"/>
                <a:sym typeface="Courier New Bold" charset="0"/>
              </a:rPr>
              <a:t>  01101001</a:t>
            </a:r>
          </a:p>
          <a:p>
            <a:pPr eaLnBrk="1" hangingPunct="1"/>
            <a:r>
              <a:rPr lang="en-US" sz="2000" b="0">
                <a:solidFill>
                  <a:srgbClr val="000066"/>
                </a:solidFill>
                <a:latin typeface="Courier New Bold" charset="0"/>
                <a:ea typeface="Courier New Bold" charset="0"/>
                <a:cs typeface="Courier New Bold" charset="0"/>
                <a:sym typeface="Courier New Bold" charset="0"/>
              </a:rPr>
              <a:t>&amp; 01010101</a:t>
            </a:r>
          </a:p>
          <a:p>
            <a:pPr eaLnBrk="1" hangingPunct="1"/>
            <a:r>
              <a:rPr lang="en-US" sz="2000" b="0">
                <a:solidFill>
                  <a:srgbClr val="000066"/>
                </a:solidFill>
                <a:latin typeface="Courier New Bold" charset="0"/>
                <a:ea typeface="Courier New Bold" charset="0"/>
                <a:cs typeface="Courier New Bold" charset="0"/>
                <a:sym typeface="Courier New Bold" charset="0"/>
              </a:rPr>
              <a:t>  </a:t>
            </a:r>
            <a:r>
              <a:rPr lang="en-US" sz="2000" b="0">
                <a:solidFill>
                  <a:srgbClr val="FFFFFF"/>
                </a:solidFill>
                <a:latin typeface="Courier New Bold" charset="0"/>
                <a:ea typeface="Courier New Bold" charset="0"/>
                <a:cs typeface="Courier New Bold" charset="0"/>
                <a:sym typeface="Courier New Bold" charset="0"/>
              </a:rPr>
              <a:t>01000001</a:t>
            </a:r>
          </a:p>
        </p:txBody>
      </p:sp>
      <p:sp>
        <p:nvSpPr>
          <p:cNvPr id="58375" name="Line 6"/>
          <p:cNvSpPr>
            <a:spLocks noChangeShapeType="1"/>
          </p:cNvSpPr>
          <p:nvPr/>
        </p:nvSpPr>
        <p:spPr bwMode="auto">
          <a:xfrm>
            <a:off x="863600" y="2981325"/>
            <a:ext cx="1524000" cy="1588"/>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8376" name="Rectangle 7"/>
          <p:cNvSpPr>
            <a:spLocks/>
          </p:cNvSpPr>
          <p:nvPr/>
        </p:nvSpPr>
        <p:spPr bwMode="auto">
          <a:xfrm>
            <a:off x="2616200" y="2349500"/>
            <a:ext cx="1677988" cy="97790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a:solidFill>
                  <a:srgbClr val="000066"/>
                </a:solidFill>
                <a:latin typeface="Courier New Bold" charset="0"/>
                <a:ea typeface="Courier New Bold" charset="0"/>
                <a:cs typeface="Courier New Bold" charset="0"/>
                <a:sym typeface="Courier New Bold" charset="0"/>
              </a:rPr>
              <a:t>  01101001</a:t>
            </a:r>
          </a:p>
          <a:p>
            <a:pPr eaLnBrk="1" hangingPunct="1"/>
            <a:r>
              <a:rPr lang="en-US" sz="2000" b="0">
                <a:solidFill>
                  <a:srgbClr val="000066"/>
                </a:solidFill>
                <a:latin typeface="Courier New Bold" charset="0"/>
                <a:ea typeface="Courier New Bold" charset="0"/>
                <a:cs typeface="Courier New Bold" charset="0"/>
                <a:sym typeface="Courier New Bold" charset="0"/>
              </a:rPr>
              <a:t>| 01010101</a:t>
            </a:r>
          </a:p>
          <a:p>
            <a:pPr eaLnBrk="1" hangingPunct="1"/>
            <a:r>
              <a:rPr lang="en-US" sz="2000" b="0">
                <a:solidFill>
                  <a:srgbClr val="000066"/>
                </a:solidFill>
                <a:latin typeface="Courier New Bold" charset="0"/>
                <a:ea typeface="Courier New Bold" charset="0"/>
                <a:cs typeface="Courier New Bold" charset="0"/>
                <a:sym typeface="Courier New Bold" charset="0"/>
              </a:rPr>
              <a:t>  </a:t>
            </a:r>
            <a:r>
              <a:rPr lang="en-US" sz="2000" b="0">
                <a:solidFill>
                  <a:srgbClr val="FFFFFF"/>
                </a:solidFill>
                <a:latin typeface="Courier New Bold" charset="0"/>
                <a:ea typeface="Courier New Bold" charset="0"/>
                <a:cs typeface="Courier New Bold" charset="0"/>
                <a:sym typeface="Courier New Bold" charset="0"/>
              </a:rPr>
              <a:t>01111101</a:t>
            </a:r>
          </a:p>
        </p:txBody>
      </p:sp>
      <p:sp>
        <p:nvSpPr>
          <p:cNvPr id="58377" name="Line 8"/>
          <p:cNvSpPr>
            <a:spLocks noChangeShapeType="1"/>
          </p:cNvSpPr>
          <p:nvPr/>
        </p:nvSpPr>
        <p:spPr bwMode="auto">
          <a:xfrm>
            <a:off x="2692400" y="2981325"/>
            <a:ext cx="1524000" cy="1588"/>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8378" name="Rectangle 9"/>
          <p:cNvSpPr>
            <a:spLocks/>
          </p:cNvSpPr>
          <p:nvPr/>
        </p:nvSpPr>
        <p:spPr bwMode="auto">
          <a:xfrm>
            <a:off x="4445000" y="2349500"/>
            <a:ext cx="1677988" cy="97790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a:solidFill>
                  <a:srgbClr val="000066"/>
                </a:solidFill>
                <a:latin typeface="Courier New Bold" charset="0"/>
                <a:ea typeface="Courier New Bold" charset="0"/>
                <a:cs typeface="Courier New Bold" charset="0"/>
                <a:sym typeface="Courier New Bold" charset="0"/>
              </a:rPr>
              <a:t>  01101001</a:t>
            </a:r>
          </a:p>
          <a:p>
            <a:pPr eaLnBrk="1" hangingPunct="1"/>
            <a:r>
              <a:rPr lang="en-US" sz="2000" b="0">
                <a:solidFill>
                  <a:srgbClr val="000066"/>
                </a:solidFill>
                <a:latin typeface="Courier New Bold" charset="0"/>
                <a:ea typeface="Courier New Bold" charset="0"/>
                <a:cs typeface="Courier New Bold" charset="0"/>
                <a:sym typeface="Courier New Bold" charset="0"/>
              </a:rPr>
              <a:t>^ 01010101</a:t>
            </a:r>
          </a:p>
          <a:p>
            <a:pPr eaLnBrk="1" hangingPunct="1"/>
            <a:r>
              <a:rPr lang="en-US" sz="2000" b="0">
                <a:solidFill>
                  <a:srgbClr val="000066"/>
                </a:solidFill>
                <a:latin typeface="Courier New Bold" charset="0"/>
                <a:ea typeface="Courier New Bold" charset="0"/>
                <a:cs typeface="Courier New Bold" charset="0"/>
                <a:sym typeface="Courier New Bold" charset="0"/>
              </a:rPr>
              <a:t>  </a:t>
            </a:r>
            <a:r>
              <a:rPr lang="en-US" sz="2000" b="0">
                <a:solidFill>
                  <a:srgbClr val="FFFFFF"/>
                </a:solidFill>
                <a:latin typeface="Courier New Bold" charset="0"/>
                <a:ea typeface="Courier New Bold" charset="0"/>
                <a:cs typeface="Courier New Bold" charset="0"/>
                <a:sym typeface="Courier New Bold" charset="0"/>
              </a:rPr>
              <a:t>00111100</a:t>
            </a:r>
          </a:p>
        </p:txBody>
      </p:sp>
      <p:sp>
        <p:nvSpPr>
          <p:cNvPr id="58379" name="Line 10"/>
          <p:cNvSpPr>
            <a:spLocks noChangeShapeType="1"/>
          </p:cNvSpPr>
          <p:nvPr/>
        </p:nvSpPr>
        <p:spPr bwMode="auto">
          <a:xfrm>
            <a:off x="4597400" y="2981325"/>
            <a:ext cx="1524000" cy="1588"/>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58380" name="Rectangle 11"/>
          <p:cNvSpPr>
            <a:spLocks/>
          </p:cNvSpPr>
          <p:nvPr/>
        </p:nvSpPr>
        <p:spPr bwMode="auto">
          <a:xfrm>
            <a:off x="6348413" y="2349500"/>
            <a:ext cx="1679575" cy="97790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a:solidFill>
                  <a:srgbClr val="000066"/>
                </a:solidFill>
                <a:latin typeface="Courier New Bold" charset="0"/>
                <a:ea typeface="Courier New Bold" charset="0"/>
                <a:cs typeface="Courier New Bold" charset="0"/>
                <a:sym typeface="Courier New Bold" charset="0"/>
              </a:rPr>
              <a:t>  </a:t>
            </a:r>
          </a:p>
          <a:p>
            <a:pPr eaLnBrk="1" hangingPunct="1"/>
            <a:r>
              <a:rPr lang="en-US" sz="2000" b="0">
                <a:solidFill>
                  <a:srgbClr val="000066"/>
                </a:solidFill>
                <a:latin typeface="Courier New Bold" charset="0"/>
                <a:ea typeface="Courier New Bold" charset="0"/>
                <a:cs typeface="Courier New Bold" charset="0"/>
                <a:sym typeface="Courier New Bold" charset="0"/>
              </a:rPr>
              <a:t>~ 01010101</a:t>
            </a:r>
          </a:p>
          <a:p>
            <a:pPr eaLnBrk="1" hangingPunct="1"/>
            <a:r>
              <a:rPr lang="en-US" sz="2000" b="0">
                <a:solidFill>
                  <a:srgbClr val="000066"/>
                </a:solidFill>
                <a:latin typeface="Courier New Bold" charset="0"/>
                <a:ea typeface="Courier New Bold" charset="0"/>
                <a:cs typeface="Courier New Bold" charset="0"/>
                <a:sym typeface="Courier New Bold" charset="0"/>
              </a:rPr>
              <a:t>  </a:t>
            </a:r>
            <a:r>
              <a:rPr lang="en-US" sz="2000" b="0">
                <a:solidFill>
                  <a:srgbClr val="FFFFFF"/>
                </a:solidFill>
                <a:latin typeface="Courier New Bold" charset="0"/>
                <a:ea typeface="Courier New Bold" charset="0"/>
                <a:cs typeface="Courier New Bold" charset="0"/>
                <a:sym typeface="Courier New Bold" charset="0"/>
              </a:rPr>
              <a:t>10101010</a:t>
            </a:r>
          </a:p>
        </p:txBody>
      </p:sp>
      <p:sp>
        <p:nvSpPr>
          <p:cNvPr id="58381" name="Line 12"/>
          <p:cNvSpPr>
            <a:spLocks noChangeShapeType="1"/>
          </p:cNvSpPr>
          <p:nvPr/>
        </p:nvSpPr>
        <p:spPr bwMode="auto">
          <a:xfrm>
            <a:off x="6426200" y="2981325"/>
            <a:ext cx="1600200" cy="1588"/>
          </a:xfrm>
          <a:prstGeom prst="line">
            <a:avLst/>
          </a:prstGeom>
          <a:noFill/>
          <a:ln w="25400">
            <a:solidFill>
              <a:srgbClr val="000066"/>
            </a:solidFill>
            <a:round/>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23565" name="Rectangle 13"/>
          <p:cNvSpPr>
            <a:spLocks/>
          </p:cNvSpPr>
          <p:nvPr/>
        </p:nvSpPr>
        <p:spPr bwMode="auto">
          <a:xfrm>
            <a:off x="787400" y="3035300"/>
            <a:ext cx="1677988" cy="39370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a:solidFill>
                  <a:srgbClr val="CC0000"/>
                </a:solidFill>
                <a:latin typeface="Courier New Bold" charset="0"/>
                <a:ea typeface="Courier New Bold" charset="0"/>
                <a:cs typeface="Courier New Bold" charset="0"/>
                <a:sym typeface="Courier New Bold" charset="0"/>
              </a:rPr>
              <a:t>  01000001</a:t>
            </a:r>
          </a:p>
        </p:txBody>
      </p:sp>
      <p:sp>
        <p:nvSpPr>
          <p:cNvPr id="23566" name="Rectangle 14"/>
          <p:cNvSpPr>
            <a:spLocks/>
          </p:cNvSpPr>
          <p:nvPr/>
        </p:nvSpPr>
        <p:spPr bwMode="auto">
          <a:xfrm>
            <a:off x="2921000" y="3035300"/>
            <a:ext cx="1373188" cy="39370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a:solidFill>
                  <a:srgbClr val="CC0000"/>
                </a:solidFill>
                <a:latin typeface="Courier New Bold" charset="0"/>
                <a:ea typeface="Courier New Bold" charset="0"/>
                <a:cs typeface="Courier New Bold" charset="0"/>
                <a:sym typeface="Courier New Bold" charset="0"/>
              </a:rPr>
              <a:t>01111101</a:t>
            </a:r>
          </a:p>
        </p:txBody>
      </p:sp>
      <p:sp>
        <p:nvSpPr>
          <p:cNvPr id="23567" name="Rectangle 15"/>
          <p:cNvSpPr>
            <a:spLocks/>
          </p:cNvSpPr>
          <p:nvPr/>
        </p:nvSpPr>
        <p:spPr bwMode="auto">
          <a:xfrm>
            <a:off x="4749800" y="3035300"/>
            <a:ext cx="1373188" cy="39370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a:solidFill>
                  <a:srgbClr val="CC0000"/>
                </a:solidFill>
                <a:latin typeface="Courier New Bold" charset="0"/>
                <a:ea typeface="Courier New Bold" charset="0"/>
                <a:cs typeface="Courier New Bold" charset="0"/>
                <a:sym typeface="Courier New Bold" charset="0"/>
              </a:rPr>
              <a:t>00111100</a:t>
            </a:r>
          </a:p>
        </p:txBody>
      </p:sp>
      <p:sp>
        <p:nvSpPr>
          <p:cNvPr id="23568" name="Rectangle 16"/>
          <p:cNvSpPr>
            <a:spLocks/>
          </p:cNvSpPr>
          <p:nvPr/>
        </p:nvSpPr>
        <p:spPr bwMode="auto">
          <a:xfrm>
            <a:off x="6654800" y="3035300"/>
            <a:ext cx="1373188" cy="393700"/>
          </a:xfrm>
          <a:prstGeom prst="rect">
            <a:avLst/>
          </a:prstGeom>
          <a:noFill/>
          <a:ln w="25400">
            <a:noFill/>
            <a:miter lim="800000"/>
            <a:headEnd/>
            <a:tailEnd/>
          </a:ln>
        </p:spPr>
        <p:txBody>
          <a:bodyPr wrap="none" lIns="50800" tIns="50800" bIns="50800">
            <a:prstTxWarp prst="textNoShape">
              <a:avLst/>
            </a:prstTxWarp>
            <a:spAutoFit/>
          </a:bodyPr>
          <a:lstStyle/>
          <a:p>
            <a:pPr eaLnBrk="1" hangingPunct="1"/>
            <a:r>
              <a:rPr lang="en-US" sz="2000" b="0">
                <a:solidFill>
                  <a:srgbClr val="CC0000"/>
                </a:solidFill>
                <a:latin typeface="Courier New Bold" charset="0"/>
                <a:ea typeface="Courier New Bold" charset="0"/>
                <a:cs typeface="Courier New Bold" charset="0"/>
                <a:sym typeface="Courier New Bold" charset="0"/>
              </a:rPr>
              <a:t>10101010</a:t>
            </a:r>
          </a:p>
        </p:txBody>
      </p:sp>
    </p:spTree>
    <p:extLst>
      <p:ext uri="{BB962C8B-B14F-4D97-AF65-F5344CB8AC3E}">
        <p14:creationId xmlns:p14="http://schemas.microsoft.com/office/powerpoint/2010/main" val="21977575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lt">
                                    <p:tmAbs val="75"/>
                                  </p:iterate>
                                  <p:childTnLst>
                                    <p:set>
                                      <p:cBhvr>
                                        <p:cTn id="6" dur="1" fill="hold">
                                          <p:stCondLst>
                                            <p:cond delay="74"/>
                                          </p:stCondLst>
                                        </p:cTn>
                                        <p:tgtEl>
                                          <p:spTgt spid="2356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type="lt">
                                    <p:tmAbs val="75"/>
                                  </p:iterate>
                                  <p:childTnLst>
                                    <p:set>
                                      <p:cBhvr>
                                        <p:cTn id="10" dur="1" fill="hold">
                                          <p:stCondLst>
                                            <p:cond delay="74"/>
                                          </p:stCondLst>
                                        </p:cTn>
                                        <p:tgtEl>
                                          <p:spTgt spid="2356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type="lt">
                                    <p:tmAbs val="75"/>
                                  </p:iterate>
                                  <p:childTnLst>
                                    <p:set>
                                      <p:cBhvr>
                                        <p:cTn id="14" dur="1" fill="hold">
                                          <p:stCondLst>
                                            <p:cond delay="74"/>
                                          </p:stCondLst>
                                        </p:cTn>
                                        <p:tgtEl>
                                          <p:spTgt spid="23567">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type="lt">
                                    <p:tmAbs val="75"/>
                                  </p:iterate>
                                  <p:childTnLst>
                                    <p:set>
                                      <p:cBhvr>
                                        <p:cTn id="18" dur="1" fill="hold">
                                          <p:stCondLst>
                                            <p:cond delay="74"/>
                                          </p:stCondLst>
                                        </p:cTn>
                                        <p:tgtEl>
                                          <p:spTgt spid="23568">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65" grpId="0" build="p" autoUpdateAnimBg="0"/>
      <p:bldP spid="23566" grpId="0" build="p" autoUpdateAnimBg="0"/>
      <p:bldP spid="23567" grpId="0" build="p" autoUpdateAnimBg="0"/>
      <p:bldP spid="23568"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Rectangle 95"/>
          <p:cNvSpPr/>
          <p:nvPr/>
        </p:nvSpPr>
        <p:spPr bwMode="auto">
          <a:xfrm>
            <a:off x="7162800" y="4648200"/>
            <a:ext cx="838200" cy="152400"/>
          </a:xfrm>
          <a:prstGeom prst="rect">
            <a:avLst/>
          </a:prstGeom>
          <a:solidFill>
            <a:srgbClr val="A8E799"/>
          </a:solidFill>
          <a:ln w="254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Narrow" pitchFamily="34" charset="0"/>
            </a:endParaRPr>
          </a:p>
        </p:txBody>
      </p:sp>
      <p:sp>
        <p:nvSpPr>
          <p:cNvPr id="97" name="Rectangle 96"/>
          <p:cNvSpPr/>
          <p:nvPr/>
        </p:nvSpPr>
        <p:spPr bwMode="auto">
          <a:xfrm>
            <a:off x="7162801" y="5105400"/>
            <a:ext cx="838200" cy="152400"/>
          </a:xfrm>
          <a:prstGeom prst="rect">
            <a:avLst/>
          </a:prstGeom>
          <a:solidFill>
            <a:srgbClr val="A8E799"/>
          </a:solidFill>
          <a:ln w="254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Narrow" pitchFamily="34" charset="0"/>
            </a:endParaRPr>
          </a:p>
        </p:txBody>
      </p:sp>
      <p:sp>
        <p:nvSpPr>
          <p:cNvPr id="98" name="Rectangle 97"/>
          <p:cNvSpPr/>
          <p:nvPr/>
        </p:nvSpPr>
        <p:spPr bwMode="auto">
          <a:xfrm>
            <a:off x="6896418" y="4191000"/>
            <a:ext cx="703262" cy="152400"/>
          </a:xfrm>
          <a:prstGeom prst="rect">
            <a:avLst/>
          </a:prstGeom>
          <a:solidFill>
            <a:srgbClr val="F1C7C7"/>
          </a:solidFill>
          <a:ln w="254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Narrow" pitchFamily="34" charset="0"/>
            </a:endParaRPr>
          </a:p>
        </p:txBody>
      </p:sp>
      <p:cxnSp>
        <p:nvCxnSpPr>
          <p:cNvPr id="99" name="Straight Connector 98"/>
          <p:cNvCxnSpPr/>
          <p:nvPr/>
        </p:nvCxnSpPr>
        <p:spPr bwMode="auto">
          <a:xfrm flipH="1">
            <a:off x="7315201" y="3911600"/>
            <a:ext cx="685799" cy="0"/>
          </a:xfrm>
          <a:prstGeom prst="line">
            <a:avLst/>
          </a:prstGeom>
          <a:noFill/>
          <a:ln w="38100" cap="flat" cmpd="sng" algn="ctr">
            <a:solidFill>
              <a:srgbClr val="F1C7C7"/>
            </a:solidFill>
            <a:prstDash val="solid"/>
            <a:round/>
            <a:headEnd type="none" w="med" len="med"/>
            <a:tailEnd type="none" w="med" len="med"/>
          </a:ln>
          <a:effectLst/>
        </p:spPr>
      </p:cxnSp>
      <p:cxnSp>
        <p:nvCxnSpPr>
          <p:cNvPr id="100" name="Straight Connector 99"/>
          <p:cNvCxnSpPr/>
          <p:nvPr/>
        </p:nvCxnSpPr>
        <p:spPr bwMode="auto">
          <a:xfrm flipH="1">
            <a:off x="6913882" y="3698240"/>
            <a:ext cx="777238" cy="0"/>
          </a:xfrm>
          <a:prstGeom prst="line">
            <a:avLst/>
          </a:prstGeom>
          <a:noFill/>
          <a:ln w="38100" cap="flat" cmpd="sng" algn="ctr">
            <a:solidFill>
              <a:srgbClr val="A8E799"/>
            </a:solidFill>
            <a:prstDash val="solid"/>
            <a:round/>
            <a:headEnd type="none" w="med" len="med"/>
            <a:tailEnd type="none" w="med" len="med"/>
          </a:ln>
          <a:effectLst/>
        </p:spPr>
      </p:cxnSp>
      <p:sp>
        <p:nvSpPr>
          <p:cNvPr id="89" name="Rectangle 88"/>
          <p:cNvSpPr/>
          <p:nvPr/>
        </p:nvSpPr>
        <p:spPr bwMode="auto">
          <a:xfrm>
            <a:off x="7162800" y="2438400"/>
            <a:ext cx="838200" cy="152400"/>
          </a:xfrm>
          <a:prstGeom prst="rect">
            <a:avLst/>
          </a:prstGeom>
          <a:solidFill>
            <a:srgbClr val="A8E799"/>
          </a:solidFill>
          <a:ln w="254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Narrow" pitchFamily="34" charset="0"/>
            </a:endParaRPr>
          </a:p>
        </p:txBody>
      </p:sp>
      <p:sp>
        <p:nvSpPr>
          <p:cNvPr id="90" name="Rectangle 89"/>
          <p:cNvSpPr/>
          <p:nvPr/>
        </p:nvSpPr>
        <p:spPr bwMode="auto">
          <a:xfrm>
            <a:off x="7162801" y="2895600"/>
            <a:ext cx="838200" cy="152400"/>
          </a:xfrm>
          <a:prstGeom prst="rect">
            <a:avLst/>
          </a:prstGeom>
          <a:solidFill>
            <a:srgbClr val="A8E799"/>
          </a:solidFill>
          <a:ln w="254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Narrow" pitchFamily="34" charset="0"/>
            </a:endParaRPr>
          </a:p>
        </p:txBody>
      </p:sp>
      <p:sp>
        <p:nvSpPr>
          <p:cNvPr id="30" name="Rectangle 29"/>
          <p:cNvSpPr/>
          <p:nvPr/>
        </p:nvSpPr>
        <p:spPr bwMode="auto">
          <a:xfrm>
            <a:off x="6896418" y="1981200"/>
            <a:ext cx="703262" cy="152400"/>
          </a:xfrm>
          <a:prstGeom prst="rect">
            <a:avLst/>
          </a:prstGeom>
          <a:solidFill>
            <a:srgbClr val="F1C7C7"/>
          </a:solidFill>
          <a:ln w="25400" cap="flat" cmpd="sng" algn="ctr">
            <a:no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a:ln>
                <a:noFill/>
              </a:ln>
              <a:solidFill>
                <a:schemeClr val="tx1"/>
              </a:solidFill>
              <a:effectLst/>
              <a:latin typeface="Arial Narrow" pitchFamily="34" charset="0"/>
            </a:endParaRPr>
          </a:p>
        </p:txBody>
      </p:sp>
      <p:sp>
        <p:nvSpPr>
          <p:cNvPr id="62468" name="Rectangle 3"/>
          <p:cNvSpPr>
            <a:spLocks noGrp="1" noChangeArrowheads="1"/>
          </p:cNvSpPr>
          <p:nvPr>
            <p:ph type="title"/>
          </p:nvPr>
        </p:nvSpPr>
        <p:spPr/>
        <p:txBody>
          <a:bodyPr/>
          <a:lstStyle/>
          <a:p>
            <a:pPr marL="119063" indent="-119063" eaLnBrk="1" hangingPunct="1"/>
            <a:r>
              <a:rPr lang="en-US" dirty="0"/>
              <a:t>Shift Operations</a:t>
            </a:r>
          </a:p>
        </p:txBody>
      </p:sp>
      <p:sp>
        <p:nvSpPr>
          <p:cNvPr id="62469" name="Rectangle 4"/>
          <p:cNvSpPr>
            <a:spLocks noGrp="1" noChangeArrowheads="1"/>
          </p:cNvSpPr>
          <p:nvPr>
            <p:ph idx="1"/>
          </p:nvPr>
        </p:nvSpPr>
        <p:spPr/>
        <p:txBody>
          <a:bodyPr/>
          <a:lstStyle/>
          <a:p>
            <a:pPr eaLnBrk="1" hangingPunct="1"/>
            <a:r>
              <a:rPr lang="en-US" dirty="0"/>
              <a:t>Left Shift: 	</a:t>
            </a:r>
            <a:r>
              <a:rPr lang="en-US" dirty="0" err="1">
                <a:latin typeface="Courier New"/>
                <a:ea typeface="Monaco" charset="0"/>
                <a:cs typeface="Courier New"/>
                <a:sym typeface="Monaco" charset="0"/>
              </a:rPr>
              <a:t>x</a:t>
            </a:r>
            <a:r>
              <a:rPr lang="en-US" dirty="0">
                <a:latin typeface="Courier New"/>
                <a:ea typeface="Monaco" charset="0"/>
                <a:cs typeface="Courier New"/>
                <a:sym typeface="Monaco" charset="0"/>
              </a:rPr>
              <a:t> &lt;&lt; </a:t>
            </a:r>
            <a:r>
              <a:rPr lang="en-US" dirty="0" err="1">
                <a:latin typeface="Courier New"/>
                <a:ea typeface="Monaco" charset="0"/>
                <a:cs typeface="Courier New"/>
                <a:sym typeface="Monaco" charset="0"/>
              </a:rPr>
              <a:t>y</a:t>
            </a:r>
            <a:endParaRPr lang="en-US" dirty="0">
              <a:latin typeface="Courier New"/>
              <a:cs typeface="Courier New"/>
            </a:endParaRPr>
          </a:p>
          <a:p>
            <a:pPr marL="552450" lvl="1" eaLnBrk="1" hangingPunct="1"/>
            <a:r>
              <a:rPr lang="en-US" dirty="0"/>
              <a:t>Shift bit-vector </a:t>
            </a:r>
            <a:r>
              <a:rPr lang="en-US" b="1" dirty="0" err="1">
                <a:latin typeface="Courier New"/>
                <a:ea typeface="Monaco" charset="0"/>
                <a:cs typeface="Courier New"/>
                <a:sym typeface="Monaco" charset="0"/>
              </a:rPr>
              <a:t>x</a:t>
            </a:r>
            <a:r>
              <a:rPr lang="en-US" dirty="0"/>
              <a:t> left </a:t>
            </a:r>
            <a:r>
              <a:rPr lang="en-US" b="1" dirty="0" err="1">
                <a:latin typeface="Courier New"/>
                <a:ea typeface="Monaco" charset="0"/>
                <a:cs typeface="Courier New"/>
                <a:sym typeface="Monaco" charset="0"/>
              </a:rPr>
              <a:t>y</a:t>
            </a:r>
            <a:r>
              <a:rPr lang="en-US" dirty="0"/>
              <a:t> positions</a:t>
            </a:r>
          </a:p>
          <a:p>
            <a:pPr marL="1181100" lvl="3" eaLnBrk="1" hangingPunct="1"/>
            <a:r>
              <a:rPr lang="en-US" dirty="0"/>
              <a:t>Throw away extra bits on left</a:t>
            </a:r>
          </a:p>
          <a:p>
            <a:pPr marL="838200" lvl="2" eaLnBrk="1" hangingPunct="1"/>
            <a:r>
              <a:rPr lang="en-US" dirty="0"/>
              <a:t>Fill with </a:t>
            </a:r>
            <a:r>
              <a:rPr lang="en-US" sz="1800" dirty="0">
                <a:latin typeface="Calibri"/>
                <a:ea typeface="Monaco" charset="0"/>
                <a:cs typeface="Calibri"/>
                <a:sym typeface="Monaco" charset="0"/>
              </a:rPr>
              <a:t>0</a:t>
            </a:r>
            <a:r>
              <a:rPr lang="en-US" dirty="0"/>
              <a:t>’s on right</a:t>
            </a:r>
          </a:p>
          <a:p>
            <a:pPr eaLnBrk="1" hangingPunct="1"/>
            <a:r>
              <a:rPr lang="en-US" dirty="0"/>
              <a:t>Right Shift: 	</a:t>
            </a:r>
            <a:r>
              <a:rPr lang="en-US" dirty="0" err="1">
                <a:latin typeface="Courier New"/>
                <a:ea typeface="Monaco" charset="0"/>
                <a:cs typeface="Courier New"/>
                <a:sym typeface="Monaco" charset="0"/>
              </a:rPr>
              <a:t>x</a:t>
            </a:r>
            <a:r>
              <a:rPr lang="en-US" dirty="0">
                <a:latin typeface="Courier New"/>
                <a:ea typeface="Monaco" charset="0"/>
                <a:cs typeface="Courier New"/>
                <a:sym typeface="Monaco" charset="0"/>
              </a:rPr>
              <a:t> &gt;&gt; </a:t>
            </a:r>
            <a:r>
              <a:rPr lang="en-US" dirty="0" err="1">
                <a:latin typeface="Courier New"/>
                <a:ea typeface="Monaco" charset="0"/>
                <a:cs typeface="Courier New"/>
                <a:sym typeface="Monaco" charset="0"/>
              </a:rPr>
              <a:t>y</a:t>
            </a:r>
            <a:endParaRPr lang="en-US" dirty="0">
              <a:latin typeface="Courier New"/>
              <a:cs typeface="Courier New"/>
            </a:endParaRPr>
          </a:p>
          <a:p>
            <a:pPr marL="552450" lvl="1" eaLnBrk="1" hangingPunct="1"/>
            <a:r>
              <a:rPr lang="en-US" dirty="0"/>
              <a:t>Shift bit-vector </a:t>
            </a:r>
            <a:r>
              <a:rPr lang="en-US" b="1" dirty="0" err="1">
                <a:latin typeface="Courier New"/>
                <a:ea typeface="Monaco" charset="0"/>
                <a:cs typeface="Courier New"/>
                <a:sym typeface="Monaco" charset="0"/>
              </a:rPr>
              <a:t>x</a:t>
            </a:r>
            <a:r>
              <a:rPr lang="en-US" dirty="0"/>
              <a:t> right </a:t>
            </a:r>
            <a:r>
              <a:rPr lang="en-US" b="1" dirty="0" err="1">
                <a:latin typeface="Courier New"/>
                <a:ea typeface="Monaco" charset="0"/>
                <a:cs typeface="Courier New"/>
                <a:sym typeface="Monaco" charset="0"/>
              </a:rPr>
              <a:t>y</a:t>
            </a:r>
            <a:r>
              <a:rPr lang="en-US" dirty="0"/>
              <a:t> positions</a:t>
            </a:r>
          </a:p>
          <a:p>
            <a:pPr marL="838200" lvl="2" eaLnBrk="1" hangingPunct="1"/>
            <a:r>
              <a:rPr lang="en-US" dirty="0"/>
              <a:t>Throw away extra bits on right</a:t>
            </a:r>
          </a:p>
          <a:p>
            <a:pPr marL="552450" lvl="1" eaLnBrk="1" hangingPunct="1"/>
            <a:r>
              <a:rPr lang="en-US" dirty="0"/>
              <a:t>Logical shift</a:t>
            </a:r>
          </a:p>
          <a:p>
            <a:pPr marL="838200" lvl="2" eaLnBrk="1" hangingPunct="1"/>
            <a:r>
              <a:rPr lang="en-US" dirty="0"/>
              <a:t>Fill with </a:t>
            </a:r>
            <a:r>
              <a:rPr lang="en-US" sz="1800" dirty="0">
                <a:latin typeface="Calibri"/>
                <a:ea typeface="Monaco" charset="0"/>
                <a:cs typeface="Calibri"/>
                <a:sym typeface="Monaco" charset="0"/>
              </a:rPr>
              <a:t>0</a:t>
            </a:r>
            <a:r>
              <a:rPr lang="en-US" dirty="0"/>
              <a:t>’s on left</a:t>
            </a:r>
          </a:p>
          <a:p>
            <a:pPr marL="552450" lvl="1" eaLnBrk="1" hangingPunct="1"/>
            <a:r>
              <a:rPr lang="en-US" dirty="0"/>
              <a:t>Arithmetic shift</a:t>
            </a:r>
          </a:p>
          <a:p>
            <a:pPr marL="838200" lvl="2" eaLnBrk="1" hangingPunct="1"/>
            <a:r>
              <a:rPr lang="en-US" dirty="0"/>
              <a:t>Replicate most significant bit on left</a:t>
            </a:r>
          </a:p>
          <a:p>
            <a:pPr eaLnBrk="1" hangingPunct="1"/>
            <a:r>
              <a:rPr lang="en-US" dirty="0"/>
              <a:t>Undefined Behavior</a:t>
            </a:r>
          </a:p>
          <a:p>
            <a:pPr marL="552450" lvl="1" eaLnBrk="1" hangingPunct="1"/>
            <a:r>
              <a:rPr lang="en-US" dirty="0"/>
              <a:t>Shift amount &lt; 0 or ≥ word size</a:t>
            </a:r>
          </a:p>
        </p:txBody>
      </p:sp>
      <p:grpSp>
        <p:nvGrpSpPr>
          <p:cNvPr id="2" name="Group 5"/>
          <p:cNvGrpSpPr>
            <a:grpSpLocks/>
          </p:cNvGrpSpPr>
          <p:nvPr/>
        </p:nvGrpSpPr>
        <p:grpSpPr bwMode="auto">
          <a:xfrm>
            <a:off x="6781800" y="1371600"/>
            <a:ext cx="1371600" cy="457200"/>
            <a:chOff x="0" y="0"/>
            <a:chExt cx="864" cy="288"/>
          </a:xfrm>
          <a:noFill/>
        </p:grpSpPr>
        <p:sp>
          <p:nvSpPr>
            <p:cNvPr id="62552" name="Rectangle 6"/>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53" name="Rectangle 7"/>
            <p:cNvSpPr>
              <a:spLocks/>
            </p:cNvSpPr>
            <p:nvPr/>
          </p:nvSpPr>
          <p:spPr bwMode="auto">
            <a:xfrm>
              <a:off x="39" y="24"/>
              <a:ext cx="785" cy="239"/>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dirty="0">
                  <a:solidFill>
                    <a:srgbClr val="C00000"/>
                  </a:solidFill>
                  <a:latin typeface="Courier New Bold" charset="0"/>
                  <a:ea typeface="Courier New Bold" charset="0"/>
                  <a:cs typeface="Courier New Bold" charset="0"/>
                  <a:sym typeface="Courier New Bold" charset="0"/>
                </a:rPr>
                <a:t>0</a:t>
              </a:r>
              <a:r>
                <a:rPr lang="en-US" sz="1800" b="0" dirty="0">
                  <a:solidFill>
                    <a:srgbClr val="000066"/>
                  </a:solidFill>
                  <a:latin typeface="Courier New Bold" charset="0"/>
                  <a:ea typeface="Courier New Bold" charset="0"/>
                  <a:cs typeface="Courier New Bold" charset="0"/>
                  <a:sym typeface="Courier New Bold" charset="0"/>
                </a:rPr>
                <a:t>1100010</a:t>
              </a:r>
            </a:p>
          </p:txBody>
        </p:sp>
      </p:grpSp>
      <p:grpSp>
        <p:nvGrpSpPr>
          <p:cNvPr id="3" name="Group 8"/>
          <p:cNvGrpSpPr>
            <a:grpSpLocks/>
          </p:cNvGrpSpPr>
          <p:nvPr/>
        </p:nvGrpSpPr>
        <p:grpSpPr bwMode="auto">
          <a:xfrm>
            <a:off x="5376863" y="1371600"/>
            <a:ext cx="1436687" cy="457200"/>
            <a:chOff x="0" y="0"/>
            <a:chExt cx="904" cy="288"/>
          </a:xfrm>
          <a:noFill/>
        </p:grpSpPr>
        <p:sp>
          <p:nvSpPr>
            <p:cNvPr id="62550" name="Rectangle 9"/>
            <p:cNvSpPr>
              <a:spLocks/>
            </p:cNvSpPr>
            <p:nvPr/>
          </p:nvSpPr>
          <p:spPr bwMode="auto">
            <a:xfrm>
              <a:off x="2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51" name="Rectangle 10"/>
            <p:cNvSpPr>
              <a:spLocks/>
            </p:cNvSpPr>
            <p:nvPr/>
          </p:nvSpPr>
          <p:spPr bwMode="auto">
            <a:xfrm>
              <a:off x="0" y="16"/>
              <a:ext cx="904" cy="256"/>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dirty="0">
                  <a:solidFill>
                    <a:srgbClr val="000066"/>
                  </a:solidFill>
                  <a:latin typeface="Helvetica" charset="0"/>
                  <a:ea typeface="Helvetica" charset="0"/>
                  <a:cs typeface="Helvetica" charset="0"/>
                  <a:sym typeface="Helvetica" charset="0"/>
                </a:rPr>
                <a:t>Argument </a:t>
              </a:r>
              <a:r>
                <a:rPr lang="en-US" sz="1800" b="0" dirty="0">
                  <a:solidFill>
                    <a:srgbClr val="000066"/>
                  </a:solidFill>
                  <a:latin typeface="Courier New Bold" charset="0"/>
                  <a:ea typeface="Courier New Bold" charset="0"/>
                  <a:cs typeface="Courier New Bold" charset="0"/>
                  <a:sym typeface="Courier New Bold" charset="0"/>
                </a:rPr>
                <a:t>x</a:t>
              </a:r>
            </a:p>
          </p:txBody>
        </p:sp>
      </p:grpSp>
      <p:grpSp>
        <p:nvGrpSpPr>
          <p:cNvPr id="4" name="Group 11"/>
          <p:cNvGrpSpPr>
            <a:grpSpLocks/>
          </p:cNvGrpSpPr>
          <p:nvPr/>
        </p:nvGrpSpPr>
        <p:grpSpPr bwMode="auto">
          <a:xfrm>
            <a:off x="6781800" y="1828800"/>
            <a:ext cx="1371600" cy="457200"/>
            <a:chOff x="0" y="0"/>
            <a:chExt cx="864" cy="288"/>
          </a:xfrm>
          <a:noFill/>
        </p:grpSpPr>
        <p:sp>
          <p:nvSpPr>
            <p:cNvPr id="62548" name="Rectangle 12"/>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49" name="Rectangle 13"/>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charset="0"/>
                  <a:ea typeface="Courier New Bold" charset="0"/>
                  <a:cs typeface="Courier New Bold" charset="0"/>
                  <a:sym typeface="Courier New Bold" charset="0"/>
                </a:rPr>
                <a:t>00010</a:t>
              </a:r>
              <a:r>
                <a:rPr lang="en-US" sz="1800" b="0">
                  <a:solidFill>
                    <a:srgbClr val="FFFFFF"/>
                  </a:solidFill>
                  <a:latin typeface="Courier New Bold Italic" charset="0"/>
                  <a:ea typeface="Courier New Bold Italic" charset="0"/>
                  <a:cs typeface="Courier New Bold Italic" charset="0"/>
                  <a:sym typeface="Courier New Bold Italic" charset="0"/>
                </a:rPr>
                <a:t>000</a:t>
              </a:r>
            </a:p>
          </p:txBody>
        </p:sp>
      </p:grpSp>
      <p:grpSp>
        <p:nvGrpSpPr>
          <p:cNvPr id="5" name="Group 14"/>
          <p:cNvGrpSpPr>
            <a:grpSpLocks/>
          </p:cNvGrpSpPr>
          <p:nvPr/>
        </p:nvGrpSpPr>
        <p:grpSpPr bwMode="auto">
          <a:xfrm>
            <a:off x="5410200" y="1828800"/>
            <a:ext cx="1371600" cy="457200"/>
            <a:chOff x="0" y="0"/>
            <a:chExt cx="864" cy="288"/>
          </a:xfrm>
          <a:noFill/>
        </p:grpSpPr>
        <p:sp>
          <p:nvSpPr>
            <p:cNvPr id="62546" name="Rectangle 15"/>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47" name="Rectangle 16"/>
            <p:cNvSpPr>
              <a:spLocks/>
            </p:cNvSpPr>
            <p:nvPr/>
          </p:nvSpPr>
          <p:spPr bwMode="auto">
            <a:xfrm>
              <a:off x="210" y="32"/>
              <a:ext cx="443"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dirty="0">
                  <a:solidFill>
                    <a:srgbClr val="000066"/>
                  </a:solidFill>
                  <a:latin typeface="Courier New Bold" charset="0"/>
                  <a:ea typeface="Courier New Bold" charset="0"/>
                  <a:cs typeface="Courier New Bold" charset="0"/>
                  <a:sym typeface="Courier New Bold" charset="0"/>
                </a:rPr>
                <a:t>&lt;&lt; 3</a:t>
              </a:r>
            </a:p>
          </p:txBody>
        </p:sp>
      </p:grpSp>
      <p:grpSp>
        <p:nvGrpSpPr>
          <p:cNvPr id="6" name="Group 17"/>
          <p:cNvGrpSpPr>
            <a:grpSpLocks/>
          </p:cNvGrpSpPr>
          <p:nvPr/>
        </p:nvGrpSpPr>
        <p:grpSpPr bwMode="auto">
          <a:xfrm>
            <a:off x="6781800" y="2286000"/>
            <a:ext cx="1371600" cy="457200"/>
            <a:chOff x="0" y="0"/>
            <a:chExt cx="864" cy="288"/>
          </a:xfrm>
          <a:noFill/>
        </p:grpSpPr>
        <p:sp>
          <p:nvSpPr>
            <p:cNvPr id="62544" name="Rectangle 18"/>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45" name="Rectangle 19"/>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Italic" charset="0"/>
                  <a:ea typeface="Courier New Bold Italic" charset="0"/>
                  <a:cs typeface="Courier New Bold Italic" charset="0"/>
                  <a:sym typeface="Courier New Bold Italic" charset="0"/>
                </a:rPr>
                <a:t>00</a:t>
              </a:r>
              <a:r>
                <a:rPr lang="en-US" sz="1800" b="0">
                  <a:solidFill>
                    <a:srgbClr val="FFFFFF"/>
                  </a:solidFill>
                  <a:latin typeface="Courier New Bold" charset="0"/>
                  <a:ea typeface="Courier New Bold" charset="0"/>
                  <a:cs typeface="Courier New Bold" charset="0"/>
                  <a:sym typeface="Courier New Bold" charset="0"/>
                </a:rPr>
                <a:t>011000</a:t>
              </a:r>
            </a:p>
          </p:txBody>
        </p:sp>
      </p:grpSp>
      <p:grpSp>
        <p:nvGrpSpPr>
          <p:cNvPr id="7" name="Group 20"/>
          <p:cNvGrpSpPr>
            <a:grpSpLocks/>
          </p:cNvGrpSpPr>
          <p:nvPr/>
        </p:nvGrpSpPr>
        <p:grpSpPr bwMode="auto">
          <a:xfrm>
            <a:off x="5410200" y="2286000"/>
            <a:ext cx="1371600" cy="457200"/>
            <a:chOff x="0" y="0"/>
            <a:chExt cx="864" cy="288"/>
          </a:xfrm>
          <a:noFill/>
        </p:grpSpPr>
        <p:sp>
          <p:nvSpPr>
            <p:cNvPr id="62542" name="Rectangle 21"/>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43" name="Rectangle 22"/>
            <p:cNvSpPr>
              <a:spLocks/>
            </p:cNvSpPr>
            <p:nvPr/>
          </p:nvSpPr>
          <p:spPr bwMode="auto">
            <a:xfrm>
              <a:off x="38" y="16"/>
              <a:ext cx="787" cy="256"/>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dirty="0">
                  <a:solidFill>
                    <a:srgbClr val="000066"/>
                  </a:solidFill>
                  <a:latin typeface="Helvetica" charset="0"/>
                  <a:ea typeface="Helvetica" charset="0"/>
                  <a:cs typeface="Helvetica" charset="0"/>
                  <a:sym typeface="Helvetica" charset="0"/>
                </a:rPr>
                <a:t>Log. </a:t>
              </a:r>
              <a:r>
                <a:rPr lang="en-US" sz="1800" b="0" dirty="0">
                  <a:solidFill>
                    <a:srgbClr val="000066"/>
                  </a:solidFill>
                  <a:latin typeface="Courier New Bold" charset="0"/>
                  <a:ea typeface="Courier New Bold" charset="0"/>
                  <a:cs typeface="Courier New Bold" charset="0"/>
                  <a:sym typeface="Courier New Bold" charset="0"/>
                </a:rPr>
                <a:t>&gt;&gt; 2</a:t>
              </a:r>
            </a:p>
          </p:txBody>
        </p:sp>
      </p:grpSp>
      <p:grpSp>
        <p:nvGrpSpPr>
          <p:cNvPr id="8" name="Group 23"/>
          <p:cNvGrpSpPr>
            <a:grpSpLocks/>
          </p:cNvGrpSpPr>
          <p:nvPr/>
        </p:nvGrpSpPr>
        <p:grpSpPr bwMode="auto">
          <a:xfrm>
            <a:off x="6781800" y="2743200"/>
            <a:ext cx="1371600" cy="457200"/>
            <a:chOff x="0" y="0"/>
            <a:chExt cx="864" cy="288"/>
          </a:xfrm>
          <a:noFill/>
        </p:grpSpPr>
        <p:sp>
          <p:nvSpPr>
            <p:cNvPr id="62540" name="Rectangle 24"/>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41" name="Rectangle 25"/>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Italic" charset="0"/>
                  <a:ea typeface="Courier New Bold Italic" charset="0"/>
                  <a:cs typeface="Courier New Bold Italic" charset="0"/>
                  <a:sym typeface="Courier New Bold Italic" charset="0"/>
                </a:rPr>
                <a:t>00</a:t>
              </a:r>
              <a:r>
                <a:rPr lang="en-US" sz="1800" b="0">
                  <a:solidFill>
                    <a:srgbClr val="FFFFFF"/>
                  </a:solidFill>
                  <a:latin typeface="Courier New Bold" charset="0"/>
                  <a:ea typeface="Courier New Bold" charset="0"/>
                  <a:cs typeface="Courier New Bold" charset="0"/>
                  <a:sym typeface="Courier New Bold" charset="0"/>
                </a:rPr>
                <a:t>011000</a:t>
              </a:r>
            </a:p>
          </p:txBody>
        </p:sp>
      </p:grpSp>
      <p:grpSp>
        <p:nvGrpSpPr>
          <p:cNvPr id="9" name="Group 26"/>
          <p:cNvGrpSpPr>
            <a:grpSpLocks/>
          </p:cNvGrpSpPr>
          <p:nvPr/>
        </p:nvGrpSpPr>
        <p:grpSpPr bwMode="auto">
          <a:xfrm>
            <a:off x="5410200" y="2743200"/>
            <a:ext cx="1371600" cy="457200"/>
            <a:chOff x="0" y="0"/>
            <a:chExt cx="864" cy="288"/>
          </a:xfrm>
          <a:noFill/>
        </p:grpSpPr>
        <p:sp>
          <p:nvSpPr>
            <p:cNvPr id="62538" name="Rectangle 27"/>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39" name="Rectangle 28"/>
            <p:cNvSpPr>
              <a:spLocks/>
            </p:cNvSpPr>
            <p:nvPr/>
          </p:nvSpPr>
          <p:spPr bwMode="auto">
            <a:xfrm>
              <a:off x="2" y="16"/>
              <a:ext cx="859" cy="256"/>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a:solidFill>
                    <a:srgbClr val="000066"/>
                  </a:solidFill>
                  <a:latin typeface="Helvetica" charset="0"/>
                  <a:ea typeface="Helvetica" charset="0"/>
                  <a:cs typeface="Helvetica" charset="0"/>
                  <a:sym typeface="Helvetica" charset="0"/>
                </a:rPr>
                <a:t>Arith. </a:t>
              </a:r>
              <a:r>
                <a:rPr lang="en-US" sz="1800" b="0">
                  <a:solidFill>
                    <a:srgbClr val="000066"/>
                  </a:solidFill>
                  <a:latin typeface="Courier New Bold" charset="0"/>
                  <a:ea typeface="Courier New Bold" charset="0"/>
                  <a:cs typeface="Courier New Bold" charset="0"/>
                  <a:sym typeface="Courier New Bold" charset="0"/>
                </a:rPr>
                <a:t>&gt;&gt; 2</a:t>
              </a:r>
            </a:p>
          </p:txBody>
        </p:sp>
      </p:grpSp>
      <p:grpSp>
        <p:nvGrpSpPr>
          <p:cNvPr id="10" name="Group 29"/>
          <p:cNvGrpSpPr>
            <a:grpSpLocks/>
          </p:cNvGrpSpPr>
          <p:nvPr/>
        </p:nvGrpSpPr>
        <p:grpSpPr bwMode="auto">
          <a:xfrm>
            <a:off x="6781800" y="3581400"/>
            <a:ext cx="1371600" cy="457200"/>
            <a:chOff x="0" y="0"/>
            <a:chExt cx="864" cy="288"/>
          </a:xfrm>
          <a:noFill/>
        </p:grpSpPr>
        <p:sp>
          <p:nvSpPr>
            <p:cNvPr id="62536" name="Rectangle 30"/>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37" name="Rectangle 31"/>
            <p:cNvSpPr>
              <a:spLocks/>
            </p:cNvSpPr>
            <p:nvPr/>
          </p:nvSpPr>
          <p:spPr bwMode="auto">
            <a:xfrm>
              <a:off x="39" y="24"/>
              <a:ext cx="785" cy="239"/>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dirty="0">
                  <a:solidFill>
                    <a:srgbClr val="C00000"/>
                  </a:solidFill>
                  <a:latin typeface="Courier New Bold" charset="0"/>
                  <a:ea typeface="Courier New Bold" charset="0"/>
                  <a:cs typeface="Courier New Bold" charset="0"/>
                  <a:sym typeface="Courier New Bold" charset="0"/>
                </a:rPr>
                <a:t>1</a:t>
              </a:r>
              <a:r>
                <a:rPr lang="en-US" sz="1800" b="0" dirty="0">
                  <a:solidFill>
                    <a:srgbClr val="000066"/>
                  </a:solidFill>
                  <a:latin typeface="Courier New Bold" charset="0"/>
                  <a:ea typeface="Courier New Bold" charset="0"/>
                  <a:cs typeface="Courier New Bold" charset="0"/>
                  <a:sym typeface="Courier New Bold" charset="0"/>
                </a:rPr>
                <a:t>0100010</a:t>
              </a:r>
            </a:p>
          </p:txBody>
        </p:sp>
      </p:grpSp>
      <p:grpSp>
        <p:nvGrpSpPr>
          <p:cNvPr id="11" name="Group 32"/>
          <p:cNvGrpSpPr>
            <a:grpSpLocks/>
          </p:cNvGrpSpPr>
          <p:nvPr/>
        </p:nvGrpSpPr>
        <p:grpSpPr bwMode="auto">
          <a:xfrm>
            <a:off x="5376863" y="3581400"/>
            <a:ext cx="1436687" cy="457200"/>
            <a:chOff x="0" y="0"/>
            <a:chExt cx="904" cy="288"/>
          </a:xfrm>
          <a:noFill/>
        </p:grpSpPr>
        <p:sp>
          <p:nvSpPr>
            <p:cNvPr id="62534" name="Rectangle 33"/>
            <p:cNvSpPr>
              <a:spLocks/>
            </p:cNvSpPr>
            <p:nvPr/>
          </p:nvSpPr>
          <p:spPr bwMode="auto">
            <a:xfrm>
              <a:off x="2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35" name="Rectangle 34"/>
            <p:cNvSpPr>
              <a:spLocks/>
            </p:cNvSpPr>
            <p:nvPr/>
          </p:nvSpPr>
          <p:spPr bwMode="auto">
            <a:xfrm>
              <a:off x="0" y="16"/>
              <a:ext cx="904" cy="256"/>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a:solidFill>
                    <a:srgbClr val="000066"/>
                  </a:solidFill>
                  <a:latin typeface="Helvetica" charset="0"/>
                  <a:ea typeface="Helvetica" charset="0"/>
                  <a:cs typeface="Helvetica" charset="0"/>
                  <a:sym typeface="Helvetica" charset="0"/>
                </a:rPr>
                <a:t>Argument </a:t>
              </a:r>
              <a:r>
                <a:rPr lang="en-US" sz="1800" b="0">
                  <a:solidFill>
                    <a:srgbClr val="000066"/>
                  </a:solidFill>
                  <a:latin typeface="Courier New Bold" charset="0"/>
                  <a:ea typeface="Courier New Bold" charset="0"/>
                  <a:cs typeface="Courier New Bold" charset="0"/>
                  <a:sym typeface="Courier New Bold" charset="0"/>
                </a:rPr>
                <a:t>x</a:t>
              </a:r>
            </a:p>
          </p:txBody>
        </p:sp>
      </p:grpSp>
      <p:grpSp>
        <p:nvGrpSpPr>
          <p:cNvPr id="12" name="Group 35"/>
          <p:cNvGrpSpPr>
            <a:grpSpLocks/>
          </p:cNvGrpSpPr>
          <p:nvPr/>
        </p:nvGrpSpPr>
        <p:grpSpPr bwMode="auto">
          <a:xfrm>
            <a:off x="6781800" y="4038600"/>
            <a:ext cx="1371600" cy="457200"/>
            <a:chOff x="0" y="0"/>
            <a:chExt cx="864" cy="288"/>
          </a:xfrm>
          <a:noFill/>
        </p:grpSpPr>
        <p:sp>
          <p:nvSpPr>
            <p:cNvPr id="62532" name="Rectangle 36"/>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33" name="Rectangle 37"/>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charset="0"/>
                  <a:ea typeface="Courier New Bold" charset="0"/>
                  <a:cs typeface="Courier New Bold" charset="0"/>
                  <a:sym typeface="Courier New Bold" charset="0"/>
                </a:rPr>
                <a:t>00010</a:t>
              </a:r>
              <a:r>
                <a:rPr lang="en-US" sz="1800" b="0">
                  <a:solidFill>
                    <a:srgbClr val="FFFFFF"/>
                  </a:solidFill>
                  <a:latin typeface="Courier New Bold Italic" charset="0"/>
                  <a:ea typeface="Courier New Bold Italic" charset="0"/>
                  <a:cs typeface="Courier New Bold Italic" charset="0"/>
                  <a:sym typeface="Courier New Bold Italic" charset="0"/>
                </a:rPr>
                <a:t>000</a:t>
              </a:r>
            </a:p>
          </p:txBody>
        </p:sp>
      </p:grpSp>
      <p:grpSp>
        <p:nvGrpSpPr>
          <p:cNvPr id="13" name="Group 38"/>
          <p:cNvGrpSpPr>
            <a:grpSpLocks/>
          </p:cNvGrpSpPr>
          <p:nvPr/>
        </p:nvGrpSpPr>
        <p:grpSpPr bwMode="auto">
          <a:xfrm>
            <a:off x="5410200" y="4038600"/>
            <a:ext cx="1371600" cy="457200"/>
            <a:chOff x="0" y="0"/>
            <a:chExt cx="864" cy="288"/>
          </a:xfrm>
          <a:noFill/>
        </p:grpSpPr>
        <p:sp>
          <p:nvSpPr>
            <p:cNvPr id="62530" name="Rectangle 39"/>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31" name="Rectangle 40"/>
            <p:cNvSpPr>
              <a:spLocks/>
            </p:cNvSpPr>
            <p:nvPr/>
          </p:nvSpPr>
          <p:spPr bwMode="auto">
            <a:xfrm>
              <a:off x="210" y="32"/>
              <a:ext cx="443"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dirty="0">
                  <a:solidFill>
                    <a:srgbClr val="000066"/>
                  </a:solidFill>
                  <a:latin typeface="Courier New Bold" charset="0"/>
                  <a:ea typeface="Courier New Bold" charset="0"/>
                  <a:cs typeface="Courier New Bold" charset="0"/>
                  <a:sym typeface="Courier New Bold" charset="0"/>
                </a:rPr>
                <a:t>&lt;&lt; 3</a:t>
              </a:r>
            </a:p>
          </p:txBody>
        </p:sp>
      </p:grpSp>
      <p:grpSp>
        <p:nvGrpSpPr>
          <p:cNvPr id="14" name="Group 41"/>
          <p:cNvGrpSpPr>
            <a:grpSpLocks/>
          </p:cNvGrpSpPr>
          <p:nvPr/>
        </p:nvGrpSpPr>
        <p:grpSpPr bwMode="auto">
          <a:xfrm>
            <a:off x="6781800" y="4495800"/>
            <a:ext cx="1371600" cy="457200"/>
            <a:chOff x="0" y="0"/>
            <a:chExt cx="864" cy="288"/>
          </a:xfrm>
          <a:noFill/>
        </p:grpSpPr>
        <p:sp>
          <p:nvSpPr>
            <p:cNvPr id="62528" name="Rectangle 42"/>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29" name="Rectangle 43"/>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Italic" charset="0"/>
                  <a:ea typeface="Courier New Bold Italic" charset="0"/>
                  <a:cs typeface="Courier New Bold Italic" charset="0"/>
                  <a:sym typeface="Courier New Bold Italic" charset="0"/>
                </a:rPr>
                <a:t>00</a:t>
              </a:r>
              <a:r>
                <a:rPr lang="en-US" sz="1800" b="0">
                  <a:solidFill>
                    <a:srgbClr val="FFFFFF"/>
                  </a:solidFill>
                  <a:latin typeface="Courier New Bold" charset="0"/>
                  <a:ea typeface="Courier New Bold" charset="0"/>
                  <a:cs typeface="Courier New Bold" charset="0"/>
                  <a:sym typeface="Courier New Bold" charset="0"/>
                </a:rPr>
                <a:t>101000</a:t>
              </a:r>
            </a:p>
          </p:txBody>
        </p:sp>
      </p:grpSp>
      <p:grpSp>
        <p:nvGrpSpPr>
          <p:cNvPr id="15" name="Group 44"/>
          <p:cNvGrpSpPr>
            <a:grpSpLocks/>
          </p:cNvGrpSpPr>
          <p:nvPr/>
        </p:nvGrpSpPr>
        <p:grpSpPr bwMode="auto">
          <a:xfrm>
            <a:off x="5410200" y="4495800"/>
            <a:ext cx="1371600" cy="457200"/>
            <a:chOff x="0" y="0"/>
            <a:chExt cx="864" cy="288"/>
          </a:xfrm>
          <a:noFill/>
        </p:grpSpPr>
        <p:sp>
          <p:nvSpPr>
            <p:cNvPr id="62526" name="Rectangle 45"/>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27" name="Rectangle 46"/>
            <p:cNvSpPr>
              <a:spLocks/>
            </p:cNvSpPr>
            <p:nvPr/>
          </p:nvSpPr>
          <p:spPr bwMode="auto">
            <a:xfrm>
              <a:off x="38" y="16"/>
              <a:ext cx="787" cy="256"/>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a:solidFill>
                    <a:srgbClr val="000066"/>
                  </a:solidFill>
                  <a:latin typeface="Helvetica" charset="0"/>
                  <a:ea typeface="Helvetica" charset="0"/>
                  <a:cs typeface="Helvetica" charset="0"/>
                  <a:sym typeface="Helvetica" charset="0"/>
                </a:rPr>
                <a:t>Log. </a:t>
              </a:r>
              <a:r>
                <a:rPr lang="en-US" sz="1800" b="0">
                  <a:solidFill>
                    <a:srgbClr val="000066"/>
                  </a:solidFill>
                  <a:latin typeface="Courier New Bold" charset="0"/>
                  <a:ea typeface="Courier New Bold" charset="0"/>
                  <a:cs typeface="Courier New Bold" charset="0"/>
                  <a:sym typeface="Courier New Bold" charset="0"/>
                </a:rPr>
                <a:t>&gt;&gt; 2</a:t>
              </a:r>
            </a:p>
          </p:txBody>
        </p:sp>
      </p:grpSp>
      <p:grpSp>
        <p:nvGrpSpPr>
          <p:cNvPr id="16" name="Group 47"/>
          <p:cNvGrpSpPr>
            <a:grpSpLocks/>
          </p:cNvGrpSpPr>
          <p:nvPr/>
        </p:nvGrpSpPr>
        <p:grpSpPr bwMode="auto">
          <a:xfrm>
            <a:off x="6781800" y="4953000"/>
            <a:ext cx="1371600" cy="457200"/>
            <a:chOff x="0" y="0"/>
            <a:chExt cx="864" cy="288"/>
          </a:xfrm>
          <a:noFill/>
        </p:grpSpPr>
        <p:sp>
          <p:nvSpPr>
            <p:cNvPr id="62524" name="Rectangle 48"/>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25" name="Rectangle 49"/>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Italic" charset="0"/>
                  <a:ea typeface="Courier New Bold Italic" charset="0"/>
                  <a:cs typeface="Courier New Bold Italic" charset="0"/>
                  <a:sym typeface="Courier New Bold Italic" charset="0"/>
                </a:rPr>
                <a:t>11</a:t>
              </a:r>
              <a:r>
                <a:rPr lang="en-US" sz="1800" b="0">
                  <a:solidFill>
                    <a:srgbClr val="FFFFFF"/>
                  </a:solidFill>
                  <a:latin typeface="Courier New Bold" charset="0"/>
                  <a:ea typeface="Courier New Bold" charset="0"/>
                  <a:cs typeface="Courier New Bold" charset="0"/>
                  <a:sym typeface="Courier New Bold" charset="0"/>
                </a:rPr>
                <a:t>101000</a:t>
              </a:r>
            </a:p>
          </p:txBody>
        </p:sp>
      </p:grpSp>
      <p:grpSp>
        <p:nvGrpSpPr>
          <p:cNvPr id="17" name="Group 50"/>
          <p:cNvGrpSpPr>
            <a:grpSpLocks/>
          </p:cNvGrpSpPr>
          <p:nvPr/>
        </p:nvGrpSpPr>
        <p:grpSpPr bwMode="auto">
          <a:xfrm>
            <a:off x="5410200" y="4953000"/>
            <a:ext cx="1371600" cy="457200"/>
            <a:chOff x="0" y="0"/>
            <a:chExt cx="864" cy="288"/>
          </a:xfrm>
          <a:noFill/>
        </p:grpSpPr>
        <p:sp>
          <p:nvSpPr>
            <p:cNvPr id="62522" name="Rectangle 51"/>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23" name="Rectangle 52"/>
            <p:cNvSpPr>
              <a:spLocks/>
            </p:cNvSpPr>
            <p:nvPr/>
          </p:nvSpPr>
          <p:spPr bwMode="auto">
            <a:xfrm>
              <a:off x="2" y="16"/>
              <a:ext cx="859" cy="256"/>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a:solidFill>
                    <a:srgbClr val="000066"/>
                  </a:solidFill>
                  <a:latin typeface="Helvetica" charset="0"/>
                  <a:ea typeface="Helvetica" charset="0"/>
                  <a:cs typeface="Helvetica" charset="0"/>
                  <a:sym typeface="Helvetica" charset="0"/>
                </a:rPr>
                <a:t>Arith. </a:t>
              </a:r>
              <a:r>
                <a:rPr lang="en-US" sz="1800" b="0">
                  <a:solidFill>
                    <a:srgbClr val="000066"/>
                  </a:solidFill>
                  <a:latin typeface="Courier New Bold" charset="0"/>
                  <a:ea typeface="Courier New Bold" charset="0"/>
                  <a:cs typeface="Courier New Bold" charset="0"/>
                  <a:sym typeface="Courier New Bold" charset="0"/>
                </a:rPr>
                <a:t>&gt;&gt; 2</a:t>
              </a:r>
            </a:p>
          </p:txBody>
        </p:sp>
      </p:grpSp>
      <p:grpSp>
        <p:nvGrpSpPr>
          <p:cNvPr id="18" name="Group 53"/>
          <p:cNvGrpSpPr>
            <a:grpSpLocks/>
          </p:cNvGrpSpPr>
          <p:nvPr/>
        </p:nvGrpSpPr>
        <p:grpSpPr bwMode="auto">
          <a:xfrm>
            <a:off x="6781800" y="1828800"/>
            <a:ext cx="1371600" cy="457200"/>
            <a:chOff x="0" y="0"/>
            <a:chExt cx="864" cy="288"/>
          </a:xfrm>
          <a:noFill/>
        </p:grpSpPr>
        <p:sp>
          <p:nvSpPr>
            <p:cNvPr id="62520" name="Rectangle 54"/>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21" name="Rectangle 55"/>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00010</a:t>
              </a:r>
              <a:r>
                <a:rPr lang="en-US" sz="1800" b="0">
                  <a:solidFill>
                    <a:srgbClr val="FFFFFF"/>
                  </a:solidFill>
                  <a:latin typeface="Courier New Bold Italic" charset="0"/>
                  <a:ea typeface="Courier New Bold Italic" charset="0"/>
                  <a:cs typeface="Courier New Bold Italic" charset="0"/>
                  <a:sym typeface="Courier New Bold Italic" charset="0"/>
                </a:rPr>
                <a:t>000</a:t>
              </a:r>
            </a:p>
          </p:txBody>
        </p:sp>
      </p:grpSp>
      <p:grpSp>
        <p:nvGrpSpPr>
          <p:cNvPr id="19" name="Group 56"/>
          <p:cNvGrpSpPr>
            <a:grpSpLocks/>
          </p:cNvGrpSpPr>
          <p:nvPr/>
        </p:nvGrpSpPr>
        <p:grpSpPr bwMode="auto">
          <a:xfrm>
            <a:off x="6781800" y="1828800"/>
            <a:ext cx="1371600" cy="457200"/>
            <a:chOff x="0" y="0"/>
            <a:chExt cx="864" cy="288"/>
          </a:xfrm>
          <a:noFill/>
        </p:grpSpPr>
        <p:sp>
          <p:nvSpPr>
            <p:cNvPr id="62518" name="Rectangle 57"/>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19" name="Rectangle 58"/>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dirty="0">
                  <a:solidFill>
                    <a:srgbClr val="000066"/>
                  </a:solidFill>
                  <a:latin typeface="Courier New Bold" charset="0"/>
                  <a:ea typeface="Courier New Bold" charset="0"/>
                  <a:cs typeface="Courier New Bold" charset="0"/>
                  <a:sym typeface="Courier New Bold" charset="0"/>
                </a:rPr>
                <a:t>00010</a:t>
              </a:r>
              <a:r>
                <a:rPr lang="en-US" sz="1800" b="0" dirty="0">
                  <a:solidFill>
                    <a:srgbClr val="000066"/>
                  </a:solidFill>
                  <a:latin typeface="Courier New Bold Italic" charset="0"/>
                  <a:ea typeface="Courier New Bold Italic" charset="0"/>
                  <a:cs typeface="Courier New Bold Italic" charset="0"/>
                  <a:sym typeface="Courier New Bold Italic" charset="0"/>
                </a:rPr>
                <a:t>000</a:t>
              </a:r>
            </a:p>
          </p:txBody>
        </p:sp>
      </p:grpSp>
      <p:grpSp>
        <p:nvGrpSpPr>
          <p:cNvPr id="20" name="Group 59"/>
          <p:cNvGrpSpPr>
            <a:grpSpLocks/>
          </p:cNvGrpSpPr>
          <p:nvPr/>
        </p:nvGrpSpPr>
        <p:grpSpPr bwMode="auto">
          <a:xfrm>
            <a:off x="6781800" y="2286000"/>
            <a:ext cx="1371600" cy="457200"/>
            <a:chOff x="0" y="0"/>
            <a:chExt cx="864" cy="288"/>
          </a:xfrm>
          <a:noFill/>
        </p:grpSpPr>
        <p:sp>
          <p:nvSpPr>
            <p:cNvPr id="62516" name="Rectangle 60"/>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17" name="Rectangle 61"/>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Italic" charset="0"/>
                  <a:ea typeface="Courier New Bold Italic" charset="0"/>
                  <a:cs typeface="Courier New Bold Italic" charset="0"/>
                  <a:sym typeface="Courier New Bold Italic" charset="0"/>
                </a:rPr>
                <a:t>00</a:t>
              </a:r>
              <a:r>
                <a:rPr lang="en-US" sz="1800" b="0">
                  <a:solidFill>
                    <a:srgbClr val="000066"/>
                  </a:solidFill>
                  <a:latin typeface="Courier New Bold" charset="0"/>
                  <a:ea typeface="Courier New Bold" charset="0"/>
                  <a:cs typeface="Courier New Bold" charset="0"/>
                  <a:sym typeface="Courier New Bold" charset="0"/>
                </a:rPr>
                <a:t>011000</a:t>
              </a:r>
            </a:p>
          </p:txBody>
        </p:sp>
      </p:grpSp>
      <p:grpSp>
        <p:nvGrpSpPr>
          <p:cNvPr id="21" name="Group 62"/>
          <p:cNvGrpSpPr>
            <a:grpSpLocks/>
          </p:cNvGrpSpPr>
          <p:nvPr/>
        </p:nvGrpSpPr>
        <p:grpSpPr bwMode="auto">
          <a:xfrm>
            <a:off x="6781800" y="2286000"/>
            <a:ext cx="1371600" cy="457200"/>
            <a:chOff x="0" y="0"/>
            <a:chExt cx="864" cy="288"/>
          </a:xfrm>
          <a:noFill/>
        </p:grpSpPr>
        <p:sp>
          <p:nvSpPr>
            <p:cNvPr id="62514" name="Rectangle 63"/>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15" name="Rectangle 64"/>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dirty="0">
                  <a:solidFill>
                    <a:srgbClr val="000066"/>
                  </a:solidFill>
                  <a:latin typeface="Courier New Bold Italic" charset="0"/>
                  <a:ea typeface="Courier New Bold Italic" charset="0"/>
                  <a:cs typeface="Courier New Bold Italic" charset="0"/>
                  <a:sym typeface="Courier New Bold Italic" charset="0"/>
                </a:rPr>
                <a:t>00</a:t>
              </a:r>
              <a:r>
                <a:rPr lang="en-US" sz="1800" b="0" dirty="0">
                  <a:solidFill>
                    <a:srgbClr val="000066"/>
                  </a:solidFill>
                  <a:latin typeface="Courier New Bold" charset="0"/>
                  <a:ea typeface="Courier New Bold" charset="0"/>
                  <a:cs typeface="Courier New Bold" charset="0"/>
                  <a:sym typeface="Courier New Bold" charset="0"/>
                </a:rPr>
                <a:t>011000</a:t>
              </a:r>
            </a:p>
          </p:txBody>
        </p:sp>
      </p:grpSp>
      <p:grpSp>
        <p:nvGrpSpPr>
          <p:cNvPr id="22" name="Group 65"/>
          <p:cNvGrpSpPr>
            <a:grpSpLocks/>
          </p:cNvGrpSpPr>
          <p:nvPr/>
        </p:nvGrpSpPr>
        <p:grpSpPr bwMode="auto">
          <a:xfrm>
            <a:off x="6781800" y="2743200"/>
            <a:ext cx="1371600" cy="457200"/>
            <a:chOff x="0" y="0"/>
            <a:chExt cx="864" cy="288"/>
          </a:xfrm>
          <a:noFill/>
        </p:grpSpPr>
        <p:sp>
          <p:nvSpPr>
            <p:cNvPr id="62512" name="Rectangle 66"/>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13" name="Rectangle 67"/>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Italic" charset="0"/>
                  <a:ea typeface="Courier New Bold Italic" charset="0"/>
                  <a:cs typeface="Courier New Bold Italic" charset="0"/>
                  <a:sym typeface="Courier New Bold Italic" charset="0"/>
                </a:rPr>
                <a:t>00</a:t>
              </a:r>
              <a:r>
                <a:rPr lang="en-US" sz="1800" b="0">
                  <a:solidFill>
                    <a:srgbClr val="000066"/>
                  </a:solidFill>
                  <a:latin typeface="Courier New Bold" charset="0"/>
                  <a:ea typeface="Courier New Bold" charset="0"/>
                  <a:cs typeface="Courier New Bold" charset="0"/>
                  <a:sym typeface="Courier New Bold" charset="0"/>
                </a:rPr>
                <a:t>011000</a:t>
              </a:r>
            </a:p>
          </p:txBody>
        </p:sp>
      </p:grpSp>
      <p:grpSp>
        <p:nvGrpSpPr>
          <p:cNvPr id="23" name="Group 68"/>
          <p:cNvGrpSpPr>
            <a:grpSpLocks/>
          </p:cNvGrpSpPr>
          <p:nvPr/>
        </p:nvGrpSpPr>
        <p:grpSpPr bwMode="auto">
          <a:xfrm>
            <a:off x="6781800" y="2743200"/>
            <a:ext cx="1371600" cy="457200"/>
            <a:chOff x="0" y="0"/>
            <a:chExt cx="864" cy="288"/>
          </a:xfrm>
          <a:noFill/>
        </p:grpSpPr>
        <p:sp>
          <p:nvSpPr>
            <p:cNvPr id="62510" name="Rectangle 69"/>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11" name="Rectangle 70"/>
            <p:cNvSpPr>
              <a:spLocks/>
            </p:cNvSpPr>
            <p:nvPr/>
          </p:nvSpPr>
          <p:spPr bwMode="auto">
            <a:xfrm>
              <a:off x="39" y="24"/>
              <a:ext cx="785" cy="239"/>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dirty="0">
                  <a:solidFill>
                    <a:srgbClr val="C00000"/>
                  </a:solidFill>
                  <a:latin typeface="Courier New Bold Italic" charset="0"/>
                  <a:ea typeface="Courier New Bold Italic" charset="0"/>
                  <a:cs typeface="Courier New Bold Italic" charset="0"/>
                  <a:sym typeface="Courier New Bold Italic" charset="0"/>
                </a:rPr>
                <a:t>00</a:t>
              </a:r>
              <a:r>
                <a:rPr lang="en-US" sz="1800" b="0" dirty="0">
                  <a:solidFill>
                    <a:srgbClr val="000066"/>
                  </a:solidFill>
                  <a:latin typeface="Courier New Bold" charset="0"/>
                  <a:ea typeface="Courier New Bold" charset="0"/>
                  <a:cs typeface="Courier New Bold" charset="0"/>
                  <a:sym typeface="Courier New Bold" charset="0"/>
                </a:rPr>
                <a:t>011000</a:t>
              </a:r>
            </a:p>
          </p:txBody>
        </p:sp>
      </p:grpSp>
      <p:grpSp>
        <p:nvGrpSpPr>
          <p:cNvPr id="24" name="Group 71"/>
          <p:cNvGrpSpPr>
            <a:grpSpLocks/>
          </p:cNvGrpSpPr>
          <p:nvPr/>
        </p:nvGrpSpPr>
        <p:grpSpPr bwMode="auto">
          <a:xfrm>
            <a:off x="6781800" y="4038600"/>
            <a:ext cx="1371600" cy="457200"/>
            <a:chOff x="0" y="0"/>
            <a:chExt cx="864" cy="288"/>
          </a:xfrm>
          <a:noFill/>
        </p:grpSpPr>
        <p:sp>
          <p:nvSpPr>
            <p:cNvPr id="62508" name="Rectangle 72"/>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09" name="Rectangle 73"/>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00010</a:t>
              </a:r>
              <a:r>
                <a:rPr lang="en-US" sz="1800" b="0">
                  <a:solidFill>
                    <a:srgbClr val="FFFFFF"/>
                  </a:solidFill>
                  <a:latin typeface="Courier New Bold Italic" charset="0"/>
                  <a:ea typeface="Courier New Bold Italic" charset="0"/>
                  <a:cs typeface="Courier New Bold Italic" charset="0"/>
                  <a:sym typeface="Courier New Bold Italic" charset="0"/>
                </a:rPr>
                <a:t>000</a:t>
              </a:r>
            </a:p>
          </p:txBody>
        </p:sp>
      </p:grpSp>
      <p:grpSp>
        <p:nvGrpSpPr>
          <p:cNvPr id="25" name="Group 74"/>
          <p:cNvGrpSpPr>
            <a:grpSpLocks/>
          </p:cNvGrpSpPr>
          <p:nvPr/>
        </p:nvGrpSpPr>
        <p:grpSpPr bwMode="auto">
          <a:xfrm>
            <a:off x="6781800" y="4495800"/>
            <a:ext cx="1371600" cy="457200"/>
            <a:chOff x="0" y="0"/>
            <a:chExt cx="864" cy="288"/>
          </a:xfrm>
          <a:noFill/>
        </p:grpSpPr>
        <p:sp>
          <p:nvSpPr>
            <p:cNvPr id="62506" name="Rectangle 75"/>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07" name="Rectangle 76"/>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Italic" charset="0"/>
                  <a:ea typeface="Courier New Bold Italic" charset="0"/>
                  <a:cs typeface="Courier New Bold Italic" charset="0"/>
                  <a:sym typeface="Courier New Bold Italic" charset="0"/>
                </a:rPr>
                <a:t>00</a:t>
              </a:r>
              <a:r>
                <a:rPr lang="en-US" sz="1800" b="0">
                  <a:solidFill>
                    <a:srgbClr val="000066"/>
                  </a:solidFill>
                  <a:latin typeface="Courier New Bold" charset="0"/>
                  <a:ea typeface="Courier New Bold" charset="0"/>
                  <a:cs typeface="Courier New Bold" charset="0"/>
                  <a:sym typeface="Courier New Bold" charset="0"/>
                </a:rPr>
                <a:t>101000</a:t>
              </a:r>
            </a:p>
          </p:txBody>
        </p:sp>
      </p:grpSp>
      <p:grpSp>
        <p:nvGrpSpPr>
          <p:cNvPr id="26" name="Group 77"/>
          <p:cNvGrpSpPr>
            <a:grpSpLocks/>
          </p:cNvGrpSpPr>
          <p:nvPr/>
        </p:nvGrpSpPr>
        <p:grpSpPr bwMode="auto">
          <a:xfrm>
            <a:off x="6781800" y="4953000"/>
            <a:ext cx="1371600" cy="457200"/>
            <a:chOff x="0" y="0"/>
            <a:chExt cx="864" cy="288"/>
          </a:xfrm>
          <a:noFill/>
        </p:grpSpPr>
        <p:sp>
          <p:nvSpPr>
            <p:cNvPr id="62504" name="Rectangle 78"/>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05" name="Rectangle 79"/>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FFFFFF"/>
                  </a:solidFill>
                  <a:latin typeface="Courier New Bold Italic" charset="0"/>
                  <a:ea typeface="Courier New Bold Italic" charset="0"/>
                  <a:cs typeface="Courier New Bold Italic" charset="0"/>
                  <a:sym typeface="Courier New Bold Italic" charset="0"/>
                </a:rPr>
                <a:t>11</a:t>
              </a:r>
              <a:r>
                <a:rPr lang="en-US" sz="1800" b="0">
                  <a:solidFill>
                    <a:srgbClr val="000066"/>
                  </a:solidFill>
                  <a:latin typeface="Courier New Bold" charset="0"/>
                  <a:ea typeface="Courier New Bold" charset="0"/>
                  <a:cs typeface="Courier New Bold" charset="0"/>
                  <a:sym typeface="Courier New Bold" charset="0"/>
                </a:rPr>
                <a:t>101000</a:t>
              </a:r>
            </a:p>
          </p:txBody>
        </p:sp>
      </p:grpSp>
      <p:grpSp>
        <p:nvGrpSpPr>
          <p:cNvPr id="27" name="Group 80"/>
          <p:cNvGrpSpPr>
            <a:grpSpLocks/>
          </p:cNvGrpSpPr>
          <p:nvPr/>
        </p:nvGrpSpPr>
        <p:grpSpPr bwMode="auto">
          <a:xfrm>
            <a:off x="6781800" y="4038600"/>
            <a:ext cx="1371600" cy="457200"/>
            <a:chOff x="0" y="0"/>
            <a:chExt cx="864" cy="288"/>
          </a:xfrm>
          <a:noFill/>
        </p:grpSpPr>
        <p:sp>
          <p:nvSpPr>
            <p:cNvPr id="62502" name="Rectangle 81"/>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03" name="Rectangle 82"/>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a:solidFill>
                    <a:srgbClr val="000066"/>
                  </a:solidFill>
                  <a:latin typeface="Courier New Bold" charset="0"/>
                  <a:ea typeface="Courier New Bold" charset="0"/>
                  <a:cs typeface="Courier New Bold" charset="0"/>
                  <a:sym typeface="Courier New Bold" charset="0"/>
                </a:rPr>
                <a:t>00010</a:t>
              </a:r>
              <a:r>
                <a:rPr lang="en-US" sz="1800" b="0">
                  <a:solidFill>
                    <a:srgbClr val="000066"/>
                  </a:solidFill>
                  <a:latin typeface="Courier New Bold Italic" charset="0"/>
                  <a:ea typeface="Courier New Bold Italic" charset="0"/>
                  <a:cs typeface="Courier New Bold Italic" charset="0"/>
                  <a:sym typeface="Courier New Bold Italic" charset="0"/>
                </a:rPr>
                <a:t>000</a:t>
              </a:r>
            </a:p>
          </p:txBody>
        </p:sp>
      </p:grpSp>
      <p:grpSp>
        <p:nvGrpSpPr>
          <p:cNvPr id="28" name="Group 83"/>
          <p:cNvGrpSpPr>
            <a:grpSpLocks/>
          </p:cNvGrpSpPr>
          <p:nvPr/>
        </p:nvGrpSpPr>
        <p:grpSpPr bwMode="auto">
          <a:xfrm>
            <a:off x="6781800" y="4495800"/>
            <a:ext cx="1371600" cy="457200"/>
            <a:chOff x="0" y="0"/>
            <a:chExt cx="864" cy="288"/>
          </a:xfrm>
          <a:noFill/>
        </p:grpSpPr>
        <p:sp>
          <p:nvSpPr>
            <p:cNvPr id="62500" name="Rectangle 84"/>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501" name="Rectangle 85"/>
            <p:cNvSpPr>
              <a:spLocks/>
            </p:cNvSpPr>
            <p:nvPr/>
          </p:nvSpPr>
          <p:spPr bwMode="auto">
            <a:xfrm>
              <a:off x="37" y="32"/>
              <a:ext cx="789" cy="224"/>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b="0" dirty="0">
                  <a:solidFill>
                    <a:srgbClr val="000066"/>
                  </a:solidFill>
                  <a:latin typeface="Courier New Bold Italic" charset="0"/>
                  <a:ea typeface="Courier New Bold Italic" charset="0"/>
                  <a:cs typeface="Courier New Bold Italic" charset="0"/>
                  <a:sym typeface="Courier New Bold Italic" charset="0"/>
                </a:rPr>
                <a:t>00</a:t>
              </a:r>
              <a:r>
                <a:rPr lang="en-US" sz="1800" b="0" dirty="0">
                  <a:solidFill>
                    <a:srgbClr val="000066"/>
                  </a:solidFill>
                  <a:latin typeface="Courier New Bold" charset="0"/>
                  <a:ea typeface="Courier New Bold" charset="0"/>
                  <a:cs typeface="Courier New Bold" charset="0"/>
                  <a:sym typeface="Courier New Bold" charset="0"/>
                </a:rPr>
                <a:t>101000</a:t>
              </a:r>
            </a:p>
          </p:txBody>
        </p:sp>
      </p:grpSp>
      <p:grpSp>
        <p:nvGrpSpPr>
          <p:cNvPr id="29" name="Group 86"/>
          <p:cNvGrpSpPr>
            <a:grpSpLocks/>
          </p:cNvGrpSpPr>
          <p:nvPr/>
        </p:nvGrpSpPr>
        <p:grpSpPr bwMode="auto">
          <a:xfrm>
            <a:off x="6781800" y="4953000"/>
            <a:ext cx="1371600" cy="457200"/>
            <a:chOff x="0" y="0"/>
            <a:chExt cx="864" cy="288"/>
          </a:xfrm>
          <a:noFill/>
        </p:grpSpPr>
        <p:sp>
          <p:nvSpPr>
            <p:cNvPr id="62498" name="Rectangle 87"/>
            <p:cNvSpPr>
              <a:spLocks/>
            </p:cNvSpPr>
            <p:nvPr/>
          </p:nvSpPr>
          <p:spPr bwMode="auto">
            <a:xfrm>
              <a:off x="0" y="0"/>
              <a:ext cx="864" cy="288"/>
            </a:xfrm>
            <a:prstGeom prst="rect">
              <a:avLst/>
            </a:prstGeom>
            <a:grpFill/>
            <a:ln w="25400">
              <a:solidFill>
                <a:srgbClr val="000066"/>
              </a:solidFill>
              <a:miter lim="800000"/>
              <a:headEnd/>
              <a:tailEnd/>
            </a:ln>
          </p:spPr>
          <p:txBody>
            <a:bodyPr lIns="0" tIns="0" rIns="0" bIns="0">
              <a:prstTxWarp prst="textNoShape">
                <a:avLst/>
              </a:prstTxWarp>
            </a:bodyPr>
            <a:lstStyle/>
            <a:p>
              <a:pPr algn="ctr" eaLnBrk="1" hangingPunct="1"/>
              <a:endParaRPr lang="en-US" sz="4200" b="0">
                <a:solidFill>
                  <a:srgbClr val="000000"/>
                </a:solidFill>
                <a:latin typeface="Gill Sans" charset="0"/>
                <a:ea typeface="ヒラギノ角ゴ ProN W3" charset="-128"/>
                <a:cs typeface="ヒラギノ角ゴ ProN W3" charset="-128"/>
                <a:sym typeface="Gill Sans" charset="0"/>
              </a:endParaRPr>
            </a:p>
          </p:txBody>
        </p:sp>
        <p:sp>
          <p:nvSpPr>
            <p:cNvPr id="62499" name="Rectangle 88"/>
            <p:cNvSpPr>
              <a:spLocks/>
            </p:cNvSpPr>
            <p:nvPr/>
          </p:nvSpPr>
          <p:spPr bwMode="auto">
            <a:xfrm>
              <a:off x="39" y="24"/>
              <a:ext cx="785" cy="239"/>
            </a:xfrm>
            <a:prstGeom prst="rect">
              <a:avLst/>
            </a:prstGeom>
            <a:grpFill/>
            <a:ln w="12700">
              <a:noFill/>
              <a:miter lim="800000"/>
              <a:headEnd/>
              <a:tailEnd/>
            </a:ln>
          </p:spPr>
          <p:txBody>
            <a:bodyPr wrap="none" lIns="50800" tIns="50800" bIns="50800" anchor="ctr">
              <a:prstTxWarp prst="textNoShape">
                <a:avLst/>
              </a:prstTxWarp>
              <a:spAutoFit/>
            </a:bodyPr>
            <a:lstStyle/>
            <a:p>
              <a:pPr algn="ctr" eaLnBrk="1" hangingPunct="1"/>
              <a:r>
                <a:rPr lang="en-US" sz="1800" dirty="0">
                  <a:solidFill>
                    <a:srgbClr val="C00000"/>
                  </a:solidFill>
                  <a:latin typeface="Courier New Bold Italic" charset="0"/>
                  <a:ea typeface="Courier New Bold Italic" charset="0"/>
                  <a:cs typeface="Courier New Bold Italic" charset="0"/>
                  <a:sym typeface="Courier New Bold Italic" charset="0"/>
                </a:rPr>
                <a:t>11</a:t>
              </a:r>
              <a:r>
                <a:rPr lang="en-US" sz="1800" b="0" dirty="0">
                  <a:solidFill>
                    <a:srgbClr val="000066"/>
                  </a:solidFill>
                  <a:latin typeface="Courier New Bold" charset="0"/>
                  <a:ea typeface="Courier New Bold" charset="0"/>
                  <a:cs typeface="Courier New Bold" charset="0"/>
                  <a:sym typeface="Courier New Bold" charset="0"/>
                </a:rPr>
                <a:t>101000</a:t>
              </a:r>
            </a:p>
          </p:txBody>
        </p:sp>
      </p:grpSp>
      <p:cxnSp>
        <p:nvCxnSpPr>
          <p:cNvPr id="62496" name="Straight Connector 62495"/>
          <p:cNvCxnSpPr/>
          <p:nvPr/>
        </p:nvCxnSpPr>
        <p:spPr bwMode="auto">
          <a:xfrm flipH="1">
            <a:off x="7315201" y="1701800"/>
            <a:ext cx="685799" cy="0"/>
          </a:xfrm>
          <a:prstGeom prst="line">
            <a:avLst/>
          </a:prstGeom>
          <a:noFill/>
          <a:ln w="38100" cap="flat" cmpd="sng" algn="ctr">
            <a:solidFill>
              <a:srgbClr val="F1C7C7"/>
            </a:solidFill>
            <a:prstDash val="solid"/>
            <a:round/>
            <a:headEnd type="none" w="med" len="med"/>
            <a:tailEnd type="none" w="med" len="med"/>
          </a:ln>
          <a:effectLst/>
        </p:spPr>
      </p:cxnSp>
      <p:cxnSp>
        <p:nvCxnSpPr>
          <p:cNvPr id="94" name="Straight Connector 93"/>
          <p:cNvCxnSpPr/>
          <p:nvPr/>
        </p:nvCxnSpPr>
        <p:spPr bwMode="auto">
          <a:xfrm flipH="1">
            <a:off x="6913882" y="1488440"/>
            <a:ext cx="777238" cy="0"/>
          </a:xfrm>
          <a:prstGeom prst="line">
            <a:avLst/>
          </a:prstGeom>
          <a:noFill/>
          <a:ln w="38100" cap="flat" cmpd="sng" algn="ctr">
            <a:solidFill>
              <a:srgbClr val="A8E799"/>
            </a:solidFill>
            <a:prstDash val="solid"/>
            <a:round/>
            <a:headEnd type="none" w="med" len="med"/>
            <a:tailEnd type="none" w="med" len="med"/>
          </a:ln>
          <a:effectLst/>
        </p:spPr>
      </p:cxnSp>
    </p:spTree>
    <p:extLst>
      <p:ext uri="{BB962C8B-B14F-4D97-AF65-F5344CB8AC3E}">
        <p14:creationId xmlns:p14="http://schemas.microsoft.com/office/powerpoint/2010/main" val="25216217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249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499"/>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499"/>
                                          </p:stCondLst>
                                        </p:cTn>
                                        <p:tgtEl>
                                          <p:spTgt spid="23"/>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499"/>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9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9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499"/>
                                          </p:stCondLst>
                                        </p:cTn>
                                        <p:tgtEl>
                                          <p:spTgt spid="2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499"/>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9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0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499"/>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499"/>
                                          </p:stCondLst>
                                        </p:cTn>
                                        <p:tgtEl>
                                          <p:spTgt spid="2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499"/>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97" grpId="0" animBg="1"/>
      <p:bldP spid="98" grpId="0" animBg="1"/>
      <p:bldP spid="89" grpId="0" animBg="1"/>
      <p:bldP spid="90" grpId="0" animBg="1"/>
      <p:bldP spid="30"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3"/>
          <p:cNvSpPr>
            <a:spLocks noGrp="1" noChangeArrowheads="1"/>
          </p:cNvSpPr>
          <p:nvPr>
            <p:ph type="title"/>
          </p:nvPr>
        </p:nvSpPr>
        <p:spPr/>
        <p:txBody>
          <a:bodyPr/>
          <a:lstStyle/>
          <a:p>
            <a:pPr marL="119063" indent="-119063" eaLnBrk="1" hangingPunct="1"/>
            <a:r>
              <a:rPr lang="en-US"/>
              <a:t>Contrast: Logic Operations in C</a:t>
            </a:r>
          </a:p>
        </p:txBody>
      </p:sp>
      <p:sp>
        <p:nvSpPr>
          <p:cNvPr id="61445" name="Rectangle 4"/>
          <p:cNvSpPr>
            <a:spLocks noGrp="1" noChangeArrowheads="1"/>
          </p:cNvSpPr>
          <p:nvPr>
            <p:ph idx="1"/>
          </p:nvPr>
        </p:nvSpPr>
        <p:spPr/>
        <p:txBody>
          <a:bodyPr/>
          <a:lstStyle/>
          <a:p>
            <a:pPr eaLnBrk="1" hangingPunct="1"/>
            <a:r>
              <a:rPr lang="en-US" dirty="0"/>
              <a:t>Contrast to Logical Operators</a:t>
            </a:r>
          </a:p>
          <a:p>
            <a:pPr marL="552450" lvl="1" eaLnBrk="1" hangingPunct="1"/>
            <a:r>
              <a:rPr lang="en-US" dirty="0">
                <a:latin typeface="Monaco" charset="0"/>
                <a:ea typeface="Monaco" charset="0"/>
                <a:cs typeface="Monaco" charset="0"/>
                <a:sym typeface="Monaco" charset="0"/>
              </a:rPr>
              <a:t>&amp;&amp;, ||, !</a:t>
            </a:r>
            <a:endParaRPr lang="en-US" dirty="0">
              <a:latin typeface="Monaco" charset="0"/>
              <a:sym typeface="Monaco" charset="0"/>
            </a:endParaRPr>
          </a:p>
          <a:p>
            <a:pPr marL="838200" lvl="2" eaLnBrk="1" hangingPunct="1"/>
            <a:r>
              <a:rPr lang="en-US" dirty="0"/>
              <a:t>View 0 as “False”</a:t>
            </a:r>
          </a:p>
          <a:p>
            <a:pPr marL="838200" lvl="2" eaLnBrk="1" hangingPunct="1"/>
            <a:r>
              <a:rPr lang="en-US" dirty="0"/>
              <a:t>Anything nonzero as “True”</a:t>
            </a:r>
          </a:p>
          <a:p>
            <a:pPr marL="838200" lvl="2" eaLnBrk="1" hangingPunct="1"/>
            <a:r>
              <a:rPr lang="en-US" dirty="0"/>
              <a:t>Always return 0 or 1</a:t>
            </a:r>
          </a:p>
          <a:p>
            <a:pPr marL="838200" lvl="2" eaLnBrk="1" hangingPunct="1"/>
            <a:r>
              <a:rPr lang="en-US" dirty="0">
                <a:solidFill>
                  <a:srgbClr val="980002"/>
                </a:solidFill>
              </a:rPr>
              <a:t>Early termination</a:t>
            </a:r>
          </a:p>
          <a:p>
            <a:pPr eaLnBrk="1" hangingPunct="1"/>
            <a:r>
              <a:rPr lang="en-US" dirty="0"/>
              <a:t>Examples (char data type)</a:t>
            </a:r>
          </a:p>
          <a:p>
            <a:pPr marL="552450" lvl="1" eaLnBrk="1" hangingPunct="1"/>
            <a:r>
              <a:rPr lang="en-US" sz="1800" dirty="0">
                <a:latin typeface="Tahoma" panose="020B0604030504040204" pitchFamily="34" charset="0"/>
                <a:ea typeface="Tahoma" panose="020B0604030504040204" pitchFamily="34" charset="0"/>
                <a:cs typeface="Tahoma" panose="020B0604030504040204" pitchFamily="34" charset="0"/>
                <a:sym typeface="Monaco" charset="0"/>
              </a:rPr>
              <a:t>!0x41  ➙  0x00</a:t>
            </a:r>
          </a:p>
          <a:p>
            <a:pPr marL="552450" lvl="1" eaLnBrk="1" hangingPunct="1"/>
            <a:r>
              <a:rPr lang="en-US" sz="1800" dirty="0">
                <a:latin typeface="Tahoma" panose="020B0604030504040204" pitchFamily="34" charset="0"/>
                <a:ea typeface="Tahoma" panose="020B0604030504040204" pitchFamily="34" charset="0"/>
                <a:cs typeface="Tahoma" panose="020B0604030504040204" pitchFamily="34" charset="0"/>
                <a:sym typeface="Monaco" charset="0"/>
              </a:rPr>
              <a:t>!0x00  ➙  0x01</a:t>
            </a:r>
          </a:p>
          <a:p>
            <a:pPr marL="552450" lvl="1" eaLnBrk="1" hangingPunct="1"/>
            <a:r>
              <a:rPr lang="en-US" sz="1800" dirty="0">
                <a:latin typeface="Tahoma" panose="020B0604030504040204" pitchFamily="34" charset="0"/>
                <a:ea typeface="Tahoma" panose="020B0604030504040204" pitchFamily="34" charset="0"/>
                <a:cs typeface="Tahoma" panose="020B0604030504040204" pitchFamily="34" charset="0"/>
                <a:sym typeface="Monaco" charset="0"/>
              </a:rPr>
              <a:t>!!0x41  ➙  0x01</a:t>
            </a:r>
          </a:p>
          <a:p>
            <a:pPr marL="552450" lvl="1" eaLnBrk="1" hangingPunct="1">
              <a:spcBef>
                <a:spcPts val="2100"/>
              </a:spcBef>
            </a:pPr>
            <a:r>
              <a:rPr lang="en-US" sz="1800" dirty="0">
                <a:latin typeface="Tahoma" panose="020B0604030504040204" pitchFamily="34" charset="0"/>
                <a:ea typeface="Tahoma" panose="020B0604030504040204" pitchFamily="34" charset="0"/>
                <a:cs typeface="Tahoma" panose="020B0604030504040204" pitchFamily="34" charset="0"/>
                <a:sym typeface="Monaco" charset="0"/>
              </a:rPr>
              <a:t>0x69 &amp;&amp; 0x55  ➙  0x01</a:t>
            </a:r>
          </a:p>
          <a:p>
            <a:pPr marL="552450" lvl="1" eaLnBrk="1" hangingPunct="1"/>
            <a:r>
              <a:rPr lang="en-US" sz="1800" dirty="0">
                <a:latin typeface="Tahoma" panose="020B0604030504040204" pitchFamily="34" charset="0"/>
                <a:ea typeface="Tahoma" panose="020B0604030504040204" pitchFamily="34" charset="0"/>
                <a:cs typeface="Tahoma" panose="020B0604030504040204" pitchFamily="34" charset="0"/>
                <a:sym typeface="Monaco" charset="0"/>
              </a:rPr>
              <a:t>0x69 || 0x55  ➙  0x01</a:t>
            </a:r>
          </a:p>
        </p:txBody>
      </p:sp>
      <p:sp>
        <p:nvSpPr>
          <p:cNvPr id="4" name="AutoShape 8"/>
          <p:cNvSpPr>
            <a:spLocks noChangeArrowheads="1"/>
          </p:cNvSpPr>
          <p:nvPr/>
        </p:nvSpPr>
        <p:spPr bwMode="auto">
          <a:xfrm>
            <a:off x="4800600" y="2362200"/>
            <a:ext cx="3949700" cy="2590800"/>
          </a:xfrm>
          <a:prstGeom prst="wedgeRoundRectCallout">
            <a:avLst>
              <a:gd name="adj1" fmla="val -59968"/>
              <a:gd name="adj2" fmla="val -73269"/>
              <a:gd name="adj3" fmla="val 16667"/>
            </a:avLst>
          </a:prstGeom>
          <a:solidFill>
            <a:srgbClr val="FF9900"/>
          </a:solidFill>
          <a:ln w="19050">
            <a:solidFill>
              <a:schemeClr val="tx2"/>
            </a:solidFill>
            <a:miter lim="800000"/>
            <a:headEnd/>
            <a:tailEnd type="none" w="sm" len="sm"/>
          </a:ln>
          <a:effectLst/>
        </p:spPr>
        <p:txBody>
          <a:bodyPr lIns="45720" rIns="45720" anchor="ctr">
            <a:prstTxWarp prst="textNoShape">
              <a:avLst/>
            </a:prstTxWarp>
          </a:bodyPr>
          <a:lstStyle/>
          <a:p>
            <a:r>
              <a:rPr lang="en-US" sz="2800" dirty="0">
                <a:solidFill>
                  <a:srgbClr val="000000"/>
                </a:solidFill>
              </a:rPr>
              <a:t>Watch out for &amp;&amp; vs. &amp; (and || vs. |)… </a:t>
            </a:r>
          </a:p>
          <a:p>
            <a:r>
              <a:rPr lang="en-US" sz="2800" dirty="0">
                <a:solidFill>
                  <a:srgbClr val="000000"/>
                </a:solidFill>
              </a:rPr>
              <a:t>one of the more common </a:t>
            </a:r>
            <a:r>
              <a:rPr lang="en-US" sz="2800" dirty="0" err="1">
                <a:solidFill>
                  <a:srgbClr val="000000"/>
                </a:solidFill>
              </a:rPr>
              <a:t>oopsies</a:t>
            </a:r>
            <a:r>
              <a:rPr lang="en-US" sz="2800" dirty="0">
                <a:solidFill>
                  <a:srgbClr val="000000"/>
                </a:solidFill>
              </a:rPr>
              <a:t> in </a:t>
            </a:r>
          </a:p>
          <a:p>
            <a:r>
              <a:rPr lang="en-US" sz="2800" dirty="0">
                <a:solidFill>
                  <a:srgbClr val="000000"/>
                </a:solidFill>
              </a:rPr>
              <a:t>C programming</a:t>
            </a:r>
          </a:p>
        </p:txBody>
      </p:sp>
    </p:spTree>
    <p:extLst>
      <p:ext uri="{BB962C8B-B14F-4D97-AF65-F5344CB8AC3E}">
        <p14:creationId xmlns:p14="http://schemas.microsoft.com/office/powerpoint/2010/main" val="15047062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EXPOINTINIT" val=""/>
  <p:tag name="USEAMSFONTS" val="True"/>
  <p:tag name="EMBEDFONTS" val="False"/>
  <p:tag name="USEBOLDAMS" val="False"/>
  <p:tag name="DEFAULTDISPLAYSOURCE" val="\documentclass{slides}\pagestyle{empty}&#10;\begin{document}&#10;&#10;\end{document}&#10;"/>
  <p:tag name="TEX2PS" val="latex $(base).tex; dvips -D $(res) -E -o $(base).ps $(base).dvi"/>
  <p:tag name="EXTERNALEDITCOMMAND" val="notepad %"/>
  <p:tag name="GHOSTSCRIPTCOMMAND" val="gswin32c"/>
  <p:tag name="DEFAULTBITMAP" val="pngmono"/>
  <p:tag name="DEFAULTBLEND" val="False"/>
  <p:tag name="DEFAULTTRANSPARENT" val="False"/>
  <p:tag name="DEFAULTWORKAROUNDTRANSPARENCYBUG" val="False"/>
  <p:tag name="DEFAULTRESOLUTION" val="1200"/>
  <p:tag name="DEFAULTMAGNIFICATION" val="0.8"/>
  <p:tag name="DEFAULTFONTSIZE" val="10"/>
  <p:tag name="DEFAULTWIDTH" val="418"/>
  <p:tag name="DEFAULTHEIGHT" val="316"/>
</p:tagLst>
</file>

<file path=ppt/theme/theme1.xml><?xml version="1.0" encoding="utf-8"?>
<a:theme xmlns:a="http://schemas.openxmlformats.org/drawingml/2006/main" name="template2007">
  <a:themeElements>
    <a:clrScheme name="Custom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00000"/>
      </a:hlink>
      <a:folHlink>
        <a:srgbClr val="C00000"/>
      </a:folHlink>
    </a:clrScheme>
    <a:fontScheme name="Custom 1">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25400" cap="flat" cmpd="sng" algn="ctr">
          <a:solidFill>
            <a:srgbClr val="CC00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noFill/>
        <a:ln w="25400" cap="flat" cmpd="sng" algn="ctr">
          <a:solidFill>
            <a:srgbClr val="CC0000"/>
          </a:solidFill>
          <a:prstDash val="solid"/>
          <a:round/>
          <a:headEnd type="none" w="med" len="med"/>
          <a:tailEnd type="triangl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1" i="0" u="none" strike="noStrike" cap="none" normalizeH="0" baseline="0" smtClean="0">
            <a:ln>
              <a:noFill/>
            </a:ln>
            <a:solidFill>
              <a:schemeClr val="tx1"/>
            </a:solidFill>
            <a:effectLst/>
            <a:latin typeface="Arial Narrow" pitchFamily="34" charset="0"/>
          </a:defRPr>
        </a:defPPr>
      </a:lstStyle>
    </a:lnDef>
    <a:txDef>
      <a:spPr>
        <a:noFill/>
      </a:spPr>
      <a:bodyPr wrap="none" rtlCol="0">
        <a:spAutoFit/>
      </a:bodyPr>
      <a:lstStyle>
        <a:defPPr>
          <a:defRPr dirty="0" smtClean="0">
            <a:latin typeface="Calibri" pitchFamily="34" charset="0"/>
          </a:defRPr>
        </a:defPPr>
      </a:lstStyle>
    </a:txDef>
  </a:objectDefaults>
  <a:extraClrSchemeLst>
    <a:extraClrScheme>
      <a:clrScheme name="class1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class1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class1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class1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class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class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class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le and Content">
  <a:themeElements>
    <a:clrScheme name="">
      <a:dk1>
        <a:srgbClr val="000000"/>
      </a:dk1>
      <a:lt1>
        <a:srgbClr val="FFFFFF"/>
      </a:lt1>
      <a:dk2>
        <a:srgbClr val="000000"/>
      </a:dk2>
      <a:lt2>
        <a:srgbClr val="C0C0C0"/>
      </a:lt2>
      <a:accent1>
        <a:srgbClr val="990000"/>
      </a:accent1>
      <a:accent2>
        <a:srgbClr val="333399"/>
      </a:accent2>
      <a:accent3>
        <a:srgbClr val="FFFFFF"/>
      </a:accent3>
      <a:accent4>
        <a:srgbClr val="000000"/>
      </a:accent4>
      <a:accent5>
        <a:srgbClr val="CAAAAA"/>
      </a:accent5>
      <a:accent6>
        <a:srgbClr val="2D2D8A"/>
      </a:accent6>
      <a:hlink>
        <a:srgbClr val="009999"/>
      </a:hlink>
      <a:folHlink>
        <a:srgbClr val="99CC00"/>
      </a:folHlink>
    </a:clrScheme>
    <a:fontScheme name="Title and Content">
      <a:majorFont>
        <a:latin typeface="Calibri Bold"/>
        <a:ea typeface="ヒラギノ角ゴ ProN W6"/>
        <a:cs typeface="ヒラギノ角ゴ ProN W6"/>
      </a:majorFont>
      <a:minorFont>
        <a:latin typeface="Calibri Bol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and Conten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itle Only">
  <a:themeElements>
    <a:clrScheme name="">
      <a:dk1>
        <a:srgbClr val="000000"/>
      </a:dk1>
      <a:lt1>
        <a:srgbClr val="FFFFFF"/>
      </a:lt1>
      <a:dk2>
        <a:srgbClr val="000000"/>
      </a:dk2>
      <a:lt2>
        <a:srgbClr val="000000"/>
      </a:lt2>
      <a:accent1>
        <a:srgbClr val="990000"/>
      </a:accent1>
      <a:accent2>
        <a:srgbClr val="333399"/>
      </a:accent2>
      <a:accent3>
        <a:srgbClr val="FFFFFF"/>
      </a:accent3>
      <a:accent4>
        <a:srgbClr val="000000"/>
      </a:accent4>
      <a:accent5>
        <a:srgbClr val="CAAAAA"/>
      </a:accent5>
      <a:accent6>
        <a:srgbClr val="2D2D8A"/>
      </a:accent6>
      <a:hlink>
        <a:srgbClr val="009999"/>
      </a:hlink>
      <a:folHlink>
        <a:srgbClr val="99CC00"/>
      </a:folHlink>
    </a:clrScheme>
    <a:fontScheme name="Title Only">
      <a:majorFont>
        <a:latin typeface="Calibri Bold"/>
        <a:ea typeface="ヒラギノ角ゴ ProN W6"/>
        <a:cs typeface="ヒラギノ角ゴ ProN W6"/>
      </a:majorFont>
      <a:minorFont>
        <a:latin typeface="Calibri Bol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spDef>
    <a:lnDef>
      <a:spPr bwMode="auto">
        <a:xfrm>
          <a:off x="0" y="0"/>
          <a:ext cx="1" cy="1"/>
        </a:xfrm>
        <a:custGeom>
          <a:avLst/>
          <a:gdLst/>
          <a:ahLst/>
          <a:cxnLst/>
          <a:rect l="0" t="0" r="0" b="0"/>
          <a:pathLst/>
        </a:custGeom>
        <a:solidFill>
          <a:schemeClr val="accent1"/>
        </a:solidFill>
        <a:ln w="25400" cap="flat" cmpd="sng" algn="ctr">
          <a:solidFill>
            <a:srgbClr val="000000"/>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000000"/>
            </a:solidFill>
            <a:effectLst/>
            <a:latin typeface="Gill Sans" charset="0"/>
            <a:ea typeface="ヒラギノ角ゴ ProN W3" charset="-128"/>
            <a:cs typeface="ヒラギノ角ゴ ProN W3" charset="-128"/>
            <a:sym typeface="Gill Sans" charset="0"/>
          </a:defRPr>
        </a:defPPr>
      </a:lstStyle>
    </a:lnDef>
  </a:objectDefaults>
  <a:extraClrSchemeLst>
    <a:extraClrScheme>
      <a:clrScheme name="Title Only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template2007</Template>
  <TotalTime>139</TotalTime>
  <Words>4656</Words>
  <Application>Microsoft Office PowerPoint</Application>
  <PresentationFormat>On-screen Show (4:3)</PresentationFormat>
  <Paragraphs>1456</Paragraphs>
  <Slides>61</Slides>
  <Notes>47</Notes>
  <HiddenSlides>1</HiddenSlides>
  <MMClips>0</MMClips>
  <ScaleCrop>false</ScaleCrop>
  <HeadingPairs>
    <vt:vector size="8" baseType="variant">
      <vt:variant>
        <vt:lpstr>Fonts Used</vt:lpstr>
      </vt:variant>
      <vt:variant>
        <vt:i4>17</vt:i4>
      </vt:variant>
      <vt:variant>
        <vt:lpstr>Theme</vt:lpstr>
      </vt:variant>
      <vt:variant>
        <vt:i4>3</vt:i4>
      </vt:variant>
      <vt:variant>
        <vt:lpstr>Embedded OLE Servers</vt:lpstr>
      </vt:variant>
      <vt:variant>
        <vt:i4>2</vt:i4>
      </vt:variant>
      <vt:variant>
        <vt:lpstr>Slide Titles</vt:lpstr>
      </vt:variant>
      <vt:variant>
        <vt:i4>61</vt:i4>
      </vt:variant>
    </vt:vector>
  </HeadingPairs>
  <TitlesOfParts>
    <vt:vector size="83" baseType="lpstr">
      <vt:lpstr>Gill Sans</vt:lpstr>
      <vt:lpstr>Monaco</vt:lpstr>
      <vt:lpstr>Arial</vt:lpstr>
      <vt:lpstr>Arial Narrow</vt:lpstr>
      <vt:lpstr>Calibri</vt:lpstr>
      <vt:lpstr>Calibri Bold</vt:lpstr>
      <vt:lpstr>Calibri Italic</vt:lpstr>
      <vt:lpstr>Courier New</vt:lpstr>
      <vt:lpstr>Courier New Bold</vt:lpstr>
      <vt:lpstr>Courier New Bold Italic</vt:lpstr>
      <vt:lpstr>Helvetica</vt:lpstr>
      <vt:lpstr>Symbol</vt:lpstr>
      <vt:lpstr>Tahoma</vt:lpstr>
      <vt:lpstr>Times</vt:lpstr>
      <vt:lpstr>Times New Roman</vt:lpstr>
      <vt:lpstr>Wingdings</vt:lpstr>
      <vt:lpstr>Wingdings 2</vt:lpstr>
      <vt:lpstr>template2007</vt:lpstr>
      <vt:lpstr>Title and Content</vt:lpstr>
      <vt:lpstr>Title Only</vt:lpstr>
      <vt:lpstr>Equation</vt:lpstr>
      <vt:lpstr>Document</vt:lpstr>
      <vt:lpstr>Bits, Bytes, and Integers  Introduction to Computer Systems 2nd Lecture,  Sep 10, 2026</vt:lpstr>
      <vt:lpstr>PowerPoint Presentation</vt:lpstr>
      <vt:lpstr>1. The same bits can mean different values  2. Arithmetic operation discards overflowed bits  3. Eventually, bits live in memory  Endianness.</vt:lpstr>
      <vt:lpstr>Today: Bits, Bytes, and Integers</vt:lpstr>
      <vt:lpstr>Binary Representations</vt:lpstr>
      <vt:lpstr>Today: Bits, Bytes, and Integers</vt:lpstr>
      <vt:lpstr>Encoding Integers</vt:lpstr>
      <vt:lpstr>Two-complement: Simple Example</vt:lpstr>
      <vt:lpstr>Negation: Complement &amp; Increment</vt:lpstr>
      <vt:lpstr>Encoding Example (Cont.)</vt:lpstr>
      <vt:lpstr>Another way to interpret binary</vt:lpstr>
      <vt:lpstr>1. The same bits can mean different values  2. Arithmetic operation discards overflowed bits  3. Eventually, bits live in memory  Endianness.</vt:lpstr>
      <vt:lpstr>Unsigned &amp; Signed Numeric Values</vt:lpstr>
      <vt:lpstr>Numeric Ranges</vt:lpstr>
      <vt:lpstr>Values for Different Word Sizes</vt:lpstr>
      <vt:lpstr>Today: Bits, Bytes, and Integers</vt:lpstr>
      <vt:lpstr>Mapping Between Signed &amp; Unsigned</vt:lpstr>
      <vt:lpstr>Mapping Signed  Unsigned</vt:lpstr>
      <vt:lpstr>Mapping Signed  Unsigned</vt:lpstr>
      <vt:lpstr>Signed vs. Unsigned in C</vt:lpstr>
      <vt:lpstr>Casting Surprises</vt:lpstr>
      <vt:lpstr>Summary Casting Signed ↔ Unsigned: Basic Rules</vt:lpstr>
      <vt:lpstr>Today: Bits, Bytes, and Integers</vt:lpstr>
      <vt:lpstr>Sign Extension</vt:lpstr>
      <vt:lpstr>Sign Extension: Simple Example</vt:lpstr>
      <vt:lpstr>Sign Extension Example</vt:lpstr>
      <vt:lpstr>Truncation: Simple Example</vt:lpstr>
      <vt:lpstr>Summary: Expanding, Truncating: Basic Rules</vt:lpstr>
      <vt:lpstr>Today: Bits, Bytes, and Integers</vt:lpstr>
      <vt:lpstr>Unsigned Addition</vt:lpstr>
      <vt:lpstr>Unsigned Addition</vt:lpstr>
      <vt:lpstr>Two’s Complement Addition</vt:lpstr>
      <vt:lpstr>Characterizing TAdd</vt:lpstr>
      <vt:lpstr>Multiplication</vt:lpstr>
      <vt:lpstr>Unsigned Multiplication in C</vt:lpstr>
      <vt:lpstr>Signed Multiplication in C</vt:lpstr>
      <vt:lpstr>Power-of-2 Multiply with Shift</vt:lpstr>
      <vt:lpstr>Unsigned Power-of-2 Divide with Shift</vt:lpstr>
      <vt:lpstr>Today: Bits, Bytes, and Integers</vt:lpstr>
      <vt:lpstr>Arithmetic: Basic Rules</vt:lpstr>
      <vt:lpstr>Why Should I Use Unsigned?</vt:lpstr>
      <vt:lpstr>Counting Down with Unsigned</vt:lpstr>
      <vt:lpstr>Why Should I Use Unsigned? (cont.)</vt:lpstr>
      <vt:lpstr>Today: Bits, Bytes, and Integers</vt:lpstr>
      <vt:lpstr>Encoding Byte Values</vt:lpstr>
      <vt:lpstr>Byte-Oriented Memory Organization</vt:lpstr>
      <vt:lpstr>Example Data Representations</vt:lpstr>
      <vt:lpstr>Byte Ordering Example</vt:lpstr>
      <vt:lpstr>Representing Integers</vt:lpstr>
      <vt:lpstr>Byte Ordering</vt:lpstr>
      <vt:lpstr>Examining Data Representations</vt:lpstr>
      <vt:lpstr>show_bytes Execution Example</vt:lpstr>
      <vt:lpstr>Representing Pointers</vt:lpstr>
      <vt:lpstr>Representing Strings</vt:lpstr>
      <vt:lpstr>Reading Byte-Reversed Listings</vt:lpstr>
      <vt:lpstr>Summary</vt:lpstr>
      <vt:lpstr>Integer C Puzzles</vt:lpstr>
      <vt:lpstr>Boolean Algebra</vt:lpstr>
      <vt:lpstr>General Boolean Algebras</vt:lpstr>
      <vt:lpstr>Shift Operations</vt:lpstr>
      <vt:lpstr>Contrast: Logic Operations in 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Computer Systems 15-213/18-243, spring 2009 1st Lecture, Jan. 12th</dc:title>
  <dc:creator>Markus Pueschel</dc:creator>
  <dc:description>Redesign of slides created by Randal E. Bryant and David R. O'Hallaron</dc:description>
  <cp:lastModifiedBy>DIYU ZHOU</cp:lastModifiedBy>
  <cp:revision>324</cp:revision>
  <cp:lastPrinted>2010-01-19T15:27:43Z</cp:lastPrinted>
  <dcterms:created xsi:type="dcterms:W3CDTF">2011-01-12T20:24:02Z</dcterms:created>
  <dcterms:modified xsi:type="dcterms:W3CDTF">2026-09-10T04:49:32Z</dcterms:modified>
</cp:coreProperties>
</file>