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75" r:id="rId2"/>
  </p:sldMasterIdLst>
  <p:notesMasterIdLst>
    <p:notesMasterId r:id="rId71"/>
  </p:notesMasterIdLst>
  <p:handoutMasterIdLst>
    <p:handoutMasterId r:id="rId72"/>
  </p:handoutMasterIdLst>
  <p:sldIdLst>
    <p:sldId id="696" r:id="rId3"/>
    <p:sldId id="256" r:id="rId4"/>
    <p:sldId id="815" r:id="rId5"/>
    <p:sldId id="820" r:id="rId6"/>
    <p:sldId id="818" r:id="rId7"/>
    <p:sldId id="821" r:id="rId8"/>
    <p:sldId id="819" r:id="rId9"/>
    <p:sldId id="257" r:id="rId10"/>
    <p:sldId id="259" r:id="rId11"/>
    <p:sldId id="816" r:id="rId12"/>
    <p:sldId id="824" r:id="rId13"/>
    <p:sldId id="825" r:id="rId14"/>
    <p:sldId id="827" r:id="rId15"/>
    <p:sldId id="826" r:id="rId16"/>
    <p:sldId id="823" r:id="rId17"/>
    <p:sldId id="822" r:id="rId18"/>
    <p:sldId id="814" r:id="rId19"/>
    <p:sldId id="817" r:id="rId20"/>
    <p:sldId id="804" r:id="rId21"/>
    <p:sldId id="802" r:id="rId22"/>
    <p:sldId id="757" r:id="rId23"/>
    <p:sldId id="749" r:id="rId24"/>
    <p:sldId id="758" r:id="rId25"/>
    <p:sldId id="761" r:id="rId26"/>
    <p:sldId id="801" r:id="rId27"/>
    <p:sldId id="750" r:id="rId28"/>
    <p:sldId id="751" r:id="rId29"/>
    <p:sldId id="808" r:id="rId30"/>
    <p:sldId id="752" r:id="rId31"/>
    <p:sldId id="754" r:id="rId32"/>
    <p:sldId id="755" r:id="rId33"/>
    <p:sldId id="799" r:id="rId34"/>
    <p:sldId id="756" r:id="rId35"/>
    <p:sldId id="700" r:id="rId36"/>
    <p:sldId id="702" r:id="rId37"/>
    <p:sldId id="703" r:id="rId38"/>
    <p:sldId id="704" r:id="rId39"/>
    <p:sldId id="705" r:id="rId40"/>
    <p:sldId id="706" r:id="rId41"/>
    <p:sldId id="707" r:id="rId42"/>
    <p:sldId id="708" r:id="rId43"/>
    <p:sldId id="709" r:id="rId44"/>
    <p:sldId id="710" r:id="rId45"/>
    <p:sldId id="711" r:id="rId46"/>
    <p:sldId id="712" r:id="rId47"/>
    <p:sldId id="713" r:id="rId48"/>
    <p:sldId id="714" r:id="rId49"/>
    <p:sldId id="789" r:id="rId50"/>
    <p:sldId id="715" r:id="rId51"/>
    <p:sldId id="716" r:id="rId52"/>
    <p:sldId id="717" r:id="rId53"/>
    <p:sldId id="718" r:id="rId54"/>
    <p:sldId id="800" r:id="rId55"/>
    <p:sldId id="768" r:id="rId56"/>
    <p:sldId id="769" r:id="rId57"/>
    <p:sldId id="770" r:id="rId58"/>
    <p:sldId id="771" r:id="rId59"/>
    <p:sldId id="772" r:id="rId60"/>
    <p:sldId id="773" r:id="rId61"/>
    <p:sldId id="774" r:id="rId62"/>
    <p:sldId id="775" r:id="rId63"/>
    <p:sldId id="797" r:id="rId64"/>
    <p:sldId id="798" r:id="rId65"/>
    <p:sldId id="767" r:id="rId66"/>
    <p:sldId id="732" r:id="rId67"/>
    <p:sldId id="734" r:id="rId68"/>
    <p:sldId id="812" r:id="rId69"/>
    <p:sldId id="746" r:id="rId70"/>
  </p:sldIdLst>
  <p:sldSz cx="9144000" cy="6858000" type="screen4x3"/>
  <p:notesSz cx="7302500" cy="9586913"/>
  <p:custDataLst>
    <p:tags r:id="rId73"/>
  </p:custDataLst>
  <p:defaultTextStyle>
    <a:defPPr>
      <a:defRPr lang="en-US"/>
    </a:defPPr>
    <a:lvl1pPr algn="l" rtl="0" eaLnBrk="0" fontAlgn="base" hangingPunct="0">
      <a:spcBef>
        <a:spcPct val="0"/>
      </a:spcBef>
      <a:spcAft>
        <a:spcPct val="0"/>
      </a:spcAft>
      <a:defRPr sz="2400" b="1" kern="1200">
        <a:solidFill>
          <a:schemeClr val="tx1"/>
        </a:solidFill>
        <a:latin typeface="Arial Narrow" pitchFamily="34" charset="0"/>
        <a:ea typeface="+mn-ea"/>
        <a:cs typeface="+mn-cs"/>
      </a:defRPr>
    </a:lvl1pPr>
    <a:lvl2pPr marL="457200" algn="l" rtl="0" eaLnBrk="0" fontAlgn="base" hangingPunct="0">
      <a:spcBef>
        <a:spcPct val="0"/>
      </a:spcBef>
      <a:spcAft>
        <a:spcPct val="0"/>
      </a:spcAft>
      <a:defRPr sz="2400" b="1" kern="1200">
        <a:solidFill>
          <a:schemeClr val="tx1"/>
        </a:solidFill>
        <a:latin typeface="Arial Narrow" pitchFamily="34" charset="0"/>
        <a:ea typeface="+mn-ea"/>
        <a:cs typeface="+mn-cs"/>
      </a:defRPr>
    </a:lvl2pPr>
    <a:lvl3pPr marL="914400" algn="l" rtl="0" eaLnBrk="0" fontAlgn="base" hangingPunct="0">
      <a:spcBef>
        <a:spcPct val="0"/>
      </a:spcBef>
      <a:spcAft>
        <a:spcPct val="0"/>
      </a:spcAft>
      <a:defRPr sz="2400" b="1" kern="1200">
        <a:solidFill>
          <a:schemeClr val="tx1"/>
        </a:solidFill>
        <a:latin typeface="Arial Narrow" pitchFamily="34" charset="0"/>
        <a:ea typeface="+mn-ea"/>
        <a:cs typeface="+mn-cs"/>
      </a:defRPr>
    </a:lvl3pPr>
    <a:lvl4pPr marL="1371600" algn="l" rtl="0" eaLnBrk="0" fontAlgn="base" hangingPunct="0">
      <a:spcBef>
        <a:spcPct val="0"/>
      </a:spcBef>
      <a:spcAft>
        <a:spcPct val="0"/>
      </a:spcAft>
      <a:defRPr sz="2400" b="1" kern="1200">
        <a:solidFill>
          <a:schemeClr val="tx1"/>
        </a:solidFill>
        <a:latin typeface="Arial Narrow" pitchFamily="34" charset="0"/>
        <a:ea typeface="+mn-ea"/>
        <a:cs typeface="+mn-cs"/>
      </a:defRPr>
    </a:lvl4pPr>
    <a:lvl5pPr marL="1828800" algn="l" rtl="0" eaLnBrk="0" fontAlgn="base" hangingPunct="0">
      <a:spcBef>
        <a:spcPct val="0"/>
      </a:spcBef>
      <a:spcAft>
        <a:spcPct val="0"/>
      </a:spcAft>
      <a:defRPr sz="2400" b="1" kern="1200">
        <a:solidFill>
          <a:schemeClr val="tx1"/>
        </a:solidFill>
        <a:latin typeface="Arial Narrow" pitchFamily="34" charset="0"/>
        <a:ea typeface="+mn-ea"/>
        <a:cs typeface="+mn-cs"/>
      </a:defRPr>
    </a:lvl5pPr>
    <a:lvl6pPr marL="2286000" algn="l" defTabSz="914400" rtl="0" eaLnBrk="1" latinLnBrk="0" hangingPunct="1">
      <a:defRPr sz="2400" b="1" kern="1200">
        <a:solidFill>
          <a:schemeClr val="tx1"/>
        </a:solidFill>
        <a:latin typeface="Arial Narrow" pitchFamily="34" charset="0"/>
        <a:ea typeface="+mn-ea"/>
        <a:cs typeface="+mn-cs"/>
      </a:defRPr>
    </a:lvl6pPr>
    <a:lvl7pPr marL="2743200" algn="l" defTabSz="914400" rtl="0" eaLnBrk="1" latinLnBrk="0" hangingPunct="1">
      <a:defRPr sz="2400" b="1" kern="1200">
        <a:solidFill>
          <a:schemeClr val="tx1"/>
        </a:solidFill>
        <a:latin typeface="Arial Narrow" pitchFamily="34" charset="0"/>
        <a:ea typeface="+mn-ea"/>
        <a:cs typeface="+mn-cs"/>
      </a:defRPr>
    </a:lvl7pPr>
    <a:lvl8pPr marL="3200400" algn="l" defTabSz="914400" rtl="0" eaLnBrk="1" latinLnBrk="0" hangingPunct="1">
      <a:defRPr sz="2400" b="1" kern="1200">
        <a:solidFill>
          <a:schemeClr val="tx1"/>
        </a:solidFill>
        <a:latin typeface="Arial Narrow" pitchFamily="34" charset="0"/>
        <a:ea typeface="+mn-ea"/>
        <a:cs typeface="+mn-cs"/>
      </a:defRPr>
    </a:lvl8pPr>
    <a:lvl9pPr marL="3657600" algn="l" defTabSz="914400" rtl="0" eaLnBrk="1" latinLnBrk="0" hangingPunct="1">
      <a:defRPr sz="2400" b="1" kern="1200">
        <a:solidFill>
          <a:schemeClr val="tx1"/>
        </a:solidFill>
        <a:latin typeface="Arial Narrow"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E9E9"/>
    <a:srgbClr val="A6A6A6"/>
    <a:srgbClr val="FFFFFF"/>
    <a:srgbClr val="FFFF99"/>
    <a:srgbClr val="FF9999"/>
    <a:srgbClr val="EFBFBF"/>
    <a:srgbClr val="A8E799"/>
    <a:srgbClr val="CDF1C5"/>
    <a:srgbClr val="F1C7C7"/>
    <a:srgbClr val="C5FEB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969" autoAdjust="0"/>
    <p:restoredTop sz="77643" autoAdjust="0"/>
  </p:normalViewPr>
  <p:slideViewPr>
    <p:cSldViewPr snapToObjects="1">
      <p:cViewPr varScale="1">
        <p:scale>
          <a:sx n="68" d="100"/>
          <a:sy n="68" d="100"/>
        </p:scale>
        <p:origin x="1524" y="51"/>
      </p:cViewPr>
      <p:guideLst>
        <p:guide orient="horz" pos="2160"/>
        <p:guide pos="2880"/>
      </p:guideLst>
    </p:cSldViewPr>
  </p:slideViewPr>
  <p:notesTextViewPr>
    <p:cViewPr>
      <p:scale>
        <a:sx n="3" d="2"/>
        <a:sy n="3" d="2"/>
      </p:scale>
      <p:origin x="0" y="0"/>
    </p:cViewPr>
  </p:notesTextViewPr>
  <p:sorterViewPr>
    <p:cViewPr>
      <p:scale>
        <a:sx n="66" d="100"/>
        <a:sy n="66" d="100"/>
      </p:scale>
      <p:origin x="0" y="0"/>
    </p:cViewPr>
  </p:sorterViewPr>
  <p:notesViewPr>
    <p:cSldViewPr snapToObjects="1">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handoutMaster" Target="handoutMasters/handout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notesMaster" Target="notesMasters/notesMaster1.xml"/><Relationship Id="rId2" Type="http://schemas.openxmlformats.org/officeDocument/2006/relationships/slideMaster" Target="slideMasters/slideMaster2.xml"/><Relationship Id="rId29" Type="http://schemas.openxmlformats.org/officeDocument/2006/relationships/slide" Target="slides/slide27.xml"/></Relationships>
</file>

<file path=ppt/charts/_rels/chart1.xml.rels><?xml version="1.0" encoding="UTF-8" standalone="yes"?>
<Relationships xmlns="http://schemas.openxmlformats.org/package/2006/relationships"><Relationship Id="rId2" Type="http://schemas.openxmlformats.org/officeDocument/2006/relationships/oleObject" Target="Macintosh%20HD:Users:droh:Google%20Drive:ics3:mountains:corei7mountain4x4.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view3D>
      <c:rotX val="15"/>
      <c:rotY val="45"/>
      <c:rAngAx val="0"/>
    </c:view3D>
    <c:floor>
      <c:thickness val="0"/>
      <c:spPr>
        <a:solidFill>
          <a:schemeClr val="bg1">
            <a:lumMod val="85000"/>
          </a:schemeClr>
        </a:solidFill>
      </c:spPr>
    </c:floor>
    <c:sideWall>
      <c:thickness val="0"/>
    </c:sideWall>
    <c:backWall>
      <c:thickness val="0"/>
    </c:backWall>
    <c:plotArea>
      <c:layout>
        <c:manualLayout>
          <c:layoutTarget val="inner"/>
          <c:xMode val="edge"/>
          <c:yMode val="edge"/>
          <c:x val="0.128498920968212"/>
          <c:y val="2.8386075383512899E-2"/>
          <c:w val="0.69976389617964396"/>
          <c:h val="0.921287118521949"/>
        </c:manualLayout>
      </c:layout>
      <c:surface3DChart>
        <c:wireframe val="0"/>
        <c:ser>
          <c:idx val="0"/>
          <c:order val="0"/>
          <c:tx>
            <c:strRef>
              <c:f>data!$A$2</c:f>
              <c:strCache>
                <c:ptCount val="1"/>
                <c:pt idx="0">
                  <c:v>128m</c:v>
                </c:pt>
              </c:strCache>
            </c:strRef>
          </c:tx>
          <c:cat>
            <c:strRef>
              <c:f>data!$B$1:$M$1</c:f>
              <c:strCache>
                <c:ptCount val="11"/>
                <c:pt idx="0">
                  <c:v>s1</c:v>
                </c:pt>
                <c:pt idx="1">
                  <c:v>s2</c:v>
                </c:pt>
                <c:pt idx="2">
                  <c:v>s3</c:v>
                </c:pt>
                <c:pt idx="3">
                  <c:v>s4</c:v>
                </c:pt>
                <c:pt idx="4">
                  <c:v>s5</c:v>
                </c:pt>
                <c:pt idx="5">
                  <c:v>s6</c:v>
                </c:pt>
                <c:pt idx="6">
                  <c:v>s7</c:v>
                </c:pt>
                <c:pt idx="7">
                  <c:v>s8</c:v>
                </c:pt>
                <c:pt idx="8">
                  <c:v>s9</c:v>
                </c:pt>
                <c:pt idx="9">
                  <c:v>s10</c:v>
                </c:pt>
                <c:pt idx="10">
                  <c:v>s11</c:v>
                </c:pt>
              </c:strCache>
            </c:strRef>
          </c:cat>
          <c:val>
            <c:numRef>
              <c:f>data!$B$2:$M$2</c:f>
              <c:numCache>
                <c:formatCode>General</c:formatCode>
                <c:ptCount val="12"/>
                <c:pt idx="0">
                  <c:v>8350</c:v>
                </c:pt>
                <c:pt idx="1">
                  <c:v>4750</c:v>
                </c:pt>
                <c:pt idx="2">
                  <c:v>3096</c:v>
                </c:pt>
                <c:pt idx="3">
                  <c:v>2286</c:v>
                </c:pt>
                <c:pt idx="4">
                  <c:v>1817</c:v>
                </c:pt>
                <c:pt idx="5">
                  <c:v>1512</c:v>
                </c:pt>
                <c:pt idx="6">
                  <c:v>1293</c:v>
                </c:pt>
                <c:pt idx="7">
                  <c:v>1131</c:v>
                </c:pt>
                <c:pt idx="8">
                  <c:v>1055</c:v>
                </c:pt>
                <c:pt idx="9">
                  <c:v>995</c:v>
                </c:pt>
                <c:pt idx="10">
                  <c:v>945</c:v>
                </c:pt>
                <c:pt idx="11">
                  <c:v>900</c:v>
                </c:pt>
              </c:numCache>
            </c:numRef>
          </c:val>
          <c:extLst>
            <c:ext xmlns:c16="http://schemas.microsoft.com/office/drawing/2014/chart" uri="{C3380CC4-5D6E-409C-BE32-E72D297353CC}">
              <c16:uniqueId val="{00000000-870C-4190-A28D-4B282B579B22}"/>
            </c:ext>
          </c:extLst>
        </c:ser>
        <c:ser>
          <c:idx val="1"/>
          <c:order val="1"/>
          <c:tx>
            <c:strRef>
              <c:f>data!$A$3</c:f>
              <c:strCache>
                <c:ptCount val="1"/>
                <c:pt idx="0">
                  <c:v>64m</c:v>
                </c:pt>
              </c:strCache>
            </c:strRef>
          </c:tx>
          <c:cat>
            <c:strRef>
              <c:f>data!$B$1:$M$1</c:f>
              <c:strCache>
                <c:ptCount val="11"/>
                <c:pt idx="0">
                  <c:v>s1</c:v>
                </c:pt>
                <c:pt idx="1">
                  <c:v>s2</c:v>
                </c:pt>
                <c:pt idx="2">
                  <c:v>s3</c:v>
                </c:pt>
                <c:pt idx="3">
                  <c:v>s4</c:v>
                </c:pt>
                <c:pt idx="4">
                  <c:v>s5</c:v>
                </c:pt>
                <c:pt idx="5">
                  <c:v>s6</c:v>
                </c:pt>
                <c:pt idx="6">
                  <c:v>s7</c:v>
                </c:pt>
                <c:pt idx="7">
                  <c:v>s8</c:v>
                </c:pt>
                <c:pt idx="8">
                  <c:v>s9</c:v>
                </c:pt>
                <c:pt idx="9">
                  <c:v>s10</c:v>
                </c:pt>
                <c:pt idx="10">
                  <c:v>s11</c:v>
                </c:pt>
              </c:strCache>
            </c:strRef>
          </c:cat>
          <c:val>
            <c:numRef>
              <c:f>data!$B$3:$M$3</c:f>
              <c:numCache>
                <c:formatCode>General</c:formatCode>
                <c:ptCount val="12"/>
                <c:pt idx="0">
                  <c:v>8352</c:v>
                </c:pt>
                <c:pt idx="1">
                  <c:v>4750</c:v>
                </c:pt>
                <c:pt idx="2">
                  <c:v>3092</c:v>
                </c:pt>
                <c:pt idx="3">
                  <c:v>2287</c:v>
                </c:pt>
                <c:pt idx="4">
                  <c:v>1816</c:v>
                </c:pt>
                <c:pt idx="5">
                  <c:v>1510</c:v>
                </c:pt>
                <c:pt idx="6">
                  <c:v>1291</c:v>
                </c:pt>
                <c:pt idx="7">
                  <c:v>1129</c:v>
                </c:pt>
                <c:pt idx="8">
                  <c:v>1051</c:v>
                </c:pt>
                <c:pt idx="9">
                  <c:v>989</c:v>
                </c:pt>
                <c:pt idx="10">
                  <c:v>938</c:v>
                </c:pt>
                <c:pt idx="11">
                  <c:v>894</c:v>
                </c:pt>
              </c:numCache>
            </c:numRef>
          </c:val>
          <c:extLst>
            <c:ext xmlns:c16="http://schemas.microsoft.com/office/drawing/2014/chart" uri="{C3380CC4-5D6E-409C-BE32-E72D297353CC}">
              <c16:uniqueId val="{00000001-870C-4190-A28D-4B282B579B22}"/>
            </c:ext>
          </c:extLst>
        </c:ser>
        <c:ser>
          <c:idx val="2"/>
          <c:order val="2"/>
          <c:tx>
            <c:strRef>
              <c:f>data!$A$4</c:f>
              <c:strCache>
                <c:ptCount val="1"/>
                <c:pt idx="0">
                  <c:v>32m</c:v>
                </c:pt>
              </c:strCache>
            </c:strRef>
          </c:tx>
          <c:cat>
            <c:strRef>
              <c:f>data!$B$1:$M$1</c:f>
              <c:strCache>
                <c:ptCount val="11"/>
                <c:pt idx="0">
                  <c:v>s1</c:v>
                </c:pt>
                <c:pt idx="1">
                  <c:v>s2</c:v>
                </c:pt>
                <c:pt idx="2">
                  <c:v>s3</c:v>
                </c:pt>
                <c:pt idx="3">
                  <c:v>s4</c:v>
                </c:pt>
                <c:pt idx="4">
                  <c:v>s5</c:v>
                </c:pt>
                <c:pt idx="5">
                  <c:v>s6</c:v>
                </c:pt>
                <c:pt idx="6">
                  <c:v>s7</c:v>
                </c:pt>
                <c:pt idx="7">
                  <c:v>s8</c:v>
                </c:pt>
                <c:pt idx="8">
                  <c:v>s9</c:v>
                </c:pt>
                <c:pt idx="9">
                  <c:v>s10</c:v>
                </c:pt>
                <c:pt idx="10">
                  <c:v>s11</c:v>
                </c:pt>
              </c:strCache>
            </c:strRef>
          </c:cat>
          <c:val>
            <c:numRef>
              <c:f>data!$B$4:$M$4</c:f>
              <c:numCache>
                <c:formatCode>General</c:formatCode>
                <c:ptCount val="12"/>
                <c:pt idx="0">
                  <c:v>8406</c:v>
                </c:pt>
                <c:pt idx="1">
                  <c:v>4787</c:v>
                </c:pt>
                <c:pt idx="2">
                  <c:v>3098</c:v>
                </c:pt>
                <c:pt idx="3">
                  <c:v>2289</c:v>
                </c:pt>
                <c:pt idx="4">
                  <c:v>1823</c:v>
                </c:pt>
                <c:pt idx="5">
                  <c:v>1512</c:v>
                </c:pt>
                <c:pt idx="6">
                  <c:v>1295</c:v>
                </c:pt>
                <c:pt idx="7">
                  <c:v>1133</c:v>
                </c:pt>
                <c:pt idx="8">
                  <c:v>1052</c:v>
                </c:pt>
                <c:pt idx="9">
                  <c:v>989</c:v>
                </c:pt>
                <c:pt idx="10">
                  <c:v>938</c:v>
                </c:pt>
                <c:pt idx="11">
                  <c:v>892</c:v>
                </c:pt>
              </c:numCache>
            </c:numRef>
          </c:val>
          <c:extLst>
            <c:ext xmlns:c16="http://schemas.microsoft.com/office/drawing/2014/chart" uri="{C3380CC4-5D6E-409C-BE32-E72D297353CC}">
              <c16:uniqueId val="{00000002-870C-4190-A28D-4B282B579B22}"/>
            </c:ext>
          </c:extLst>
        </c:ser>
        <c:ser>
          <c:idx val="3"/>
          <c:order val="3"/>
          <c:tx>
            <c:strRef>
              <c:f>data!$A$5</c:f>
              <c:strCache>
                <c:ptCount val="1"/>
                <c:pt idx="0">
                  <c:v>16m</c:v>
                </c:pt>
              </c:strCache>
            </c:strRef>
          </c:tx>
          <c:cat>
            <c:strRef>
              <c:f>data!$B$1:$M$1</c:f>
              <c:strCache>
                <c:ptCount val="11"/>
                <c:pt idx="0">
                  <c:v>s1</c:v>
                </c:pt>
                <c:pt idx="1">
                  <c:v>s2</c:v>
                </c:pt>
                <c:pt idx="2">
                  <c:v>s3</c:v>
                </c:pt>
                <c:pt idx="3">
                  <c:v>s4</c:v>
                </c:pt>
                <c:pt idx="4">
                  <c:v>s5</c:v>
                </c:pt>
                <c:pt idx="5">
                  <c:v>s6</c:v>
                </c:pt>
                <c:pt idx="6">
                  <c:v>s7</c:v>
                </c:pt>
                <c:pt idx="7">
                  <c:v>s8</c:v>
                </c:pt>
                <c:pt idx="8">
                  <c:v>s9</c:v>
                </c:pt>
                <c:pt idx="9">
                  <c:v>s10</c:v>
                </c:pt>
                <c:pt idx="10">
                  <c:v>s11</c:v>
                </c:pt>
              </c:strCache>
            </c:strRef>
          </c:cat>
          <c:val>
            <c:numRef>
              <c:f>data!$B$5:$M$5</c:f>
              <c:numCache>
                <c:formatCode>General</c:formatCode>
                <c:ptCount val="12"/>
                <c:pt idx="0">
                  <c:v>8556</c:v>
                </c:pt>
                <c:pt idx="1">
                  <c:v>4990</c:v>
                </c:pt>
                <c:pt idx="2">
                  <c:v>3204</c:v>
                </c:pt>
                <c:pt idx="3">
                  <c:v>2376</c:v>
                </c:pt>
                <c:pt idx="4">
                  <c:v>1891</c:v>
                </c:pt>
                <c:pt idx="5">
                  <c:v>1579</c:v>
                </c:pt>
                <c:pt idx="6">
                  <c:v>1356</c:v>
                </c:pt>
                <c:pt idx="7">
                  <c:v>1198</c:v>
                </c:pt>
                <c:pt idx="8">
                  <c:v>1127</c:v>
                </c:pt>
                <c:pt idx="9">
                  <c:v>1070</c:v>
                </c:pt>
                <c:pt idx="10">
                  <c:v>1028</c:v>
                </c:pt>
                <c:pt idx="11">
                  <c:v>994</c:v>
                </c:pt>
              </c:numCache>
            </c:numRef>
          </c:val>
          <c:extLst>
            <c:ext xmlns:c16="http://schemas.microsoft.com/office/drawing/2014/chart" uri="{C3380CC4-5D6E-409C-BE32-E72D297353CC}">
              <c16:uniqueId val="{00000003-870C-4190-A28D-4B282B579B22}"/>
            </c:ext>
          </c:extLst>
        </c:ser>
        <c:ser>
          <c:idx val="4"/>
          <c:order val="4"/>
          <c:tx>
            <c:strRef>
              <c:f>data!$A$6</c:f>
              <c:strCache>
                <c:ptCount val="1"/>
                <c:pt idx="0">
                  <c:v>8m</c:v>
                </c:pt>
              </c:strCache>
            </c:strRef>
          </c:tx>
          <c:cat>
            <c:strRef>
              <c:f>data!$B$1:$M$1</c:f>
              <c:strCache>
                <c:ptCount val="11"/>
                <c:pt idx="0">
                  <c:v>s1</c:v>
                </c:pt>
                <c:pt idx="1">
                  <c:v>s2</c:v>
                </c:pt>
                <c:pt idx="2">
                  <c:v>s3</c:v>
                </c:pt>
                <c:pt idx="3">
                  <c:v>s4</c:v>
                </c:pt>
                <c:pt idx="4">
                  <c:v>s5</c:v>
                </c:pt>
                <c:pt idx="5">
                  <c:v>s6</c:v>
                </c:pt>
                <c:pt idx="6">
                  <c:v>s7</c:v>
                </c:pt>
                <c:pt idx="7">
                  <c:v>s8</c:v>
                </c:pt>
                <c:pt idx="8">
                  <c:v>s9</c:v>
                </c:pt>
                <c:pt idx="9">
                  <c:v>s10</c:v>
                </c:pt>
                <c:pt idx="10">
                  <c:v>s11</c:v>
                </c:pt>
              </c:strCache>
            </c:strRef>
          </c:cat>
          <c:val>
            <c:numRef>
              <c:f>data!$B$6:$M$6</c:f>
              <c:numCache>
                <c:formatCode>General</c:formatCode>
                <c:ptCount val="12"/>
                <c:pt idx="0">
                  <c:v>8998</c:v>
                </c:pt>
                <c:pt idx="1">
                  <c:v>5447</c:v>
                </c:pt>
                <c:pt idx="2">
                  <c:v>3570</c:v>
                </c:pt>
                <c:pt idx="3">
                  <c:v>2643</c:v>
                </c:pt>
                <c:pt idx="4">
                  <c:v>2104</c:v>
                </c:pt>
                <c:pt idx="5">
                  <c:v>1743</c:v>
                </c:pt>
                <c:pt idx="6">
                  <c:v>1477</c:v>
                </c:pt>
                <c:pt idx="7">
                  <c:v>1300</c:v>
                </c:pt>
                <c:pt idx="8">
                  <c:v>1217</c:v>
                </c:pt>
                <c:pt idx="9">
                  <c:v>1158</c:v>
                </c:pt>
                <c:pt idx="10">
                  <c:v>1128</c:v>
                </c:pt>
                <c:pt idx="11">
                  <c:v>1096</c:v>
                </c:pt>
              </c:numCache>
            </c:numRef>
          </c:val>
          <c:extLst>
            <c:ext xmlns:c16="http://schemas.microsoft.com/office/drawing/2014/chart" uri="{C3380CC4-5D6E-409C-BE32-E72D297353CC}">
              <c16:uniqueId val="{00000004-870C-4190-A28D-4B282B579B22}"/>
            </c:ext>
          </c:extLst>
        </c:ser>
        <c:ser>
          <c:idx val="5"/>
          <c:order val="5"/>
          <c:tx>
            <c:strRef>
              <c:f>data!$A$7</c:f>
              <c:strCache>
                <c:ptCount val="1"/>
                <c:pt idx="0">
                  <c:v>4m</c:v>
                </c:pt>
              </c:strCache>
            </c:strRef>
          </c:tx>
          <c:cat>
            <c:strRef>
              <c:f>data!$B$1:$M$1</c:f>
              <c:strCache>
                <c:ptCount val="11"/>
                <c:pt idx="0">
                  <c:v>s1</c:v>
                </c:pt>
                <c:pt idx="1">
                  <c:v>s2</c:v>
                </c:pt>
                <c:pt idx="2">
                  <c:v>s3</c:v>
                </c:pt>
                <c:pt idx="3">
                  <c:v>s4</c:v>
                </c:pt>
                <c:pt idx="4">
                  <c:v>s5</c:v>
                </c:pt>
                <c:pt idx="5">
                  <c:v>s6</c:v>
                </c:pt>
                <c:pt idx="6">
                  <c:v>s7</c:v>
                </c:pt>
                <c:pt idx="7">
                  <c:v>s8</c:v>
                </c:pt>
                <c:pt idx="8">
                  <c:v>s9</c:v>
                </c:pt>
                <c:pt idx="9">
                  <c:v>s10</c:v>
                </c:pt>
                <c:pt idx="10">
                  <c:v>s11</c:v>
                </c:pt>
              </c:strCache>
            </c:strRef>
          </c:cat>
          <c:val>
            <c:numRef>
              <c:f>data!$B$7:$M$7</c:f>
              <c:numCache>
                <c:formatCode>General</c:formatCode>
                <c:ptCount val="12"/>
                <c:pt idx="0">
                  <c:v>11494</c:v>
                </c:pt>
                <c:pt idx="1">
                  <c:v>7921</c:v>
                </c:pt>
                <c:pt idx="2">
                  <c:v>5664</c:v>
                </c:pt>
                <c:pt idx="3">
                  <c:v>4319</c:v>
                </c:pt>
                <c:pt idx="4">
                  <c:v>3524</c:v>
                </c:pt>
                <c:pt idx="5">
                  <c:v>2991</c:v>
                </c:pt>
                <c:pt idx="6">
                  <c:v>2592</c:v>
                </c:pt>
                <c:pt idx="7">
                  <c:v>2298</c:v>
                </c:pt>
                <c:pt idx="8">
                  <c:v>2208</c:v>
                </c:pt>
                <c:pt idx="9">
                  <c:v>2148</c:v>
                </c:pt>
                <c:pt idx="10">
                  <c:v>2117</c:v>
                </c:pt>
                <c:pt idx="11">
                  <c:v>2077</c:v>
                </c:pt>
              </c:numCache>
            </c:numRef>
          </c:val>
          <c:extLst>
            <c:ext xmlns:c16="http://schemas.microsoft.com/office/drawing/2014/chart" uri="{C3380CC4-5D6E-409C-BE32-E72D297353CC}">
              <c16:uniqueId val="{00000005-870C-4190-A28D-4B282B579B22}"/>
            </c:ext>
          </c:extLst>
        </c:ser>
        <c:ser>
          <c:idx val="6"/>
          <c:order val="6"/>
          <c:tx>
            <c:strRef>
              <c:f>data!$A$8</c:f>
              <c:strCache>
                <c:ptCount val="1"/>
                <c:pt idx="0">
                  <c:v>2m</c:v>
                </c:pt>
              </c:strCache>
            </c:strRef>
          </c:tx>
          <c:cat>
            <c:strRef>
              <c:f>data!$B$1:$M$1</c:f>
              <c:strCache>
                <c:ptCount val="11"/>
                <c:pt idx="0">
                  <c:v>s1</c:v>
                </c:pt>
                <c:pt idx="1">
                  <c:v>s2</c:v>
                </c:pt>
                <c:pt idx="2">
                  <c:v>s3</c:v>
                </c:pt>
                <c:pt idx="3">
                  <c:v>s4</c:v>
                </c:pt>
                <c:pt idx="4">
                  <c:v>s5</c:v>
                </c:pt>
                <c:pt idx="5">
                  <c:v>s6</c:v>
                </c:pt>
                <c:pt idx="6">
                  <c:v>s7</c:v>
                </c:pt>
                <c:pt idx="7">
                  <c:v>s8</c:v>
                </c:pt>
                <c:pt idx="8">
                  <c:v>s9</c:v>
                </c:pt>
                <c:pt idx="9">
                  <c:v>s10</c:v>
                </c:pt>
                <c:pt idx="10">
                  <c:v>s11</c:v>
                </c:pt>
              </c:strCache>
            </c:strRef>
          </c:cat>
          <c:val>
            <c:numRef>
              <c:f>data!$B$8:$M$8</c:f>
              <c:numCache>
                <c:formatCode>General</c:formatCode>
                <c:ptCount val="12"/>
                <c:pt idx="0">
                  <c:v>12297</c:v>
                </c:pt>
                <c:pt idx="1">
                  <c:v>8417</c:v>
                </c:pt>
                <c:pt idx="2">
                  <c:v>5940</c:v>
                </c:pt>
                <c:pt idx="3">
                  <c:v>4573</c:v>
                </c:pt>
                <c:pt idx="4">
                  <c:v>3734</c:v>
                </c:pt>
                <c:pt idx="5">
                  <c:v>3174</c:v>
                </c:pt>
                <c:pt idx="6">
                  <c:v>2763</c:v>
                </c:pt>
                <c:pt idx="7">
                  <c:v>2446</c:v>
                </c:pt>
                <c:pt idx="8">
                  <c:v>2349</c:v>
                </c:pt>
                <c:pt idx="9">
                  <c:v>2272</c:v>
                </c:pt>
                <c:pt idx="10">
                  <c:v>2213</c:v>
                </c:pt>
                <c:pt idx="11">
                  <c:v>2160</c:v>
                </c:pt>
              </c:numCache>
            </c:numRef>
          </c:val>
          <c:extLst>
            <c:ext xmlns:c16="http://schemas.microsoft.com/office/drawing/2014/chart" uri="{C3380CC4-5D6E-409C-BE32-E72D297353CC}">
              <c16:uniqueId val="{00000006-870C-4190-A28D-4B282B579B22}"/>
            </c:ext>
          </c:extLst>
        </c:ser>
        <c:ser>
          <c:idx val="7"/>
          <c:order val="7"/>
          <c:tx>
            <c:strRef>
              <c:f>data!$A$9</c:f>
              <c:strCache>
                <c:ptCount val="1"/>
                <c:pt idx="0">
                  <c:v>1024k</c:v>
                </c:pt>
              </c:strCache>
            </c:strRef>
          </c:tx>
          <c:cat>
            <c:strRef>
              <c:f>data!$B$1:$M$1</c:f>
              <c:strCache>
                <c:ptCount val="11"/>
                <c:pt idx="0">
                  <c:v>s1</c:v>
                </c:pt>
                <c:pt idx="1">
                  <c:v>s2</c:v>
                </c:pt>
                <c:pt idx="2">
                  <c:v>s3</c:v>
                </c:pt>
                <c:pt idx="3">
                  <c:v>s4</c:v>
                </c:pt>
                <c:pt idx="4">
                  <c:v>s5</c:v>
                </c:pt>
                <c:pt idx="5">
                  <c:v>s6</c:v>
                </c:pt>
                <c:pt idx="6">
                  <c:v>s7</c:v>
                </c:pt>
                <c:pt idx="7">
                  <c:v>s8</c:v>
                </c:pt>
                <c:pt idx="8">
                  <c:v>s9</c:v>
                </c:pt>
                <c:pt idx="9">
                  <c:v>s10</c:v>
                </c:pt>
                <c:pt idx="10">
                  <c:v>s11</c:v>
                </c:pt>
              </c:strCache>
            </c:strRef>
          </c:cat>
          <c:val>
            <c:numRef>
              <c:f>data!$B$9:$M$9</c:f>
              <c:numCache>
                <c:formatCode>General</c:formatCode>
                <c:ptCount val="12"/>
                <c:pt idx="0">
                  <c:v>12422</c:v>
                </c:pt>
                <c:pt idx="1">
                  <c:v>8398</c:v>
                </c:pt>
                <c:pt idx="2">
                  <c:v>5971</c:v>
                </c:pt>
                <c:pt idx="3">
                  <c:v>4569</c:v>
                </c:pt>
                <c:pt idx="4">
                  <c:v>3740</c:v>
                </c:pt>
                <c:pt idx="5">
                  <c:v>3172</c:v>
                </c:pt>
                <c:pt idx="6">
                  <c:v>2756</c:v>
                </c:pt>
                <c:pt idx="7">
                  <c:v>2446</c:v>
                </c:pt>
                <c:pt idx="8">
                  <c:v>2351</c:v>
                </c:pt>
                <c:pt idx="9">
                  <c:v>2271</c:v>
                </c:pt>
                <c:pt idx="10">
                  <c:v>2209</c:v>
                </c:pt>
                <c:pt idx="11">
                  <c:v>2162</c:v>
                </c:pt>
              </c:numCache>
            </c:numRef>
          </c:val>
          <c:extLst>
            <c:ext xmlns:c16="http://schemas.microsoft.com/office/drawing/2014/chart" uri="{C3380CC4-5D6E-409C-BE32-E72D297353CC}">
              <c16:uniqueId val="{00000007-870C-4190-A28D-4B282B579B22}"/>
            </c:ext>
          </c:extLst>
        </c:ser>
        <c:ser>
          <c:idx val="8"/>
          <c:order val="8"/>
          <c:tx>
            <c:strRef>
              <c:f>data!$A$10</c:f>
              <c:strCache>
                <c:ptCount val="1"/>
                <c:pt idx="0">
                  <c:v>512k</c:v>
                </c:pt>
              </c:strCache>
            </c:strRef>
          </c:tx>
          <c:cat>
            <c:strRef>
              <c:f>data!$B$1:$M$1</c:f>
              <c:strCache>
                <c:ptCount val="11"/>
                <c:pt idx="0">
                  <c:v>s1</c:v>
                </c:pt>
                <c:pt idx="1">
                  <c:v>s2</c:v>
                </c:pt>
                <c:pt idx="2">
                  <c:v>s3</c:v>
                </c:pt>
                <c:pt idx="3">
                  <c:v>s4</c:v>
                </c:pt>
                <c:pt idx="4">
                  <c:v>s5</c:v>
                </c:pt>
                <c:pt idx="5">
                  <c:v>s6</c:v>
                </c:pt>
                <c:pt idx="6">
                  <c:v>s7</c:v>
                </c:pt>
                <c:pt idx="7">
                  <c:v>s8</c:v>
                </c:pt>
                <c:pt idx="8">
                  <c:v>s9</c:v>
                </c:pt>
                <c:pt idx="9">
                  <c:v>s10</c:v>
                </c:pt>
                <c:pt idx="10">
                  <c:v>s11</c:v>
                </c:pt>
              </c:strCache>
            </c:strRef>
          </c:cat>
          <c:val>
            <c:numRef>
              <c:f>data!$B$10:$M$10</c:f>
              <c:numCache>
                <c:formatCode>General</c:formatCode>
                <c:ptCount val="12"/>
                <c:pt idx="0">
                  <c:v>12432</c:v>
                </c:pt>
                <c:pt idx="1">
                  <c:v>8472</c:v>
                </c:pt>
                <c:pt idx="2">
                  <c:v>5950</c:v>
                </c:pt>
                <c:pt idx="3">
                  <c:v>4573</c:v>
                </c:pt>
                <c:pt idx="4">
                  <c:v>3726</c:v>
                </c:pt>
                <c:pt idx="5">
                  <c:v>3165</c:v>
                </c:pt>
                <c:pt idx="6">
                  <c:v>2758</c:v>
                </c:pt>
                <c:pt idx="7">
                  <c:v>2447</c:v>
                </c:pt>
                <c:pt idx="8">
                  <c:v>2341</c:v>
                </c:pt>
                <c:pt idx="9">
                  <c:v>2267</c:v>
                </c:pt>
                <c:pt idx="10">
                  <c:v>2210</c:v>
                </c:pt>
                <c:pt idx="11">
                  <c:v>2162</c:v>
                </c:pt>
              </c:numCache>
            </c:numRef>
          </c:val>
          <c:extLst>
            <c:ext xmlns:c16="http://schemas.microsoft.com/office/drawing/2014/chart" uri="{C3380CC4-5D6E-409C-BE32-E72D297353CC}">
              <c16:uniqueId val="{00000008-870C-4190-A28D-4B282B579B22}"/>
            </c:ext>
          </c:extLst>
        </c:ser>
        <c:ser>
          <c:idx val="9"/>
          <c:order val="9"/>
          <c:tx>
            <c:strRef>
              <c:f>data!$A$11</c:f>
              <c:strCache>
                <c:ptCount val="1"/>
                <c:pt idx="0">
                  <c:v>256k</c:v>
                </c:pt>
              </c:strCache>
            </c:strRef>
          </c:tx>
          <c:cat>
            <c:strRef>
              <c:f>data!$B$1:$M$1</c:f>
              <c:strCache>
                <c:ptCount val="11"/>
                <c:pt idx="0">
                  <c:v>s1</c:v>
                </c:pt>
                <c:pt idx="1">
                  <c:v>s2</c:v>
                </c:pt>
                <c:pt idx="2">
                  <c:v>s3</c:v>
                </c:pt>
                <c:pt idx="3">
                  <c:v>s4</c:v>
                </c:pt>
                <c:pt idx="4">
                  <c:v>s5</c:v>
                </c:pt>
                <c:pt idx="5">
                  <c:v>s6</c:v>
                </c:pt>
                <c:pt idx="6">
                  <c:v>s7</c:v>
                </c:pt>
                <c:pt idx="7">
                  <c:v>s8</c:v>
                </c:pt>
                <c:pt idx="8">
                  <c:v>s9</c:v>
                </c:pt>
                <c:pt idx="9">
                  <c:v>s10</c:v>
                </c:pt>
                <c:pt idx="10">
                  <c:v>s11</c:v>
                </c:pt>
              </c:strCache>
            </c:strRef>
          </c:cat>
          <c:val>
            <c:numRef>
              <c:f>data!$B$11:$M$11</c:f>
              <c:numCache>
                <c:formatCode>General</c:formatCode>
                <c:ptCount val="12"/>
                <c:pt idx="0">
                  <c:v>12564</c:v>
                </c:pt>
                <c:pt idx="1">
                  <c:v>10037</c:v>
                </c:pt>
                <c:pt idx="2">
                  <c:v>8679</c:v>
                </c:pt>
                <c:pt idx="3">
                  <c:v>7175</c:v>
                </c:pt>
                <c:pt idx="4">
                  <c:v>5915</c:v>
                </c:pt>
                <c:pt idx="5">
                  <c:v>5022</c:v>
                </c:pt>
                <c:pt idx="6">
                  <c:v>4345</c:v>
                </c:pt>
                <c:pt idx="7">
                  <c:v>3856</c:v>
                </c:pt>
                <c:pt idx="8">
                  <c:v>3895</c:v>
                </c:pt>
                <c:pt idx="9">
                  <c:v>3981</c:v>
                </c:pt>
                <c:pt idx="10">
                  <c:v>4001</c:v>
                </c:pt>
                <c:pt idx="11">
                  <c:v>4404</c:v>
                </c:pt>
              </c:numCache>
            </c:numRef>
          </c:val>
          <c:extLst>
            <c:ext xmlns:c16="http://schemas.microsoft.com/office/drawing/2014/chart" uri="{C3380CC4-5D6E-409C-BE32-E72D297353CC}">
              <c16:uniqueId val="{00000009-870C-4190-A28D-4B282B579B22}"/>
            </c:ext>
          </c:extLst>
        </c:ser>
        <c:ser>
          <c:idx val="10"/>
          <c:order val="10"/>
          <c:tx>
            <c:strRef>
              <c:f>data!$A$12</c:f>
              <c:strCache>
                <c:ptCount val="1"/>
                <c:pt idx="0">
                  <c:v>128k</c:v>
                </c:pt>
              </c:strCache>
            </c:strRef>
          </c:tx>
          <c:cat>
            <c:strRef>
              <c:f>data!$B$1:$M$1</c:f>
              <c:strCache>
                <c:ptCount val="11"/>
                <c:pt idx="0">
                  <c:v>s1</c:v>
                </c:pt>
                <c:pt idx="1">
                  <c:v>s2</c:v>
                </c:pt>
                <c:pt idx="2">
                  <c:v>s3</c:v>
                </c:pt>
                <c:pt idx="3">
                  <c:v>s4</c:v>
                </c:pt>
                <c:pt idx="4">
                  <c:v>s5</c:v>
                </c:pt>
                <c:pt idx="5">
                  <c:v>s6</c:v>
                </c:pt>
                <c:pt idx="6">
                  <c:v>s7</c:v>
                </c:pt>
                <c:pt idx="7">
                  <c:v>s8</c:v>
                </c:pt>
                <c:pt idx="8">
                  <c:v>s9</c:v>
                </c:pt>
                <c:pt idx="9">
                  <c:v>s10</c:v>
                </c:pt>
                <c:pt idx="10">
                  <c:v>s11</c:v>
                </c:pt>
              </c:strCache>
            </c:strRef>
          </c:cat>
          <c:val>
            <c:numRef>
              <c:f>data!$B$12:$M$12</c:f>
              <c:numCache>
                <c:formatCode>General</c:formatCode>
                <c:ptCount val="12"/>
                <c:pt idx="0">
                  <c:v>12711</c:v>
                </c:pt>
                <c:pt idx="1">
                  <c:v>10750</c:v>
                </c:pt>
                <c:pt idx="2">
                  <c:v>10271</c:v>
                </c:pt>
                <c:pt idx="3">
                  <c:v>8649</c:v>
                </c:pt>
                <c:pt idx="4">
                  <c:v>7525</c:v>
                </c:pt>
                <c:pt idx="5">
                  <c:v>6374</c:v>
                </c:pt>
                <c:pt idx="6">
                  <c:v>5482</c:v>
                </c:pt>
                <c:pt idx="7">
                  <c:v>4854</c:v>
                </c:pt>
                <c:pt idx="8">
                  <c:v>4901</c:v>
                </c:pt>
                <c:pt idx="9">
                  <c:v>4933</c:v>
                </c:pt>
                <c:pt idx="10">
                  <c:v>4917</c:v>
                </c:pt>
                <c:pt idx="11">
                  <c:v>4924</c:v>
                </c:pt>
              </c:numCache>
            </c:numRef>
          </c:val>
          <c:extLst>
            <c:ext xmlns:c16="http://schemas.microsoft.com/office/drawing/2014/chart" uri="{C3380CC4-5D6E-409C-BE32-E72D297353CC}">
              <c16:uniqueId val="{0000000A-870C-4190-A28D-4B282B579B22}"/>
            </c:ext>
          </c:extLst>
        </c:ser>
        <c:ser>
          <c:idx val="11"/>
          <c:order val="11"/>
          <c:tx>
            <c:strRef>
              <c:f>data!$A$13</c:f>
              <c:strCache>
                <c:ptCount val="1"/>
                <c:pt idx="0">
                  <c:v>64k</c:v>
                </c:pt>
              </c:strCache>
            </c:strRef>
          </c:tx>
          <c:cat>
            <c:strRef>
              <c:f>data!$B$1:$M$1</c:f>
              <c:strCache>
                <c:ptCount val="11"/>
                <c:pt idx="0">
                  <c:v>s1</c:v>
                </c:pt>
                <c:pt idx="1">
                  <c:v>s2</c:v>
                </c:pt>
                <c:pt idx="2">
                  <c:v>s3</c:v>
                </c:pt>
                <c:pt idx="3">
                  <c:v>s4</c:v>
                </c:pt>
                <c:pt idx="4">
                  <c:v>s5</c:v>
                </c:pt>
                <c:pt idx="5">
                  <c:v>s6</c:v>
                </c:pt>
                <c:pt idx="6">
                  <c:v>s7</c:v>
                </c:pt>
                <c:pt idx="7">
                  <c:v>s8</c:v>
                </c:pt>
                <c:pt idx="8">
                  <c:v>s9</c:v>
                </c:pt>
                <c:pt idx="9">
                  <c:v>s10</c:v>
                </c:pt>
                <c:pt idx="10">
                  <c:v>s11</c:v>
                </c:pt>
              </c:strCache>
            </c:strRef>
          </c:cat>
          <c:val>
            <c:numRef>
              <c:f>data!$B$13:$M$13</c:f>
              <c:numCache>
                <c:formatCode>General</c:formatCode>
                <c:ptCount val="12"/>
                <c:pt idx="0">
                  <c:v>12687</c:v>
                </c:pt>
                <c:pt idx="1">
                  <c:v>10689</c:v>
                </c:pt>
                <c:pt idx="2">
                  <c:v>10208</c:v>
                </c:pt>
                <c:pt idx="3">
                  <c:v>8768</c:v>
                </c:pt>
                <c:pt idx="4">
                  <c:v>7570</c:v>
                </c:pt>
                <c:pt idx="5">
                  <c:v>6352</c:v>
                </c:pt>
                <c:pt idx="6">
                  <c:v>5460</c:v>
                </c:pt>
                <c:pt idx="7">
                  <c:v>4830</c:v>
                </c:pt>
                <c:pt idx="8">
                  <c:v>4885</c:v>
                </c:pt>
                <c:pt idx="9">
                  <c:v>4885</c:v>
                </c:pt>
                <c:pt idx="10">
                  <c:v>4823</c:v>
                </c:pt>
                <c:pt idx="11">
                  <c:v>4868</c:v>
                </c:pt>
              </c:numCache>
            </c:numRef>
          </c:val>
          <c:extLst>
            <c:ext xmlns:c16="http://schemas.microsoft.com/office/drawing/2014/chart" uri="{C3380CC4-5D6E-409C-BE32-E72D297353CC}">
              <c16:uniqueId val="{0000000B-870C-4190-A28D-4B282B579B22}"/>
            </c:ext>
          </c:extLst>
        </c:ser>
        <c:ser>
          <c:idx val="12"/>
          <c:order val="12"/>
          <c:tx>
            <c:strRef>
              <c:f>data!$A$14</c:f>
              <c:strCache>
                <c:ptCount val="1"/>
                <c:pt idx="0">
                  <c:v>32k</c:v>
                </c:pt>
              </c:strCache>
            </c:strRef>
          </c:tx>
          <c:cat>
            <c:strRef>
              <c:f>data!$B$1:$M$1</c:f>
              <c:strCache>
                <c:ptCount val="11"/>
                <c:pt idx="0">
                  <c:v>s1</c:v>
                </c:pt>
                <c:pt idx="1">
                  <c:v>s2</c:v>
                </c:pt>
                <c:pt idx="2">
                  <c:v>s3</c:v>
                </c:pt>
                <c:pt idx="3">
                  <c:v>s4</c:v>
                </c:pt>
                <c:pt idx="4">
                  <c:v>s5</c:v>
                </c:pt>
                <c:pt idx="5">
                  <c:v>s6</c:v>
                </c:pt>
                <c:pt idx="6">
                  <c:v>s7</c:v>
                </c:pt>
                <c:pt idx="7">
                  <c:v>s8</c:v>
                </c:pt>
                <c:pt idx="8">
                  <c:v>s9</c:v>
                </c:pt>
                <c:pt idx="9">
                  <c:v>s10</c:v>
                </c:pt>
                <c:pt idx="10">
                  <c:v>s11</c:v>
                </c:pt>
              </c:strCache>
            </c:strRef>
          </c:cat>
          <c:val>
            <c:numRef>
              <c:f>data!$B$14:$M$14</c:f>
              <c:numCache>
                <c:formatCode>General</c:formatCode>
                <c:ptCount val="12"/>
                <c:pt idx="0">
                  <c:v>14101</c:v>
                </c:pt>
                <c:pt idx="1">
                  <c:v>13686</c:v>
                </c:pt>
                <c:pt idx="2">
                  <c:v>13524</c:v>
                </c:pt>
                <c:pt idx="3">
                  <c:v>13092</c:v>
                </c:pt>
                <c:pt idx="4">
                  <c:v>13144</c:v>
                </c:pt>
                <c:pt idx="5">
                  <c:v>12771</c:v>
                </c:pt>
                <c:pt idx="6">
                  <c:v>12783</c:v>
                </c:pt>
                <c:pt idx="7">
                  <c:v>12466</c:v>
                </c:pt>
                <c:pt idx="8">
                  <c:v>12230</c:v>
                </c:pt>
                <c:pt idx="9">
                  <c:v>12716</c:v>
                </c:pt>
                <c:pt idx="10">
                  <c:v>12238</c:v>
                </c:pt>
                <c:pt idx="11">
                  <c:v>12409</c:v>
                </c:pt>
              </c:numCache>
            </c:numRef>
          </c:val>
          <c:extLst>
            <c:ext xmlns:c16="http://schemas.microsoft.com/office/drawing/2014/chart" uri="{C3380CC4-5D6E-409C-BE32-E72D297353CC}">
              <c16:uniqueId val="{0000000C-870C-4190-A28D-4B282B579B22}"/>
            </c:ext>
          </c:extLst>
        </c:ser>
        <c:ser>
          <c:idx val="13"/>
          <c:order val="13"/>
          <c:tx>
            <c:strRef>
              <c:f>data!$A$15</c:f>
              <c:strCache>
                <c:ptCount val="1"/>
                <c:pt idx="0">
                  <c:v>16k</c:v>
                </c:pt>
              </c:strCache>
            </c:strRef>
          </c:tx>
          <c:cat>
            <c:strRef>
              <c:f>data!$B$1:$M$1</c:f>
              <c:strCache>
                <c:ptCount val="11"/>
                <c:pt idx="0">
                  <c:v>s1</c:v>
                </c:pt>
                <c:pt idx="1">
                  <c:v>s2</c:v>
                </c:pt>
                <c:pt idx="2">
                  <c:v>s3</c:v>
                </c:pt>
                <c:pt idx="3">
                  <c:v>s4</c:v>
                </c:pt>
                <c:pt idx="4">
                  <c:v>s5</c:v>
                </c:pt>
                <c:pt idx="5">
                  <c:v>s6</c:v>
                </c:pt>
                <c:pt idx="6">
                  <c:v>s7</c:v>
                </c:pt>
                <c:pt idx="7">
                  <c:v>s8</c:v>
                </c:pt>
                <c:pt idx="8">
                  <c:v>s9</c:v>
                </c:pt>
                <c:pt idx="9">
                  <c:v>s10</c:v>
                </c:pt>
                <c:pt idx="10">
                  <c:v>s11</c:v>
                </c:pt>
              </c:strCache>
            </c:strRef>
          </c:cat>
          <c:val>
            <c:numRef>
              <c:f>data!$B$15:$M$15</c:f>
              <c:numCache>
                <c:formatCode>General</c:formatCode>
                <c:ptCount val="12"/>
                <c:pt idx="0">
                  <c:v>13958</c:v>
                </c:pt>
                <c:pt idx="1">
                  <c:v>13986</c:v>
                </c:pt>
                <c:pt idx="2">
                  <c:v>13366</c:v>
                </c:pt>
                <c:pt idx="3">
                  <c:v>13033</c:v>
                </c:pt>
                <c:pt idx="4">
                  <c:v>12835</c:v>
                </c:pt>
                <c:pt idx="5">
                  <c:v>12409</c:v>
                </c:pt>
                <c:pt idx="6">
                  <c:v>11784</c:v>
                </c:pt>
                <c:pt idx="7">
                  <c:v>10833</c:v>
                </c:pt>
                <c:pt idx="8">
                  <c:v>10414</c:v>
                </c:pt>
                <c:pt idx="9">
                  <c:v>11543</c:v>
                </c:pt>
                <c:pt idx="10">
                  <c:v>10857</c:v>
                </c:pt>
                <c:pt idx="11">
                  <c:v>10129</c:v>
                </c:pt>
              </c:numCache>
            </c:numRef>
          </c:val>
          <c:extLst>
            <c:ext xmlns:c16="http://schemas.microsoft.com/office/drawing/2014/chart" uri="{C3380CC4-5D6E-409C-BE32-E72D297353CC}">
              <c16:uniqueId val="{0000000D-870C-4190-A28D-4B282B579B22}"/>
            </c:ext>
          </c:extLst>
        </c:ser>
        <c:bandFmts/>
        <c:axId val="-2082043296"/>
        <c:axId val="-2082038144"/>
        <c:axId val="-2082033232"/>
      </c:surface3DChart>
      <c:catAx>
        <c:axId val="-2082043296"/>
        <c:scaling>
          <c:orientation val="minMax"/>
        </c:scaling>
        <c:delete val="0"/>
        <c:axPos val="b"/>
        <c:title>
          <c:tx>
            <c:rich>
              <a:bodyPr/>
              <a:lstStyle/>
              <a:p>
                <a:pPr>
                  <a:defRPr sz="1200">
                    <a:latin typeface="Arial"/>
                  </a:defRPr>
                </a:pPr>
                <a:r>
                  <a:rPr lang="en-US" sz="1200">
                    <a:latin typeface="Arial"/>
                  </a:rPr>
                  <a:t>Stride (x8 bytes)</a:t>
                </a:r>
              </a:p>
            </c:rich>
          </c:tx>
          <c:layout>
            <c:manualLayout>
              <c:xMode val="edge"/>
              <c:yMode val="edge"/>
              <c:x val="0.13657770709015099"/>
              <c:y val="0.84909405264439197"/>
            </c:manualLayout>
          </c:layout>
          <c:overlay val="0"/>
        </c:title>
        <c:numFmt formatCode="General" sourceLinked="0"/>
        <c:majorTickMark val="out"/>
        <c:minorTickMark val="none"/>
        <c:tickLblPos val="nextTo"/>
        <c:txPr>
          <a:bodyPr rot="0" vert="horz" anchor="b" anchorCtr="1"/>
          <a:lstStyle/>
          <a:p>
            <a:pPr>
              <a:defRPr sz="1200">
                <a:latin typeface="Arial"/>
              </a:defRPr>
            </a:pPr>
            <a:endParaRPr lang="zh-CN"/>
          </a:p>
        </c:txPr>
        <c:crossAx val="-2082038144"/>
        <c:crosses val="autoZero"/>
        <c:auto val="1"/>
        <c:lblAlgn val="ctr"/>
        <c:lblOffset val="100"/>
        <c:noMultiLvlLbl val="0"/>
      </c:catAx>
      <c:valAx>
        <c:axId val="-2082038144"/>
        <c:scaling>
          <c:orientation val="minMax"/>
          <c:max val="17000"/>
          <c:min val="0"/>
        </c:scaling>
        <c:delete val="0"/>
        <c:axPos val="l"/>
        <c:majorGridlines/>
        <c:title>
          <c:tx>
            <c:rich>
              <a:bodyPr rot="-5400000" vert="horz"/>
              <a:lstStyle/>
              <a:p>
                <a:pPr>
                  <a:defRPr sz="1200">
                    <a:latin typeface="Arial"/>
                  </a:defRPr>
                </a:pPr>
                <a:r>
                  <a:rPr lang="en-US" sz="1200">
                    <a:latin typeface="Arial"/>
                  </a:rPr>
                  <a:t>Read throughput (MB/s)</a:t>
                </a:r>
              </a:p>
              <a:p>
                <a:pPr>
                  <a:defRPr sz="1200">
                    <a:latin typeface="Arial"/>
                  </a:defRPr>
                </a:pPr>
                <a:endParaRPr lang="en-US" sz="1200">
                  <a:latin typeface="Arial"/>
                </a:endParaRPr>
              </a:p>
            </c:rich>
          </c:tx>
          <c:layout>
            <c:manualLayout>
              <c:xMode val="edge"/>
              <c:yMode val="edge"/>
              <c:x val="2.9427050902444098E-2"/>
              <c:y val="0.26170156211100198"/>
            </c:manualLayout>
          </c:layout>
          <c:overlay val="0"/>
        </c:title>
        <c:numFmt formatCode="General" sourceLinked="1"/>
        <c:majorTickMark val="out"/>
        <c:minorTickMark val="none"/>
        <c:tickLblPos val="nextTo"/>
        <c:txPr>
          <a:bodyPr/>
          <a:lstStyle/>
          <a:p>
            <a:pPr>
              <a:defRPr sz="1200">
                <a:latin typeface="Arial"/>
              </a:defRPr>
            </a:pPr>
            <a:endParaRPr lang="zh-CN"/>
          </a:p>
        </c:txPr>
        <c:crossAx val="-2082043296"/>
        <c:crosses val="autoZero"/>
        <c:crossBetween val="midCat"/>
        <c:majorUnit val="2000"/>
        <c:minorUnit val="500"/>
      </c:valAx>
      <c:serAx>
        <c:axId val="-2082033232"/>
        <c:scaling>
          <c:orientation val="minMax"/>
        </c:scaling>
        <c:delete val="0"/>
        <c:axPos val="b"/>
        <c:title>
          <c:tx>
            <c:rich>
              <a:bodyPr rot="0" vert="horz"/>
              <a:lstStyle/>
              <a:p>
                <a:pPr>
                  <a:defRPr sz="1200">
                    <a:latin typeface="Arial"/>
                  </a:defRPr>
                </a:pPr>
                <a:r>
                  <a:rPr lang="en-US" sz="1200">
                    <a:latin typeface="Arial"/>
                  </a:rPr>
                  <a:t>Size (bytes)</a:t>
                </a:r>
              </a:p>
            </c:rich>
          </c:tx>
          <c:layout>
            <c:manualLayout>
              <c:xMode val="edge"/>
              <c:yMode val="edge"/>
              <c:x val="0.64497276173811602"/>
              <c:y val="0.855644760091263"/>
            </c:manualLayout>
          </c:layout>
          <c:overlay val="0"/>
        </c:title>
        <c:majorTickMark val="out"/>
        <c:minorTickMark val="none"/>
        <c:tickLblPos val="nextTo"/>
        <c:txPr>
          <a:bodyPr rot="0" vert="horz" lIns="2">
            <a:spAutoFit/>
          </a:bodyPr>
          <a:lstStyle/>
          <a:p>
            <a:pPr>
              <a:defRPr sz="1200">
                <a:latin typeface="Arial"/>
              </a:defRPr>
            </a:pPr>
            <a:endParaRPr lang="zh-CN"/>
          </a:p>
        </c:txPr>
        <c:crossAx val="-2082038144"/>
        <c:crosses val="autoZero"/>
        <c:tickLblSkip val="2"/>
        <c:tickMarkSkip val="1"/>
      </c:serAx>
    </c:plotArea>
    <c:plotVisOnly val="1"/>
    <c:dispBlanksAs val="zero"/>
    <c:showDLblsOverMax val="0"/>
  </c:chart>
  <c:spPr>
    <a:ln w="9525">
      <a:noFill/>
    </a:ln>
  </c:sp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2930" name="Rectangle 2"/>
          <p:cNvSpPr>
            <a:spLocks noGrp="1" noChangeArrowheads="1"/>
          </p:cNvSpPr>
          <p:nvPr>
            <p:ph type="hdr" sz="quarter"/>
          </p:nvPr>
        </p:nvSpPr>
        <p:spPr bwMode="auto">
          <a:xfrm>
            <a:off x="0" y="0"/>
            <a:ext cx="3130550" cy="482600"/>
          </a:xfrm>
          <a:prstGeom prst="rect">
            <a:avLst/>
          </a:prstGeom>
          <a:noFill/>
          <a:ln w="9525">
            <a:noFill/>
            <a:miter lim="800000"/>
            <a:headEnd/>
            <a:tailEnd/>
          </a:ln>
          <a:effectLst/>
        </p:spPr>
        <p:txBody>
          <a:bodyPr vert="horz" wrap="square" lIns="96422" tIns="48211" rIns="96422" bIns="48211" numCol="1" anchor="t" anchorCtr="0" compatLnSpc="1">
            <a:prstTxWarp prst="textNoShape">
              <a:avLst/>
            </a:prstTxWarp>
          </a:bodyPr>
          <a:lstStyle>
            <a:lvl1pPr defTabSz="965200">
              <a:defRPr sz="1200" smtClean="0">
                <a:latin typeface="Times New Roman" pitchFamily="18" charset="0"/>
              </a:defRPr>
            </a:lvl1pPr>
          </a:lstStyle>
          <a:p>
            <a:pPr>
              <a:defRPr/>
            </a:pPr>
            <a:r>
              <a:rPr lang="en-US"/>
              <a:t>DAC 2001 Tutorial</a:t>
            </a:r>
          </a:p>
        </p:txBody>
      </p:sp>
      <p:sp>
        <p:nvSpPr>
          <p:cNvPr id="252931" name="Rectangle 3"/>
          <p:cNvSpPr>
            <a:spLocks noGrp="1" noChangeArrowheads="1"/>
          </p:cNvSpPr>
          <p:nvPr>
            <p:ph type="dt" sz="quarter" idx="1"/>
          </p:nvPr>
        </p:nvSpPr>
        <p:spPr bwMode="auto">
          <a:xfrm>
            <a:off x="4171950" y="0"/>
            <a:ext cx="3130550" cy="482600"/>
          </a:xfrm>
          <a:prstGeom prst="rect">
            <a:avLst/>
          </a:prstGeom>
          <a:noFill/>
          <a:ln w="9525">
            <a:noFill/>
            <a:miter lim="800000"/>
            <a:headEnd/>
            <a:tailEnd/>
          </a:ln>
          <a:effectLst/>
        </p:spPr>
        <p:txBody>
          <a:bodyPr vert="horz" wrap="square" lIns="96422" tIns="48211" rIns="96422" bIns="48211" numCol="1" anchor="t" anchorCtr="0" compatLnSpc="1">
            <a:prstTxWarp prst="textNoShape">
              <a:avLst/>
            </a:prstTxWarp>
          </a:bodyPr>
          <a:lstStyle>
            <a:lvl1pPr algn="r" defTabSz="965200">
              <a:defRPr sz="1200" smtClean="0">
                <a:latin typeface="Times New Roman" pitchFamily="18" charset="0"/>
              </a:defRPr>
            </a:lvl1pPr>
          </a:lstStyle>
          <a:p>
            <a:pPr>
              <a:defRPr/>
            </a:pPr>
            <a:endParaRPr lang="en-US"/>
          </a:p>
        </p:txBody>
      </p:sp>
      <p:sp>
        <p:nvSpPr>
          <p:cNvPr id="252932" name="Rectangle 4"/>
          <p:cNvSpPr>
            <a:spLocks noGrp="1" noChangeArrowheads="1"/>
          </p:cNvSpPr>
          <p:nvPr>
            <p:ph type="ftr" sz="quarter" idx="2"/>
          </p:nvPr>
        </p:nvSpPr>
        <p:spPr bwMode="auto">
          <a:xfrm>
            <a:off x="0" y="9091614"/>
            <a:ext cx="3130550" cy="482600"/>
          </a:xfrm>
          <a:prstGeom prst="rect">
            <a:avLst/>
          </a:prstGeom>
          <a:noFill/>
          <a:ln w="9525">
            <a:noFill/>
            <a:miter lim="800000"/>
            <a:headEnd/>
            <a:tailEnd/>
          </a:ln>
          <a:effectLst/>
        </p:spPr>
        <p:txBody>
          <a:bodyPr vert="horz" wrap="square" lIns="96422" tIns="48211" rIns="96422" bIns="48211" numCol="1" anchor="b" anchorCtr="0" compatLnSpc="1">
            <a:prstTxWarp prst="textNoShape">
              <a:avLst/>
            </a:prstTxWarp>
          </a:bodyPr>
          <a:lstStyle>
            <a:lvl1pPr defTabSz="965200">
              <a:defRPr sz="1200" smtClean="0">
                <a:latin typeface="Times New Roman" pitchFamily="18" charset="0"/>
                <a:cs typeface="Times New Roman" pitchFamily="18" charset="0"/>
              </a:defRPr>
            </a:lvl1pPr>
          </a:lstStyle>
          <a:p>
            <a:pPr>
              <a:defRPr/>
            </a:pPr>
            <a:r>
              <a:rPr lang="en-US"/>
              <a:t>©R.A. Rutenbar, 2001</a:t>
            </a:r>
          </a:p>
        </p:txBody>
      </p:sp>
      <p:sp>
        <p:nvSpPr>
          <p:cNvPr id="252933" name="Rectangle 5"/>
          <p:cNvSpPr>
            <a:spLocks noGrp="1" noChangeArrowheads="1"/>
          </p:cNvSpPr>
          <p:nvPr>
            <p:ph type="sldNum" sz="quarter" idx="3"/>
          </p:nvPr>
        </p:nvSpPr>
        <p:spPr bwMode="auto">
          <a:xfrm>
            <a:off x="4171950" y="9091614"/>
            <a:ext cx="3130550" cy="482600"/>
          </a:xfrm>
          <a:prstGeom prst="rect">
            <a:avLst/>
          </a:prstGeom>
          <a:noFill/>
          <a:ln w="9525">
            <a:noFill/>
            <a:miter lim="800000"/>
            <a:headEnd/>
            <a:tailEnd/>
          </a:ln>
          <a:effectLst/>
        </p:spPr>
        <p:txBody>
          <a:bodyPr vert="horz" wrap="square" lIns="96422" tIns="48211" rIns="96422" bIns="48211" numCol="1" anchor="b" anchorCtr="0" compatLnSpc="1">
            <a:prstTxWarp prst="textNoShape">
              <a:avLst/>
            </a:prstTxWarp>
          </a:bodyPr>
          <a:lstStyle>
            <a:lvl1pPr algn="r" defTabSz="965200">
              <a:defRPr sz="1200" smtClean="0">
                <a:latin typeface="Times New Roman" pitchFamily="18" charset="0"/>
              </a:defRPr>
            </a:lvl1pPr>
          </a:lstStyle>
          <a:p>
            <a:pPr>
              <a:defRPr/>
            </a:pPr>
            <a:fld id="{83587096-7852-44F5-9A71-D621B1FF2472}" type="slidenum">
              <a:rPr lang="en-US"/>
              <a:pPr>
                <a:defRPr/>
              </a:pPr>
              <a:t>‹#›</a:t>
            </a:fld>
            <a:endParaRPr lang="en-US"/>
          </a:p>
        </p:txBody>
      </p:sp>
    </p:spTree>
    <p:extLst>
      <p:ext uri="{BB962C8B-B14F-4D97-AF65-F5344CB8AC3E}">
        <p14:creationId xmlns:p14="http://schemas.microsoft.com/office/powerpoint/2010/main" val="262101637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8578" name="Rectangle 2"/>
          <p:cNvSpPr>
            <a:spLocks noGrp="1" noChangeArrowheads="1"/>
          </p:cNvSpPr>
          <p:nvPr>
            <p:ph type="hdr" sz="quarter"/>
          </p:nvPr>
        </p:nvSpPr>
        <p:spPr bwMode="auto">
          <a:xfrm>
            <a:off x="1" y="1"/>
            <a:ext cx="3200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smtClean="0">
                <a:latin typeface="Times New Roman" pitchFamily="18" charset="0"/>
              </a:defRPr>
            </a:lvl1pPr>
          </a:lstStyle>
          <a:p>
            <a:pPr>
              <a:defRPr/>
            </a:pPr>
            <a:endParaRPr lang="en-US"/>
          </a:p>
        </p:txBody>
      </p:sp>
      <p:sp>
        <p:nvSpPr>
          <p:cNvPr id="408579" name="Rectangle 3"/>
          <p:cNvSpPr>
            <a:spLocks noGrp="1" noChangeArrowheads="1"/>
          </p:cNvSpPr>
          <p:nvPr>
            <p:ph type="dt" idx="1"/>
          </p:nvPr>
        </p:nvSpPr>
        <p:spPr bwMode="auto">
          <a:xfrm>
            <a:off x="4114800" y="1"/>
            <a:ext cx="3200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smtClean="0">
                <a:latin typeface="Times New Roman" pitchFamily="18" charset="0"/>
              </a:defRPr>
            </a:lvl1pPr>
          </a:lstStyle>
          <a:p>
            <a:pPr>
              <a:defRPr/>
            </a:pPr>
            <a:endParaRPr lang="en-US"/>
          </a:p>
        </p:txBody>
      </p:sp>
      <p:sp>
        <p:nvSpPr>
          <p:cNvPr id="50180" name="Rectangle 4"/>
          <p:cNvSpPr>
            <a:spLocks noGrp="1" noRot="1" noChangeAspect="1" noChangeArrowheads="1" noTextEdit="1"/>
          </p:cNvSpPr>
          <p:nvPr>
            <p:ph type="sldImg" idx="2"/>
          </p:nvPr>
        </p:nvSpPr>
        <p:spPr bwMode="auto">
          <a:xfrm>
            <a:off x="1219200" y="685800"/>
            <a:ext cx="4876800" cy="3657600"/>
          </a:xfrm>
          <a:prstGeom prst="rect">
            <a:avLst/>
          </a:prstGeom>
          <a:noFill/>
          <a:ln w="9525">
            <a:solidFill>
              <a:srgbClr val="000000"/>
            </a:solidFill>
            <a:miter lim="800000"/>
            <a:headEnd/>
            <a:tailEnd/>
          </a:ln>
        </p:spPr>
      </p:sp>
      <p:sp>
        <p:nvSpPr>
          <p:cNvPr id="408581" name="Rectangle 5"/>
          <p:cNvSpPr>
            <a:spLocks noGrp="1" noChangeArrowheads="1"/>
          </p:cNvSpPr>
          <p:nvPr>
            <p:ph type="body" sz="quarter" idx="3"/>
          </p:nvPr>
        </p:nvSpPr>
        <p:spPr bwMode="auto">
          <a:xfrm>
            <a:off x="990601" y="4572000"/>
            <a:ext cx="5334000" cy="426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8582" name="Rectangle 6"/>
          <p:cNvSpPr>
            <a:spLocks noGrp="1" noChangeArrowheads="1"/>
          </p:cNvSpPr>
          <p:nvPr>
            <p:ph type="ftr" sz="quarter" idx="4"/>
          </p:nvPr>
        </p:nvSpPr>
        <p:spPr bwMode="auto">
          <a:xfrm>
            <a:off x="1" y="9144000"/>
            <a:ext cx="32004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smtClean="0">
                <a:latin typeface="Times New Roman" pitchFamily="18" charset="0"/>
              </a:defRPr>
            </a:lvl1pPr>
          </a:lstStyle>
          <a:p>
            <a:pPr>
              <a:defRPr/>
            </a:pPr>
            <a:endParaRPr lang="en-US"/>
          </a:p>
        </p:txBody>
      </p:sp>
      <p:sp>
        <p:nvSpPr>
          <p:cNvPr id="408583" name="Rectangle 7"/>
          <p:cNvSpPr>
            <a:spLocks noGrp="1" noChangeArrowheads="1"/>
          </p:cNvSpPr>
          <p:nvPr>
            <p:ph type="sldNum" sz="quarter" idx="5"/>
          </p:nvPr>
        </p:nvSpPr>
        <p:spPr bwMode="auto">
          <a:xfrm>
            <a:off x="4114800" y="9144000"/>
            <a:ext cx="32004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smtClean="0">
                <a:latin typeface="Times New Roman" pitchFamily="18" charset="0"/>
              </a:defRPr>
            </a:lvl1pPr>
          </a:lstStyle>
          <a:p>
            <a:pPr>
              <a:defRPr/>
            </a:pPr>
            <a:fld id="{40F64717-A5A5-4C4E-9291-2F18B7410B06}" type="slidenum">
              <a:rPr lang="en-US"/>
              <a:pPr>
                <a:defRPr/>
              </a:pPr>
              <a:t>‹#›</a:t>
            </a:fld>
            <a:endParaRPr lang="en-US"/>
          </a:p>
        </p:txBody>
      </p:sp>
    </p:spTree>
    <p:extLst>
      <p:ext uri="{BB962C8B-B14F-4D97-AF65-F5344CB8AC3E}">
        <p14:creationId xmlns:p14="http://schemas.microsoft.com/office/powerpoint/2010/main" val="4142230905"/>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p:spPr>
        <p:txBody>
          <a:bodyPr/>
          <a:lstStyle/>
          <a:p>
            <a:endParaRPr lang="en-US" dirty="0"/>
          </a:p>
        </p:txBody>
      </p:sp>
      <p:sp>
        <p:nvSpPr>
          <p:cNvPr id="51204" name="Slide Number Placeholder 3"/>
          <p:cNvSpPr>
            <a:spLocks noGrp="1"/>
          </p:cNvSpPr>
          <p:nvPr>
            <p:ph type="sldNum" sz="quarter" idx="5"/>
          </p:nvPr>
        </p:nvSpPr>
        <p:spPr>
          <a:noFill/>
        </p:spPr>
        <p:txBody>
          <a:bodyPr/>
          <a:lstStyle/>
          <a:p>
            <a:fld id="{7F803353-72E2-470C-8E67-87750F01FAF1}" type="slidenum">
              <a:rPr lang="en-US"/>
              <a:pPr/>
              <a:t>1</a:t>
            </a:fld>
            <a:endParaRPr lang="en-US"/>
          </a:p>
        </p:txBody>
      </p:sp>
    </p:spTree>
    <p:extLst>
      <p:ext uri="{BB962C8B-B14F-4D97-AF65-F5344CB8AC3E}">
        <p14:creationId xmlns:p14="http://schemas.microsoft.com/office/powerpoint/2010/main" val="40918886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等线"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1800" b="0" i="0" u="none" strike="noStrike" kern="1200" cap="none" spc="0" normalizeH="0" baseline="0" noProof="0">
              <a:ln>
                <a:noFill/>
              </a:ln>
              <a:solidFill>
                <a:prstClr val="black"/>
              </a:solidFill>
              <a:effectLst/>
              <a:uLnTx/>
              <a:uFillTx/>
              <a:latin typeface="等线"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B067B0-18A5-E17A-B02F-C3530F1BB6ED}"/>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BFCACD30-B921-1F4B-35FC-2E20438D1581}"/>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E0E4F1F-B90E-98D9-04AD-62FFFFA9A65D}"/>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803B3CD7-BD9A-6E6B-2EED-BEA77D19E45E}"/>
              </a:ext>
            </a:extLst>
          </p:cNvPr>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40F64717-A5A5-4C4E-9291-2F18B7410B06}"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10</a:t>
            </a:fld>
            <a:endPar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41380595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DD2FD-6E26-ABB6-DF06-9F3002F86E14}"/>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A58F358-7B5A-CD35-D7BD-4F40EC76DDD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AF0C45E7-920F-95F8-70FC-4AB2CF75F53D}"/>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0B5C7902-E3F1-EF0D-A78E-02A276CEEEEA}"/>
              </a:ext>
            </a:extLst>
          </p:cNvPr>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40F64717-A5A5-4C4E-9291-2F18B7410B06}"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13</a:t>
            </a:fld>
            <a:endPar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23842658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zh-CN" altLang="en-US" dirty="0"/>
              <a:t>课程概述主要包括四个部分</a:t>
            </a:r>
            <a:endParaRPr lang="en-US" dirty="0"/>
          </a:p>
        </p:txBody>
      </p:sp>
    </p:spTree>
    <p:extLst>
      <p:ext uri="{BB962C8B-B14F-4D97-AF65-F5344CB8AC3E}">
        <p14:creationId xmlns:p14="http://schemas.microsoft.com/office/powerpoint/2010/main" val="19089024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http://www.pkuzone.cn/qnyj/view_art.php?art_id=3258</a:t>
            </a:r>
          </a:p>
          <a:p>
            <a:pPr marL="0" marR="0" indent="0" algn="l" defTabSz="914400" rtl="0" eaLnBrk="0" fontAlgn="base" latinLnBrk="0" hangingPunct="0">
              <a:lnSpc>
                <a:spcPct val="100000"/>
              </a:lnSpc>
              <a:spcBef>
                <a:spcPct val="30000"/>
              </a:spcBef>
              <a:spcAft>
                <a:spcPct val="0"/>
              </a:spcAft>
              <a:buClrTx/>
              <a:buSzTx/>
              <a:buFontTx/>
              <a:buNone/>
              <a:tabLst/>
              <a:defRPr/>
            </a:pPr>
            <a:r>
              <a:rPr lang="zh-CN" altLang="en-US" b="1" dirty="0"/>
              <a:t>小班研讨课教学：本科精英教育的核心元素</a:t>
            </a:r>
            <a:r>
              <a:rPr lang="en-US" altLang="zh-CN" b="1" dirty="0"/>
              <a:t>——</a:t>
            </a:r>
            <a:r>
              <a:rPr lang="zh-CN" altLang="en-US" b="1" dirty="0"/>
              <a:t>以北京大学为例</a:t>
            </a:r>
          </a:p>
          <a:p>
            <a:r>
              <a:rPr lang="en-US" altLang="zh-CN" dirty="0"/>
              <a:t>《</a:t>
            </a:r>
            <a:r>
              <a:rPr lang="zh-CN" altLang="en-US" dirty="0"/>
              <a:t>北京大学青年研究</a:t>
            </a:r>
            <a:r>
              <a:rPr lang="en-US" altLang="zh-CN" dirty="0"/>
              <a:t>》2012.7.10</a:t>
            </a:r>
          </a:p>
          <a:p>
            <a:r>
              <a:rPr lang="zh-CN" altLang="en-US" dirty="0"/>
              <a:t>作者：</a:t>
            </a:r>
            <a:endParaRPr lang="en-US" altLang="zh-CN" dirty="0"/>
          </a:p>
          <a:p>
            <a:r>
              <a:rPr lang="zh-CN" altLang="en-US" dirty="0"/>
              <a:t>孙燕君 北京大学教务部教务办公室副主任 助理研究员</a:t>
            </a:r>
          </a:p>
          <a:p>
            <a:r>
              <a:rPr lang="zh-CN" altLang="en-US" dirty="0">
                <a:effectLst/>
              </a:rPr>
              <a:t>卢晓东 北京大学教务部副部长兼元培学院副院长 研究员</a:t>
            </a:r>
          </a:p>
          <a:p>
            <a:endParaRPr lang="zh-CN" altLang="en-US" dirty="0"/>
          </a:p>
        </p:txBody>
      </p:sp>
      <p:sp>
        <p:nvSpPr>
          <p:cNvPr id="4" name="灯片编号占位符 3"/>
          <p:cNvSpPr>
            <a:spLocks noGrp="1"/>
          </p:cNvSpPr>
          <p:nvPr>
            <p:ph type="sldNum" sz="quarter" idx="10"/>
          </p:nvPr>
        </p:nvSpPr>
        <p:spPr/>
        <p:txBody>
          <a:bodyPr/>
          <a:lstStyle/>
          <a:p>
            <a:pPr>
              <a:defRPr/>
            </a:pPr>
            <a:fld id="{40F64717-A5A5-4C4E-9291-2F18B7410B06}" type="slidenum">
              <a:rPr lang="en-US" smtClean="0"/>
              <a:pPr>
                <a:defRPr/>
              </a:pPr>
              <a:t>23</a:t>
            </a:fld>
            <a:endParaRPr lang="en-US"/>
          </a:p>
        </p:txBody>
      </p:sp>
    </p:spTree>
    <p:extLst>
      <p:ext uri="{BB962C8B-B14F-4D97-AF65-F5344CB8AC3E}">
        <p14:creationId xmlns:p14="http://schemas.microsoft.com/office/powerpoint/2010/main" val="41008797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35672102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zh-CN" altLang="en-US" dirty="0"/>
              <a:t>课程概述主要包括四个部分</a:t>
            </a:r>
            <a:endParaRPr lang="en-US" dirty="0"/>
          </a:p>
        </p:txBody>
      </p:sp>
    </p:spTree>
    <p:extLst>
      <p:ext uri="{BB962C8B-B14F-4D97-AF65-F5344CB8AC3E}">
        <p14:creationId xmlns:p14="http://schemas.microsoft.com/office/powerpoint/2010/main" val="24756842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zh-CN" altLang="en-US" dirty="0"/>
              <a:t>课程概述主要包括四个部分</a:t>
            </a:r>
            <a:endParaRPr lang="en-US" dirty="0"/>
          </a:p>
        </p:txBody>
      </p:sp>
    </p:spTree>
    <p:extLst>
      <p:ext uri="{BB962C8B-B14F-4D97-AF65-F5344CB8AC3E}">
        <p14:creationId xmlns:p14="http://schemas.microsoft.com/office/powerpoint/2010/main" val="18049343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zh-CN" altLang="en-US" b="1" u="none" dirty="0"/>
              <a:t>课程主题</a:t>
            </a:r>
            <a:r>
              <a:rPr lang="en-US" altLang="zh-CN" b="1" u="none" dirty="0"/>
              <a:t>——</a:t>
            </a:r>
            <a:r>
              <a:rPr lang="zh-CN" altLang="en-US" b="1" u="none" dirty="0"/>
              <a:t>探讨计算机抽象理论   与   实际系统实现   之间的差距</a:t>
            </a:r>
            <a:endParaRPr lang="en-US" altLang="zh-CN" b="1" u="none" dirty="0"/>
          </a:p>
          <a:p>
            <a:pPr>
              <a:buFont typeface="Arial" pitchFamily="34" charset="0"/>
              <a:buChar char="•"/>
            </a:pPr>
            <a:r>
              <a:rPr lang="zh-CN" altLang="en-US" dirty="0"/>
              <a:t>即使掌握了计算机理论，也很难帮我们准确找到程序中的</a:t>
            </a:r>
            <a:r>
              <a:rPr lang="zh-CN" altLang="en-US" baseline="0" dirty="0"/>
              <a:t> </a:t>
            </a:r>
            <a:r>
              <a:rPr lang="en-US" altLang="zh-CN" dirty="0"/>
              <a:t>bug</a:t>
            </a:r>
          </a:p>
          <a:p>
            <a:pPr>
              <a:buFont typeface="Arial" pitchFamily="34" charset="0"/>
              <a:buChar char="•"/>
            </a:pPr>
            <a:endParaRPr lang="en-US" dirty="0"/>
          </a:p>
          <a:p>
            <a:pPr>
              <a:buFont typeface="Arial" pitchFamily="34" charset="0"/>
              <a:buNone/>
            </a:pPr>
            <a:r>
              <a:rPr lang="zh-CN" altLang="en-US" dirty="0"/>
              <a:t>掌握实际系统实现的好处</a:t>
            </a:r>
            <a:endParaRPr lang="en-US" dirty="0"/>
          </a:p>
          <a:p>
            <a:pPr>
              <a:buFont typeface="Arial" pitchFamily="34" charset="0"/>
              <a:buChar char="•"/>
            </a:pPr>
            <a:r>
              <a:rPr lang="zh-CN" altLang="en-US" dirty="0"/>
              <a:t>好处</a:t>
            </a:r>
            <a:r>
              <a:rPr lang="en-US" altLang="zh-CN" dirty="0"/>
              <a:t>1</a:t>
            </a:r>
            <a:r>
              <a:rPr lang="zh-CN" altLang="en-US" dirty="0"/>
              <a:t>：更有效地编程</a:t>
            </a:r>
            <a:r>
              <a:rPr lang="en-US" altLang="zh-CN" dirty="0"/>
              <a:t>——</a:t>
            </a:r>
            <a:r>
              <a:rPr lang="zh-CN" altLang="en-US" dirty="0"/>
              <a:t>找</a:t>
            </a:r>
            <a:r>
              <a:rPr lang="en-US" altLang="zh-CN" dirty="0"/>
              <a:t>bug</a:t>
            </a:r>
            <a:r>
              <a:rPr lang="zh-CN" altLang="en-US" dirty="0"/>
              <a:t>，优化程序性能</a:t>
            </a:r>
            <a:endParaRPr lang="en-US" dirty="0"/>
          </a:p>
          <a:p>
            <a:pPr defTabSz="965058" eaLnBrk="1" hangingPunct="1">
              <a:spcBef>
                <a:spcPct val="0"/>
              </a:spcBef>
              <a:buFont typeface="Arial" pitchFamily="34" charset="0"/>
              <a:buChar char="•"/>
              <a:defRPr/>
            </a:pPr>
            <a:r>
              <a:rPr lang="zh-CN" altLang="en-US" dirty="0"/>
              <a:t>好处</a:t>
            </a:r>
            <a:r>
              <a:rPr lang="en-US" altLang="zh-CN" dirty="0"/>
              <a:t>2</a:t>
            </a:r>
            <a:r>
              <a:rPr lang="zh-CN" altLang="en-US" dirty="0"/>
              <a:t>：对后续课程的学习做了铺垫：编译，操作系统，网络，体系结构，等等</a:t>
            </a:r>
            <a:endParaRPr lang="en-US" dirty="0"/>
          </a:p>
        </p:txBody>
      </p:sp>
    </p:spTree>
    <p:extLst>
      <p:ext uri="{BB962C8B-B14F-4D97-AF65-F5344CB8AC3E}">
        <p14:creationId xmlns:p14="http://schemas.microsoft.com/office/powerpoint/2010/main" val="7950572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8932832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zh-CN" altLang="en-US" b="1" u="none" dirty="0"/>
              <a:t>事实一：</a:t>
            </a:r>
            <a:r>
              <a:rPr lang="en-US" altLang="zh-CN" b="1" u="none" dirty="0" err="1"/>
              <a:t>Int</a:t>
            </a:r>
            <a:r>
              <a:rPr lang="en-US" altLang="zh-CN" b="1" u="none" baseline="0" dirty="0"/>
              <a:t> </a:t>
            </a:r>
            <a:r>
              <a:rPr lang="zh-CN" altLang="en-US" b="1" u="none" dirty="0"/>
              <a:t>整型不是整数，</a:t>
            </a:r>
            <a:r>
              <a:rPr lang="en-US" altLang="zh-CN" b="1" u="none" dirty="0"/>
              <a:t>float </a:t>
            </a:r>
            <a:r>
              <a:rPr lang="zh-CN" altLang="en-US" b="1" u="none" dirty="0"/>
              <a:t>浮点型不是实数</a:t>
            </a:r>
            <a:endParaRPr lang="en-US" altLang="zh-CN" b="1" u="none" dirty="0"/>
          </a:p>
          <a:p>
            <a:endParaRPr lang="en-US" b="1" u="none" dirty="0"/>
          </a:p>
          <a:p>
            <a:r>
              <a:rPr lang="zh-CN" altLang="en-US" b="0" u="none" dirty="0"/>
              <a:t>例</a:t>
            </a:r>
            <a:r>
              <a:rPr lang="en-US" altLang="zh-CN" b="0" u="none" dirty="0"/>
              <a:t>1</a:t>
            </a:r>
            <a:r>
              <a:rPr lang="zh-CN" altLang="en-US" b="0" u="none" dirty="0"/>
              <a:t>，</a:t>
            </a:r>
            <a:r>
              <a:rPr lang="en-US" altLang="zh-CN" b="0" u="none" dirty="0"/>
              <a:t>50000 </a:t>
            </a:r>
            <a:r>
              <a:rPr lang="zh-CN" altLang="en-US" b="0" u="none" dirty="0"/>
              <a:t>乘以</a:t>
            </a:r>
            <a:r>
              <a:rPr lang="zh-CN" altLang="en-US" b="0" u="none" baseline="0" dirty="0"/>
              <a:t> </a:t>
            </a:r>
            <a:r>
              <a:rPr lang="en-US" altLang="zh-CN" b="0" u="none" baseline="0" dirty="0"/>
              <a:t>50000 </a:t>
            </a:r>
            <a:r>
              <a:rPr lang="zh-CN" altLang="en-US" b="0" u="none" baseline="0" dirty="0"/>
              <a:t>的结果计算机整型，答案</a:t>
            </a:r>
            <a:r>
              <a:rPr lang="zh-CN" altLang="en-US" b="0" u="none" dirty="0"/>
              <a:t>为负数，因为整型有上界，溢出</a:t>
            </a:r>
            <a:endParaRPr lang="en-US" altLang="zh-CN" b="0" u="none" dirty="0"/>
          </a:p>
          <a:p>
            <a:r>
              <a:rPr lang="zh-CN" altLang="en-US" b="0" u="none" dirty="0"/>
              <a:t>例</a:t>
            </a:r>
            <a:r>
              <a:rPr lang="en-US" altLang="zh-CN" b="0" u="none" dirty="0"/>
              <a:t>2</a:t>
            </a:r>
            <a:r>
              <a:rPr lang="zh-CN" altLang="en-US" b="0" u="none" dirty="0"/>
              <a:t>，答案</a:t>
            </a:r>
            <a:r>
              <a:rPr lang="en-US" altLang="zh-CN" b="0" u="none" dirty="0"/>
              <a:t>=0</a:t>
            </a:r>
            <a:r>
              <a:rPr lang="zh-CN" altLang="en-US" b="0" u="none" dirty="0"/>
              <a:t>。浮点型数据类型不满足结合律。因为精度不同的数相加，一个大数量级的数（</a:t>
            </a:r>
            <a:r>
              <a:rPr lang="en-US" altLang="zh-CN" b="0" u="none" dirty="0"/>
              <a:t>-1e20</a:t>
            </a:r>
            <a:r>
              <a:rPr lang="zh-CN" altLang="en-US" b="0" u="none" dirty="0"/>
              <a:t>）加一个小数量级的数（</a:t>
            </a:r>
            <a:r>
              <a:rPr lang="en-US" altLang="zh-CN" b="0" u="none" dirty="0"/>
              <a:t>3.14</a:t>
            </a:r>
            <a:r>
              <a:rPr lang="zh-CN" altLang="en-US" b="0" u="none" dirty="0"/>
              <a:t>），小数的精度就会被丢掉；即因为舍入，值</a:t>
            </a:r>
            <a:r>
              <a:rPr lang="en-US" altLang="zh-CN" b="0" u="none" dirty="0"/>
              <a:t>3.14</a:t>
            </a:r>
            <a:r>
              <a:rPr lang="zh-CN" altLang="en-US" b="0" u="none" dirty="0"/>
              <a:t>会丢失。</a:t>
            </a:r>
            <a:endParaRPr lang="en-US" b="1" u="none" dirty="0"/>
          </a:p>
          <a:p>
            <a:endParaRPr lang="en-US" b="1" u="none" dirty="0"/>
          </a:p>
          <a:p>
            <a:r>
              <a:rPr lang="zh-CN" altLang="en-US" b="0" u="none" dirty="0"/>
              <a:t>漫画：整型数有上限，溢出则变为负数</a:t>
            </a:r>
            <a:endParaRPr lang="en-US" b="0" u="none" dirty="0"/>
          </a:p>
        </p:txBody>
      </p:sp>
    </p:spTree>
    <p:extLst>
      <p:ext uri="{BB962C8B-B14F-4D97-AF65-F5344CB8AC3E}">
        <p14:creationId xmlns:p14="http://schemas.microsoft.com/office/powerpoint/2010/main" val="16719379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zh-CN" altLang="en-US" dirty="0"/>
              <a:t>计算机算术</a:t>
            </a:r>
            <a:r>
              <a:rPr lang="zh-CN" altLang="en-US" baseline="0" dirty="0"/>
              <a:t>  不等于  数学中的算术</a:t>
            </a:r>
            <a:endParaRPr lang="en-US" altLang="zh-CN" baseline="0" dirty="0"/>
          </a:p>
          <a:p>
            <a:endParaRPr lang="en-US" dirty="0"/>
          </a:p>
          <a:p>
            <a:r>
              <a:rPr lang="en-US" dirty="0"/>
              <a:t>http://book.51cto.com/art/201011/232731.htm</a:t>
            </a:r>
          </a:p>
          <a:p>
            <a:endParaRPr lang="en-US" dirty="0"/>
          </a:p>
        </p:txBody>
      </p:sp>
    </p:spTree>
    <p:extLst>
      <p:ext uri="{BB962C8B-B14F-4D97-AF65-F5344CB8AC3E}">
        <p14:creationId xmlns:p14="http://schemas.microsoft.com/office/powerpoint/2010/main" val="1873536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zh-CN" altLang="en-US" dirty="0"/>
              <a:t>计算机算术</a:t>
            </a:r>
            <a:r>
              <a:rPr lang="zh-CN" altLang="en-US" baseline="0" dirty="0"/>
              <a:t>  不等于  数学中的算术</a:t>
            </a:r>
            <a:endParaRPr lang="en-US" altLang="zh-CN" baseline="0" dirty="0"/>
          </a:p>
          <a:p>
            <a:endParaRPr lang="en-US" altLang="zh-CN" baseline="0" dirty="0"/>
          </a:p>
          <a:p>
            <a:r>
              <a:rPr lang="zh-CN" altLang="en-US" baseline="0" dirty="0"/>
              <a:t>例题</a:t>
            </a:r>
            <a:r>
              <a:rPr lang="en-US" altLang="zh-CN" baseline="0" dirty="0"/>
              <a:t>3</a:t>
            </a:r>
            <a:r>
              <a:rPr lang="zh-CN" altLang="en-US" baseline="0" dirty="0"/>
              <a:t>：浮点数</a:t>
            </a:r>
            <a:r>
              <a:rPr lang="en-US" altLang="zh-CN" baseline="0" dirty="0"/>
              <a:t>a</a:t>
            </a:r>
            <a:r>
              <a:rPr lang="zh-CN" altLang="en-US" baseline="0" dirty="0"/>
              <a:t>和</a:t>
            </a:r>
            <a:r>
              <a:rPr lang="en-US" altLang="zh-CN" baseline="0" dirty="0"/>
              <a:t>b</a:t>
            </a:r>
            <a:r>
              <a:rPr lang="zh-CN" altLang="en-US" baseline="0" dirty="0"/>
              <a:t>不能直接用 </a:t>
            </a:r>
            <a:r>
              <a:rPr lang="en-US" altLang="zh-CN" baseline="0" dirty="0"/>
              <a:t>== </a:t>
            </a:r>
            <a:r>
              <a:rPr lang="zh-CN" altLang="en-US" baseline="0" dirty="0"/>
              <a:t>来比相等，因为两个数精度不同。</a:t>
            </a:r>
            <a:endParaRPr lang="en-US" altLang="zh-CN" baseline="0" dirty="0"/>
          </a:p>
          <a:p>
            <a:endParaRPr lang="en-US" altLang="zh-CN" baseline="0" dirty="0"/>
          </a:p>
          <a:p>
            <a:r>
              <a:rPr lang="en-US" altLang="zh-CN" baseline="0" dirty="0"/>
              <a:t>http://blog.chinaunix.net/space.php?uid=9079364&amp;do=blog&amp;id=2436074</a:t>
            </a:r>
          </a:p>
          <a:p>
            <a:endParaRPr lang="en-US" altLang="zh-CN" baseline="0" dirty="0"/>
          </a:p>
          <a:p>
            <a:pPr>
              <a:buFont typeface="Arial" pitchFamily="34" charset="0"/>
              <a:buChar char="•"/>
            </a:pPr>
            <a:r>
              <a:rPr lang="zh-CN" altLang="en-US" baseline="0" dirty="0"/>
              <a:t>数学运算都会涉及一个精度问题，计算结果要求精确到小数后多少位，直接用</a:t>
            </a:r>
            <a:r>
              <a:rPr lang="en-US" altLang="zh-CN" baseline="0" dirty="0"/>
              <a:t>“==”</a:t>
            </a:r>
            <a:r>
              <a:rPr lang="zh-CN" altLang="en-US" baseline="0" dirty="0"/>
              <a:t>判断结果不恰当</a:t>
            </a:r>
            <a:endParaRPr lang="en-US" altLang="zh-CN" baseline="0" dirty="0"/>
          </a:p>
          <a:p>
            <a:pPr>
              <a:buFont typeface="Arial" pitchFamily="34" charset="0"/>
              <a:buChar char="•"/>
            </a:pPr>
            <a:r>
              <a:rPr lang="zh-CN" altLang="en-US" baseline="0" dirty="0"/>
              <a:t>浮点数有效位数有</a:t>
            </a:r>
            <a:r>
              <a:rPr lang="en-US" altLang="zh-CN" baseline="0" dirty="0"/>
              <a:t>15-16</a:t>
            </a:r>
            <a:r>
              <a:rPr lang="zh-CN" altLang="en-US" baseline="0" dirty="0"/>
              <a:t>位（</a:t>
            </a:r>
            <a:r>
              <a:rPr lang="en-US" altLang="zh-CN" baseline="0" dirty="0"/>
              <a:t>double</a:t>
            </a:r>
            <a:r>
              <a:rPr lang="zh-CN" altLang="en-US" baseline="0" dirty="0"/>
              <a:t>），例如一个浮点数是 </a:t>
            </a:r>
            <a:r>
              <a:rPr lang="en-US" altLang="zh-CN" baseline="0" dirty="0"/>
              <a:t>a=2.22507 e –308</a:t>
            </a:r>
            <a:r>
              <a:rPr lang="zh-CN" altLang="en-US" baseline="0" dirty="0"/>
              <a:t>，一般意义上我们完全可以认为它等于</a:t>
            </a:r>
            <a:r>
              <a:rPr lang="en-US" altLang="zh-CN" baseline="0" dirty="0"/>
              <a:t>"0“</a:t>
            </a:r>
          </a:p>
          <a:p>
            <a:r>
              <a:rPr lang="zh-CN" altLang="en-US" baseline="0" dirty="0"/>
              <a:t>但是用</a:t>
            </a:r>
            <a:r>
              <a:rPr lang="en-US" altLang="zh-CN" baseline="0" dirty="0"/>
              <a:t>"==0.0"</a:t>
            </a:r>
            <a:r>
              <a:rPr lang="zh-CN" altLang="en-US" baseline="0" dirty="0"/>
              <a:t>返回的永远是</a:t>
            </a:r>
            <a:r>
              <a:rPr lang="en-US" altLang="zh-CN" baseline="0" dirty="0"/>
              <a:t>false;</a:t>
            </a:r>
          </a:p>
        </p:txBody>
      </p:sp>
    </p:spTree>
    <p:extLst>
      <p:ext uri="{BB962C8B-B14F-4D97-AF65-F5344CB8AC3E}">
        <p14:creationId xmlns:p14="http://schemas.microsoft.com/office/powerpoint/2010/main" val="31632468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defTabSz="965058" eaLnBrk="1" hangingPunct="1">
              <a:spcBef>
                <a:spcPct val="0"/>
              </a:spcBef>
              <a:defRPr/>
            </a:pPr>
            <a:r>
              <a:rPr lang="zh-CN" altLang="en-US" b="1" dirty="0"/>
              <a:t>事实二：你需要了解汇编</a:t>
            </a:r>
            <a:endParaRPr lang="en-US" altLang="zh-CN" b="1" dirty="0"/>
          </a:p>
          <a:p>
            <a:pPr defTabSz="965058" eaLnBrk="1" hangingPunct="1">
              <a:spcBef>
                <a:spcPct val="0"/>
              </a:spcBef>
              <a:defRPr/>
            </a:pPr>
            <a:r>
              <a:rPr lang="zh-CN" altLang="en-US" dirty="0"/>
              <a:t>了解汇编的目的是 </a:t>
            </a:r>
            <a:r>
              <a:rPr lang="en-US" altLang="zh-CN" dirty="0">
                <a:sym typeface="Wingdings" pitchFamily="2" charset="2"/>
              </a:rPr>
              <a:t> </a:t>
            </a:r>
            <a:r>
              <a:rPr lang="zh-CN" altLang="en-US" dirty="0">
                <a:sym typeface="Wingdings" pitchFamily="2" charset="2"/>
              </a:rPr>
              <a:t>了解机器层面执行模型的关键</a:t>
            </a:r>
            <a:endParaRPr lang="en-US" altLang="zh-CN" dirty="0">
              <a:sym typeface="Wingdings" pitchFamily="2" charset="2"/>
            </a:endParaRPr>
          </a:p>
          <a:p>
            <a:pPr defTabSz="965058" eaLnBrk="1" hangingPunct="1">
              <a:spcBef>
                <a:spcPct val="0"/>
              </a:spcBef>
              <a:defRPr/>
            </a:pPr>
            <a:endParaRPr lang="en-US" altLang="zh-CN" dirty="0">
              <a:sym typeface="Wingdings" pitchFamily="2" charset="2"/>
            </a:endParaRPr>
          </a:p>
          <a:p>
            <a:pPr defTabSz="965058" eaLnBrk="1" hangingPunct="1">
              <a:spcBef>
                <a:spcPct val="0"/>
              </a:spcBef>
              <a:defRPr/>
            </a:pPr>
            <a:r>
              <a:rPr lang="zh-CN" altLang="en-US" dirty="0">
                <a:sym typeface="Wingdings" pitchFamily="2" charset="2"/>
              </a:rPr>
              <a:t>好处是：</a:t>
            </a:r>
            <a:r>
              <a:rPr lang="zh-CN" altLang="en-US" dirty="0"/>
              <a:t>找</a:t>
            </a:r>
            <a:r>
              <a:rPr lang="en-US" altLang="zh-CN" dirty="0"/>
              <a:t>bug</a:t>
            </a:r>
            <a:r>
              <a:rPr lang="zh-CN" altLang="en-US" dirty="0"/>
              <a:t>、提高程序性能、实现系统软件、恶意软件</a:t>
            </a:r>
            <a:endParaRPr lang="en-US" altLang="zh-CN" dirty="0"/>
          </a:p>
          <a:p>
            <a:pPr defTabSz="965058" eaLnBrk="1" hangingPunct="1">
              <a:spcBef>
                <a:spcPct val="0"/>
              </a:spcBef>
              <a:defRPr/>
            </a:pPr>
            <a:endParaRPr lang="en-US" altLang="zh-CN" dirty="0"/>
          </a:p>
          <a:p>
            <a:pPr defTabSz="965058" eaLnBrk="1" hangingPunct="1">
              <a:spcBef>
                <a:spcPct val="0"/>
              </a:spcBef>
              <a:defRPr/>
            </a:pPr>
            <a:r>
              <a:rPr lang="zh-CN" altLang="en-US" dirty="0"/>
              <a:t>例</a:t>
            </a:r>
            <a:r>
              <a:rPr lang="en-US" altLang="zh-CN" dirty="0"/>
              <a:t>2.1</a:t>
            </a:r>
            <a:r>
              <a:rPr lang="zh-CN" altLang="en-US" dirty="0"/>
              <a:t>：整形（</a:t>
            </a:r>
            <a:r>
              <a:rPr lang="en-US" dirty="0" err="1"/>
              <a:t>int</a:t>
            </a:r>
            <a:r>
              <a:rPr lang="en-US" dirty="0"/>
              <a:t>）</a:t>
            </a:r>
            <a:r>
              <a:rPr lang="zh-CN" altLang="en-US" dirty="0"/>
              <a:t>的取值范围是</a:t>
            </a:r>
            <a:r>
              <a:rPr lang="en-US" altLang="zh-CN" dirty="0"/>
              <a:t>-32768</a:t>
            </a:r>
            <a:r>
              <a:rPr lang="zh-CN" altLang="en-US" dirty="0"/>
              <a:t>到</a:t>
            </a:r>
            <a:r>
              <a:rPr lang="en-US" altLang="zh-CN" dirty="0"/>
              <a:t>32767</a:t>
            </a:r>
            <a:r>
              <a:rPr lang="zh-CN" altLang="en-US" dirty="0"/>
              <a:t>，无符合整形（</a:t>
            </a:r>
            <a:r>
              <a:rPr lang="en-US" dirty="0"/>
              <a:t>unsigned </a:t>
            </a:r>
            <a:r>
              <a:rPr lang="en-US" dirty="0" err="1"/>
              <a:t>int</a:t>
            </a:r>
            <a:r>
              <a:rPr lang="en-US" dirty="0"/>
              <a:t>）</a:t>
            </a:r>
            <a:r>
              <a:rPr lang="zh-CN" altLang="en-US" dirty="0"/>
              <a:t>取值范围是</a:t>
            </a:r>
            <a:r>
              <a:rPr lang="en-US" altLang="zh-CN" dirty="0"/>
              <a:t>0</a:t>
            </a:r>
            <a:r>
              <a:rPr lang="zh-CN" altLang="en-US" dirty="0"/>
              <a:t>到</a:t>
            </a:r>
            <a:r>
              <a:rPr lang="en-US" altLang="zh-CN" dirty="0"/>
              <a:t>65535</a:t>
            </a:r>
          </a:p>
          <a:p>
            <a:pPr defTabSz="965058" eaLnBrk="1" hangingPunct="1">
              <a:spcBef>
                <a:spcPct val="0"/>
              </a:spcBef>
              <a:defRPr/>
            </a:pPr>
            <a:r>
              <a:rPr lang="en-US" altLang="zh-CN" dirty="0"/>
              <a:t>http://blog.chinaunix.net/uid-24017974-id-2644031.html</a:t>
            </a:r>
          </a:p>
          <a:p>
            <a:pPr defTabSz="965058" eaLnBrk="1" hangingPunct="1">
              <a:spcBef>
                <a:spcPct val="0"/>
              </a:spcBef>
              <a:defRPr/>
            </a:pPr>
            <a:endParaRPr lang="en-US" altLang="zh-CN" dirty="0"/>
          </a:p>
          <a:p>
            <a:pPr defTabSz="965058" eaLnBrk="1" hangingPunct="1">
              <a:spcBef>
                <a:spcPct val="0"/>
              </a:spcBef>
              <a:defRPr/>
            </a:pPr>
            <a:r>
              <a:rPr lang="zh-CN" altLang="en-US" b="1" dirty="0"/>
              <a:t>错误原因</a:t>
            </a:r>
            <a:endParaRPr lang="en-US" altLang="zh-CN" b="1" dirty="0"/>
          </a:p>
          <a:p>
            <a:pPr>
              <a:buFont typeface="Arial" pitchFamily="34" charset="0"/>
              <a:buChar char="•"/>
            </a:pPr>
            <a:r>
              <a:rPr lang="en-US" altLang="zh-CN" sz="1200" b="0" i="0" kern="1200" dirty="0">
                <a:solidFill>
                  <a:schemeClr val="tx1"/>
                </a:solidFill>
                <a:latin typeface="Times New Roman" pitchFamily="18" charset="0"/>
                <a:ea typeface="+mn-ea"/>
                <a:cs typeface="+mn-cs"/>
              </a:rPr>
              <a:t>TOTAL</a:t>
            </a:r>
            <a:r>
              <a:rPr lang="zh-CN" altLang="en-US" sz="1200" b="0" i="0" kern="1200" dirty="0">
                <a:solidFill>
                  <a:schemeClr val="tx1"/>
                </a:solidFill>
                <a:latin typeface="Times New Roman" pitchFamily="18" charset="0"/>
                <a:ea typeface="+mn-ea"/>
                <a:cs typeface="+mn-cs"/>
              </a:rPr>
              <a:t>所定义的值是</a:t>
            </a:r>
            <a:r>
              <a:rPr lang="en-US" altLang="zh-CN" sz="1200" b="0" i="0" kern="1200" dirty="0" err="1">
                <a:solidFill>
                  <a:schemeClr val="tx1"/>
                </a:solidFill>
                <a:latin typeface="Times New Roman" pitchFamily="18" charset="0"/>
                <a:ea typeface="+mn-ea"/>
                <a:cs typeface="+mn-cs"/>
              </a:rPr>
              <a:t>unsigend</a:t>
            </a:r>
            <a:r>
              <a:rPr lang="en-US" altLang="zh-CN" sz="1200" b="0" i="0" kern="1200" dirty="0">
                <a:solidFill>
                  <a:schemeClr val="tx1"/>
                </a:solidFill>
                <a:latin typeface="Times New Roman" pitchFamily="18" charset="0"/>
                <a:ea typeface="+mn-ea"/>
                <a:cs typeface="+mn-cs"/>
              </a:rPr>
              <a:t> </a:t>
            </a:r>
            <a:r>
              <a:rPr lang="en-US" altLang="zh-CN" sz="1200" b="0" i="0" kern="1200" dirty="0" err="1">
                <a:solidFill>
                  <a:schemeClr val="tx1"/>
                </a:solidFill>
                <a:latin typeface="Times New Roman" pitchFamily="18" charset="0"/>
                <a:ea typeface="+mn-ea"/>
                <a:cs typeface="+mn-cs"/>
              </a:rPr>
              <a:t>int</a:t>
            </a:r>
            <a:r>
              <a:rPr lang="zh-CN" altLang="en-US" sz="1200" b="0" i="0" kern="1200" dirty="0">
                <a:solidFill>
                  <a:schemeClr val="tx1"/>
                </a:solidFill>
                <a:latin typeface="Times New Roman" pitchFamily="18" charset="0"/>
                <a:ea typeface="+mn-ea"/>
                <a:cs typeface="+mn-cs"/>
              </a:rPr>
              <a:t>类型（因为</a:t>
            </a:r>
            <a:r>
              <a:rPr lang="en-US" altLang="zh-CN" sz="1200" b="0" i="0" kern="1200" dirty="0" err="1">
                <a:solidFill>
                  <a:schemeClr val="tx1"/>
                </a:solidFill>
                <a:latin typeface="Times New Roman" pitchFamily="18" charset="0"/>
                <a:ea typeface="+mn-ea"/>
                <a:cs typeface="+mn-cs"/>
              </a:rPr>
              <a:t>sizeof</a:t>
            </a:r>
            <a:r>
              <a:rPr lang="en-US" altLang="zh-CN" sz="1200" b="0" i="0" kern="1200" dirty="0">
                <a:solidFill>
                  <a:schemeClr val="tx1"/>
                </a:solidFill>
                <a:latin typeface="Times New Roman" pitchFamily="18" charset="0"/>
                <a:ea typeface="+mn-ea"/>
                <a:cs typeface="+mn-cs"/>
              </a:rPr>
              <a:t>()</a:t>
            </a:r>
            <a:r>
              <a:rPr lang="zh-CN" altLang="en-US" sz="1200" b="0" i="0" kern="1200" dirty="0">
                <a:solidFill>
                  <a:schemeClr val="tx1"/>
                </a:solidFill>
                <a:latin typeface="Times New Roman" pitchFamily="18" charset="0"/>
                <a:ea typeface="+mn-ea"/>
                <a:cs typeface="+mn-cs"/>
              </a:rPr>
              <a:t>的返回值是</a:t>
            </a:r>
            <a:r>
              <a:rPr lang="en-US" altLang="zh-CN" sz="1200" b="0" i="0" kern="1200" dirty="0">
                <a:solidFill>
                  <a:schemeClr val="tx1"/>
                </a:solidFill>
                <a:latin typeface="Times New Roman" pitchFamily="18" charset="0"/>
                <a:ea typeface="+mn-ea"/>
                <a:cs typeface="+mn-cs"/>
              </a:rPr>
              <a:t>unsigned </a:t>
            </a:r>
            <a:r>
              <a:rPr lang="en-US" altLang="zh-CN" sz="1200" b="0" i="0" kern="1200" dirty="0" err="1">
                <a:solidFill>
                  <a:schemeClr val="tx1"/>
                </a:solidFill>
                <a:latin typeface="Times New Roman" pitchFamily="18" charset="0"/>
                <a:ea typeface="+mn-ea"/>
                <a:cs typeface="+mn-cs"/>
              </a:rPr>
              <a:t>int</a:t>
            </a:r>
            <a:r>
              <a:rPr lang="zh-CN" altLang="en-US" sz="1200" b="0" i="0" kern="1200" dirty="0">
                <a:solidFill>
                  <a:schemeClr val="tx1"/>
                </a:solidFill>
                <a:latin typeface="Times New Roman" pitchFamily="18" charset="0"/>
                <a:ea typeface="+mn-ea"/>
                <a:cs typeface="+mn-cs"/>
              </a:rPr>
              <a:t>类型）。</a:t>
            </a:r>
            <a:endParaRPr lang="en-US" altLang="zh-CN" sz="1200" b="0" i="0" kern="1200" dirty="0">
              <a:solidFill>
                <a:schemeClr val="tx1"/>
              </a:solidFill>
              <a:latin typeface="Times New Roman" pitchFamily="18" charset="0"/>
              <a:ea typeface="+mn-ea"/>
              <a:cs typeface="+mn-cs"/>
            </a:endParaRPr>
          </a:p>
          <a:p>
            <a:pPr>
              <a:buFont typeface="Arial" pitchFamily="34" charset="0"/>
              <a:buChar char="•"/>
            </a:pPr>
            <a:r>
              <a:rPr lang="en-US" altLang="zh-CN" sz="1200" b="0" i="0" kern="1200" dirty="0">
                <a:solidFill>
                  <a:schemeClr val="tx1"/>
                </a:solidFill>
                <a:latin typeface="Times New Roman" pitchFamily="18" charset="0"/>
                <a:ea typeface="+mn-ea"/>
                <a:cs typeface="+mn-cs"/>
              </a:rPr>
              <a:t>if</a:t>
            </a:r>
            <a:r>
              <a:rPr lang="zh-CN" altLang="en-US" sz="1200" b="0" i="0" kern="1200" dirty="0">
                <a:solidFill>
                  <a:schemeClr val="tx1"/>
                </a:solidFill>
                <a:latin typeface="Times New Roman" pitchFamily="18" charset="0"/>
                <a:ea typeface="+mn-ea"/>
                <a:cs typeface="+mn-cs"/>
              </a:rPr>
              <a:t>语句在</a:t>
            </a:r>
            <a:r>
              <a:rPr lang="en-US" altLang="zh-CN" sz="1200" b="0" i="0" kern="1200" dirty="0">
                <a:solidFill>
                  <a:schemeClr val="tx1"/>
                </a:solidFill>
                <a:latin typeface="Times New Roman" pitchFamily="18" charset="0"/>
                <a:ea typeface="+mn-ea"/>
                <a:cs typeface="+mn-cs"/>
              </a:rPr>
              <a:t>signed </a:t>
            </a:r>
            <a:r>
              <a:rPr lang="en-US" altLang="zh-CN" sz="1200" b="0" i="0" kern="1200" dirty="0" err="1">
                <a:solidFill>
                  <a:schemeClr val="tx1"/>
                </a:solidFill>
                <a:latin typeface="Times New Roman" pitchFamily="18" charset="0"/>
                <a:ea typeface="+mn-ea"/>
                <a:cs typeface="+mn-cs"/>
              </a:rPr>
              <a:t>int</a:t>
            </a:r>
            <a:r>
              <a:rPr lang="zh-CN" altLang="en-US" sz="1200" b="0" i="0" kern="1200" dirty="0">
                <a:solidFill>
                  <a:schemeClr val="tx1"/>
                </a:solidFill>
                <a:latin typeface="Times New Roman" pitchFamily="18" charset="0"/>
                <a:ea typeface="+mn-ea"/>
                <a:cs typeface="+mn-cs"/>
              </a:rPr>
              <a:t>和</a:t>
            </a:r>
            <a:r>
              <a:rPr lang="en-US" altLang="zh-CN" sz="1200" b="0" i="0" kern="1200" dirty="0">
                <a:solidFill>
                  <a:schemeClr val="tx1"/>
                </a:solidFill>
                <a:latin typeface="Times New Roman" pitchFamily="18" charset="0"/>
                <a:ea typeface="+mn-ea"/>
                <a:cs typeface="+mn-cs"/>
              </a:rPr>
              <a:t>unsigned </a:t>
            </a:r>
            <a:r>
              <a:rPr lang="en-US" altLang="zh-CN" sz="1200" b="0" i="0" kern="1200" dirty="0" err="1">
                <a:solidFill>
                  <a:schemeClr val="tx1"/>
                </a:solidFill>
                <a:latin typeface="Times New Roman" pitchFamily="18" charset="0"/>
                <a:ea typeface="+mn-ea"/>
                <a:cs typeface="+mn-cs"/>
              </a:rPr>
              <a:t>int</a:t>
            </a:r>
            <a:r>
              <a:rPr lang="zh-CN" altLang="en-US" sz="1200" b="0" i="0" kern="1200" dirty="0">
                <a:solidFill>
                  <a:schemeClr val="tx1"/>
                </a:solidFill>
                <a:latin typeface="Times New Roman" pitchFamily="18" charset="0"/>
                <a:ea typeface="+mn-ea"/>
                <a:cs typeface="+mn-cs"/>
              </a:rPr>
              <a:t>类型之间作比较，会自动的将</a:t>
            </a:r>
            <a:r>
              <a:rPr lang="en-US" altLang="zh-CN" sz="1200" b="0" i="0" kern="1200" dirty="0">
                <a:solidFill>
                  <a:schemeClr val="tx1"/>
                </a:solidFill>
                <a:latin typeface="Times New Roman" pitchFamily="18" charset="0"/>
                <a:ea typeface="+mn-ea"/>
                <a:cs typeface="+mn-cs"/>
              </a:rPr>
              <a:t>signed </a:t>
            </a:r>
            <a:r>
              <a:rPr lang="en-US" altLang="zh-CN" sz="1200" b="0" i="0" kern="1200" dirty="0" err="1">
                <a:solidFill>
                  <a:schemeClr val="tx1"/>
                </a:solidFill>
                <a:latin typeface="Times New Roman" pitchFamily="18" charset="0"/>
                <a:ea typeface="+mn-ea"/>
                <a:cs typeface="+mn-cs"/>
              </a:rPr>
              <a:t>int</a:t>
            </a:r>
            <a:r>
              <a:rPr lang="zh-CN" altLang="en-US" sz="1200" b="0" i="0" kern="1200" dirty="0">
                <a:solidFill>
                  <a:schemeClr val="tx1"/>
                </a:solidFill>
                <a:latin typeface="Times New Roman" pitchFamily="18" charset="0"/>
                <a:ea typeface="+mn-ea"/>
                <a:cs typeface="+mn-cs"/>
              </a:rPr>
              <a:t>提升为</a:t>
            </a:r>
            <a:r>
              <a:rPr lang="en-US" altLang="zh-CN" sz="1200" b="0" i="0" kern="1200" dirty="0">
                <a:solidFill>
                  <a:schemeClr val="tx1"/>
                </a:solidFill>
                <a:latin typeface="Times New Roman" pitchFamily="18" charset="0"/>
                <a:ea typeface="+mn-ea"/>
                <a:cs typeface="+mn-cs"/>
              </a:rPr>
              <a:t>unsigned </a:t>
            </a:r>
            <a:r>
              <a:rPr lang="en-US" altLang="zh-CN" sz="1200" b="0" i="0" kern="1200" dirty="0" err="1">
                <a:solidFill>
                  <a:schemeClr val="tx1"/>
                </a:solidFill>
                <a:latin typeface="Times New Roman" pitchFamily="18" charset="0"/>
                <a:ea typeface="+mn-ea"/>
                <a:cs typeface="+mn-cs"/>
              </a:rPr>
              <a:t>int</a:t>
            </a:r>
            <a:r>
              <a:rPr lang="zh-CN" altLang="en-US" sz="1200" b="0" i="0" kern="1200" dirty="0">
                <a:solidFill>
                  <a:schemeClr val="tx1"/>
                </a:solidFill>
                <a:latin typeface="Times New Roman" pitchFamily="18" charset="0"/>
                <a:ea typeface="+mn-ea"/>
                <a:cs typeface="+mn-cs"/>
              </a:rPr>
              <a:t>类型</a:t>
            </a:r>
            <a:endParaRPr lang="en-US" altLang="zh-CN" sz="1200" b="0" i="0" kern="1200" dirty="0">
              <a:solidFill>
                <a:schemeClr val="tx1"/>
              </a:solidFill>
              <a:latin typeface="Times New Roman" pitchFamily="18" charset="0"/>
              <a:ea typeface="+mn-ea"/>
              <a:cs typeface="+mn-cs"/>
            </a:endParaRPr>
          </a:p>
          <a:p>
            <a:pPr>
              <a:buFont typeface="Arial" pitchFamily="34" charset="0"/>
              <a:buChar char="•"/>
            </a:pPr>
            <a:r>
              <a:rPr lang="zh-CN" altLang="en-US" sz="1200" b="0" i="0" kern="1200" dirty="0">
                <a:solidFill>
                  <a:schemeClr val="tx1"/>
                </a:solidFill>
                <a:latin typeface="Times New Roman" pitchFamily="18" charset="0"/>
                <a:ea typeface="+mn-ea"/>
                <a:cs typeface="+mn-cs"/>
              </a:rPr>
              <a:t>而</a:t>
            </a:r>
            <a:r>
              <a:rPr lang="en-US" altLang="zh-CN" sz="1200" b="0" i="0" kern="1200" dirty="0">
                <a:solidFill>
                  <a:schemeClr val="tx1"/>
                </a:solidFill>
                <a:latin typeface="Times New Roman" pitchFamily="18" charset="0"/>
                <a:ea typeface="+mn-ea"/>
                <a:cs typeface="+mn-cs"/>
              </a:rPr>
              <a:t>-1</a:t>
            </a:r>
            <a:r>
              <a:rPr lang="zh-CN" altLang="en-US" sz="1200" b="0" i="0" kern="1200" dirty="0">
                <a:solidFill>
                  <a:schemeClr val="tx1"/>
                </a:solidFill>
                <a:latin typeface="Times New Roman" pitchFamily="18" charset="0"/>
                <a:ea typeface="+mn-ea"/>
                <a:cs typeface="+mn-cs"/>
              </a:rPr>
              <a:t>转换为无符号整形是个很大很大的数，所以就出现了上面的诡异的</a:t>
            </a:r>
            <a:r>
              <a:rPr lang="en-US" altLang="zh-CN" sz="1200" b="0" i="0" kern="1200" dirty="0">
                <a:solidFill>
                  <a:schemeClr val="tx1"/>
                </a:solidFill>
                <a:latin typeface="Times New Roman" pitchFamily="18" charset="0"/>
                <a:ea typeface="+mn-ea"/>
                <a:cs typeface="+mn-cs"/>
              </a:rPr>
              <a:t>BUG</a:t>
            </a:r>
            <a:r>
              <a:rPr lang="zh-CN" altLang="en-US" sz="1200" b="0" i="0" kern="1200" dirty="0">
                <a:solidFill>
                  <a:schemeClr val="tx1"/>
                </a:solidFill>
                <a:latin typeface="Times New Roman" pitchFamily="18" charset="0"/>
                <a:ea typeface="+mn-ea"/>
                <a:cs typeface="+mn-cs"/>
              </a:rPr>
              <a:t>。</a:t>
            </a:r>
          </a:p>
          <a:p>
            <a:endParaRPr lang="en-US" sz="1200" dirty="0">
              <a:latin typeface="Courier New"/>
              <a:ea typeface="Monaco" charset="0"/>
              <a:cs typeface="Courier New"/>
              <a:sym typeface="Monaco" charset="0"/>
            </a:endParaRPr>
          </a:p>
          <a:p>
            <a:r>
              <a:rPr lang="en-US" sz="1200" dirty="0">
                <a:latin typeface="Courier New"/>
                <a:ea typeface="Monaco" charset="0"/>
                <a:cs typeface="Courier New"/>
                <a:sym typeface="Monaco" charset="0"/>
              </a:rPr>
              <a:t>d = -1 </a:t>
            </a:r>
            <a:r>
              <a:rPr lang="zh-CN" altLang="en-US" sz="1200" dirty="0">
                <a:latin typeface="Courier New"/>
                <a:ea typeface="Monaco" charset="0"/>
                <a:cs typeface="Courier New"/>
                <a:sym typeface="Monaco" charset="0"/>
              </a:rPr>
              <a:t>对应的汇编代码是 </a:t>
            </a:r>
            <a:r>
              <a:rPr lang="en-US" altLang="zh-CN" sz="1200" b="0" i="0" kern="1200" dirty="0">
                <a:solidFill>
                  <a:schemeClr val="tx1"/>
                </a:solidFill>
                <a:latin typeface="Times New Roman" pitchFamily="18" charset="0"/>
                <a:ea typeface="+mn-ea"/>
                <a:cs typeface="+mn-cs"/>
              </a:rPr>
              <a:t>00401048   </a:t>
            </a:r>
            <a:r>
              <a:rPr lang="en-US" altLang="zh-CN" sz="1200" b="0" i="0" kern="1200" dirty="0" err="1">
                <a:solidFill>
                  <a:schemeClr val="tx1"/>
                </a:solidFill>
                <a:latin typeface="Times New Roman" pitchFamily="18" charset="0"/>
                <a:ea typeface="+mn-ea"/>
                <a:cs typeface="+mn-cs"/>
              </a:rPr>
              <a:t>mov</a:t>
            </a:r>
            <a:r>
              <a:rPr lang="en-US" altLang="zh-CN" sz="1200" b="0" i="0" kern="1200" dirty="0">
                <a:solidFill>
                  <a:schemeClr val="tx1"/>
                </a:solidFill>
                <a:latin typeface="Times New Roman" pitchFamily="18" charset="0"/>
                <a:ea typeface="+mn-ea"/>
                <a:cs typeface="+mn-cs"/>
              </a:rPr>
              <a:t>         </a:t>
            </a:r>
            <a:r>
              <a:rPr lang="en-US" altLang="zh-CN" sz="1200" b="0" i="0" kern="1200" dirty="0" err="1">
                <a:solidFill>
                  <a:schemeClr val="tx1"/>
                </a:solidFill>
                <a:latin typeface="Times New Roman" pitchFamily="18" charset="0"/>
                <a:ea typeface="+mn-ea"/>
                <a:cs typeface="+mn-cs"/>
              </a:rPr>
              <a:t>dword</a:t>
            </a:r>
            <a:r>
              <a:rPr lang="en-US" altLang="zh-CN" sz="1200" b="0" i="0" kern="1200" dirty="0">
                <a:solidFill>
                  <a:schemeClr val="tx1"/>
                </a:solidFill>
                <a:latin typeface="Times New Roman" pitchFamily="18" charset="0"/>
                <a:ea typeface="+mn-ea"/>
                <a:cs typeface="+mn-cs"/>
              </a:rPr>
              <a:t> </a:t>
            </a:r>
            <a:r>
              <a:rPr lang="en-US" altLang="zh-CN" sz="1200" b="0" i="0" kern="1200" dirty="0" err="1">
                <a:solidFill>
                  <a:schemeClr val="tx1"/>
                </a:solidFill>
                <a:latin typeface="Times New Roman" pitchFamily="18" charset="0"/>
                <a:ea typeface="+mn-ea"/>
                <a:cs typeface="+mn-cs"/>
              </a:rPr>
              <a:t>ptr</a:t>
            </a:r>
            <a:r>
              <a:rPr lang="en-US" altLang="zh-CN" sz="1200" b="0" i="0" kern="1200" dirty="0">
                <a:solidFill>
                  <a:schemeClr val="tx1"/>
                </a:solidFill>
                <a:latin typeface="Times New Roman" pitchFamily="18" charset="0"/>
                <a:ea typeface="+mn-ea"/>
                <a:cs typeface="+mn-cs"/>
              </a:rPr>
              <a:t> [ebp-4],0FFFFFFFFh</a:t>
            </a:r>
            <a:r>
              <a:rPr lang="en-US" altLang="zh-CN" sz="1200" b="0" i="0" kern="1200" baseline="0" dirty="0">
                <a:solidFill>
                  <a:schemeClr val="tx1"/>
                </a:solidFill>
                <a:latin typeface="Times New Roman" pitchFamily="18" charset="0"/>
                <a:ea typeface="+mn-ea"/>
                <a:cs typeface="+mn-cs"/>
              </a:rPr>
              <a:t>                            </a:t>
            </a:r>
            <a:r>
              <a:rPr lang="zh-CN" altLang="en-US" sz="1200" b="0" i="0" kern="1200" dirty="0">
                <a:solidFill>
                  <a:schemeClr val="tx1"/>
                </a:solidFill>
                <a:latin typeface="Times New Roman" pitchFamily="18" charset="0"/>
                <a:ea typeface="+mn-ea"/>
                <a:cs typeface="+mn-cs"/>
              </a:rPr>
              <a:t>而 </a:t>
            </a:r>
            <a:r>
              <a:rPr lang="en-US" altLang="zh-CN" sz="1200" b="0" i="0" kern="1200" dirty="0">
                <a:solidFill>
                  <a:schemeClr val="tx1"/>
                </a:solidFill>
                <a:latin typeface="Times New Roman" pitchFamily="18" charset="0"/>
                <a:ea typeface="+mn-ea"/>
                <a:cs typeface="+mn-cs"/>
              </a:rPr>
              <a:t>FFFFFFFF </a:t>
            </a:r>
            <a:r>
              <a:rPr lang="zh-CN" altLang="en-US" sz="1200" b="0" i="0" kern="1200" dirty="0">
                <a:solidFill>
                  <a:schemeClr val="tx1"/>
                </a:solidFill>
                <a:latin typeface="Times New Roman" pitchFamily="18" charset="0"/>
                <a:ea typeface="+mn-ea"/>
                <a:cs typeface="+mn-cs"/>
              </a:rPr>
              <a:t>是作为无符号整型是一个很大的数。</a:t>
            </a:r>
            <a:endParaRPr lang="en-US" altLang="zh-CN" sz="1200" b="0" i="0" kern="1200" dirty="0">
              <a:solidFill>
                <a:schemeClr val="tx1"/>
              </a:solidFill>
              <a:latin typeface="Times New Roman" pitchFamily="18" charset="0"/>
              <a:ea typeface="+mn-ea"/>
              <a:cs typeface="+mn-cs"/>
            </a:endParaRPr>
          </a:p>
          <a:p>
            <a:endParaRPr lang="zh-CN" altLang="en-US" sz="1200" b="0" i="0" kern="1200" dirty="0">
              <a:solidFill>
                <a:schemeClr val="tx1"/>
              </a:solidFill>
              <a:latin typeface="Times New Roman" pitchFamily="18" charset="0"/>
              <a:ea typeface="+mn-ea"/>
              <a:cs typeface="+mn-cs"/>
            </a:endParaRPr>
          </a:p>
          <a:p>
            <a:r>
              <a:rPr lang="zh-CN" altLang="en-US" sz="1200" b="1" i="0" kern="1200" dirty="0">
                <a:solidFill>
                  <a:schemeClr val="tx1"/>
                </a:solidFill>
                <a:latin typeface="Times New Roman" pitchFamily="18" charset="0"/>
                <a:ea typeface="+mn-ea"/>
                <a:cs typeface="+mn-cs"/>
              </a:rPr>
              <a:t>所以建议是</a:t>
            </a:r>
          </a:p>
          <a:p>
            <a:r>
              <a:rPr lang="en-US" altLang="zh-CN" sz="1200" b="0" i="0" kern="1200" dirty="0">
                <a:solidFill>
                  <a:schemeClr val="tx1"/>
                </a:solidFill>
                <a:latin typeface="Times New Roman" pitchFamily="18" charset="0"/>
                <a:ea typeface="+mn-ea"/>
                <a:cs typeface="+mn-cs"/>
              </a:rPr>
              <a:t>1</a:t>
            </a:r>
            <a:r>
              <a:rPr lang="zh-CN" altLang="en-US" sz="1200" b="0" i="0" kern="1200" dirty="0">
                <a:solidFill>
                  <a:schemeClr val="tx1"/>
                </a:solidFill>
                <a:latin typeface="Times New Roman" pitchFamily="18" charset="0"/>
                <a:ea typeface="+mn-ea"/>
                <a:cs typeface="+mn-cs"/>
              </a:rPr>
              <a:t>、尽量不要在代码中使用无符号类型，以避免增加不必要的复杂性。尤其是，不要仅仅因为无符号数不存在负数，而使用它表示数量</a:t>
            </a:r>
          </a:p>
          <a:p>
            <a:r>
              <a:rPr lang="en-US" altLang="zh-CN" sz="1200" b="0" i="0" kern="1200" dirty="0">
                <a:solidFill>
                  <a:schemeClr val="tx1"/>
                </a:solidFill>
                <a:latin typeface="Times New Roman" pitchFamily="18" charset="0"/>
                <a:ea typeface="+mn-ea"/>
                <a:cs typeface="+mn-cs"/>
              </a:rPr>
              <a:t>2</a:t>
            </a:r>
            <a:r>
              <a:rPr lang="zh-CN" altLang="en-US" sz="1200" b="0" i="0" kern="1200" dirty="0">
                <a:solidFill>
                  <a:schemeClr val="tx1"/>
                </a:solidFill>
                <a:latin typeface="Times New Roman" pitchFamily="18" charset="0"/>
                <a:ea typeface="+mn-ea"/>
                <a:cs typeface="+mn-cs"/>
              </a:rPr>
              <a:t>、尽量使用像</a:t>
            </a:r>
            <a:r>
              <a:rPr lang="en-US" altLang="zh-CN" sz="1200" b="0" i="0" kern="1200" dirty="0" err="1">
                <a:solidFill>
                  <a:schemeClr val="tx1"/>
                </a:solidFill>
                <a:latin typeface="Times New Roman" pitchFamily="18" charset="0"/>
                <a:ea typeface="+mn-ea"/>
                <a:cs typeface="+mn-cs"/>
              </a:rPr>
              <a:t>int</a:t>
            </a:r>
            <a:r>
              <a:rPr lang="zh-CN" altLang="en-US" sz="1200" b="0" i="0" kern="1200" dirty="0">
                <a:solidFill>
                  <a:schemeClr val="tx1"/>
                </a:solidFill>
                <a:latin typeface="Times New Roman" pitchFamily="18" charset="0"/>
                <a:ea typeface="+mn-ea"/>
                <a:cs typeface="+mn-cs"/>
              </a:rPr>
              <a:t>那样的有符号类型，这样涉及升级混合类型的复杂细节时，不必要担心边界情况（如</a:t>
            </a:r>
            <a:r>
              <a:rPr lang="en-US" altLang="zh-CN" sz="1200" b="0" i="0" kern="1200" dirty="0">
                <a:solidFill>
                  <a:schemeClr val="tx1"/>
                </a:solidFill>
                <a:latin typeface="Times New Roman" pitchFamily="18" charset="0"/>
                <a:ea typeface="+mn-ea"/>
                <a:cs typeface="+mn-cs"/>
              </a:rPr>
              <a:t>-1</a:t>
            </a:r>
            <a:r>
              <a:rPr lang="zh-CN" altLang="en-US" sz="1200" b="0" i="0" kern="1200" dirty="0">
                <a:solidFill>
                  <a:schemeClr val="tx1"/>
                </a:solidFill>
                <a:latin typeface="Times New Roman" pitchFamily="18" charset="0"/>
                <a:ea typeface="+mn-ea"/>
                <a:cs typeface="+mn-cs"/>
              </a:rPr>
              <a:t>被翻译成很大的正数）。</a:t>
            </a:r>
          </a:p>
          <a:p>
            <a:r>
              <a:rPr lang="en-US" altLang="zh-CN" sz="1200" b="0" i="0" kern="1200" dirty="0">
                <a:solidFill>
                  <a:schemeClr val="tx1"/>
                </a:solidFill>
                <a:latin typeface="Times New Roman" pitchFamily="18" charset="0"/>
                <a:ea typeface="+mn-ea"/>
                <a:cs typeface="+mn-cs"/>
              </a:rPr>
              <a:t>3</a:t>
            </a:r>
            <a:r>
              <a:rPr lang="zh-CN" altLang="en-US" sz="1200" b="0" i="0" kern="1200" dirty="0">
                <a:solidFill>
                  <a:schemeClr val="tx1"/>
                </a:solidFill>
                <a:latin typeface="Times New Roman" pitchFamily="18" charset="0"/>
                <a:ea typeface="+mn-ea"/>
                <a:cs typeface="+mn-cs"/>
              </a:rPr>
              <a:t>、应该在表达式中使用强制类型转换，使得操作数均为有符号数或者无符号数，这样就不必由编译器来选择结果。</a:t>
            </a:r>
          </a:p>
          <a:p>
            <a:pPr defTabSz="965058" eaLnBrk="1" hangingPunct="1">
              <a:spcBef>
                <a:spcPct val="0"/>
              </a:spcBef>
              <a:defRPr/>
            </a:pPr>
            <a:endParaRPr lang="en-US" altLang="zh-CN" dirty="0"/>
          </a:p>
          <a:p>
            <a:pPr defTabSz="965058" eaLnBrk="1" hangingPunct="1">
              <a:spcBef>
                <a:spcPct val="0"/>
              </a:spcBef>
              <a:defRPr/>
            </a:pPr>
            <a:r>
              <a:rPr lang="zh-CN" altLang="en-US" b="1" dirty="0"/>
              <a:t>汇编代码示例</a:t>
            </a:r>
            <a:endParaRPr lang="en-US" altLang="zh-CN" b="1" dirty="0"/>
          </a:p>
          <a:p>
            <a:pPr defTabSz="965058" eaLnBrk="1" hangingPunct="1">
              <a:spcBef>
                <a:spcPct val="0"/>
              </a:spcBef>
              <a:defRPr/>
            </a:pPr>
            <a:r>
              <a:rPr lang="en-US" altLang="zh-CN" dirty="0"/>
              <a:t>http://www.cnblogs.com/xkfz007/archive/2012/02/05/2338758.html</a:t>
            </a:r>
          </a:p>
        </p:txBody>
      </p:sp>
    </p:spTree>
    <p:extLst>
      <p:ext uri="{BB962C8B-B14F-4D97-AF65-F5344CB8AC3E}">
        <p14:creationId xmlns:p14="http://schemas.microsoft.com/office/powerpoint/2010/main" val="728802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65058" rtl="0" eaLnBrk="1" fontAlgn="base" latinLnBrk="0" hangingPunct="1">
              <a:lnSpc>
                <a:spcPct val="100000"/>
              </a:lnSpc>
              <a:spcBef>
                <a:spcPct val="0"/>
              </a:spcBef>
              <a:spcAft>
                <a:spcPct val="0"/>
              </a:spcAft>
              <a:buClrTx/>
              <a:buSzTx/>
              <a:buFontTx/>
              <a:buNone/>
              <a:tabLst/>
              <a:defRPr/>
            </a:pPr>
            <a:r>
              <a:rPr lang="en-US" altLang="zh-CN" dirty="0"/>
              <a:t>http://www.cnblogs.com/yanlingyin/archive/2012/02/04/Programoptimization.html</a:t>
            </a:r>
          </a:p>
          <a:p>
            <a:pPr defTabSz="965058" eaLnBrk="1" hangingPunct="1">
              <a:spcBef>
                <a:spcPct val="0"/>
              </a:spcBef>
              <a:defRPr/>
            </a:pPr>
            <a:endParaRPr lang="en-US" altLang="zh-CN" dirty="0"/>
          </a:p>
          <a:p>
            <a:pPr defTabSz="965058" eaLnBrk="1" hangingPunct="1">
              <a:spcBef>
                <a:spcPct val="0"/>
              </a:spcBef>
              <a:defRPr/>
            </a:pPr>
            <a:r>
              <a:rPr lang="zh-CN" altLang="en-US" dirty="0"/>
              <a:t>编译器优化的局限性：</a:t>
            </a:r>
            <a:endParaRPr lang="en-US" altLang="zh-CN" dirty="0"/>
          </a:p>
          <a:p>
            <a:pPr defTabSz="965058" eaLnBrk="1" hangingPunct="1">
              <a:spcBef>
                <a:spcPct val="0"/>
              </a:spcBef>
              <a:buFont typeface="Arial" pitchFamily="34" charset="0"/>
              <a:buChar char="•"/>
              <a:defRPr/>
            </a:pPr>
            <a:r>
              <a:rPr lang="en-US" altLang="zh-CN" dirty="0"/>
              <a:t> </a:t>
            </a:r>
            <a:r>
              <a:rPr lang="zh-CN" altLang="en-US" dirty="0"/>
              <a:t>代码有多种写法</a:t>
            </a:r>
            <a:endParaRPr lang="en-US" altLang="zh-CN" dirty="0"/>
          </a:p>
          <a:p>
            <a:pPr defTabSz="965058" eaLnBrk="1" hangingPunct="1">
              <a:spcBef>
                <a:spcPct val="0"/>
              </a:spcBef>
              <a:buFont typeface="Arial" pitchFamily="34" charset="0"/>
              <a:buChar char="•"/>
              <a:defRPr/>
            </a:pPr>
            <a:r>
              <a:rPr lang="en-US" altLang="zh-CN" baseline="0" dirty="0"/>
              <a:t> </a:t>
            </a:r>
            <a:r>
              <a:rPr lang="zh-CN" altLang="en-US" baseline="0" dirty="0"/>
              <a:t>不同写法得到的汇编代码的效率是不同的</a:t>
            </a:r>
            <a:endParaRPr lang="en-US" altLang="zh-CN" baseline="0" dirty="0"/>
          </a:p>
          <a:p>
            <a:pPr defTabSz="965058" eaLnBrk="1" hangingPunct="1">
              <a:spcBef>
                <a:spcPct val="0"/>
              </a:spcBef>
              <a:buFont typeface="Arial" pitchFamily="34" charset="0"/>
              <a:buChar char="•"/>
              <a:defRPr/>
            </a:pPr>
            <a:endParaRPr lang="en-US" altLang="zh-CN" baseline="0" dirty="0"/>
          </a:p>
          <a:p>
            <a:r>
              <a:rPr lang="zh-CN" altLang="en-US" sz="1200" b="0" i="0" kern="1200" dirty="0">
                <a:solidFill>
                  <a:schemeClr val="tx1"/>
                </a:solidFill>
                <a:latin typeface="Times New Roman" pitchFamily="18" charset="0"/>
                <a:ea typeface="+mn-ea"/>
                <a:cs typeface="+mn-cs"/>
              </a:rPr>
              <a:t>两个程序似乎有相同的行为。都是将存储在*</a:t>
            </a:r>
            <a:r>
              <a:rPr lang="en-US" altLang="zh-CN" sz="1200" b="0" i="0" kern="1200" dirty="0">
                <a:solidFill>
                  <a:schemeClr val="tx1"/>
                </a:solidFill>
                <a:latin typeface="Times New Roman" pitchFamily="18" charset="0"/>
                <a:ea typeface="+mn-ea"/>
                <a:cs typeface="+mn-cs"/>
              </a:rPr>
              <a:t>y</a:t>
            </a:r>
            <a:r>
              <a:rPr lang="zh-CN" altLang="en-US" sz="1200" b="0" i="0" kern="1200" dirty="0">
                <a:solidFill>
                  <a:schemeClr val="tx1"/>
                </a:solidFill>
                <a:latin typeface="Times New Roman" pitchFamily="18" charset="0"/>
                <a:ea typeface="+mn-ea"/>
                <a:cs typeface="+mn-cs"/>
              </a:rPr>
              <a:t>处的值两次加到*</a:t>
            </a:r>
            <a:r>
              <a:rPr lang="en-US" altLang="zh-CN" sz="1200" b="0" i="0" kern="1200" dirty="0">
                <a:solidFill>
                  <a:schemeClr val="tx1"/>
                </a:solidFill>
                <a:latin typeface="Times New Roman" pitchFamily="18" charset="0"/>
                <a:ea typeface="+mn-ea"/>
                <a:cs typeface="+mn-cs"/>
              </a:rPr>
              <a:t>x</a:t>
            </a:r>
            <a:r>
              <a:rPr lang="zh-CN" altLang="en-US" sz="1200" b="0" i="0" kern="1200" dirty="0">
                <a:solidFill>
                  <a:schemeClr val="tx1"/>
                </a:solidFill>
                <a:latin typeface="Times New Roman" pitchFamily="18" charset="0"/>
                <a:ea typeface="+mn-ea"/>
                <a:cs typeface="+mn-cs"/>
              </a:rPr>
              <a:t>处存储的位置。这时，</a:t>
            </a:r>
            <a:r>
              <a:rPr lang="en-US" altLang="zh-CN" sz="1200" b="0" i="0" kern="1200" dirty="0">
                <a:solidFill>
                  <a:schemeClr val="tx1"/>
                </a:solidFill>
                <a:latin typeface="Times New Roman" pitchFamily="18" charset="0"/>
                <a:ea typeface="+mn-ea"/>
                <a:cs typeface="+mn-cs"/>
              </a:rPr>
              <a:t>fun2</a:t>
            </a:r>
            <a:r>
              <a:rPr lang="zh-CN" altLang="en-US" sz="1200" b="0" i="0" kern="1200" dirty="0">
                <a:solidFill>
                  <a:schemeClr val="tx1"/>
                </a:solidFill>
                <a:latin typeface="Times New Roman" pitchFamily="18" charset="0"/>
                <a:ea typeface="+mn-ea"/>
                <a:cs typeface="+mn-cs"/>
              </a:rPr>
              <a:t>的效率会更高一些</a:t>
            </a:r>
          </a:p>
          <a:p>
            <a:r>
              <a:rPr lang="zh-CN" altLang="en-US" sz="1200" b="0" i="0" kern="1200" dirty="0">
                <a:solidFill>
                  <a:schemeClr val="tx1"/>
                </a:solidFill>
                <a:latin typeface="Times New Roman" pitchFamily="18" charset="0"/>
                <a:ea typeface="+mn-ea"/>
                <a:cs typeface="+mn-cs"/>
              </a:rPr>
              <a:t>第一个函数需要</a:t>
            </a:r>
            <a:r>
              <a:rPr lang="en-US" altLang="zh-CN" sz="1200" b="0" i="0" kern="1200" dirty="0">
                <a:solidFill>
                  <a:schemeClr val="tx1"/>
                </a:solidFill>
                <a:latin typeface="Times New Roman" pitchFamily="18" charset="0"/>
                <a:ea typeface="+mn-ea"/>
                <a:cs typeface="+mn-cs"/>
              </a:rPr>
              <a:t>6</a:t>
            </a:r>
            <a:r>
              <a:rPr lang="zh-CN" altLang="en-US" sz="1200" b="0" i="0" kern="1200" dirty="0">
                <a:solidFill>
                  <a:schemeClr val="tx1"/>
                </a:solidFill>
                <a:latin typeface="Times New Roman" pitchFamily="18" charset="0"/>
                <a:ea typeface="+mn-ea"/>
                <a:cs typeface="+mn-cs"/>
              </a:rPr>
              <a:t>次存储器引用（读*</a:t>
            </a:r>
            <a:r>
              <a:rPr lang="en-US" altLang="zh-CN" sz="1200" b="0" i="0" kern="1200" dirty="0">
                <a:solidFill>
                  <a:schemeClr val="tx1"/>
                </a:solidFill>
                <a:latin typeface="Times New Roman" pitchFamily="18" charset="0"/>
                <a:ea typeface="+mn-ea"/>
                <a:cs typeface="+mn-cs"/>
              </a:rPr>
              <a:t>x</a:t>
            </a:r>
            <a:r>
              <a:rPr lang="zh-CN" altLang="en-US" sz="1200" b="0" i="0" kern="1200" dirty="0">
                <a:solidFill>
                  <a:schemeClr val="tx1"/>
                </a:solidFill>
                <a:latin typeface="Times New Roman" pitchFamily="18" charset="0"/>
                <a:ea typeface="+mn-ea"/>
                <a:cs typeface="+mn-cs"/>
              </a:rPr>
              <a:t>两次，写*</a:t>
            </a:r>
            <a:r>
              <a:rPr lang="en-US" altLang="zh-CN" sz="1200" b="0" i="0" kern="1200" dirty="0">
                <a:solidFill>
                  <a:schemeClr val="tx1"/>
                </a:solidFill>
                <a:latin typeface="Times New Roman" pitchFamily="18" charset="0"/>
                <a:ea typeface="+mn-ea"/>
                <a:cs typeface="+mn-cs"/>
              </a:rPr>
              <a:t>x</a:t>
            </a:r>
            <a:r>
              <a:rPr lang="zh-CN" altLang="en-US" sz="1200" b="0" i="0" kern="1200" dirty="0">
                <a:solidFill>
                  <a:schemeClr val="tx1"/>
                </a:solidFill>
                <a:latin typeface="Times New Roman" pitchFamily="18" charset="0"/>
                <a:ea typeface="+mn-ea"/>
                <a:cs typeface="+mn-cs"/>
              </a:rPr>
              <a:t>两次，读*</a:t>
            </a:r>
            <a:r>
              <a:rPr lang="en-US" altLang="zh-CN" sz="1200" b="0" i="0" kern="1200" dirty="0">
                <a:solidFill>
                  <a:schemeClr val="tx1"/>
                </a:solidFill>
                <a:latin typeface="Times New Roman" pitchFamily="18" charset="0"/>
                <a:ea typeface="+mn-ea"/>
                <a:cs typeface="+mn-cs"/>
              </a:rPr>
              <a:t>y</a:t>
            </a:r>
            <a:r>
              <a:rPr lang="zh-CN" altLang="en-US" sz="1200" b="0" i="0" kern="1200" dirty="0">
                <a:solidFill>
                  <a:schemeClr val="tx1"/>
                </a:solidFill>
                <a:latin typeface="Times New Roman" pitchFamily="18" charset="0"/>
                <a:ea typeface="+mn-ea"/>
                <a:cs typeface="+mn-cs"/>
              </a:rPr>
              <a:t>两次）而第二个函数只需</a:t>
            </a:r>
            <a:r>
              <a:rPr lang="en-US" altLang="zh-CN" sz="1200" b="0" i="0" kern="1200" dirty="0">
                <a:solidFill>
                  <a:schemeClr val="tx1"/>
                </a:solidFill>
                <a:latin typeface="Times New Roman" pitchFamily="18" charset="0"/>
                <a:ea typeface="+mn-ea"/>
                <a:cs typeface="+mn-cs"/>
              </a:rPr>
              <a:t>3</a:t>
            </a:r>
            <a:r>
              <a:rPr lang="zh-CN" altLang="en-US" sz="1200" b="0" i="0" kern="1200" dirty="0">
                <a:solidFill>
                  <a:schemeClr val="tx1"/>
                </a:solidFill>
                <a:latin typeface="Times New Roman" pitchFamily="18" charset="0"/>
                <a:ea typeface="+mn-ea"/>
                <a:cs typeface="+mn-cs"/>
              </a:rPr>
              <a:t>次存储器引用（读*</a:t>
            </a:r>
            <a:r>
              <a:rPr lang="en-US" altLang="zh-CN" sz="1200" b="0" i="0" kern="1200" dirty="0">
                <a:solidFill>
                  <a:schemeClr val="tx1"/>
                </a:solidFill>
                <a:latin typeface="Times New Roman" pitchFamily="18" charset="0"/>
                <a:ea typeface="+mn-ea"/>
                <a:cs typeface="+mn-cs"/>
              </a:rPr>
              <a:t>x</a:t>
            </a:r>
            <a:r>
              <a:rPr lang="zh-CN" altLang="en-US" sz="1200" b="0" i="0" kern="1200" dirty="0">
                <a:solidFill>
                  <a:schemeClr val="tx1"/>
                </a:solidFill>
                <a:latin typeface="Times New Roman" pitchFamily="18" charset="0"/>
                <a:ea typeface="+mn-ea"/>
                <a:cs typeface="+mn-cs"/>
              </a:rPr>
              <a:t>一次，读*</a:t>
            </a:r>
            <a:r>
              <a:rPr lang="en-US" altLang="zh-CN" sz="1200" b="0" i="0" kern="1200" dirty="0">
                <a:solidFill>
                  <a:schemeClr val="tx1"/>
                </a:solidFill>
                <a:latin typeface="Times New Roman" pitchFamily="18" charset="0"/>
                <a:ea typeface="+mn-ea"/>
                <a:cs typeface="+mn-cs"/>
              </a:rPr>
              <a:t>y</a:t>
            </a:r>
            <a:r>
              <a:rPr lang="zh-CN" altLang="en-US" sz="1200" b="0" i="0" kern="1200" dirty="0">
                <a:solidFill>
                  <a:schemeClr val="tx1"/>
                </a:solidFill>
                <a:latin typeface="Times New Roman" pitchFamily="18" charset="0"/>
                <a:ea typeface="+mn-ea"/>
                <a:cs typeface="+mn-cs"/>
              </a:rPr>
              <a:t>一次，写*</a:t>
            </a:r>
            <a:r>
              <a:rPr lang="en-US" altLang="zh-CN" sz="1200" b="0" i="0" kern="1200" dirty="0">
                <a:solidFill>
                  <a:schemeClr val="tx1"/>
                </a:solidFill>
                <a:latin typeface="Times New Roman" pitchFamily="18" charset="0"/>
                <a:ea typeface="+mn-ea"/>
                <a:cs typeface="+mn-cs"/>
              </a:rPr>
              <a:t>x</a:t>
            </a:r>
            <a:r>
              <a:rPr lang="zh-CN" altLang="en-US" sz="1200" b="0" i="0" kern="1200" dirty="0">
                <a:solidFill>
                  <a:schemeClr val="tx1"/>
                </a:solidFill>
                <a:latin typeface="Times New Roman" pitchFamily="18" charset="0"/>
                <a:ea typeface="+mn-ea"/>
                <a:cs typeface="+mn-cs"/>
              </a:rPr>
              <a:t>一次）</a:t>
            </a:r>
          </a:p>
          <a:p>
            <a:pPr defTabSz="965058" eaLnBrk="1" hangingPunct="1">
              <a:spcBef>
                <a:spcPct val="0"/>
              </a:spcBef>
              <a:buFont typeface="Arial" pitchFamily="34" charset="0"/>
              <a:buNone/>
              <a:defRPr/>
            </a:pPr>
            <a:endParaRPr lang="en-US" altLang="zh-CN" dirty="0"/>
          </a:p>
        </p:txBody>
      </p:sp>
    </p:spTree>
    <p:extLst>
      <p:ext uri="{BB962C8B-B14F-4D97-AF65-F5344CB8AC3E}">
        <p14:creationId xmlns:p14="http://schemas.microsoft.com/office/powerpoint/2010/main" val="25261749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65058" eaLnBrk="1" hangingPunct="1">
              <a:spcBef>
                <a:spcPct val="0"/>
              </a:spcBef>
              <a:defRPr/>
            </a:pPr>
            <a:r>
              <a:rPr lang="zh-CN" altLang="en-US" dirty="0">
                <a:sym typeface="Wingdings" pitchFamily="2" charset="2"/>
              </a:rPr>
              <a:t>例题</a:t>
            </a:r>
            <a:r>
              <a:rPr lang="en-US" altLang="zh-CN" dirty="0">
                <a:sym typeface="Wingdings" pitchFamily="2" charset="2"/>
              </a:rPr>
              <a:t>2.3</a:t>
            </a:r>
            <a:r>
              <a:rPr lang="zh-CN" altLang="en-US" dirty="0">
                <a:sym typeface="Wingdings" pitchFamily="2" charset="2"/>
              </a:rPr>
              <a:t>：访问阿尔法处理器的周期（</a:t>
            </a:r>
            <a:r>
              <a:rPr lang="en-US" altLang="zh-CN" dirty="0">
                <a:sym typeface="Wingdings" pitchFamily="2" charset="2"/>
              </a:rPr>
              <a:t>cycle</a:t>
            </a:r>
            <a:r>
              <a:rPr lang="zh-CN" altLang="en-US" dirty="0">
                <a:sym typeface="Wingdings" pitchFamily="2" charset="2"/>
              </a:rPr>
              <a:t>）计数器，需要在</a:t>
            </a:r>
            <a:r>
              <a:rPr lang="en-US" altLang="zh-CN" dirty="0">
                <a:sym typeface="Wingdings" pitchFamily="2" charset="2"/>
              </a:rPr>
              <a:t>C</a:t>
            </a:r>
            <a:r>
              <a:rPr lang="zh-CN" altLang="en-US" dirty="0">
                <a:sym typeface="Wingdings" pitchFamily="2" charset="2"/>
              </a:rPr>
              <a:t>语言中加入小段汇编代码</a:t>
            </a:r>
            <a:endParaRPr lang="en-US" altLang="zh-CN" dirty="0">
              <a:sym typeface="Wingdings" pitchFamily="2" charset="2"/>
            </a:endParaRPr>
          </a:p>
          <a:p>
            <a:pPr defTabSz="965058" eaLnBrk="1" hangingPunct="1">
              <a:spcBef>
                <a:spcPct val="0"/>
              </a:spcBef>
              <a:defRPr/>
            </a:pPr>
            <a:endParaRPr lang="en-US" altLang="zh-CN" dirty="0"/>
          </a:p>
          <a:p>
            <a:pPr defTabSz="965058" eaLnBrk="1" hangingPunct="1">
              <a:spcBef>
                <a:spcPct val="0"/>
              </a:spcBef>
              <a:defRPr/>
            </a:pPr>
            <a:r>
              <a:rPr lang="en-US" altLang="zh-CN" dirty="0"/>
              <a:t>http://csapp.cs.cmu.edu/public/1e/ics/code/perf/clock.c</a:t>
            </a:r>
          </a:p>
        </p:txBody>
      </p:sp>
    </p:spTree>
    <p:extLst>
      <p:ext uri="{BB962C8B-B14F-4D97-AF65-F5344CB8AC3E}">
        <p14:creationId xmlns:p14="http://schemas.microsoft.com/office/powerpoint/2010/main" val="41529959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65058" eaLnBrk="1" hangingPunct="1">
              <a:spcBef>
                <a:spcPct val="0"/>
              </a:spcBef>
              <a:defRPr/>
            </a:pPr>
            <a:r>
              <a:rPr lang="zh-CN" altLang="en-US" sz="1200" b="0" i="0" kern="1200" dirty="0">
                <a:solidFill>
                  <a:schemeClr val="tx1"/>
                </a:solidFill>
                <a:latin typeface="Times New Roman" pitchFamily="18" charset="0"/>
                <a:ea typeface="+mn-ea"/>
                <a:cs typeface="+mn-cs"/>
              </a:rPr>
              <a:t>写病毒程序可以使用很多种语言来写比如</a:t>
            </a:r>
            <a:r>
              <a:rPr lang="en-US" altLang="zh-CN" sz="1200" b="0" i="0" kern="1200" dirty="0">
                <a:solidFill>
                  <a:schemeClr val="tx1"/>
                </a:solidFill>
                <a:latin typeface="Times New Roman" pitchFamily="18" charset="0"/>
                <a:ea typeface="+mn-ea"/>
                <a:cs typeface="+mn-cs"/>
              </a:rPr>
              <a:t>C</a:t>
            </a:r>
            <a:r>
              <a:rPr lang="zh-CN" altLang="en-US" sz="1200" b="0" i="0" kern="1200" dirty="0">
                <a:solidFill>
                  <a:schemeClr val="tx1"/>
                </a:solidFill>
                <a:latin typeface="Times New Roman" pitchFamily="18" charset="0"/>
                <a:ea typeface="+mn-ea"/>
                <a:cs typeface="+mn-cs"/>
              </a:rPr>
              <a:t>，汇编。但是最适合写病毒程序的还是汇编语言。</a:t>
            </a:r>
            <a:endParaRPr lang="en-US" altLang="zh-CN" sz="1200" b="0" i="0" kern="1200" dirty="0">
              <a:solidFill>
                <a:schemeClr val="tx1"/>
              </a:solidFill>
              <a:latin typeface="Times New Roman" pitchFamily="18" charset="0"/>
              <a:ea typeface="+mn-ea"/>
              <a:cs typeface="+mn-cs"/>
            </a:endParaRPr>
          </a:p>
          <a:p>
            <a:pPr defTabSz="965058" eaLnBrk="1" hangingPunct="1">
              <a:spcBef>
                <a:spcPct val="0"/>
              </a:spcBef>
              <a:buFont typeface="Arial" pitchFamily="34" charset="0"/>
              <a:buChar char="•"/>
              <a:defRPr/>
            </a:pPr>
            <a:r>
              <a:rPr lang="zh-CN" altLang="en-US" sz="1200" b="0" i="0" kern="1200" dirty="0">
                <a:solidFill>
                  <a:schemeClr val="tx1"/>
                </a:solidFill>
                <a:latin typeface="Times New Roman" pitchFamily="18" charset="0"/>
                <a:ea typeface="+mn-ea"/>
                <a:cs typeface="+mn-cs"/>
              </a:rPr>
              <a:t>汇编语言底层，灵活，速度快，体积小的优势能将一个病毒程序发挥到极至，通常一个程序写出来才几千字节就包含了所有的功能。</a:t>
            </a:r>
            <a:endParaRPr lang="en-US" altLang="zh-CN" sz="1200" b="0" i="0" kern="1200" dirty="0">
              <a:solidFill>
                <a:schemeClr val="tx1"/>
              </a:solidFill>
              <a:latin typeface="Times New Roman" pitchFamily="18" charset="0"/>
              <a:ea typeface="+mn-ea"/>
              <a:cs typeface="+mn-cs"/>
            </a:endParaRPr>
          </a:p>
          <a:p>
            <a:pPr defTabSz="965058" eaLnBrk="1" hangingPunct="1">
              <a:spcBef>
                <a:spcPct val="0"/>
              </a:spcBef>
              <a:buFont typeface="Arial" pitchFamily="34" charset="0"/>
              <a:buChar char="•"/>
              <a:defRPr/>
            </a:pPr>
            <a:r>
              <a:rPr lang="zh-CN" altLang="en-US" sz="1200" b="0" i="0" kern="1200" dirty="0">
                <a:solidFill>
                  <a:schemeClr val="tx1"/>
                </a:solidFill>
                <a:latin typeface="Times New Roman" pitchFamily="18" charset="0"/>
                <a:ea typeface="+mn-ea"/>
                <a:cs typeface="+mn-cs"/>
              </a:rPr>
              <a:t>可以对系统底层直接操作，实现许多高级语言不能实现的功能，比较高效，写出的程序相对较小，方便传播。</a:t>
            </a:r>
            <a:endParaRPr lang="en-US" altLang="zh-CN" sz="1200" b="0" i="0" kern="1200" dirty="0">
              <a:solidFill>
                <a:schemeClr val="tx1"/>
              </a:solidFill>
              <a:latin typeface="Times New Roman" pitchFamily="18" charset="0"/>
              <a:ea typeface="+mn-ea"/>
              <a:cs typeface="+mn-cs"/>
            </a:endParaRPr>
          </a:p>
          <a:p>
            <a:pPr defTabSz="965058" eaLnBrk="1" hangingPunct="1">
              <a:spcBef>
                <a:spcPct val="0"/>
              </a:spcBef>
              <a:buFont typeface="Arial" pitchFamily="34" charset="0"/>
              <a:buChar char="•"/>
              <a:defRPr/>
            </a:pPr>
            <a:r>
              <a:rPr lang="en-US" altLang="zh-CN" sz="1200" b="0" i="0" kern="1200" dirty="0">
                <a:solidFill>
                  <a:schemeClr val="tx1"/>
                </a:solidFill>
                <a:latin typeface="Times New Roman" pitchFamily="18" charset="0"/>
                <a:ea typeface="+mn-ea"/>
                <a:cs typeface="+mn-cs"/>
              </a:rPr>
              <a:t> </a:t>
            </a:r>
            <a:r>
              <a:rPr lang="zh-CN" altLang="en-US" sz="1200" b="0" i="0" kern="1200" dirty="0">
                <a:solidFill>
                  <a:schemeClr val="tx1"/>
                </a:solidFill>
                <a:latin typeface="Times New Roman" pitchFamily="18" charset="0"/>
                <a:ea typeface="+mn-ea"/>
                <a:cs typeface="+mn-cs"/>
              </a:rPr>
              <a:t>传播和破坏性：全球大部分的电脑使用的是</a:t>
            </a:r>
            <a:r>
              <a:rPr lang="en-US" altLang="zh-CN" sz="1200" b="0" i="0" kern="1200" dirty="0">
                <a:solidFill>
                  <a:schemeClr val="tx1"/>
                </a:solidFill>
                <a:latin typeface="Times New Roman" pitchFamily="18" charset="0"/>
                <a:ea typeface="+mn-ea"/>
                <a:cs typeface="+mn-cs"/>
              </a:rPr>
              <a:t>Intel</a:t>
            </a:r>
            <a:r>
              <a:rPr lang="zh-CN" altLang="en-US" sz="1200" b="0" i="0" kern="1200" dirty="0">
                <a:solidFill>
                  <a:schemeClr val="tx1"/>
                </a:solidFill>
                <a:latin typeface="Times New Roman" pitchFamily="18" charset="0"/>
                <a:ea typeface="+mn-ea"/>
                <a:cs typeface="+mn-cs"/>
              </a:rPr>
              <a:t>和</a:t>
            </a:r>
            <a:r>
              <a:rPr lang="en-US" altLang="zh-CN" sz="1200" b="0" i="0" kern="1200" dirty="0">
                <a:solidFill>
                  <a:schemeClr val="tx1"/>
                </a:solidFill>
                <a:latin typeface="Times New Roman" pitchFamily="18" charset="0"/>
                <a:ea typeface="+mn-ea"/>
                <a:cs typeface="+mn-cs"/>
              </a:rPr>
              <a:t>AMD</a:t>
            </a:r>
            <a:r>
              <a:rPr lang="zh-CN" altLang="en-US" sz="1200" b="0" i="0" kern="1200" dirty="0">
                <a:solidFill>
                  <a:schemeClr val="tx1"/>
                </a:solidFill>
                <a:latin typeface="Times New Roman" pitchFamily="18" charset="0"/>
                <a:ea typeface="+mn-ea"/>
                <a:cs typeface="+mn-cs"/>
              </a:rPr>
              <a:t>的</a:t>
            </a:r>
            <a:r>
              <a:rPr lang="en-US" altLang="zh-CN" sz="1200" b="0" i="0" kern="1200" dirty="0">
                <a:solidFill>
                  <a:schemeClr val="tx1"/>
                </a:solidFill>
                <a:latin typeface="Times New Roman" pitchFamily="18" charset="0"/>
                <a:ea typeface="+mn-ea"/>
                <a:cs typeface="+mn-cs"/>
              </a:rPr>
              <a:t>CPU</a:t>
            </a:r>
            <a:r>
              <a:rPr lang="zh-CN" altLang="en-US" sz="1200" b="0" i="0" kern="1200" dirty="0">
                <a:solidFill>
                  <a:schemeClr val="tx1"/>
                </a:solidFill>
                <a:latin typeface="Times New Roman" pitchFamily="18" charset="0"/>
                <a:ea typeface="+mn-ea"/>
                <a:cs typeface="+mn-cs"/>
              </a:rPr>
              <a:t>，它们的</a:t>
            </a:r>
            <a:r>
              <a:rPr lang="en-US" altLang="zh-CN" sz="1200" b="0" i="0" kern="1200" dirty="0">
                <a:solidFill>
                  <a:schemeClr val="tx1"/>
                </a:solidFill>
                <a:latin typeface="Times New Roman" pitchFamily="18" charset="0"/>
                <a:ea typeface="+mn-ea"/>
                <a:cs typeface="+mn-cs"/>
              </a:rPr>
              <a:t>16</a:t>
            </a:r>
            <a:r>
              <a:rPr lang="zh-CN" altLang="en-US" sz="1200" b="0" i="0" kern="1200" dirty="0">
                <a:solidFill>
                  <a:schemeClr val="tx1"/>
                </a:solidFill>
                <a:latin typeface="Times New Roman" pitchFamily="18" charset="0"/>
                <a:ea typeface="+mn-ea"/>
                <a:cs typeface="+mn-cs"/>
              </a:rPr>
              <a:t>位</a:t>
            </a:r>
            <a:r>
              <a:rPr lang="en-US" altLang="zh-CN" sz="1200" b="0" i="0" kern="1200" dirty="0">
                <a:solidFill>
                  <a:schemeClr val="tx1"/>
                </a:solidFill>
                <a:latin typeface="Times New Roman" pitchFamily="18" charset="0"/>
                <a:ea typeface="+mn-ea"/>
                <a:cs typeface="+mn-cs"/>
              </a:rPr>
              <a:t>CPU</a:t>
            </a:r>
            <a:r>
              <a:rPr lang="zh-CN" altLang="en-US" sz="1200" b="0" i="0" kern="1200" dirty="0">
                <a:solidFill>
                  <a:schemeClr val="tx1"/>
                </a:solidFill>
                <a:latin typeface="Times New Roman" pitchFamily="18" charset="0"/>
                <a:ea typeface="+mn-ea"/>
                <a:cs typeface="+mn-cs"/>
              </a:rPr>
              <a:t>、</a:t>
            </a:r>
            <a:r>
              <a:rPr lang="en-US" altLang="zh-CN" sz="1200" b="0" i="0" kern="1200" dirty="0">
                <a:solidFill>
                  <a:schemeClr val="tx1"/>
                </a:solidFill>
                <a:latin typeface="Times New Roman" pitchFamily="18" charset="0"/>
                <a:ea typeface="+mn-ea"/>
                <a:cs typeface="+mn-cs"/>
              </a:rPr>
              <a:t>32</a:t>
            </a:r>
            <a:r>
              <a:rPr lang="zh-CN" altLang="en-US" sz="1200" b="0" i="0" kern="1200" dirty="0">
                <a:solidFill>
                  <a:schemeClr val="tx1"/>
                </a:solidFill>
                <a:latin typeface="Times New Roman" pitchFamily="18" charset="0"/>
                <a:ea typeface="+mn-ea"/>
                <a:cs typeface="+mn-cs"/>
              </a:rPr>
              <a:t>位</a:t>
            </a:r>
            <a:r>
              <a:rPr lang="en-US" altLang="zh-CN" sz="1200" b="0" i="0" kern="1200" dirty="0">
                <a:solidFill>
                  <a:schemeClr val="tx1"/>
                </a:solidFill>
                <a:latin typeface="Times New Roman" pitchFamily="18" charset="0"/>
                <a:ea typeface="+mn-ea"/>
                <a:cs typeface="+mn-cs"/>
              </a:rPr>
              <a:t>CPU</a:t>
            </a:r>
            <a:r>
              <a:rPr lang="zh-CN" altLang="en-US" sz="1200" b="0" i="0" kern="1200" dirty="0">
                <a:solidFill>
                  <a:schemeClr val="tx1"/>
                </a:solidFill>
                <a:latin typeface="Times New Roman" pitchFamily="18" charset="0"/>
                <a:ea typeface="+mn-ea"/>
                <a:cs typeface="+mn-cs"/>
              </a:rPr>
              <a:t>和</a:t>
            </a:r>
            <a:r>
              <a:rPr lang="en-US" altLang="zh-CN" sz="1200" b="0" i="0" kern="1200" dirty="0">
                <a:solidFill>
                  <a:schemeClr val="tx1"/>
                </a:solidFill>
                <a:latin typeface="Times New Roman" pitchFamily="18" charset="0"/>
                <a:ea typeface="+mn-ea"/>
                <a:cs typeface="+mn-cs"/>
              </a:rPr>
              <a:t>64</a:t>
            </a:r>
            <a:r>
              <a:rPr lang="zh-CN" altLang="en-US" sz="1200" b="0" i="0" kern="1200" dirty="0">
                <a:solidFill>
                  <a:schemeClr val="tx1"/>
                </a:solidFill>
                <a:latin typeface="Times New Roman" pitchFamily="18" charset="0"/>
                <a:ea typeface="+mn-ea"/>
                <a:cs typeface="+mn-cs"/>
              </a:rPr>
              <a:t>位</a:t>
            </a:r>
            <a:r>
              <a:rPr lang="en-US" altLang="zh-CN" sz="1200" b="0" i="0" kern="1200" dirty="0">
                <a:solidFill>
                  <a:schemeClr val="tx1"/>
                </a:solidFill>
                <a:latin typeface="Times New Roman" pitchFamily="18" charset="0"/>
                <a:ea typeface="+mn-ea"/>
                <a:cs typeface="+mn-cs"/>
              </a:rPr>
              <a:t>CPU</a:t>
            </a:r>
            <a:r>
              <a:rPr lang="zh-CN" altLang="en-US" sz="1200" b="0" i="0" kern="1200" dirty="0">
                <a:solidFill>
                  <a:schemeClr val="tx1"/>
                </a:solidFill>
                <a:latin typeface="Times New Roman" pitchFamily="18" charset="0"/>
                <a:ea typeface="+mn-ea"/>
                <a:cs typeface="+mn-cs"/>
              </a:rPr>
              <a:t>的指令集系统基本一致</a:t>
            </a:r>
            <a:r>
              <a:rPr lang="en-US" altLang="zh-CN" sz="1200" b="0" i="0" kern="1200" dirty="0">
                <a:solidFill>
                  <a:schemeClr val="tx1"/>
                </a:solidFill>
                <a:latin typeface="Times New Roman" pitchFamily="18" charset="0"/>
                <a:ea typeface="+mn-ea"/>
                <a:cs typeface="+mn-cs"/>
              </a:rPr>
              <a:t>,</a:t>
            </a:r>
            <a:r>
              <a:rPr lang="zh-CN" altLang="en-US" sz="1200" b="0" i="0" kern="1200" dirty="0">
                <a:solidFill>
                  <a:schemeClr val="tx1"/>
                </a:solidFill>
                <a:latin typeface="Times New Roman" pitchFamily="18" charset="0"/>
                <a:ea typeface="+mn-ea"/>
                <a:cs typeface="+mn-cs"/>
              </a:rPr>
              <a:t>所以机器语言基本一致</a:t>
            </a:r>
            <a:r>
              <a:rPr lang="en-US" altLang="zh-CN" sz="1200" b="0" i="0" kern="1200" dirty="0">
                <a:solidFill>
                  <a:schemeClr val="tx1"/>
                </a:solidFill>
                <a:latin typeface="Times New Roman" pitchFamily="18" charset="0"/>
                <a:ea typeface="+mn-ea"/>
                <a:cs typeface="+mn-cs"/>
              </a:rPr>
              <a:t>.</a:t>
            </a:r>
          </a:p>
          <a:p>
            <a:pPr defTabSz="965058" eaLnBrk="1" hangingPunct="1">
              <a:spcBef>
                <a:spcPct val="0"/>
              </a:spcBef>
              <a:defRPr/>
            </a:pPr>
            <a:endParaRPr lang="en-US" altLang="zh-CN" sz="1200" b="0" i="0" kern="1200" dirty="0">
              <a:solidFill>
                <a:schemeClr val="tx1"/>
              </a:solidFill>
              <a:latin typeface="Times New Roman" pitchFamily="18" charset="0"/>
              <a:ea typeface="+mn-ea"/>
              <a:cs typeface="+mn-cs"/>
            </a:endParaRPr>
          </a:p>
          <a:p>
            <a:pPr defTabSz="965058" eaLnBrk="1" hangingPunct="1">
              <a:spcBef>
                <a:spcPct val="0"/>
              </a:spcBef>
              <a:defRPr/>
            </a:pPr>
            <a:r>
              <a:rPr lang="zh-CN" altLang="en-US" sz="1200" b="0" i="0" kern="1200" dirty="0">
                <a:solidFill>
                  <a:schemeClr val="tx1"/>
                </a:solidFill>
                <a:latin typeface="Times New Roman" pitchFamily="18" charset="0"/>
                <a:ea typeface="+mn-ea"/>
                <a:cs typeface="+mn-cs"/>
              </a:rPr>
              <a:t>程序静态分析（</a:t>
            </a:r>
            <a:r>
              <a:rPr lang="en-US" altLang="zh-CN" sz="1200" b="0" i="0" kern="1200" dirty="0">
                <a:solidFill>
                  <a:schemeClr val="tx1"/>
                </a:solidFill>
                <a:latin typeface="Times New Roman" pitchFamily="18" charset="0"/>
                <a:ea typeface="+mn-ea"/>
                <a:cs typeface="+mn-cs"/>
              </a:rPr>
              <a:t>Program Static Analysis</a:t>
            </a:r>
            <a:r>
              <a:rPr lang="zh-CN" altLang="en-US" sz="1200" b="0" i="0" kern="1200" dirty="0">
                <a:solidFill>
                  <a:schemeClr val="tx1"/>
                </a:solidFill>
                <a:latin typeface="Times New Roman" pitchFamily="18" charset="0"/>
                <a:ea typeface="+mn-ea"/>
                <a:cs typeface="+mn-cs"/>
              </a:rPr>
              <a:t>）可以帮助软件开发人员、质量保证人员查找代码中存在的结构性错误、安全漏洞等问题，从而保证软件的整体质量</a:t>
            </a:r>
          </a:p>
          <a:p>
            <a:pPr defTabSz="965058" eaLnBrk="1" hangingPunct="1">
              <a:spcBef>
                <a:spcPct val="0"/>
              </a:spcBef>
              <a:defRPr/>
            </a:pPr>
            <a:r>
              <a:rPr lang="en-US" altLang="zh-CN" sz="1200" b="0" i="0" kern="1200" dirty="0">
                <a:solidFill>
                  <a:schemeClr val="tx1"/>
                </a:solidFill>
                <a:latin typeface="Times New Roman" pitchFamily="18" charset="0"/>
                <a:ea typeface="+mn-ea"/>
                <a:cs typeface="+mn-cs"/>
              </a:rPr>
              <a:t>http://baike.baidu.com/view/1549698.htm</a:t>
            </a:r>
          </a:p>
          <a:p>
            <a:pPr defTabSz="965058" eaLnBrk="1" hangingPunct="1">
              <a:spcBef>
                <a:spcPct val="0"/>
              </a:spcBef>
              <a:defRPr/>
            </a:pPr>
            <a:endParaRPr lang="en-US" altLang="zh-CN" sz="1200" b="0" i="0" kern="1200" dirty="0">
              <a:solidFill>
                <a:schemeClr val="tx1"/>
              </a:solidFill>
              <a:latin typeface="Times New Roman" pitchFamily="18" charset="0"/>
              <a:ea typeface="+mn-ea"/>
              <a:cs typeface="+mn-cs"/>
            </a:endParaRPr>
          </a:p>
          <a:p>
            <a:pPr defTabSz="965058" eaLnBrk="1" hangingPunct="1">
              <a:spcBef>
                <a:spcPct val="0"/>
              </a:spcBef>
              <a:defRPr/>
            </a:pPr>
            <a:r>
              <a:rPr lang="en-US" altLang="zh-CN" sz="1200" b="0" i="0" kern="1200" dirty="0">
                <a:solidFill>
                  <a:schemeClr val="tx1"/>
                </a:solidFill>
                <a:latin typeface="Times New Roman" pitchFamily="18" charset="0"/>
                <a:ea typeface="+mn-ea"/>
                <a:cs typeface="+mn-cs"/>
              </a:rPr>
              <a:t>C </a:t>
            </a:r>
            <a:r>
              <a:rPr lang="zh-CN" altLang="en-US" sz="1200" b="0" i="0" kern="1200" dirty="0">
                <a:solidFill>
                  <a:schemeClr val="tx1"/>
                </a:solidFill>
                <a:latin typeface="Times New Roman" pitchFamily="18" charset="0"/>
                <a:ea typeface="+mn-ea"/>
                <a:cs typeface="+mn-cs"/>
              </a:rPr>
              <a:t>中不安全的函数</a:t>
            </a:r>
            <a:endParaRPr lang="en-US" altLang="zh-CN" sz="1200" b="0" i="0" kern="1200" dirty="0">
              <a:solidFill>
                <a:schemeClr val="tx1"/>
              </a:solidFill>
              <a:latin typeface="Times New Roman" pitchFamily="18" charset="0"/>
              <a:ea typeface="+mn-ea"/>
              <a:cs typeface="+mn-cs"/>
            </a:endParaRPr>
          </a:p>
          <a:p>
            <a:pPr defTabSz="965058" eaLnBrk="1" hangingPunct="1">
              <a:spcBef>
                <a:spcPct val="0"/>
              </a:spcBef>
              <a:defRPr/>
            </a:pPr>
            <a:r>
              <a:rPr lang="en-US" altLang="zh-CN" sz="1200" b="0" i="0" kern="1200" dirty="0">
                <a:solidFill>
                  <a:schemeClr val="tx1"/>
                </a:solidFill>
                <a:latin typeface="Times New Roman" pitchFamily="18" charset="0"/>
                <a:ea typeface="+mn-ea"/>
                <a:cs typeface="+mn-cs"/>
              </a:rPr>
              <a:t>http://www.360doc.com/content/11/0610/16/6295074_126040631.shtml</a:t>
            </a:r>
          </a:p>
        </p:txBody>
      </p:sp>
    </p:spTree>
    <p:extLst>
      <p:ext uri="{BB962C8B-B14F-4D97-AF65-F5344CB8AC3E}">
        <p14:creationId xmlns:p14="http://schemas.microsoft.com/office/powerpoint/2010/main" val="17597898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zh-CN" altLang="en-US" b="1" dirty="0"/>
              <a:t>事实三：内存（对程序性能的影响）至关重要</a:t>
            </a:r>
            <a:endParaRPr lang="en-US" altLang="zh-CN" b="1" dirty="0"/>
          </a:p>
          <a:p>
            <a:endParaRPr lang="en-US" altLang="zh-CN" b="1" dirty="0"/>
          </a:p>
          <a:p>
            <a:r>
              <a:rPr lang="zh-CN" altLang="en-US" sz="1200" b="1" i="0" kern="1200" dirty="0">
                <a:solidFill>
                  <a:schemeClr val="tx1"/>
                </a:solidFill>
                <a:latin typeface="Times New Roman" pitchFamily="18" charset="0"/>
                <a:ea typeface="+mn-ea"/>
                <a:cs typeface="+mn-cs"/>
              </a:rPr>
              <a:t>高速缓存</a:t>
            </a:r>
            <a:r>
              <a:rPr lang="zh-CN" altLang="en-US" sz="1200" b="0" i="0" kern="1200" dirty="0">
                <a:solidFill>
                  <a:schemeClr val="tx1"/>
                </a:solidFill>
                <a:latin typeface="Times New Roman" pitchFamily="18" charset="0"/>
                <a:ea typeface="+mn-ea"/>
                <a:cs typeface="+mn-cs"/>
              </a:rPr>
              <a:t>：</a:t>
            </a:r>
          </a:p>
          <a:p>
            <a:pPr>
              <a:buFont typeface="Arial" pitchFamily="34" charset="0"/>
              <a:buChar char="•"/>
            </a:pPr>
            <a:r>
              <a:rPr lang="zh-CN" altLang="en-US" sz="1200" b="0" i="0" kern="1200" dirty="0">
                <a:solidFill>
                  <a:schemeClr val="tx1"/>
                </a:solidFill>
                <a:latin typeface="Times New Roman" pitchFamily="18" charset="0"/>
                <a:ea typeface="+mn-ea"/>
                <a:cs typeface="+mn-cs"/>
              </a:rPr>
              <a:t>缓存技术就是采用速度较快但容量较小的存储器来提高速度较慢但容量较大的存储器的速度。</a:t>
            </a:r>
          </a:p>
          <a:p>
            <a:pPr>
              <a:buFont typeface="Arial" pitchFamily="34" charset="0"/>
              <a:buChar char="•"/>
            </a:pPr>
            <a:r>
              <a:rPr lang="zh-CN" altLang="en-US" sz="1200" b="0" i="0" kern="1200" dirty="0">
                <a:solidFill>
                  <a:schemeClr val="tx1"/>
                </a:solidFill>
                <a:latin typeface="Times New Roman" pitchFamily="18" charset="0"/>
                <a:ea typeface="+mn-ea"/>
                <a:cs typeface="+mn-cs"/>
              </a:rPr>
              <a:t>使用缓存时，必须先查看缓存中是否有需要的项目。如果有，则称之为</a:t>
            </a:r>
            <a:r>
              <a:rPr lang="zh-CN" altLang="en-US" sz="1200" b="1" i="0" kern="1200" dirty="0">
                <a:solidFill>
                  <a:schemeClr val="tx1"/>
                </a:solidFill>
                <a:latin typeface="Times New Roman" pitchFamily="18" charset="0"/>
                <a:ea typeface="+mn-ea"/>
                <a:cs typeface="+mn-cs"/>
              </a:rPr>
              <a:t>缓存命中</a:t>
            </a:r>
            <a:r>
              <a:rPr lang="zh-CN" altLang="en-US" sz="1200" b="0" i="0" kern="1200" dirty="0">
                <a:solidFill>
                  <a:schemeClr val="tx1"/>
                </a:solidFill>
                <a:latin typeface="Times New Roman" pitchFamily="18" charset="0"/>
                <a:ea typeface="+mn-ea"/>
                <a:cs typeface="+mn-cs"/>
              </a:rPr>
              <a:t>。如果没有，则称之为</a:t>
            </a:r>
            <a:r>
              <a:rPr lang="zh-CN" altLang="en-US" sz="1200" b="1" i="0" kern="1200" dirty="0">
                <a:solidFill>
                  <a:schemeClr val="tx1"/>
                </a:solidFill>
                <a:latin typeface="Times New Roman" pitchFamily="18" charset="0"/>
                <a:ea typeface="+mn-ea"/>
                <a:cs typeface="+mn-cs"/>
              </a:rPr>
              <a:t>缓存失误</a:t>
            </a:r>
            <a:r>
              <a:rPr lang="zh-CN" altLang="en-US" sz="1200" b="0" i="0" kern="1200" dirty="0">
                <a:solidFill>
                  <a:schemeClr val="tx1"/>
                </a:solidFill>
                <a:latin typeface="Times New Roman" pitchFamily="18" charset="0"/>
                <a:ea typeface="+mn-ea"/>
                <a:cs typeface="+mn-cs"/>
              </a:rPr>
              <a:t>，这时计算机就必须等待往返一次读取庞大而又缓慢的存储器。</a:t>
            </a:r>
          </a:p>
          <a:p>
            <a:pPr>
              <a:buFont typeface="Arial" pitchFamily="34" charset="0"/>
              <a:buChar char="•"/>
            </a:pPr>
            <a:r>
              <a:rPr lang="zh-CN" altLang="en-US" sz="1200" b="0" i="0" kern="1200" dirty="0">
                <a:solidFill>
                  <a:schemeClr val="tx1"/>
                </a:solidFill>
                <a:latin typeface="Times New Roman" pitchFamily="18" charset="0"/>
                <a:ea typeface="+mn-ea"/>
                <a:cs typeface="+mn-cs"/>
              </a:rPr>
              <a:t>最大的缓存也远远小于庞大的存储区。</a:t>
            </a:r>
            <a:endParaRPr lang="en-US" altLang="zh-CN" sz="1200" b="0" i="0" kern="1200" dirty="0">
              <a:solidFill>
                <a:schemeClr val="tx1"/>
              </a:solidFill>
              <a:latin typeface="Times New Roman" pitchFamily="18" charset="0"/>
              <a:ea typeface="+mn-ea"/>
              <a:cs typeface="+mn-cs"/>
            </a:endParaRPr>
          </a:p>
          <a:p>
            <a:pPr>
              <a:buFont typeface="Arial" pitchFamily="34" charset="0"/>
              <a:buChar char="•"/>
            </a:pPr>
            <a:endParaRPr lang="en-US" altLang="zh-CN" sz="1200" b="0" i="0" kern="1200" dirty="0">
              <a:solidFill>
                <a:schemeClr val="tx1"/>
              </a:solidFill>
              <a:latin typeface="Times New Roman" pitchFamily="18" charset="0"/>
              <a:ea typeface="+mn-ea"/>
              <a:cs typeface="+mn-cs"/>
            </a:endParaRPr>
          </a:p>
          <a:p>
            <a:r>
              <a:rPr lang="zh-CN" altLang="en-US" b="1" dirty="0"/>
              <a:t>虚拟内存</a:t>
            </a:r>
            <a:r>
              <a:rPr lang="zh-CN" altLang="en-US" b="0" dirty="0"/>
              <a:t>：</a:t>
            </a:r>
            <a:endParaRPr lang="en-US" altLang="zh-CN" b="0" dirty="0"/>
          </a:p>
          <a:p>
            <a:r>
              <a:rPr lang="zh-CN" altLang="en-US" b="0" dirty="0"/>
              <a:t>电脑中所运行的程序均需经由内存执行，若执行的程序占用内存很大或很多，则会导致内存消耗殆尽。为解决该问题，</a:t>
            </a:r>
            <a:r>
              <a:rPr lang="en-US" altLang="zh-CN" b="0" dirty="0"/>
              <a:t>Windows</a:t>
            </a:r>
            <a:r>
              <a:rPr lang="zh-CN" altLang="en-US" b="0" dirty="0"/>
              <a:t>中运用了虚拟内存技术，即匀出一部分硬盘空间来充当内存使用。当内存耗尽时，电脑就会自动调用硬盘来充当内存，以缓解内存的紧张。若计算机运行程序或操作所需的随机存储器</a:t>
            </a:r>
            <a:r>
              <a:rPr lang="en-US" altLang="zh-CN" b="0" dirty="0"/>
              <a:t>(RAM)</a:t>
            </a:r>
            <a:r>
              <a:rPr lang="zh-CN" altLang="en-US" b="0" dirty="0"/>
              <a:t>不足时，则 </a:t>
            </a:r>
            <a:r>
              <a:rPr lang="en-US" altLang="zh-CN" b="0" dirty="0"/>
              <a:t>Windows </a:t>
            </a:r>
            <a:r>
              <a:rPr lang="zh-CN" altLang="en-US" b="0" dirty="0"/>
              <a:t>会用虚拟存储器进行补偿。它将计算机的</a:t>
            </a:r>
            <a:r>
              <a:rPr lang="en-US" altLang="zh-CN" b="0" dirty="0"/>
              <a:t>RAM</a:t>
            </a:r>
            <a:r>
              <a:rPr lang="zh-CN" altLang="en-US" b="0" dirty="0"/>
              <a:t>和硬盘上的临时空间组合。当</a:t>
            </a:r>
            <a:r>
              <a:rPr lang="en-US" altLang="zh-CN" b="0" dirty="0"/>
              <a:t>RAM</a:t>
            </a:r>
            <a:r>
              <a:rPr lang="zh-CN" altLang="en-US" b="0" dirty="0"/>
              <a:t>运行速率缓慢时，它便将数据从</a:t>
            </a:r>
            <a:r>
              <a:rPr lang="en-US" altLang="zh-CN" b="0" dirty="0"/>
              <a:t>RAM</a:t>
            </a:r>
            <a:r>
              <a:rPr lang="zh-CN" altLang="en-US" b="0" dirty="0"/>
              <a:t>移动到称为“分页文件”的空间中。将数据移入分页文件可释放</a:t>
            </a:r>
            <a:r>
              <a:rPr lang="en-US" altLang="zh-CN" b="0" dirty="0"/>
              <a:t>RAM</a:t>
            </a:r>
            <a:r>
              <a:rPr lang="zh-CN" altLang="en-US" b="0" dirty="0"/>
              <a:t>，以便完成工作。 一般而言，计算机的</a:t>
            </a:r>
            <a:r>
              <a:rPr lang="en-US" altLang="zh-CN" b="0" dirty="0"/>
              <a:t>RAM</a:t>
            </a:r>
            <a:r>
              <a:rPr lang="zh-CN" altLang="en-US" b="0" dirty="0"/>
              <a:t>容量越大，程序运行得越快。若计算机的速率由于</a:t>
            </a:r>
            <a:r>
              <a:rPr lang="en-US" altLang="zh-CN" b="0" dirty="0"/>
              <a:t>RAM</a:t>
            </a:r>
            <a:r>
              <a:rPr lang="zh-CN" altLang="en-US" b="0" dirty="0"/>
              <a:t>可用空间匮乏而减缓，则可尝试通过增加虚拟内存来进行补偿。但是，计算机从</a:t>
            </a:r>
            <a:r>
              <a:rPr lang="en-US" altLang="zh-CN" b="0" dirty="0"/>
              <a:t>RAM</a:t>
            </a:r>
            <a:r>
              <a:rPr lang="zh-CN" altLang="en-US" b="0" dirty="0"/>
              <a:t>读取数据的速率要比从硬盘读取数据的速率快，因而扩增</a:t>
            </a:r>
            <a:r>
              <a:rPr lang="en-US" altLang="zh-CN" b="0" dirty="0"/>
              <a:t>RAM</a:t>
            </a:r>
            <a:r>
              <a:rPr lang="zh-CN" altLang="en-US" b="0" dirty="0"/>
              <a:t>容量（可加内存条）是最佳选择。</a:t>
            </a:r>
            <a:endParaRPr lang="en-US" altLang="zh-CN" b="0" dirty="0"/>
          </a:p>
        </p:txBody>
      </p:sp>
    </p:spTree>
    <p:extLst>
      <p:ext uri="{BB962C8B-B14F-4D97-AF65-F5344CB8AC3E}">
        <p14:creationId xmlns:p14="http://schemas.microsoft.com/office/powerpoint/2010/main" val="37916005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altLang="zh-CN" sz="1200" b="0" i="0" kern="1200" dirty="0">
                <a:solidFill>
                  <a:schemeClr val="tx1"/>
                </a:solidFill>
                <a:latin typeface="Times New Roman" pitchFamily="18" charset="0"/>
                <a:ea typeface="+mn-ea"/>
                <a:cs typeface="+mn-cs"/>
              </a:rPr>
              <a:t>C does not implement bounds checking; Out of range write can affect other parts of program state</a:t>
            </a:r>
          </a:p>
          <a:p>
            <a:r>
              <a:rPr lang="zh-CN" altLang="en-US" sz="1200" b="0" i="0" kern="1200" dirty="0">
                <a:solidFill>
                  <a:schemeClr val="tx1"/>
                </a:solidFill>
                <a:latin typeface="Times New Roman" pitchFamily="18" charset="0"/>
                <a:ea typeface="+mn-ea"/>
                <a:cs typeface="+mn-cs"/>
              </a:rPr>
              <a:t>段错误</a:t>
            </a:r>
            <a:r>
              <a:rPr lang="en-US" altLang="zh-CN" sz="1200" b="0" i="0" kern="1200" dirty="0">
                <a:solidFill>
                  <a:schemeClr val="tx1"/>
                </a:solidFill>
                <a:latin typeface="Times New Roman" pitchFamily="18" charset="0"/>
                <a:ea typeface="+mn-ea"/>
                <a:cs typeface="+mn-cs"/>
              </a:rPr>
              <a:t>(</a:t>
            </a:r>
            <a:r>
              <a:rPr lang="en-US" sz="1200" b="0" i="0" kern="1200" dirty="0">
                <a:solidFill>
                  <a:schemeClr val="tx1"/>
                </a:solidFill>
                <a:latin typeface="Times New Roman" pitchFamily="18" charset="0"/>
                <a:ea typeface="+mn-ea"/>
                <a:cs typeface="+mn-cs"/>
              </a:rPr>
              <a:t>segmentation fault</a:t>
            </a:r>
            <a:r>
              <a:rPr lang="en-US" altLang="zh-CN" sz="1200" b="0" i="0" kern="1200" dirty="0">
                <a:solidFill>
                  <a:schemeClr val="tx1"/>
                </a:solidFill>
                <a:latin typeface="Times New Roman" pitchFamily="18" charset="0"/>
                <a:ea typeface="+mn-ea"/>
                <a:cs typeface="+mn-cs"/>
              </a:rPr>
              <a:t>)</a:t>
            </a:r>
            <a:r>
              <a:rPr lang="zh-CN" altLang="en-US" sz="1200" b="0" i="0" kern="1200" dirty="0">
                <a:solidFill>
                  <a:schemeClr val="tx1"/>
                </a:solidFill>
                <a:latin typeface="Times New Roman" pitchFamily="18" charset="0"/>
                <a:ea typeface="+mn-ea"/>
                <a:cs typeface="+mn-cs"/>
              </a:rPr>
              <a:t>就是访问了错误的内存段，一般是你没有权限，或者根本就不存在对应的物理内存</a:t>
            </a:r>
            <a:r>
              <a:rPr lang="en-US" altLang="zh-CN" sz="1200" b="0" i="0" kern="1200" dirty="0">
                <a:solidFill>
                  <a:schemeClr val="tx1"/>
                </a:solidFill>
                <a:latin typeface="Times New Roman" pitchFamily="18" charset="0"/>
                <a:ea typeface="+mn-ea"/>
                <a:cs typeface="+mn-cs"/>
              </a:rPr>
              <a:t>,</a:t>
            </a:r>
            <a:r>
              <a:rPr lang="zh-CN" altLang="en-US" sz="1200" b="0" i="0" kern="1200" dirty="0">
                <a:solidFill>
                  <a:schemeClr val="tx1"/>
                </a:solidFill>
                <a:latin typeface="Times New Roman" pitchFamily="18" charset="0"/>
                <a:ea typeface="+mn-ea"/>
                <a:cs typeface="+mn-cs"/>
              </a:rPr>
              <a:t>尤其常见的是访问</a:t>
            </a:r>
            <a:r>
              <a:rPr lang="en-US" altLang="zh-CN" sz="1200" b="0" i="0" kern="1200" dirty="0">
                <a:solidFill>
                  <a:schemeClr val="tx1"/>
                </a:solidFill>
                <a:latin typeface="Times New Roman" pitchFamily="18" charset="0"/>
                <a:ea typeface="+mn-ea"/>
                <a:cs typeface="+mn-cs"/>
              </a:rPr>
              <a:t>0</a:t>
            </a:r>
            <a:r>
              <a:rPr lang="zh-CN" altLang="en-US" sz="1200" b="0" i="0" kern="1200" dirty="0">
                <a:solidFill>
                  <a:schemeClr val="tx1"/>
                </a:solidFill>
                <a:latin typeface="Times New Roman" pitchFamily="18" charset="0"/>
                <a:ea typeface="+mn-ea"/>
                <a:cs typeface="+mn-cs"/>
              </a:rPr>
              <a:t>地址</a:t>
            </a:r>
            <a:r>
              <a:rPr lang="en-US" altLang="zh-CN" sz="1200" b="0" i="0" kern="1200" dirty="0">
                <a:solidFill>
                  <a:schemeClr val="tx1"/>
                </a:solidFill>
                <a:latin typeface="Times New Roman" pitchFamily="18" charset="0"/>
                <a:ea typeface="+mn-ea"/>
                <a:cs typeface="+mn-cs"/>
              </a:rPr>
              <a:t>.</a:t>
            </a:r>
          </a:p>
          <a:p>
            <a:endParaRPr lang="en-US" sz="1200" b="0" i="0" kern="1200" dirty="0">
              <a:solidFill>
                <a:schemeClr val="tx1"/>
              </a:solidFill>
              <a:latin typeface="Times New Roman" pitchFamily="18" charset="0"/>
              <a:ea typeface="+mn-ea"/>
              <a:cs typeface="+mn-cs"/>
            </a:endParaRPr>
          </a:p>
          <a:p>
            <a:r>
              <a:rPr lang="zh-CN" altLang="en-US" sz="1200" b="0" i="0" kern="1200" dirty="0">
                <a:solidFill>
                  <a:schemeClr val="tx1"/>
                </a:solidFill>
                <a:latin typeface="Times New Roman" pitchFamily="18" charset="0"/>
                <a:ea typeface="+mn-ea"/>
                <a:cs typeface="+mn-cs"/>
              </a:rPr>
              <a:t>在编程中以下几类做法容易导致段错误</a:t>
            </a:r>
            <a:r>
              <a:rPr lang="en-US" altLang="zh-CN" sz="1200" b="0" i="0" kern="1200" dirty="0">
                <a:solidFill>
                  <a:schemeClr val="tx1"/>
                </a:solidFill>
                <a:latin typeface="Times New Roman" pitchFamily="18" charset="0"/>
                <a:ea typeface="+mn-ea"/>
                <a:cs typeface="+mn-cs"/>
              </a:rPr>
              <a:t>,</a:t>
            </a:r>
            <a:r>
              <a:rPr lang="zh-CN" altLang="en-US" sz="1200" b="0" i="0" kern="1200" dirty="0">
                <a:solidFill>
                  <a:schemeClr val="tx1"/>
                </a:solidFill>
                <a:latin typeface="Times New Roman" pitchFamily="18" charset="0"/>
                <a:ea typeface="+mn-ea"/>
                <a:cs typeface="+mn-cs"/>
              </a:rPr>
              <a:t>基本是是错误地使用指针引起的</a:t>
            </a:r>
            <a:br>
              <a:rPr lang="zh-CN" altLang="en-US" dirty="0"/>
            </a:br>
            <a:r>
              <a:rPr lang="en-US" altLang="zh-CN" sz="1200" b="0" i="0" kern="1200" dirty="0">
                <a:solidFill>
                  <a:schemeClr val="tx1"/>
                </a:solidFill>
                <a:latin typeface="Times New Roman" pitchFamily="18" charset="0"/>
                <a:ea typeface="+mn-ea"/>
                <a:cs typeface="+mn-cs"/>
              </a:rPr>
              <a:t>1)</a:t>
            </a:r>
            <a:r>
              <a:rPr lang="zh-CN" altLang="en-US" sz="1200" b="0" i="0" kern="1200" dirty="0">
                <a:solidFill>
                  <a:schemeClr val="tx1"/>
                </a:solidFill>
                <a:latin typeface="Times New Roman" pitchFamily="18" charset="0"/>
                <a:ea typeface="+mn-ea"/>
                <a:cs typeface="+mn-cs"/>
              </a:rPr>
              <a:t>访问系统数据区，尤其是往 系统保护的内存地址写数据</a:t>
            </a:r>
            <a:r>
              <a:rPr lang="en-US" altLang="zh-CN" sz="1200" b="0" i="0" kern="1200" dirty="0">
                <a:solidFill>
                  <a:schemeClr val="tx1"/>
                </a:solidFill>
                <a:latin typeface="Times New Roman" pitchFamily="18" charset="0"/>
                <a:ea typeface="+mn-ea"/>
                <a:cs typeface="+mn-cs"/>
              </a:rPr>
              <a:t>,</a:t>
            </a:r>
            <a:r>
              <a:rPr lang="zh-CN" altLang="en-US" sz="1200" b="0" i="0" kern="1200" dirty="0">
                <a:solidFill>
                  <a:schemeClr val="tx1"/>
                </a:solidFill>
                <a:latin typeface="Times New Roman" pitchFamily="18" charset="0"/>
                <a:ea typeface="+mn-ea"/>
                <a:cs typeface="+mn-cs"/>
              </a:rPr>
              <a:t> 最常见就是给一个指针以</a:t>
            </a:r>
            <a:r>
              <a:rPr lang="en-US" altLang="zh-CN" sz="1200" b="0" i="0" kern="1200" dirty="0">
                <a:solidFill>
                  <a:schemeClr val="tx1"/>
                </a:solidFill>
                <a:latin typeface="Times New Roman" pitchFamily="18" charset="0"/>
                <a:ea typeface="+mn-ea"/>
                <a:cs typeface="+mn-cs"/>
              </a:rPr>
              <a:t>0</a:t>
            </a:r>
            <a:r>
              <a:rPr lang="zh-CN" altLang="en-US" sz="1200" b="0" i="0" kern="1200" dirty="0">
                <a:solidFill>
                  <a:schemeClr val="tx1"/>
                </a:solidFill>
                <a:latin typeface="Times New Roman" pitchFamily="18" charset="0"/>
                <a:ea typeface="+mn-ea"/>
                <a:cs typeface="+mn-cs"/>
              </a:rPr>
              <a:t>地址</a:t>
            </a:r>
            <a:br>
              <a:rPr lang="zh-CN" altLang="en-US" dirty="0"/>
            </a:br>
            <a:r>
              <a:rPr lang="en-US" altLang="zh-CN" sz="1200" b="0" i="0" kern="1200" dirty="0">
                <a:solidFill>
                  <a:schemeClr val="tx1"/>
                </a:solidFill>
                <a:latin typeface="Times New Roman" pitchFamily="18" charset="0"/>
                <a:ea typeface="+mn-ea"/>
                <a:cs typeface="+mn-cs"/>
              </a:rPr>
              <a:t>2)</a:t>
            </a:r>
            <a:r>
              <a:rPr lang="zh-CN" altLang="en-US" sz="1200" b="0" i="0" kern="1200" dirty="0">
                <a:solidFill>
                  <a:schemeClr val="tx1"/>
                </a:solidFill>
                <a:latin typeface="Times New Roman" pitchFamily="18" charset="0"/>
                <a:ea typeface="+mn-ea"/>
                <a:cs typeface="+mn-cs"/>
              </a:rPr>
              <a:t>内存越界</a:t>
            </a:r>
            <a:r>
              <a:rPr lang="en-US" altLang="zh-CN" sz="1200" b="0" i="0" kern="1200" dirty="0">
                <a:solidFill>
                  <a:schemeClr val="tx1"/>
                </a:solidFill>
                <a:latin typeface="Times New Roman" pitchFamily="18" charset="0"/>
                <a:ea typeface="+mn-ea"/>
                <a:cs typeface="+mn-cs"/>
              </a:rPr>
              <a:t>(</a:t>
            </a:r>
            <a:r>
              <a:rPr lang="zh-CN" altLang="en-US" sz="1200" b="0" i="0" kern="1200" dirty="0">
                <a:solidFill>
                  <a:schemeClr val="tx1"/>
                </a:solidFill>
                <a:latin typeface="Times New Roman" pitchFamily="18" charset="0"/>
                <a:ea typeface="+mn-ea"/>
                <a:cs typeface="+mn-cs"/>
              </a:rPr>
              <a:t>数组越界，变量类型不一致等</a:t>
            </a:r>
            <a:r>
              <a:rPr lang="en-US" altLang="zh-CN" sz="1200" b="0" i="0" kern="1200" dirty="0">
                <a:solidFill>
                  <a:schemeClr val="tx1"/>
                </a:solidFill>
                <a:latin typeface="Times New Roman" pitchFamily="18" charset="0"/>
                <a:ea typeface="+mn-ea"/>
                <a:cs typeface="+mn-cs"/>
              </a:rPr>
              <a:t>) </a:t>
            </a:r>
            <a:r>
              <a:rPr lang="zh-CN" altLang="en-US" sz="1200" b="0" i="0" kern="1200" dirty="0">
                <a:solidFill>
                  <a:schemeClr val="tx1"/>
                </a:solidFill>
                <a:latin typeface="Times New Roman" pitchFamily="18" charset="0"/>
                <a:ea typeface="+mn-ea"/>
                <a:cs typeface="+mn-cs"/>
              </a:rPr>
              <a:t>访问到不属于你的内存区域</a:t>
            </a:r>
            <a:endParaRPr lang="en-US" dirty="0"/>
          </a:p>
          <a:p>
            <a:endParaRPr lang="en-US" dirty="0"/>
          </a:p>
        </p:txBody>
      </p:sp>
    </p:spTree>
    <p:extLst>
      <p:ext uri="{BB962C8B-B14F-4D97-AF65-F5344CB8AC3E}">
        <p14:creationId xmlns:p14="http://schemas.microsoft.com/office/powerpoint/2010/main" val="12247368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Fun</a:t>
            </a:r>
            <a:r>
              <a:rPr lang="en-US" altLang="zh-CN" dirty="0"/>
              <a:t>(0)</a:t>
            </a:r>
            <a:r>
              <a:rPr lang="en-US" altLang="zh-CN" dirty="0">
                <a:sym typeface="Wingdings" pitchFamily="2" charset="2"/>
              </a:rPr>
              <a:t> d[0] = 3.14; a[0], a[1]; a[0]=1073741824; </a:t>
            </a:r>
            <a:r>
              <a:rPr lang="zh-CN" altLang="en-US" dirty="0">
                <a:sym typeface="Wingdings" pitchFamily="2" charset="2"/>
              </a:rPr>
              <a:t>返回 </a:t>
            </a:r>
            <a:r>
              <a:rPr lang="en-US" altLang="zh-CN" dirty="0">
                <a:sym typeface="Wingdings" pitchFamily="2" charset="2"/>
              </a:rPr>
              <a:t>d[0]=3.14;</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a:t>Fun</a:t>
            </a:r>
            <a:r>
              <a:rPr lang="en-US" altLang="zh-CN" dirty="0"/>
              <a:t>(1)</a:t>
            </a:r>
            <a:r>
              <a:rPr lang="en-US" altLang="zh-CN" dirty="0">
                <a:sym typeface="Wingdings" pitchFamily="2" charset="2"/>
              </a:rPr>
              <a:t> d[0] = 3.14; a[0], a[1]; a[1]=1073741824; </a:t>
            </a:r>
            <a:r>
              <a:rPr lang="zh-CN" altLang="en-US" dirty="0">
                <a:sym typeface="Wingdings" pitchFamily="2" charset="2"/>
              </a:rPr>
              <a:t>返回 </a:t>
            </a:r>
            <a:r>
              <a:rPr lang="en-US" altLang="zh-CN" dirty="0">
                <a:sym typeface="Wingdings" pitchFamily="2" charset="2"/>
              </a:rPr>
              <a:t>d[0]=3.14;</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a:t>Fun</a:t>
            </a:r>
            <a:r>
              <a:rPr lang="en-US" altLang="zh-CN" dirty="0"/>
              <a:t>(2)</a:t>
            </a:r>
            <a:r>
              <a:rPr lang="en-US" altLang="zh-CN" dirty="0">
                <a:sym typeface="Wingdings" pitchFamily="2" charset="2"/>
              </a:rPr>
              <a:t> d[0] = 3.14; a[0], a[1]; a[2]=1073741824 (</a:t>
            </a:r>
            <a:r>
              <a:rPr lang="zh-CN" altLang="en-US" dirty="0">
                <a:sym typeface="Wingdings" pitchFamily="2" charset="2"/>
              </a:rPr>
              <a:t>数组越界</a:t>
            </a:r>
            <a:r>
              <a:rPr lang="en-US" altLang="zh-CN" dirty="0">
                <a:sym typeface="Wingdings" pitchFamily="2" charset="2"/>
              </a:rPr>
              <a:t>,</a:t>
            </a:r>
            <a:r>
              <a:rPr lang="en-US" altLang="zh-CN" baseline="0" dirty="0">
                <a:sym typeface="Wingdings" pitchFamily="2" charset="2"/>
              </a:rPr>
              <a:t> </a:t>
            </a:r>
            <a:r>
              <a:rPr lang="zh-CN" altLang="en-US" dirty="0">
                <a:sym typeface="Wingdings" pitchFamily="2" charset="2"/>
              </a:rPr>
              <a:t>实际访问改动的是</a:t>
            </a:r>
            <a:r>
              <a:rPr lang="en-US" altLang="zh-CN" dirty="0">
                <a:sym typeface="Wingdings" pitchFamily="2" charset="2"/>
              </a:rPr>
              <a:t>d3…d0); </a:t>
            </a:r>
            <a:r>
              <a:rPr lang="zh-CN" altLang="en-US" dirty="0">
                <a:sym typeface="Wingdings" pitchFamily="2" charset="2"/>
              </a:rPr>
              <a:t>返回 </a:t>
            </a:r>
            <a:r>
              <a:rPr lang="en-US" altLang="zh-CN" dirty="0">
                <a:sym typeface="Wingdings" pitchFamily="2" charset="2"/>
              </a:rPr>
              <a:t>d[0]=3.1399998664856 (d7…d4</a:t>
            </a:r>
            <a:r>
              <a:rPr lang="zh-CN" altLang="en-US" dirty="0">
                <a:sym typeface="Wingdings" pitchFamily="2" charset="2"/>
              </a:rPr>
              <a:t>未改动</a:t>
            </a:r>
            <a:r>
              <a:rPr lang="en-US" altLang="zh-CN" dirty="0">
                <a:sym typeface="Wingdings" pitchFamily="2" charset="2"/>
              </a:rPr>
              <a:t>,</a:t>
            </a:r>
            <a:r>
              <a:rPr lang="en-US" altLang="zh-CN" baseline="0" dirty="0">
                <a:sym typeface="Wingdings" pitchFamily="2" charset="2"/>
              </a:rPr>
              <a:t> </a:t>
            </a:r>
            <a:r>
              <a:rPr lang="zh-CN" altLang="en-US" dirty="0">
                <a:sym typeface="Wingdings" pitchFamily="2" charset="2"/>
              </a:rPr>
              <a:t>所以返回值接近</a:t>
            </a:r>
            <a:r>
              <a:rPr lang="en-US" altLang="zh-CN" dirty="0">
                <a:sym typeface="Wingdings" pitchFamily="2" charset="2"/>
              </a:rPr>
              <a:t>3.14);</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a:t>Fun</a:t>
            </a:r>
            <a:r>
              <a:rPr lang="en-US" altLang="zh-CN" dirty="0"/>
              <a:t>(3)</a:t>
            </a:r>
            <a:r>
              <a:rPr lang="en-US" altLang="zh-CN" dirty="0">
                <a:sym typeface="Wingdings" pitchFamily="2" charset="2"/>
              </a:rPr>
              <a:t> d[0] = 3.14; a[0], a[1]; a[3]=1073741824 (</a:t>
            </a:r>
            <a:r>
              <a:rPr lang="zh-CN" altLang="en-US" dirty="0">
                <a:sym typeface="Wingdings" pitchFamily="2" charset="2"/>
              </a:rPr>
              <a:t>数组越界</a:t>
            </a:r>
            <a:r>
              <a:rPr lang="en-US" altLang="zh-CN" dirty="0">
                <a:sym typeface="Wingdings" pitchFamily="2" charset="2"/>
              </a:rPr>
              <a:t>,</a:t>
            </a:r>
            <a:r>
              <a:rPr lang="en-US" altLang="zh-CN" baseline="0" dirty="0">
                <a:sym typeface="Wingdings" pitchFamily="2" charset="2"/>
              </a:rPr>
              <a:t> </a:t>
            </a:r>
            <a:r>
              <a:rPr lang="zh-CN" altLang="en-US" dirty="0">
                <a:sym typeface="Wingdings" pitchFamily="2" charset="2"/>
              </a:rPr>
              <a:t>实际访问改动的是</a:t>
            </a:r>
            <a:r>
              <a:rPr lang="en-US" altLang="zh-CN" dirty="0">
                <a:sym typeface="Wingdings" pitchFamily="2" charset="2"/>
              </a:rPr>
              <a:t>d7…d4); </a:t>
            </a:r>
            <a:r>
              <a:rPr lang="zh-CN" altLang="en-US" dirty="0">
                <a:sym typeface="Wingdings" pitchFamily="2" charset="2"/>
              </a:rPr>
              <a:t>返回 </a:t>
            </a:r>
            <a:r>
              <a:rPr lang="en-US" altLang="zh-CN" dirty="0">
                <a:sym typeface="Wingdings" pitchFamily="2" charset="2"/>
              </a:rPr>
              <a:t>d[0]=</a:t>
            </a:r>
            <a:r>
              <a:rPr lang="en-US" sz="1200" dirty="0">
                <a:solidFill>
                  <a:schemeClr val="tx1"/>
                </a:solidFill>
                <a:latin typeface="Courier New" charset="0"/>
                <a:ea typeface="Monaco" charset="0"/>
                <a:cs typeface="Monaco" charset="0"/>
                <a:sym typeface="Courier New" charset="0"/>
              </a:rPr>
              <a:t>2.00000061035156</a:t>
            </a:r>
            <a:r>
              <a:rPr lang="en-US" altLang="zh-CN" dirty="0">
                <a:sym typeface="Wingdings" pitchFamily="2" charset="2"/>
              </a:rPr>
              <a:t>(d7…d4</a:t>
            </a:r>
            <a:r>
              <a:rPr lang="zh-CN" altLang="en-US" dirty="0">
                <a:sym typeface="Wingdings" pitchFamily="2" charset="2"/>
              </a:rPr>
              <a:t>被改动</a:t>
            </a:r>
            <a:r>
              <a:rPr lang="en-US" altLang="zh-CN" dirty="0">
                <a:sym typeface="Wingdings" pitchFamily="2" charset="2"/>
              </a:rPr>
              <a:t>, </a:t>
            </a:r>
            <a:r>
              <a:rPr lang="zh-CN" altLang="en-US" dirty="0">
                <a:sym typeface="Wingdings" pitchFamily="2" charset="2"/>
              </a:rPr>
              <a:t>所以返回值不是</a:t>
            </a:r>
            <a:r>
              <a:rPr lang="en-US" altLang="zh-CN" dirty="0">
                <a:sym typeface="Wingdings" pitchFamily="2" charset="2"/>
              </a:rPr>
              <a:t>3.14);</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a:t>Fun</a:t>
            </a:r>
            <a:r>
              <a:rPr lang="en-US" altLang="zh-CN" dirty="0"/>
              <a:t>(4)</a:t>
            </a:r>
            <a:r>
              <a:rPr lang="en-US" altLang="zh-CN" dirty="0">
                <a:sym typeface="Wingdings" pitchFamily="2" charset="2"/>
              </a:rPr>
              <a:t> d[0] = 3.14; a[0], a[1]; a[4]=1073741824 (</a:t>
            </a:r>
            <a:r>
              <a:rPr lang="zh-CN" altLang="en-US" dirty="0">
                <a:sym typeface="Wingdings" pitchFamily="2" charset="2"/>
              </a:rPr>
              <a:t>数组越界</a:t>
            </a:r>
            <a:r>
              <a:rPr lang="en-US" altLang="zh-CN" dirty="0">
                <a:sym typeface="Wingdings" pitchFamily="2" charset="2"/>
              </a:rPr>
              <a:t>,</a:t>
            </a:r>
            <a:r>
              <a:rPr lang="en-US" altLang="zh-CN" baseline="0" dirty="0">
                <a:sym typeface="Wingdings" pitchFamily="2" charset="2"/>
              </a:rPr>
              <a:t> </a:t>
            </a:r>
            <a:r>
              <a:rPr lang="zh-CN" altLang="en-US" dirty="0">
                <a:sym typeface="Wingdings" pitchFamily="2" charset="2"/>
              </a:rPr>
              <a:t>且访问栈顶</a:t>
            </a:r>
            <a:r>
              <a:rPr lang="en-US" altLang="zh-CN" dirty="0">
                <a:sym typeface="Wingdings" pitchFamily="2" charset="2"/>
              </a:rPr>
              <a:t>0</a:t>
            </a:r>
            <a:r>
              <a:rPr lang="zh-CN" altLang="en-US" dirty="0">
                <a:sym typeface="Wingdings" pitchFamily="2" charset="2"/>
              </a:rPr>
              <a:t>地址的</a:t>
            </a:r>
            <a:r>
              <a:rPr lang="en-US" altLang="zh-CN" dirty="0">
                <a:sym typeface="Wingdings" pitchFamily="2" charset="2"/>
              </a:rPr>
              <a:t>saved state,</a:t>
            </a:r>
            <a:r>
              <a:rPr lang="en-US" altLang="zh-CN" baseline="0" dirty="0">
                <a:sym typeface="Wingdings" pitchFamily="2" charset="2"/>
              </a:rPr>
              <a:t> </a:t>
            </a:r>
            <a:r>
              <a:rPr lang="zh-CN" altLang="en-US" baseline="0" dirty="0">
                <a:sym typeface="Wingdings" pitchFamily="2" charset="2"/>
              </a:rPr>
              <a:t>发生段错误</a:t>
            </a:r>
            <a:r>
              <a:rPr lang="en-US" altLang="zh-CN" dirty="0">
                <a:sym typeface="Wingdings" pitchFamily="2" charset="2"/>
              </a:rPr>
              <a:t>); </a:t>
            </a:r>
            <a:r>
              <a:rPr lang="zh-CN" altLang="en-US" dirty="0">
                <a:sym typeface="Wingdings" pitchFamily="2" charset="2"/>
              </a:rPr>
              <a:t>返回 </a:t>
            </a:r>
            <a:r>
              <a:rPr lang="en-US" altLang="zh-CN" dirty="0">
                <a:sym typeface="Wingdings" pitchFamily="2" charset="2"/>
              </a:rPr>
              <a:t>d[0]=3.14; </a:t>
            </a:r>
            <a:endParaRPr lang="en-US" dirty="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Tree>
    <p:extLst>
      <p:ext uri="{BB962C8B-B14F-4D97-AF65-F5344CB8AC3E}">
        <p14:creationId xmlns:p14="http://schemas.microsoft.com/office/powerpoint/2010/main" val="37505964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6569587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r>
              <a:rPr lang="zh-CN" altLang="en-US" b="1" dirty="0"/>
              <a:t>事实四：理论算法性能（复杂度）分析      </a:t>
            </a:r>
            <a:r>
              <a:rPr lang="zh-CN" altLang="en-US" b="1" baseline="0" dirty="0"/>
              <a:t>不等于</a:t>
            </a:r>
            <a:r>
              <a:rPr lang="en-US" altLang="zh-CN" b="1" baseline="0" dirty="0"/>
              <a:t>       </a:t>
            </a:r>
            <a:r>
              <a:rPr lang="zh-CN" altLang="en-US" b="1" baseline="0" dirty="0"/>
              <a:t>实际算法性能</a:t>
            </a:r>
            <a:endParaRPr lang="en-US" altLang="zh-CN" b="1" baseline="0" dirty="0"/>
          </a:p>
          <a:p>
            <a:endParaRPr lang="en-US" baseline="0" dirty="0"/>
          </a:p>
          <a:p>
            <a:r>
              <a:rPr lang="zh-CN" altLang="en-US" sz="1200" b="1" i="0" kern="1200" dirty="0">
                <a:solidFill>
                  <a:schemeClr val="tx1"/>
                </a:solidFill>
                <a:latin typeface="Times New Roman" pitchFamily="18" charset="0"/>
                <a:ea typeface="+mn-ea"/>
                <a:cs typeface="+mn-cs"/>
              </a:rPr>
              <a:t>书中第一章</a:t>
            </a:r>
            <a:endParaRPr lang="en-US" altLang="zh-CN" sz="1200" b="1" i="0" kern="1200" dirty="0">
              <a:solidFill>
                <a:schemeClr val="tx1"/>
              </a:solidFill>
              <a:latin typeface="Times New Roman" pitchFamily="18" charset="0"/>
              <a:ea typeface="+mn-ea"/>
              <a:cs typeface="+mn-cs"/>
            </a:endParaRPr>
          </a:p>
          <a:p>
            <a:r>
              <a:rPr lang="en-US" b="1" baseline="0" dirty="0"/>
              <a:t>http://www.cppblog.com/xuyuan77/archive/2008/07/04/55372.html</a:t>
            </a:r>
          </a:p>
          <a:p>
            <a:endParaRPr lang="en-US" altLang="zh-CN" sz="1200" b="1" dirty="0"/>
          </a:p>
          <a:p>
            <a:r>
              <a:rPr lang="zh-CN" altLang="en-US" sz="1200" b="1" dirty="0"/>
              <a:t>程序是如何编译</a:t>
            </a:r>
            <a:endParaRPr lang="en-US" altLang="zh-CN" sz="1200" b="1" dirty="0"/>
          </a:p>
          <a:p>
            <a:r>
              <a:rPr lang="zh-CN" altLang="en-US" sz="1200" b="0" i="0" kern="1200" dirty="0">
                <a:solidFill>
                  <a:schemeClr val="tx1"/>
                </a:solidFill>
                <a:latin typeface="Times New Roman" pitchFamily="18" charset="0"/>
                <a:ea typeface="+mn-ea"/>
                <a:cs typeface="+mn-cs"/>
              </a:rPr>
              <a:t>程序的编译过程如下图所示，分为预处理、编译、汇编、链接等几个阶段。</a:t>
            </a:r>
            <a:endParaRPr lang="en-US" altLang="zh-CN" sz="1200" b="0" i="0" kern="1200" dirty="0">
              <a:solidFill>
                <a:schemeClr val="tx1"/>
              </a:solidFill>
              <a:latin typeface="Times New Roman" pitchFamily="18" charset="0"/>
              <a:ea typeface="+mn-ea"/>
              <a:cs typeface="+mn-cs"/>
            </a:endParaRPr>
          </a:p>
          <a:p>
            <a:r>
              <a:rPr lang="zh-CN" altLang="en-US" sz="1200" b="0" i="0" kern="1200" dirty="0">
                <a:solidFill>
                  <a:schemeClr val="tx1"/>
                </a:solidFill>
                <a:latin typeface="Times New Roman" pitchFamily="18" charset="0"/>
                <a:ea typeface="+mn-ea"/>
                <a:cs typeface="+mn-cs"/>
              </a:rPr>
              <a:t>预处理：预处理相当于根据预处理命令组装成新的</a:t>
            </a:r>
            <a:r>
              <a:rPr lang="en-US" altLang="zh-CN" sz="1200" b="0" i="0" kern="1200" dirty="0">
                <a:solidFill>
                  <a:schemeClr val="tx1"/>
                </a:solidFill>
                <a:latin typeface="Times New Roman" pitchFamily="18" charset="0"/>
                <a:ea typeface="+mn-ea"/>
                <a:cs typeface="+mn-cs"/>
              </a:rPr>
              <a:t>C</a:t>
            </a:r>
            <a:r>
              <a:rPr lang="zh-CN" altLang="en-US" sz="1200" b="0" i="0" kern="1200" dirty="0">
                <a:solidFill>
                  <a:schemeClr val="tx1"/>
                </a:solidFill>
                <a:latin typeface="Times New Roman" pitchFamily="18" charset="0"/>
                <a:ea typeface="+mn-ea"/>
                <a:cs typeface="+mn-cs"/>
              </a:rPr>
              <a:t>程序，不过常以</a:t>
            </a:r>
            <a:r>
              <a:rPr lang="en-US" altLang="zh-CN" sz="1200" b="0" i="0" kern="1200" dirty="0" err="1">
                <a:solidFill>
                  <a:schemeClr val="tx1"/>
                </a:solidFill>
                <a:latin typeface="Times New Roman" pitchFamily="18" charset="0"/>
                <a:ea typeface="+mn-ea"/>
                <a:cs typeface="+mn-cs"/>
              </a:rPr>
              <a:t>i</a:t>
            </a:r>
            <a:r>
              <a:rPr lang="zh-CN" altLang="en-US" sz="1200" b="0" i="0" kern="1200" dirty="0">
                <a:solidFill>
                  <a:schemeClr val="tx1"/>
                </a:solidFill>
                <a:latin typeface="Times New Roman" pitchFamily="18" charset="0"/>
                <a:ea typeface="+mn-ea"/>
                <a:cs typeface="+mn-cs"/>
              </a:rPr>
              <a:t>为扩展名。</a:t>
            </a:r>
            <a:br>
              <a:rPr lang="zh-CN" altLang="en-US" dirty="0"/>
            </a:br>
            <a:r>
              <a:rPr lang="zh-CN" altLang="en-US" sz="1200" b="0" i="0" kern="1200" dirty="0">
                <a:solidFill>
                  <a:schemeClr val="tx1"/>
                </a:solidFill>
                <a:latin typeface="Times New Roman" pitchFamily="18" charset="0"/>
                <a:ea typeface="+mn-ea"/>
                <a:cs typeface="+mn-cs"/>
              </a:rPr>
              <a:t>编译：    将得到的</a:t>
            </a:r>
            <a:r>
              <a:rPr lang="en-US" altLang="zh-CN" sz="1200" b="0" i="0" kern="1200" dirty="0" err="1">
                <a:solidFill>
                  <a:schemeClr val="tx1"/>
                </a:solidFill>
                <a:latin typeface="Times New Roman" pitchFamily="18" charset="0"/>
                <a:ea typeface="+mn-ea"/>
                <a:cs typeface="+mn-cs"/>
              </a:rPr>
              <a:t>i</a:t>
            </a:r>
            <a:r>
              <a:rPr lang="zh-CN" altLang="en-US" sz="1200" b="0" i="0" kern="1200" dirty="0">
                <a:solidFill>
                  <a:schemeClr val="tx1"/>
                </a:solidFill>
                <a:latin typeface="Times New Roman" pitchFamily="18" charset="0"/>
                <a:ea typeface="+mn-ea"/>
                <a:cs typeface="+mn-cs"/>
              </a:rPr>
              <a:t>文件翻译成汇编代码。</a:t>
            </a:r>
            <a:r>
              <a:rPr lang="en-US" altLang="zh-CN" sz="1200" b="0" i="0" kern="1200" dirty="0">
                <a:solidFill>
                  <a:schemeClr val="tx1"/>
                </a:solidFill>
                <a:latin typeface="Times New Roman" pitchFamily="18" charset="0"/>
                <a:ea typeface="+mn-ea"/>
                <a:cs typeface="+mn-cs"/>
              </a:rPr>
              <a:t>s</a:t>
            </a:r>
            <a:r>
              <a:rPr lang="zh-CN" altLang="en-US" sz="1200" b="0" i="0" kern="1200" dirty="0">
                <a:solidFill>
                  <a:schemeClr val="tx1"/>
                </a:solidFill>
                <a:latin typeface="Times New Roman" pitchFamily="18" charset="0"/>
                <a:ea typeface="+mn-ea"/>
                <a:cs typeface="+mn-cs"/>
              </a:rPr>
              <a:t>文件。</a:t>
            </a:r>
            <a:br>
              <a:rPr lang="zh-CN" altLang="en-US" dirty="0"/>
            </a:br>
            <a:r>
              <a:rPr lang="zh-CN" altLang="en-US" sz="1200" b="0" i="0" kern="1200" dirty="0">
                <a:solidFill>
                  <a:schemeClr val="tx1"/>
                </a:solidFill>
                <a:latin typeface="Times New Roman" pitchFamily="18" charset="0"/>
                <a:ea typeface="+mn-ea"/>
                <a:cs typeface="+mn-cs"/>
              </a:rPr>
              <a:t>汇编：    将汇编文件翻译成机器指令，并打包成可重定位目标程序的</a:t>
            </a:r>
            <a:r>
              <a:rPr lang="en-US" altLang="zh-CN" sz="1200" b="0" i="0" kern="1200" dirty="0">
                <a:solidFill>
                  <a:schemeClr val="tx1"/>
                </a:solidFill>
                <a:latin typeface="Times New Roman" pitchFamily="18" charset="0"/>
                <a:ea typeface="+mn-ea"/>
                <a:cs typeface="+mn-cs"/>
              </a:rPr>
              <a:t>O</a:t>
            </a:r>
            <a:r>
              <a:rPr lang="zh-CN" altLang="en-US" sz="1200" b="0" i="0" kern="1200" dirty="0">
                <a:solidFill>
                  <a:schemeClr val="tx1"/>
                </a:solidFill>
                <a:latin typeface="Times New Roman" pitchFamily="18" charset="0"/>
                <a:ea typeface="+mn-ea"/>
                <a:cs typeface="+mn-cs"/>
              </a:rPr>
              <a:t>文件。该文件是二进制文件，字节编码是机器指令。</a:t>
            </a:r>
            <a:br>
              <a:rPr lang="zh-CN" altLang="en-US" dirty="0"/>
            </a:br>
            <a:r>
              <a:rPr lang="zh-CN" altLang="en-US" sz="1200" b="0" i="0" kern="1200" dirty="0">
                <a:solidFill>
                  <a:schemeClr val="tx1"/>
                </a:solidFill>
                <a:latin typeface="Times New Roman" pitchFamily="18" charset="0"/>
                <a:ea typeface="+mn-ea"/>
                <a:cs typeface="+mn-cs"/>
              </a:rPr>
              <a:t>链接：    将引用的其他</a:t>
            </a:r>
            <a:r>
              <a:rPr lang="en-US" altLang="zh-CN" sz="1200" b="0" i="0" kern="1200" dirty="0">
                <a:solidFill>
                  <a:schemeClr val="tx1"/>
                </a:solidFill>
                <a:latin typeface="Times New Roman" pitchFamily="18" charset="0"/>
                <a:ea typeface="+mn-ea"/>
                <a:cs typeface="+mn-cs"/>
              </a:rPr>
              <a:t>O</a:t>
            </a:r>
            <a:r>
              <a:rPr lang="zh-CN" altLang="en-US" sz="1200" b="0" i="0" kern="1200" dirty="0">
                <a:solidFill>
                  <a:schemeClr val="tx1"/>
                </a:solidFill>
                <a:latin typeface="Times New Roman" pitchFamily="18" charset="0"/>
                <a:ea typeface="+mn-ea"/>
                <a:cs typeface="+mn-cs"/>
              </a:rPr>
              <a:t>文件并入到我们程序所在的</a:t>
            </a:r>
            <a:r>
              <a:rPr lang="en-US" altLang="zh-CN" sz="1200" b="0" i="0" kern="1200" dirty="0">
                <a:solidFill>
                  <a:schemeClr val="tx1"/>
                </a:solidFill>
                <a:latin typeface="Times New Roman" pitchFamily="18" charset="0"/>
                <a:ea typeface="+mn-ea"/>
                <a:cs typeface="+mn-cs"/>
              </a:rPr>
              <a:t>o</a:t>
            </a:r>
            <a:r>
              <a:rPr lang="zh-CN" altLang="en-US" sz="1200" b="0" i="0" kern="1200" dirty="0">
                <a:solidFill>
                  <a:schemeClr val="tx1"/>
                </a:solidFill>
                <a:latin typeface="Times New Roman" pitchFamily="18" charset="0"/>
                <a:ea typeface="+mn-ea"/>
                <a:cs typeface="+mn-cs"/>
              </a:rPr>
              <a:t>文件中，处理得到最终的可执行文件。</a:t>
            </a:r>
            <a:endParaRPr lang="en-US" altLang="zh-CN" sz="1200" b="0" i="0" kern="1200" dirty="0">
              <a:solidFill>
                <a:schemeClr val="tx1"/>
              </a:solidFill>
              <a:latin typeface="Times New Roman" pitchFamily="18" charset="0"/>
              <a:ea typeface="+mn-ea"/>
              <a:cs typeface="+mn-cs"/>
            </a:endParaRPr>
          </a:p>
          <a:p>
            <a:r>
              <a:rPr lang="zh-CN" altLang="en-US" sz="1200" b="1" i="0" kern="1200" dirty="0">
                <a:solidFill>
                  <a:schemeClr val="tx1"/>
                </a:solidFill>
                <a:latin typeface="Times New Roman" pitchFamily="18" charset="0"/>
                <a:ea typeface="+mn-ea"/>
                <a:cs typeface="+mn-cs"/>
              </a:rPr>
              <a:t>程序执行</a:t>
            </a:r>
            <a:br>
              <a:rPr lang="zh-CN" altLang="en-US" sz="1200" b="1" i="0" kern="1200" dirty="0">
                <a:solidFill>
                  <a:schemeClr val="tx1"/>
                </a:solidFill>
                <a:latin typeface="Times New Roman" pitchFamily="18" charset="0"/>
                <a:ea typeface="+mn-ea"/>
                <a:cs typeface="+mn-cs"/>
              </a:rPr>
            </a:br>
            <a:r>
              <a:rPr lang="zh-CN" altLang="en-US" sz="1200" b="0" i="0" kern="1200" dirty="0">
                <a:solidFill>
                  <a:schemeClr val="tx1"/>
                </a:solidFill>
                <a:latin typeface="Times New Roman" pitchFamily="18" charset="0"/>
                <a:ea typeface="+mn-ea"/>
                <a:cs typeface="+mn-cs"/>
              </a:rPr>
              <a:t>我们已经讨论了可执行文件产生的过程。接下来讨论可执行文件执行的过程。从上面途中的彩色线条可以清晰的看到这个过程，我们简单的把它分为</a:t>
            </a:r>
            <a:r>
              <a:rPr lang="en-US" altLang="zh-CN" sz="1200" b="0" i="0" kern="1200" dirty="0">
                <a:solidFill>
                  <a:schemeClr val="tx1"/>
                </a:solidFill>
                <a:latin typeface="Times New Roman" pitchFamily="18" charset="0"/>
                <a:ea typeface="+mn-ea"/>
                <a:cs typeface="+mn-cs"/>
              </a:rPr>
              <a:t>6</a:t>
            </a:r>
            <a:r>
              <a:rPr lang="zh-CN" altLang="en-US" sz="1200" b="0" i="0" kern="1200" dirty="0">
                <a:solidFill>
                  <a:schemeClr val="tx1"/>
                </a:solidFill>
                <a:latin typeface="Times New Roman" pitchFamily="18" charset="0"/>
                <a:ea typeface="+mn-ea"/>
                <a:cs typeface="+mn-cs"/>
              </a:rPr>
              <a:t>步。</a:t>
            </a:r>
            <a:br>
              <a:rPr lang="zh-CN" altLang="en-US" dirty="0"/>
            </a:br>
            <a:r>
              <a:rPr lang="en-US" altLang="zh-CN" sz="1200" b="0" i="0" kern="1200" dirty="0">
                <a:solidFill>
                  <a:schemeClr val="tx1"/>
                </a:solidFill>
                <a:latin typeface="Times New Roman" pitchFamily="18" charset="0"/>
                <a:ea typeface="+mn-ea"/>
                <a:cs typeface="+mn-cs"/>
              </a:rPr>
              <a:t>1.shell</a:t>
            </a:r>
            <a:r>
              <a:rPr lang="zh-CN" altLang="en-US" sz="1200" b="0" i="0" kern="1200" dirty="0">
                <a:solidFill>
                  <a:schemeClr val="tx1"/>
                </a:solidFill>
                <a:latin typeface="Times New Roman" pitchFamily="18" charset="0"/>
                <a:ea typeface="+mn-ea"/>
                <a:cs typeface="+mn-cs"/>
              </a:rPr>
              <a:t>程序执行指令，等待用户输入，这里我们输入“</a:t>
            </a:r>
            <a:r>
              <a:rPr lang="en-US" altLang="zh-CN" sz="1200" b="0" i="0" kern="1200" dirty="0">
                <a:solidFill>
                  <a:schemeClr val="tx1"/>
                </a:solidFill>
                <a:latin typeface="Times New Roman" pitchFamily="18" charset="0"/>
                <a:ea typeface="+mn-ea"/>
                <a:cs typeface="+mn-cs"/>
              </a:rPr>
              <a:t>hello”</a:t>
            </a:r>
            <a:r>
              <a:rPr lang="zh-CN" altLang="en-US" sz="1200" b="0" i="0" kern="1200" dirty="0">
                <a:solidFill>
                  <a:schemeClr val="tx1"/>
                </a:solidFill>
                <a:latin typeface="Times New Roman" pitchFamily="18" charset="0"/>
                <a:ea typeface="+mn-ea"/>
                <a:cs typeface="+mn-cs"/>
              </a:rPr>
              <a:t>。</a:t>
            </a:r>
            <a:br>
              <a:rPr lang="zh-CN" altLang="en-US" dirty="0"/>
            </a:br>
            <a:r>
              <a:rPr lang="en-US" altLang="zh-CN" sz="1200" b="0" i="0" kern="1200" dirty="0">
                <a:solidFill>
                  <a:schemeClr val="tx1"/>
                </a:solidFill>
                <a:latin typeface="Times New Roman" pitchFamily="18" charset="0"/>
                <a:ea typeface="+mn-ea"/>
                <a:cs typeface="+mn-cs"/>
              </a:rPr>
              <a:t>2.shell</a:t>
            </a:r>
            <a:r>
              <a:rPr lang="zh-CN" altLang="en-US" sz="1200" b="0" i="0" kern="1200" dirty="0">
                <a:solidFill>
                  <a:schemeClr val="tx1"/>
                </a:solidFill>
                <a:latin typeface="Times New Roman" pitchFamily="18" charset="0"/>
                <a:ea typeface="+mn-ea"/>
                <a:cs typeface="+mn-cs"/>
              </a:rPr>
              <a:t>程序将字符逐一读到寄存器中</a:t>
            </a:r>
            <a:br>
              <a:rPr lang="zh-CN" altLang="en-US" dirty="0"/>
            </a:br>
            <a:r>
              <a:rPr lang="en-US" altLang="zh-CN" sz="1200" b="0" i="0" kern="1200" dirty="0">
                <a:solidFill>
                  <a:schemeClr val="tx1"/>
                </a:solidFill>
                <a:latin typeface="Times New Roman" pitchFamily="18" charset="0"/>
                <a:ea typeface="+mn-ea"/>
                <a:cs typeface="+mn-cs"/>
              </a:rPr>
              <a:t>3.</a:t>
            </a:r>
            <a:r>
              <a:rPr lang="zh-CN" altLang="en-US" sz="1200" b="0" i="0" kern="1200" dirty="0">
                <a:solidFill>
                  <a:schemeClr val="tx1"/>
                </a:solidFill>
                <a:latin typeface="Times New Roman" pitchFamily="18" charset="0"/>
                <a:ea typeface="+mn-ea"/>
                <a:cs typeface="+mn-cs"/>
              </a:rPr>
              <a:t>再从寄存器取出放到主存中</a:t>
            </a:r>
            <a:br>
              <a:rPr lang="zh-CN" altLang="en-US" dirty="0"/>
            </a:br>
            <a:r>
              <a:rPr lang="en-US" altLang="zh-CN" sz="1200" b="0" i="0" kern="1200" dirty="0">
                <a:solidFill>
                  <a:schemeClr val="tx1"/>
                </a:solidFill>
                <a:latin typeface="Times New Roman" pitchFamily="18" charset="0"/>
                <a:ea typeface="+mn-ea"/>
                <a:cs typeface="+mn-cs"/>
              </a:rPr>
              <a:t>4.</a:t>
            </a:r>
            <a:r>
              <a:rPr lang="zh-CN" altLang="en-US" sz="1200" b="0" i="0" kern="1200" dirty="0">
                <a:solidFill>
                  <a:schemeClr val="tx1"/>
                </a:solidFill>
                <a:latin typeface="Times New Roman" pitchFamily="18" charset="0"/>
                <a:ea typeface="+mn-ea"/>
                <a:cs typeface="+mn-cs"/>
              </a:rPr>
              <a:t>当我们敲入回车时，</a:t>
            </a:r>
            <a:r>
              <a:rPr lang="en-US" altLang="zh-CN" sz="1200" b="0" i="0" kern="1200" dirty="0">
                <a:solidFill>
                  <a:schemeClr val="tx1"/>
                </a:solidFill>
                <a:latin typeface="Times New Roman" pitchFamily="18" charset="0"/>
                <a:ea typeface="+mn-ea"/>
                <a:cs typeface="+mn-cs"/>
              </a:rPr>
              <a:t>shell</a:t>
            </a:r>
            <a:r>
              <a:rPr lang="zh-CN" altLang="en-US" sz="1200" b="0" i="0" kern="1200" dirty="0">
                <a:solidFill>
                  <a:schemeClr val="tx1"/>
                </a:solidFill>
                <a:latin typeface="Times New Roman" pitchFamily="18" charset="0"/>
                <a:ea typeface="+mn-ea"/>
                <a:cs typeface="+mn-cs"/>
              </a:rPr>
              <a:t>程序得知输入结束，将</a:t>
            </a:r>
            <a:r>
              <a:rPr lang="en-US" altLang="zh-CN" sz="1200" b="0" i="0" kern="1200" dirty="0">
                <a:solidFill>
                  <a:schemeClr val="tx1"/>
                </a:solidFill>
                <a:latin typeface="Times New Roman" pitchFamily="18" charset="0"/>
                <a:ea typeface="+mn-ea"/>
                <a:cs typeface="+mn-cs"/>
              </a:rPr>
              <a:t>hello</a:t>
            </a:r>
            <a:r>
              <a:rPr lang="zh-CN" altLang="en-US" sz="1200" b="0" i="0" kern="1200" dirty="0">
                <a:solidFill>
                  <a:schemeClr val="tx1"/>
                </a:solidFill>
                <a:latin typeface="Times New Roman" pitchFamily="18" charset="0"/>
                <a:ea typeface="+mn-ea"/>
                <a:cs typeface="+mn-cs"/>
              </a:rPr>
              <a:t>目标文件的代码和数据拷贝到主存，从而加载</a:t>
            </a:r>
            <a:r>
              <a:rPr lang="en-US" altLang="zh-CN" sz="1200" b="0" i="0" kern="1200" dirty="0">
                <a:solidFill>
                  <a:schemeClr val="tx1"/>
                </a:solidFill>
                <a:latin typeface="Times New Roman" pitchFamily="18" charset="0"/>
                <a:ea typeface="+mn-ea"/>
                <a:cs typeface="+mn-cs"/>
              </a:rPr>
              <a:t>hello</a:t>
            </a:r>
            <a:r>
              <a:rPr lang="zh-CN" altLang="en-US" sz="1200" b="0" i="0" kern="1200" dirty="0">
                <a:solidFill>
                  <a:schemeClr val="tx1"/>
                </a:solidFill>
                <a:latin typeface="Times New Roman" pitchFamily="18" charset="0"/>
                <a:ea typeface="+mn-ea"/>
                <a:cs typeface="+mn-cs"/>
              </a:rPr>
              <a:t>文件数据包括最终被输出的字符串“</a:t>
            </a:r>
            <a:r>
              <a:rPr lang="en-US" altLang="zh-CN" sz="1200" b="0" i="0" kern="1200" dirty="0">
                <a:solidFill>
                  <a:schemeClr val="tx1"/>
                </a:solidFill>
                <a:latin typeface="Times New Roman" pitchFamily="18" charset="0"/>
                <a:ea typeface="+mn-ea"/>
                <a:cs typeface="+mn-cs"/>
              </a:rPr>
              <a:t>hello</a:t>
            </a:r>
            <a:r>
              <a:rPr lang="zh-CN" altLang="en-US" sz="1200" b="0" i="0" kern="1200" dirty="0">
                <a:solidFill>
                  <a:schemeClr val="tx1"/>
                </a:solidFill>
                <a:latin typeface="Times New Roman" pitchFamily="18" charset="0"/>
                <a:ea typeface="+mn-ea"/>
                <a:cs typeface="+mn-cs"/>
              </a:rPr>
              <a:t>，</a:t>
            </a:r>
            <a:r>
              <a:rPr lang="en-US" altLang="zh-CN" sz="1200" b="0" i="0" kern="1200" dirty="0">
                <a:solidFill>
                  <a:schemeClr val="tx1"/>
                </a:solidFill>
                <a:latin typeface="Times New Roman" pitchFamily="18" charset="0"/>
                <a:ea typeface="+mn-ea"/>
                <a:cs typeface="+mn-cs"/>
              </a:rPr>
              <a:t>world\n”.</a:t>
            </a:r>
            <a:r>
              <a:rPr lang="zh-CN" altLang="en-US" sz="1200" b="0" i="0" kern="1200" dirty="0">
                <a:solidFill>
                  <a:schemeClr val="tx1"/>
                </a:solidFill>
                <a:latin typeface="Times New Roman" pitchFamily="18" charset="0"/>
                <a:ea typeface="+mn-ea"/>
                <a:cs typeface="+mn-cs"/>
              </a:rPr>
              <a:t>利用了</a:t>
            </a:r>
            <a:r>
              <a:rPr lang="en-US" altLang="zh-CN" sz="1200" b="0" i="0" kern="1200" dirty="0">
                <a:solidFill>
                  <a:schemeClr val="tx1"/>
                </a:solidFill>
                <a:latin typeface="Times New Roman" pitchFamily="18" charset="0"/>
                <a:ea typeface="+mn-ea"/>
                <a:cs typeface="+mn-cs"/>
              </a:rPr>
              <a:t>DMA</a:t>
            </a:r>
            <a:r>
              <a:rPr lang="zh-CN" altLang="en-US" sz="1200" b="0" i="0" kern="1200" dirty="0">
                <a:solidFill>
                  <a:schemeClr val="tx1"/>
                </a:solidFill>
                <a:latin typeface="Times New Roman" pitchFamily="18" charset="0"/>
                <a:ea typeface="+mn-ea"/>
                <a:cs typeface="+mn-cs"/>
              </a:rPr>
              <a:t>访问技术，数据可不经</a:t>
            </a:r>
            <a:r>
              <a:rPr lang="en-US" altLang="zh-CN" sz="1200" b="0" i="0" kern="1200" dirty="0">
                <a:solidFill>
                  <a:schemeClr val="tx1"/>
                </a:solidFill>
                <a:latin typeface="Times New Roman" pitchFamily="18" charset="0"/>
                <a:ea typeface="+mn-ea"/>
                <a:cs typeface="+mn-cs"/>
              </a:rPr>
              <a:t>CPU</a:t>
            </a:r>
            <a:r>
              <a:rPr lang="zh-CN" altLang="en-US" sz="1200" b="0" i="0" kern="1200" dirty="0">
                <a:solidFill>
                  <a:schemeClr val="tx1"/>
                </a:solidFill>
                <a:latin typeface="Times New Roman" pitchFamily="18" charset="0"/>
                <a:ea typeface="+mn-ea"/>
                <a:cs typeface="+mn-cs"/>
              </a:rPr>
              <a:t>直接到主存</a:t>
            </a:r>
            <a:br>
              <a:rPr lang="zh-CN" altLang="en-US" dirty="0"/>
            </a:br>
            <a:r>
              <a:rPr lang="en-US" altLang="zh-CN" sz="1200" b="0" i="0" kern="1200" dirty="0">
                <a:solidFill>
                  <a:schemeClr val="tx1"/>
                </a:solidFill>
                <a:latin typeface="Times New Roman" pitchFamily="18" charset="0"/>
                <a:ea typeface="+mn-ea"/>
                <a:cs typeface="+mn-cs"/>
              </a:rPr>
              <a:t>5.</a:t>
            </a:r>
            <a:r>
              <a:rPr lang="zh-CN" altLang="en-US" sz="1200" b="0" i="0" kern="1200" dirty="0">
                <a:solidFill>
                  <a:schemeClr val="tx1"/>
                </a:solidFill>
                <a:latin typeface="Times New Roman" pitchFamily="18" charset="0"/>
                <a:ea typeface="+mn-ea"/>
                <a:cs typeface="+mn-cs"/>
              </a:rPr>
              <a:t>执行主程序中的机器语言指令，将“</a:t>
            </a:r>
            <a:r>
              <a:rPr lang="en-US" altLang="zh-CN" sz="1200" b="0" i="0" kern="1200" dirty="0">
                <a:solidFill>
                  <a:schemeClr val="tx1"/>
                </a:solidFill>
                <a:latin typeface="Times New Roman" pitchFamily="18" charset="0"/>
                <a:ea typeface="+mn-ea"/>
                <a:cs typeface="+mn-cs"/>
              </a:rPr>
              <a:t>hello</a:t>
            </a:r>
            <a:r>
              <a:rPr lang="zh-CN" altLang="en-US" sz="1200" b="0" i="0" kern="1200" dirty="0">
                <a:solidFill>
                  <a:schemeClr val="tx1"/>
                </a:solidFill>
                <a:latin typeface="Times New Roman" pitchFamily="18" charset="0"/>
                <a:ea typeface="+mn-ea"/>
                <a:cs typeface="+mn-cs"/>
              </a:rPr>
              <a:t>，</a:t>
            </a:r>
            <a:r>
              <a:rPr lang="en-US" altLang="zh-CN" sz="1200" b="0" i="0" kern="1200" dirty="0">
                <a:solidFill>
                  <a:schemeClr val="tx1"/>
                </a:solidFill>
                <a:latin typeface="Times New Roman" pitchFamily="18" charset="0"/>
                <a:ea typeface="+mn-ea"/>
                <a:cs typeface="+mn-cs"/>
              </a:rPr>
              <a:t>world\n”</a:t>
            </a:r>
            <a:r>
              <a:rPr lang="zh-CN" altLang="en-US" sz="1200" b="0" i="0" kern="1200" dirty="0">
                <a:solidFill>
                  <a:schemeClr val="tx1"/>
                </a:solidFill>
                <a:latin typeface="Times New Roman" pitchFamily="18" charset="0"/>
                <a:ea typeface="+mn-ea"/>
                <a:cs typeface="+mn-cs"/>
              </a:rPr>
              <a:t>串的字节从主存拷贝到寄存器堆。</a:t>
            </a:r>
            <a:br>
              <a:rPr lang="zh-CN" altLang="en-US" dirty="0"/>
            </a:br>
            <a:r>
              <a:rPr lang="en-US" altLang="zh-CN" sz="1200" b="0" i="0" kern="1200" dirty="0">
                <a:solidFill>
                  <a:schemeClr val="tx1"/>
                </a:solidFill>
                <a:latin typeface="Times New Roman" pitchFamily="18" charset="0"/>
                <a:ea typeface="+mn-ea"/>
                <a:cs typeface="+mn-cs"/>
              </a:rPr>
              <a:t>6.</a:t>
            </a:r>
            <a:r>
              <a:rPr lang="zh-CN" altLang="en-US" sz="1200" b="0" i="0" kern="1200" dirty="0">
                <a:solidFill>
                  <a:schemeClr val="tx1"/>
                </a:solidFill>
                <a:latin typeface="Times New Roman" pitchFamily="18" charset="0"/>
                <a:ea typeface="+mn-ea"/>
                <a:cs typeface="+mn-cs"/>
              </a:rPr>
              <a:t>从寄存器中把文件拷贝到显示设备。</a:t>
            </a:r>
            <a:endParaRPr lang="en-US" baseline="0" dirty="0"/>
          </a:p>
          <a:p>
            <a:endParaRPr lang="en-US" baseline="0" dirty="0"/>
          </a:p>
          <a:p>
            <a:r>
              <a:rPr lang="zh-CN" altLang="en-US" b="1" baseline="0" dirty="0"/>
              <a:t>怎样衡量程序性能</a:t>
            </a:r>
            <a:r>
              <a:rPr lang="zh-CN" altLang="en-US" baseline="0" dirty="0"/>
              <a:t>：最重要时间，比如排序算法，大规模数据查找算法，等等。还有其他标准，比如内存占用，能耗，等。</a:t>
            </a:r>
            <a:endParaRPr lang="en-US" baseline="0" dirty="0"/>
          </a:p>
        </p:txBody>
      </p:sp>
    </p:spTree>
    <p:extLst>
      <p:ext uri="{BB962C8B-B14F-4D97-AF65-F5344CB8AC3E}">
        <p14:creationId xmlns:p14="http://schemas.microsoft.com/office/powerpoint/2010/main" val="36227748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zh-CN" altLang="en-US" dirty="0"/>
              <a:t>双重循环顺序交换</a:t>
            </a:r>
            <a:endParaRPr lang="en-US" altLang="zh-CN" dirty="0"/>
          </a:p>
          <a:p>
            <a:pPr>
              <a:buFont typeface="Arial" pitchFamily="34" charset="0"/>
              <a:buChar char="•"/>
            </a:pPr>
            <a:r>
              <a:rPr lang="en-US" altLang="zh-CN" dirty="0"/>
              <a:t> </a:t>
            </a:r>
            <a:r>
              <a:rPr lang="zh-CN" altLang="en-US" dirty="0"/>
              <a:t>算法复杂度，交换前后性能不变</a:t>
            </a:r>
            <a:endParaRPr lang="en-US" altLang="zh-CN" dirty="0"/>
          </a:p>
          <a:p>
            <a:pPr>
              <a:buFont typeface="Arial" pitchFamily="34" charset="0"/>
              <a:buChar char="•"/>
            </a:pPr>
            <a:r>
              <a:rPr lang="zh-CN" altLang="en-US" baseline="0" dirty="0"/>
              <a:t> 但是，可能</a:t>
            </a:r>
            <a:r>
              <a:rPr lang="zh-CN" altLang="en-US" dirty="0"/>
              <a:t>导致</a:t>
            </a:r>
            <a:r>
              <a:rPr lang="zh-CN" altLang="en-US" baseline="0" dirty="0"/>
              <a:t>实际</a:t>
            </a:r>
            <a:r>
              <a:rPr lang="zh-CN" altLang="en-US" dirty="0"/>
              <a:t>性能（程序执行速度）</a:t>
            </a:r>
            <a:r>
              <a:rPr lang="en-US" altLang="zh-CN" dirty="0"/>
              <a:t>21</a:t>
            </a:r>
            <a:r>
              <a:rPr lang="zh-CN" altLang="en-US" dirty="0"/>
              <a:t>倍的差距</a:t>
            </a:r>
            <a:endParaRPr lang="en-US" altLang="zh-CN" dirty="0"/>
          </a:p>
          <a:p>
            <a:pPr>
              <a:buFont typeface="Arial" pitchFamily="34" charset="0"/>
              <a:buNone/>
            </a:pPr>
            <a:endParaRPr lang="en-US" dirty="0"/>
          </a:p>
          <a:p>
            <a:pPr>
              <a:buFont typeface="Arial" pitchFamily="34" charset="0"/>
              <a:buNone/>
            </a:pPr>
            <a:r>
              <a:rPr lang="en-US" dirty="0"/>
              <a:t>a[10][10] </a:t>
            </a:r>
            <a:r>
              <a:rPr lang="en-US" dirty="0" err="1"/>
              <a:t>layed</a:t>
            </a:r>
            <a:r>
              <a:rPr lang="en-US" dirty="0"/>
              <a:t> out as: a[0][0] a[0][1] ... a[0][9]  a[1][0] ... a[1][9] ..... a[9][0] ... a[9][9]</a:t>
            </a:r>
          </a:p>
          <a:p>
            <a:pPr>
              <a:buFont typeface="Arial" pitchFamily="34" charset="0"/>
              <a:buNone/>
            </a:pPr>
            <a:r>
              <a:rPr lang="en-US" dirty="0" err="1"/>
              <a:t>Copyij</a:t>
            </a:r>
            <a:r>
              <a:rPr lang="en-US" dirty="0"/>
              <a:t> accesses memory in linear fashion, </a:t>
            </a:r>
            <a:r>
              <a:rPr lang="en-US" dirty="0" err="1"/>
              <a:t>Copyji</a:t>
            </a:r>
            <a:r>
              <a:rPr lang="en-US" dirty="0"/>
              <a:t> in </a:t>
            </a:r>
            <a:r>
              <a:rPr lang="en-US" dirty="0" err="1"/>
              <a:t>strided</a:t>
            </a:r>
            <a:r>
              <a:rPr lang="en-US" dirty="0"/>
              <a:t>.  Bad locality and Bad point on memory mountain.</a:t>
            </a:r>
          </a:p>
          <a:p>
            <a:pPr>
              <a:buFont typeface="Arial" pitchFamily="34" charset="0"/>
              <a:buNone/>
            </a:pPr>
            <a:endParaRPr lang="en-US" dirty="0"/>
          </a:p>
          <a:p>
            <a:pPr>
              <a:buFont typeface="Arial" pitchFamily="34" charset="0"/>
              <a:buNone/>
            </a:pPr>
            <a:r>
              <a:rPr lang="en-US" dirty="0"/>
              <a:t>Dell </a:t>
            </a:r>
            <a:r>
              <a:rPr lang="zh-CN" altLang="en-US" dirty="0"/>
              <a:t>台式机，</a:t>
            </a:r>
            <a:r>
              <a:rPr lang="en-US" sz="1200" dirty="0">
                <a:solidFill>
                  <a:schemeClr val="accent2"/>
                </a:solidFill>
                <a:effectLst>
                  <a:outerShdw blurRad="38100" dist="38100" dir="2700000" algn="tl">
                    <a:srgbClr val="000000">
                      <a:alpha val="43137"/>
                    </a:srgbClr>
                  </a:outerShdw>
                </a:effectLst>
                <a:latin typeface="Calibri" charset="0"/>
                <a:ea typeface="Calibri" charset="0"/>
                <a:cs typeface="Calibri" charset="0"/>
                <a:sym typeface="Calibri" charset="0"/>
              </a:rPr>
              <a:t>Pentium 4 </a:t>
            </a:r>
            <a:r>
              <a:rPr lang="en-US" dirty="0"/>
              <a:t>2GHz machine. How long does it take?</a:t>
            </a:r>
            <a:r>
              <a:rPr lang="zh-CN" altLang="en-US" dirty="0"/>
              <a:t>行优先访问</a:t>
            </a:r>
            <a:r>
              <a:rPr lang="en-US" dirty="0"/>
              <a:t>Answer ~33ms</a:t>
            </a:r>
            <a:r>
              <a:rPr lang="zh-CN" altLang="en-US" dirty="0"/>
              <a:t>，列优先访问</a:t>
            </a:r>
            <a:r>
              <a:rPr lang="en-US" dirty="0"/>
              <a:t>~770ms total</a:t>
            </a:r>
            <a:r>
              <a:rPr lang="zh-CN" altLang="en-US" dirty="0"/>
              <a:t>。</a:t>
            </a:r>
            <a:endParaRPr lang="en-US" altLang="zh-CN" dirty="0"/>
          </a:p>
          <a:p>
            <a:pPr>
              <a:buFont typeface="Arial" pitchFamily="34" charset="0"/>
              <a:buNone/>
            </a:pPr>
            <a:r>
              <a:rPr lang="zh-CN" altLang="en-US" dirty="0"/>
              <a:t>行优先访问，比列优先访问快 </a:t>
            </a:r>
            <a:r>
              <a:rPr lang="en-US" dirty="0"/>
              <a:t>&gt;</a:t>
            </a:r>
            <a:r>
              <a:rPr lang="en-US" altLang="zh-CN" dirty="0"/>
              <a:t>20 </a:t>
            </a:r>
            <a:r>
              <a:rPr lang="zh-CN" altLang="en-US" dirty="0"/>
              <a:t>倍</a:t>
            </a:r>
            <a:br>
              <a:rPr lang="en-US" dirty="0"/>
            </a:br>
            <a:endParaRPr lang="en-US" dirty="0"/>
          </a:p>
          <a:p>
            <a:pPr>
              <a:buFont typeface="Arial" pitchFamily="34" charset="0"/>
              <a:buNone/>
            </a:pPr>
            <a:endParaRPr lang="en-US" dirty="0"/>
          </a:p>
          <a:p>
            <a:pPr>
              <a:buFont typeface="Arial" pitchFamily="34" charset="0"/>
              <a:buNone/>
            </a:pPr>
            <a:r>
              <a:rPr lang="en-US" dirty="0"/>
              <a:t>Dell </a:t>
            </a:r>
            <a:r>
              <a:rPr lang="zh-CN" altLang="en-US" dirty="0"/>
              <a:t>台式机，</a:t>
            </a:r>
            <a:r>
              <a:rPr lang="en-US" dirty="0"/>
              <a:t>I3 core</a:t>
            </a:r>
            <a:r>
              <a:rPr lang="en-US" altLang="zh-CN" dirty="0"/>
              <a:t>, 4GB</a:t>
            </a:r>
            <a:r>
              <a:rPr lang="en-US" altLang="zh-CN" baseline="0" dirty="0"/>
              <a:t> </a:t>
            </a:r>
            <a:r>
              <a:rPr lang="zh-CN" altLang="en-US" baseline="0" dirty="0"/>
              <a:t>内存</a:t>
            </a:r>
            <a:r>
              <a:rPr lang="en-US" altLang="zh-CN" baseline="0" dirty="0"/>
              <a:t>, 3.1GHz</a:t>
            </a:r>
            <a:endParaRPr lang="en-US" dirty="0"/>
          </a:p>
          <a:p>
            <a:pPr>
              <a:buFont typeface="Arial" pitchFamily="34" charset="0"/>
              <a:buNone/>
            </a:pPr>
            <a:r>
              <a:rPr lang="en-US" altLang="zh-CN" dirty="0"/>
              <a:t>11-28 ms = 17ms</a:t>
            </a:r>
          </a:p>
          <a:p>
            <a:pPr>
              <a:buFont typeface="Arial" pitchFamily="34" charset="0"/>
              <a:buNone/>
            </a:pPr>
            <a:r>
              <a:rPr lang="en-US" dirty="0"/>
              <a:t>11</a:t>
            </a:r>
            <a:r>
              <a:rPr lang="en-US" altLang="zh-CN" dirty="0"/>
              <a:t>-93 ms = 82ms</a:t>
            </a:r>
          </a:p>
          <a:p>
            <a:pPr>
              <a:buFont typeface="Arial" pitchFamily="34" charset="0"/>
              <a:buNone/>
            </a:pPr>
            <a:r>
              <a:rPr lang="zh-CN" altLang="en-US" dirty="0"/>
              <a:t>行优先访问，比列优先访问快 </a:t>
            </a:r>
            <a:r>
              <a:rPr lang="en-US" altLang="zh-CN" dirty="0"/>
              <a:t>5</a:t>
            </a:r>
            <a:r>
              <a:rPr lang="zh-CN" altLang="en-US" dirty="0"/>
              <a:t>倍</a:t>
            </a:r>
            <a:endParaRPr lang="en-US" dirty="0"/>
          </a:p>
        </p:txBody>
      </p:sp>
    </p:spTree>
    <p:extLst>
      <p:ext uri="{BB962C8B-B14F-4D97-AF65-F5344CB8AC3E}">
        <p14:creationId xmlns:p14="http://schemas.microsoft.com/office/powerpoint/2010/main" val="28477901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zh-CN" altLang="en-US" b="1" dirty="0"/>
              <a:t>事实五：</a:t>
            </a:r>
            <a:r>
              <a:rPr lang="zh-CN" altLang="en-US" sz="1200" dirty="0"/>
              <a:t>计算机网络环境下的新问题</a:t>
            </a:r>
            <a:endParaRPr lang="en-US" altLang="zh-CN" sz="1200" dirty="0"/>
          </a:p>
          <a:p>
            <a:endParaRPr lang="en-US" altLang="zh-CN" b="1" dirty="0"/>
          </a:p>
          <a:p>
            <a:pPr marL="241264" indent="-241264">
              <a:buAutoNum type="arabicPeriod"/>
            </a:pPr>
            <a:r>
              <a:rPr lang="zh-CN" altLang="en-US" b="0" dirty="0"/>
              <a:t>我们都知道：计算机需要输入输出，</a:t>
            </a:r>
            <a:endParaRPr lang="en-US" altLang="zh-CN" b="0" dirty="0"/>
          </a:p>
          <a:p>
            <a:pPr marL="241264" indent="-241264">
              <a:buAutoNum type="arabicPeriod"/>
            </a:pPr>
            <a:r>
              <a:rPr lang="zh-CN" altLang="en-US" b="0" dirty="0"/>
              <a:t>有了输入，大多数程序或者算法的运行才具有实际意义。比如一个加法器，肯定要有输入才会有结果。</a:t>
            </a:r>
            <a:r>
              <a:rPr lang="en-US" altLang="zh-CN" b="0" dirty="0"/>
              <a:t>”hello world”</a:t>
            </a:r>
            <a:r>
              <a:rPr lang="zh-CN" altLang="en-US" b="0" dirty="0"/>
              <a:t>程序没有输入但却没实际意义。</a:t>
            </a:r>
            <a:endParaRPr lang="en-US" altLang="zh-CN" b="0" dirty="0"/>
          </a:p>
          <a:p>
            <a:pPr marL="241264" indent="-241264">
              <a:buAutoNum type="arabicPeriod"/>
            </a:pPr>
            <a:r>
              <a:rPr lang="zh-CN" altLang="en-US" b="0" dirty="0"/>
              <a:t>运行之后，执行结果会以各种形式输出，可以是加法运算结果，也可以是更复杂的输出结果。</a:t>
            </a:r>
            <a:endParaRPr lang="en-US" altLang="zh-CN" b="0" dirty="0"/>
          </a:p>
          <a:p>
            <a:pPr marL="241264" indent="-241264">
              <a:buAutoNum type="arabicPeriod"/>
            </a:pPr>
            <a:r>
              <a:rPr lang="zh-CN" altLang="en-US" b="0" dirty="0"/>
              <a:t>程序数据输入来源主要两种</a:t>
            </a:r>
            <a:endParaRPr lang="en-US" altLang="zh-CN" b="0" dirty="0"/>
          </a:p>
          <a:p>
            <a:pPr marL="241264" indent="-241264">
              <a:buFont typeface="Arial" pitchFamily="34" charset="0"/>
              <a:buChar char="•"/>
            </a:pPr>
            <a:r>
              <a:rPr lang="zh-CN" altLang="en-US" b="0" dirty="0"/>
              <a:t>本地磁盘</a:t>
            </a:r>
            <a:endParaRPr lang="en-US" altLang="zh-CN" b="0" dirty="0"/>
          </a:p>
          <a:p>
            <a:pPr marL="241264" indent="-241264">
              <a:buFont typeface="Arial" pitchFamily="34" charset="0"/>
              <a:buChar char="•"/>
            </a:pPr>
            <a:r>
              <a:rPr lang="zh-CN" altLang="en-US" b="0" dirty="0"/>
              <a:t>网络（中别的计算机）</a:t>
            </a:r>
            <a:endParaRPr lang="en-US" altLang="zh-CN" b="0" dirty="0"/>
          </a:p>
        </p:txBody>
      </p:sp>
    </p:spTree>
    <p:extLst>
      <p:ext uri="{BB962C8B-B14F-4D97-AF65-F5344CB8AC3E}">
        <p14:creationId xmlns:p14="http://schemas.microsoft.com/office/powerpoint/2010/main" val="4183934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zh-CN" altLang="en-US" b="1" dirty="0"/>
              <a:t>事实五：</a:t>
            </a:r>
            <a:r>
              <a:rPr lang="zh-CN" altLang="en-US" sz="1200" dirty="0"/>
              <a:t>计算机网络环境下的新问题</a:t>
            </a:r>
            <a:endParaRPr lang="en-US" altLang="zh-CN" sz="1200" dirty="0"/>
          </a:p>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zh-CN" sz="1200" dirty="0"/>
          </a:p>
          <a:p>
            <a:pPr marL="0" marR="0" indent="0" algn="l" defTabSz="914400" rtl="0" eaLnBrk="0" fontAlgn="base" latinLnBrk="0" hangingPunct="0">
              <a:lnSpc>
                <a:spcPct val="100000"/>
              </a:lnSpc>
              <a:spcBef>
                <a:spcPct val="30000"/>
              </a:spcBef>
              <a:spcAft>
                <a:spcPct val="0"/>
              </a:spcAft>
              <a:buClrTx/>
              <a:buSzTx/>
              <a:buFontTx/>
              <a:buNone/>
              <a:tabLst/>
              <a:defRPr/>
            </a:pPr>
            <a:r>
              <a:rPr lang="zh-CN" altLang="en-US" sz="1200" dirty="0"/>
              <a:t>从网络中获得数据时，如何保证</a:t>
            </a:r>
            <a:r>
              <a:rPr lang="zh-CN" altLang="en-US" sz="1200" b="1" u="sng" dirty="0"/>
              <a:t>通信过程中数据的正确性</a:t>
            </a:r>
            <a:r>
              <a:rPr lang="zh-CN" altLang="en-US" sz="1200" dirty="0"/>
              <a:t>成为关键问题。</a:t>
            </a:r>
            <a:endParaRPr lang="en-US" altLang="zh-CN" sz="1200" dirty="0"/>
          </a:p>
          <a:p>
            <a:endParaRPr lang="en-US" altLang="zh-CN" dirty="0"/>
          </a:p>
          <a:p>
            <a:pPr marL="228600" indent="-228600">
              <a:buAutoNum type="arabicPeriod"/>
            </a:pPr>
            <a:r>
              <a:rPr lang="zh-CN" altLang="en-US" dirty="0"/>
              <a:t>并发操作：是指在同一时间可能有多个用户对同一数据进行读写操作</a:t>
            </a:r>
            <a:endParaRPr lang="en-US" altLang="zh-CN" dirty="0"/>
          </a:p>
          <a:p>
            <a:pPr marL="228600" indent="-228600">
              <a:buAutoNum type="arabicPeriod"/>
            </a:pPr>
            <a:r>
              <a:rPr lang="zh-CN" altLang="en-US" dirty="0"/>
              <a:t>并发控制：为提高系统的并发控制能力</a:t>
            </a:r>
            <a:r>
              <a:rPr lang="en-US" altLang="zh-CN" dirty="0"/>
              <a:t>,</a:t>
            </a:r>
            <a:r>
              <a:rPr lang="zh-CN" altLang="en-US" dirty="0"/>
              <a:t>传统的解决方法案是基于锁模型或时间片模型实现冲突操作的串行化调度</a:t>
            </a:r>
            <a:endParaRPr lang="en-US" altLang="zh-CN" dirty="0"/>
          </a:p>
          <a:p>
            <a:pPr marL="685800" lvl="1" indent="-228600">
              <a:buAutoNum type="arabicPeriod"/>
            </a:pPr>
            <a:r>
              <a:rPr lang="zh-CN" altLang="en-US" dirty="0"/>
              <a:t>在本机</a:t>
            </a:r>
            <a:r>
              <a:rPr lang="en-US" altLang="zh-CN" dirty="0"/>
              <a:t>OS</a:t>
            </a:r>
            <a:r>
              <a:rPr lang="zh-CN" altLang="en-US" dirty="0"/>
              <a:t>中，并发控制容易实现</a:t>
            </a:r>
            <a:endParaRPr lang="en-US" altLang="zh-CN" dirty="0"/>
          </a:p>
          <a:p>
            <a:pPr marL="685800" lvl="1" indent="-228600">
              <a:buAutoNum type="arabicPeriod"/>
            </a:pPr>
            <a:r>
              <a:rPr lang="zh-CN" altLang="en-US" dirty="0"/>
              <a:t>在网络中，并发控制难以实现，因为各个分布式计算机不一定会协作。</a:t>
            </a:r>
            <a:endParaRPr lang="en-US" altLang="zh-CN" dirty="0"/>
          </a:p>
          <a:p>
            <a:pPr marL="228600" indent="-228600">
              <a:buAutoNum type="arabicPeriod"/>
            </a:pPr>
            <a:r>
              <a:rPr lang="zh-CN" altLang="en-US" dirty="0"/>
              <a:t>举例：仓库</a:t>
            </a:r>
            <a:r>
              <a:rPr lang="en-US" altLang="zh-CN" dirty="0"/>
              <a:t>——</a:t>
            </a:r>
            <a:r>
              <a:rPr lang="zh-CN" altLang="en-US" dirty="0"/>
              <a:t>假设某产品库存量为</a:t>
            </a:r>
            <a:r>
              <a:rPr lang="en-US" altLang="zh-CN" dirty="0"/>
              <a:t>50</a:t>
            </a:r>
            <a:r>
              <a:rPr lang="zh-CN" altLang="en-US" dirty="0"/>
              <a:t>，现在购入该产品</a:t>
            </a:r>
            <a:r>
              <a:rPr lang="en-US" altLang="zh-CN" dirty="0"/>
              <a:t>100</a:t>
            </a:r>
            <a:r>
              <a:rPr lang="zh-CN" altLang="en-US" dirty="0"/>
              <a:t>个，执行入库操作，库存量加</a:t>
            </a:r>
            <a:r>
              <a:rPr lang="en-US" altLang="zh-CN" dirty="0"/>
              <a:t>100</a:t>
            </a:r>
            <a:r>
              <a:rPr lang="zh-CN" altLang="en-US" dirty="0"/>
              <a:t>；用掉</a:t>
            </a:r>
            <a:r>
              <a:rPr lang="en-US" altLang="zh-CN" dirty="0"/>
              <a:t>40</a:t>
            </a:r>
            <a:r>
              <a:rPr lang="zh-CN" altLang="en-US" dirty="0"/>
              <a:t>个，执行出库操作，库存量减</a:t>
            </a:r>
            <a:r>
              <a:rPr lang="en-US" altLang="zh-CN" dirty="0"/>
              <a:t>40</a:t>
            </a:r>
            <a:r>
              <a:rPr lang="zh-CN" altLang="en-US" dirty="0"/>
              <a:t>。分别用</a:t>
            </a:r>
            <a:r>
              <a:rPr lang="en-US" altLang="zh-CN" dirty="0"/>
              <a:t>T1</a:t>
            </a:r>
            <a:r>
              <a:rPr lang="zh-CN" altLang="en-US" dirty="0"/>
              <a:t>和</a:t>
            </a:r>
            <a:r>
              <a:rPr lang="en-US" altLang="zh-CN" dirty="0"/>
              <a:t>T2</a:t>
            </a:r>
            <a:r>
              <a:rPr lang="zh-CN" altLang="en-US" dirty="0"/>
              <a:t>表示入库和出库操作任务。例如，同时发生入库（</a:t>
            </a:r>
            <a:r>
              <a:rPr lang="en-US" altLang="zh-CN" dirty="0"/>
              <a:t>T1</a:t>
            </a:r>
            <a:r>
              <a:rPr lang="zh-CN" altLang="en-US" dirty="0"/>
              <a:t>）和出库（</a:t>
            </a:r>
            <a:r>
              <a:rPr lang="en-US" altLang="zh-CN" dirty="0"/>
              <a:t>T2</a:t>
            </a:r>
            <a:r>
              <a:rPr lang="zh-CN" altLang="en-US" dirty="0"/>
              <a:t>）操作，这就形成并发操作。</a:t>
            </a:r>
            <a:r>
              <a:rPr lang="en-US" altLang="zh-CN" dirty="0"/>
              <a:t>T1</a:t>
            </a:r>
            <a:r>
              <a:rPr lang="zh-CN" altLang="en-US" dirty="0"/>
              <a:t>读取库存后，</a:t>
            </a:r>
            <a:r>
              <a:rPr lang="en-US" altLang="zh-CN" dirty="0"/>
              <a:t>T2</a:t>
            </a:r>
            <a:r>
              <a:rPr lang="zh-CN" altLang="en-US" dirty="0"/>
              <a:t>也读取了同一个库存；</a:t>
            </a:r>
            <a:r>
              <a:rPr lang="en-US" altLang="zh-CN" dirty="0"/>
              <a:t>T1</a:t>
            </a:r>
            <a:r>
              <a:rPr lang="zh-CN" altLang="en-US" dirty="0"/>
              <a:t>修改库存，回写更新后的值；</a:t>
            </a:r>
            <a:r>
              <a:rPr lang="en-US" altLang="zh-CN" dirty="0"/>
              <a:t>T2</a:t>
            </a:r>
            <a:r>
              <a:rPr lang="zh-CN" altLang="en-US" dirty="0"/>
              <a:t>修改库存，也回写更新后的值。此时库存为</a:t>
            </a:r>
            <a:r>
              <a:rPr lang="en-US" altLang="zh-CN" dirty="0"/>
              <a:t>T2</a:t>
            </a:r>
            <a:r>
              <a:rPr lang="zh-CN" altLang="en-US" dirty="0"/>
              <a:t>回写的值，</a:t>
            </a:r>
            <a:r>
              <a:rPr lang="en-US" altLang="zh-CN" dirty="0"/>
              <a:t>T1</a:t>
            </a:r>
            <a:r>
              <a:rPr lang="zh-CN" altLang="en-US" dirty="0"/>
              <a:t>对库存的更新丢失。发生了“丢失更新”错误。</a:t>
            </a:r>
            <a:endParaRPr lang="en-US" altLang="zh-CN" dirty="0"/>
          </a:p>
          <a:p>
            <a:pPr marL="228600" indent="-228600">
              <a:buAutoNum type="arabicPeriod"/>
            </a:pPr>
            <a:r>
              <a:rPr lang="zh-CN" altLang="en-US" dirty="0"/>
              <a:t>参考：</a:t>
            </a:r>
            <a:r>
              <a:rPr lang="en-US" altLang="zh-CN" dirty="0"/>
              <a:t>http://shujuku.zjwchc.com/pages/jc/chap10-1.htm</a:t>
            </a:r>
          </a:p>
        </p:txBody>
      </p:sp>
    </p:spTree>
    <p:extLst>
      <p:ext uri="{BB962C8B-B14F-4D97-AF65-F5344CB8AC3E}">
        <p14:creationId xmlns:p14="http://schemas.microsoft.com/office/powerpoint/2010/main" val="30993093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zh-CN" altLang="en-US" b="1" dirty="0"/>
              <a:t>事实五：</a:t>
            </a:r>
            <a:r>
              <a:rPr lang="zh-CN" altLang="en-US" sz="1200" dirty="0"/>
              <a:t>计算机网络环境下的新问题</a:t>
            </a:r>
            <a:endParaRPr lang="en-US" altLang="zh-CN" sz="1200" dirty="0"/>
          </a:p>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zh-CN" sz="1200" dirty="0"/>
          </a:p>
          <a:p>
            <a:pPr marL="0" marR="0" indent="0" algn="l" defTabSz="914400" rtl="0" eaLnBrk="0" fontAlgn="base" latinLnBrk="0" hangingPunct="0">
              <a:lnSpc>
                <a:spcPct val="100000"/>
              </a:lnSpc>
              <a:spcBef>
                <a:spcPct val="30000"/>
              </a:spcBef>
              <a:spcAft>
                <a:spcPct val="0"/>
              </a:spcAft>
              <a:buClrTx/>
              <a:buSzTx/>
              <a:buFontTx/>
              <a:buNone/>
              <a:tabLst/>
              <a:defRPr/>
            </a:pPr>
            <a:r>
              <a:rPr lang="zh-CN" altLang="en-US" sz="1200" dirty="0"/>
              <a:t>从网络中获得数据时，如何保证</a:t>
            </a:r>
            <a:r>
              <a:rPr lang="zh-CN" altLang="en-US" sz="1200" b="1" u="sng" dirty="0"/>
              <a:t>通信过程中数据的正确性</a:t>
            </a:r>
            <a:r>
              <a:rPr lang="zh-CN" altLang="en-US" sz="1200" dirty="0"/>
              <a:t>成为关键问题。</a:t>
            </a:r>
            <a:endParaRPr lang="en-US" altLang="zh-CN" sz="1200" dirty="0"/>
          </a:p>
          <a:p>
            <a:pPr marL="228600" indent="-228600">
              <a:buAutoNum type="arabicPeriod"/>
            </a:pPr>
            <a:endParaRPr lang="en-US" b="0" dirty="0"/>
          </a:p>
          <a:p>
            <a:pPr marL="228600" indent="-228600">
              <a:buAutoNum type="arabicPeriod"/>
            </a:pPr>
            <a:r>
              <a:rPr lang="zh-CN" altLang="en-US" b="0" dirty="0"/>
              <a:t>多媒体数据传输：</a:t>
            </a:r>
            <a:r>
              <a:rPr lang="zh-CN" altLang="en-US" b="1" u="sng" dirty="0"/>
              <a:t>网络丢包问题</a:t>
            </a:r>
            <a:r>
              <a:rPr lang="zh-CN" altLang="en-US" b="0" dirty="0"/>
              <a:t>很常见。丢包是网络拥塞造成的，即用户太多，数据太多，两个或多个数据包发生冲突</a:t>
            </a:r>
            <a:r>
              <a:rPr lang="en-US" altLang="zh-CN" b="0" dirty="0"/>
              <a:t>(collision)</a:t>
            </a:r>
            <a:r>
              <a:rPr lang="zh-CN" altLang="en-US" b="0" dirty="0"/>
              <a:t>，或者路由器</a:t>
            </a:r>
            <a:r>
              <a:rPr lang="en-US" altLang="zh-CN" b="0" dirty="0"/>
              <a:t>buffer</a:t>
            </a:r>
            <a:r>
              <a:rPr lang="zh-CN" altLang="en-US" b="0" dirty="0"/>
              <a:t>已满，则部分数据包被路由器丢掉。</a:t>
            </a:r>
            <a:endParaRPr lang="en-US" altLang="zh-CN" b="0" dirty="0"/>
          </a:p>
          <a:p>
            <a:pPr marL="228600" indent="-228600">
              <a:buAutoNum type="arabicPeriod"/>
            </a:pPr>
            <a:r>
              <a:rPr lang="zh-CN" altLang="en-US" b="0" dirty="0"/>
              <a:t>用户往往选择继续观看</a:t>
            </a:r>
            <a:endParaRPr lang="en-US" altLang="zh-CN" b="0" dirty="0"/>
          </a:p>
          <a:p>
            <a:pPr marL="685800" lvl="1" indent="-228600">
              <a:buAutoNum type="arabicPeriod"/>
            </a:pPr>
            <a:r>
              <a:rPr lang="zh-CN" altLang="en-US" b="0" dirty="0"/>
              <a:t>因为画面略微不清楚是可以忍受的</a:t>
            </a:r>
            <a:endParaRPr lang="en-US" altLang="zh-CN" b="0" dirty="0"/>
          </a:p>
          <a:p>
            <a:pPr marL="685800" marR="0" lvl="1" indent="-228600" algn="l" defTabSz="914400" rtl="0" eaLnBrk="0" fontAlgn="base" latinLnBrk="0" hangingPunct="0">
              <a:lnSpc>
                <a:spcPct val="100000"/>
              </a:lnSpc>
              <a:spcBef>
                <a:spcPct val="30000"/>
              </a:spcBef>
              <a:spcAft>
                <a:spcPct val="0"/>
              </a:spcAft>
              <a:buClrTx/>
              <a:buSzTx/>
              <a:buFontTx/>
              <a:buAutoNum type="arabicPeriod"/>
              <a:tabLst/>
              <a:defRPr/>
            </a:pPr>
            <a:r>
              <a:rPr lang="zh-CN" altLang="en-US" b="0" dirty="0"/>
              <a:t>同理，声音略微延迟不清也是可以忍受的</a:t>
            </a:r>
            <a:endParaRPr lang="en-US" b="0" dirty="0"/>
          </a:p>
          <a:p>
            <a:pPr marL="685800" lvl="1" indent="-228600">
              <a:buAutoNum type="arabicPeriod"/>
            </a:pPr>
            <a:endParaRPr lang="en-US" b="0" dirty="0"/>
          </a:p>
        </p:txBody>
      </p:sp>
    </p:spTree>
    <p:extLst>
      <p:ext uri="{BB962C8B-B14F-4D97-AF65-F5344CB8AC3E}">
        <p14:creationId xmlns:p14="http://schemas.microsoft.com/office/powerpoint/2010/main" val="21658640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zh-CN" altLang="en-US" b="0" dirty="0"/>
              <a:t>手机网：手机和运营商基站，通过</a:t>
            </a:r>
            <a:r>
              <a:rPr lang="en-US" altLang="zh-CN" b="0" dirty="0"/>
              <a:t>GSM</a:t>
            </a:r>
            <a:r>
              <a:rPr lang="zh-CN" altLang="en-US" b="0" dirty="0"/>
              <a:t>，</a:t>
            </a:r>
            <a:r>
              <a:rPr lang="en-US" altLang="zh-CN" b="0" dirty="0"/>
              <a:t>3G</a:t>
            </a:r>
            <a:r>
              <a:rPr lang="zh-CN" altLang="en-US" b="0" dirty="0"/>
              <a:t>或者</a:t>
            </a:r>
            <a:r>
              <a:rPr lang="en-US" altLang="zh-CN" b="0" dirty="0"/>
              <a:t>4G</a:t>
            </a:r>
            <a:r>
              <a:rPr lang="zh-CN" altLang="en-US" b="0" dirty="0"/>
              <a:t>标准传输数据</a:t>
            </a:r>
            <a:endParaRPr lang="en-US" altLang="zh-CN" b="0" dirty="0"/>
          </a:p>
          <a:p>
            <a:pPr>
              <a:buFont typeface="Arial" pitchFamily="34" charset="0"/>
              <a:buChar char="•"/>
            </a:pPr>
            <a:r>
              <a:rPr lang="zh-CN" altLang="en-US" b="0" dirty="0"/>
              <a:t>以太网：常见的光纤，双绞线，路由器，协议时</a:t>
            </a:r>
            <a:r>
              <a:rPr lang="en-US" altLang="zh-CN" b="0" dirty="0"/>
              <a:t>Ethernet</a:t>
            </a:r>
          </a:p>
          <a:p>
            <a:pPr>
              <a:buFont typeface="Arial" pitchFamily="34" charset="0"/>
              <a:buChar char="•"/>
            </a:pPr>
            <a:r>
              <a:rPr lang="en-US" altLang="zh-CN" b="0" dirty="0" err="1"/>
              <a:t>WiFi</a:t>
            </a:r>
            <a:r>
              <a:rPr lang="zh-CN" altLang="en-US" b="0" dirty="0"/>
              <a:t>网：协议时</a:t>
            </a:r>
            <a:r>
              <a:rPr lang="en-US" altLang="zh-CN" b="0" dirty="0"/>
              <a:t>802.11</a:t>
            </a:r>
            <a:r>
              <a:rPr lang="zh-CN" altLang="en-US" b="0" dirty="0"/>
              <a:t>，也是最常用的无线网络平台（学校理科楼、图书馆、家里无线路由器都是这种）</a:t>
            </a:r>
            <a:endParaRPr lang="en-US" altLang="zh-CN" b="0" dirty="0"/>
          </a:p>
          <a:p>
            <a:pPr>
              <a:buFont typeface="Arial" pitchFamily="34" charset="0"/>
              <a:buChar char="•"/>
            </a:pPr>
            <a:endParaRPr lang="en-US" b="0" dirty="0"/>
          </a:p>
          <a:p>
            <a:pPr>
              <a:buFont typeface="Arial" pitchFamily="34" charset="0"/>
              <a:buChar char="•"/>
            </a:pPr>
            <a:endParaRPr lang="en-US" b="0" dirty="0"/>
          </a:p>
        </p:txBody>
      </p:sp>
    </p:spTree>
    <p:extLst>
      <p:ext uri="{BB962C8B-B14F-4D97-AF65-F5344CB8AC3E}">
        <p14:creationId xmlns:p14="http://schemas.microsoft.com/office/powerpoint/2010/main" val="2950081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zh-CN" altLang="en-US" dirty="0"/>
              <a:t>课程概述主要包括四个部分</a:t>
            </a:r>
            <a:endParaRPr lang="en-US" dirty="0"/>
          </a:p>
        </p:txBody>
      </p:sp>
    </p:spTree>
    <p:extLst>
      <p:ext uri="{BB962C8B-B14F-4D97-AF65-F5344CB8AC3E}">
        <p14:creationId xmlns:p14="http://schemas.microsoft.com/office/powerpoint/2010/main" val="4140528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zh-CN" altLang="en-US" dirty="0"/>
              <a:t>第一部分内容：程序、数据类型</a:t>
            </a:r>
            <a:endParaRPr lang="en-US" altLang="zh-CN" dirty="0"/>
          </a:p>
          <a:p>
            <a:endParaRPr lang="en-US" altLang="zh-CN" dirty="0"/>
          </a:p>
          <a:p>
            <a:r>
              <a:rPr lang="zh-CN" altLang="en-US" dirty="0"/>
              <a:t>实验：</a:t>
            </a:r>
            <a:r>
              <a:rPr lang="en-US" altLang="zh-CN" dirty="0"/>
              <a:t>bit</a:t>
            </a:r>
            <a:r>
              <a:rPr lang="zh-CN" altLang="en-US" dirty="0"/>
              <a:t>操作，</a:t>
            </a:r>
            <a:r>
              <a:rPr lang="en-US" altLang="zh-CN" dirty="0"/>
              <a:t>buffer</a:t>
            </a:r>
            <a:r>
              <a:rPr lang="zh-CN" altLang="en-US" dirty="0"/>
              <a:t>操作。</a:t>
            </a:r>
            <a:endParaRPr lang="en-US" altLang="zh-CN" dirty="0"/>
          </a:p>
          <a:p>
            <a:pPr>
              <a:buFont typeface="Arial" pitchFamily="34" charset="0"/>
              <a:buChar char="•"/>
            </a:pPr>
            <a:r>
              <a:rPr lang="en-US" altLang="zh-CN" baseline="0" dirty="0"/>
              <a:t> </a:t>
            </a:r>
            <a:r>
              <a:rPr lang="zh-CN" altLang="en-US" baseline="0" dirty="0"/>
              <a:t>编程，通过计算计算书，进行位操作</a:t>
            </a:r>
            <a:endParaRPr lang="en-US" altLang="zh-CN" baseline="0" dirty="0"/>
          </a:p>
          <a:p>
            <a:pPr>
              <a:buFont typeface="Arial" pitchFamily="34" charset="0"/>
              <a:buChar char="•"/>
            </a:pPr>
            <a:r>
              <a:rPr lang="zh-CN" altLang="en-US" baseline="0" dirty="0"/>
              <a:t>理解数据类型，数据表达方式，二进制指令</a:t>
            </a:r>
            <a:endParaRPr lang="en-US" altLang="zh-CN" dirty="0"/>
          </a:p>
        </p:txBody>
      </p:sp>
    </p:spTree>
    <p:extLst>
      <p:ext uri="{BB962C8B-B14F-4D97-AF65-F5344CB8AC3E}">
        <p14:creationId xmlns:p14="http://schemas.microsoft.com/office/powerpoint/2010/main" val="5487759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zh-CN" altLang="en-US" dirty="0"/>
              <a:t>第一部分内容：程序、数据类型</a:t>
            </a:r>
            <a:endParaRPr lang="en-US" altLang="zh-CN" dirty="0"/>
          </a:p>
          <a:p>
            <a:endParaRPr lang="en-US" altLang="zh-CN" dirty="0"/>
          </a:p>
          <a:p>
            <a:r>
              <a:rPr lang="zh-CN" altLang="en-US" dirty="0"/>
              <a:t>实验</a:t>
            </a:r>
            <a:r>
              <a:rPr lang="en-US" altLang="zh-CN" dirty="0"/>
              <a:t>2</a:t>
            </a:r>
            <a:r>
              <a:rPr lang="zh-CN" altLang="en-US" dirty="0"/>
              <a:t>：分析二进制可执行程序，给出或猜出正确答案</a:t>
            </a:r>
            <a:endParaRPr lang="en-US" altLang="zh-CN" dirty="0"/>
          </a:p>
          <a:p>
            <a:pPr marL="0" marR="0" indent="0" algn="l" defTabSz="914400" rtl="0" eaLnBrk="0" fontAlgn="base" latinLnBrk="0" hangingPunct="0">
              <a:lnSpc>
                <a:spcPct val="100000"/>
              </a:lnSpc>
              <a:spcBef>
                <a:spcPct val="30000"/>
              </a:spcBef>
              <a:spcAft>
                <a:spcPct val="0"/>
              </a:spcAft>
              <a:buClrTx/>
              <a:buSzTx/>
              <a:buFontTx/>
              <a:buNone/>
              <a:tabLst/>
              <a:defRPr/>
            </a:pPr>
            <a:r>
              <a:rPr lang="zh-CN" altLang="en-US" dirty="0"/>
              <a:t>实验</a:t>
            </a:r>
            <a:r>
              <a:rPr lang="en-US" altLang="zh-CN" dirty="0"/>
              <a:t>3</a:t>
            </a:r>
            <a:r>
              <a:rPr lang="zh-CN" altLang="en-US" dirty="0"/>
              <a:t>：故意造成溢出操作，让学生理解内存中栈，溢出的原理，增强防范意识。</a:t>
            </a:r>
            <a:endParaRPr lang="en-US" altLang="zh-CN" dirty="0"/>
          </a:p>
          <a:p>
            <a:endParaRPr lang="en-US" altLang="zh-CN" dirty="0"/>
          </a:p>
        </p:txBody>
      </p:sp>
    </p:spTree>
    <p:extLst>
      <p:ext uri="{BB962C8B-B14F-4D97-AF65-F5344CB8AC3E}">
        <p14:creationId xmlns:p14="http://schemas.microsoft.com/office/powerpoint/2010/main" val="39014355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19834841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zh-CN" altLang="en-US" dirty="0"/>
              <a:t>第二部分内容：内存、内存等级</a:t>
            </a:r>
            <a:endParaRPr lang="en-US" altLang="zh-CN" dirty="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indent="0" algn="l" defTabSz="914400" rtl="0" eaLnBrk="0" fontAlgn="base" latinLnBrk="0" hangingPunct="0">
              <a:lnSpc>
                <a:spcPct val="100000"/>
              </a:lnSpc>
              <a:spcBef>
                <a:spcPct val="30000"/>
              </a:spcBef>
              <a:spcAft>
                <a:spcPct val="0"/>
              </a:spcAft>
              <a:buClrTx/>
              <a:buSzTx/>
              <a:buFontTx/>
              <a:buNone/>
              <a:tabLst/>
              <a:defRPr/>
            </a:pPr>
            <a:r>
              <a:rPr lang="zh-CN" altLang="en-US" dirty="0"/>
              <a:t>实验</a:t>
            </a:r>
            <a:r>
              <a:rPr lang="en-US" altLang="zh-CN" dirty="0"/>
              <a:t>4</a:t>
            </a:r>
            <a:r>
              <a:rPr lang="zh-CN" altLang="en-US" dirty="0"/>
              <a:t>：</a:t>
            </a:r>
            <a:r>
              <a:rPr lang="en-US" altLang="zh-CN" dirty="0"/>
              <a:t>cache</a:t>
            </a:r>
            <a:r>
              <a:rPr lang="zh-CN" altLang="en-US" dirty="0"/>
              <a:t>模拟器。优化矩阵乘法，如何访问多维数组</a:t>
            </a:r>
            <a:r>
              <a:rPr lang="en-US" altLang="zh-CN" dirty="0"/>
              <a:t>——</a:t>
            </a:r>
            <a:r>
              <a:rPr lang="en-US" altLang="zh-CN" dirty="0" err="1"/>
              <a:t>ijk</a:t>
            </a:r>
            <a:r>
              <a:rPr lang="zh-CN" altLang="en-US" dirty="0"/>
              <a:t>，还是</a:t>
            </a:r>
            <a:r>
              <a:rPr lang="en-US" altLang="zh-CN" dirty="0" err="1"/>
              <a:t>jki</a:t>
            </a:r>
            <a:r>
              <a:rPr lang="zh-CN" altLang="en-US" dirty="0"/>
              <a:t>，还是别的顺序？理解高速缓存分层的概念</a:t>
            </a:r>
            <a:endParaRPr lang="en-US" dirty="0"/>
          </a:p>
        </p:txBody>
      </p:sp>
    </p:spTree>
    <p:extLst>
      <p:ext uri="{BB962C8B-B14F-4D97-AF65-F5344CB8AC3E}">
        <p14:creationId xmlns:p14="http://schemas.microsoft.com/office/powerpoint/2010/main" val="10624980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zh-CN" altLang="en-US" dirty="0"/>
              <a:t>第四部分内容：计算机系统异常处理</a:t>
            </a:r>
            <a:endParaRPr lang="en-US" altLang="zh-CN" dirty="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indent="0" algn="l" defTabSz="914400" rtl="0" eaLnBrk="0" fontAlgn="base" latinLnBrk="0" hangingPunct="0">
              <a:lnSpc>
                <a:spcPct val="100000"/>
              </a:lnSpc>
              <a:spcBef>
                <a:spcPct val="30000"/>
              </a:spcBef>
              <a:spcAft>
                <a:spcPct val="0"/>
              </a:spcAft>
              <a:buClrTx/>
              <a:buSzTx/>
              <a:buFontTx/>
              <a:buNone/>
              <a:tabLst/>
              <a:defRPr/>
            </a:pPr>
            <a:r>
              <a:rPr lang="zh-CN" altLang="en-US" dirty="0"/>
              <a:t>实验</a:t>
            </a:r>
            <a:r>
              <a:rPr lang="en-US" altLang="zh-CN" dirty="0"/>
              <a:t>5</a:t>
            </a:r>
            <a:r>
              <a:rPr lang="zh-CN" altLang="en-US" dirty="0"/>
              <a:t>：自己写一个 </a:t>
            </a:r>
            <a:r>
              <a:rPr lang="en-US" altLang="zh-CN" dirty="0"/>
              <a:t>Unix </a:t>
            </a:r>
            <a:r>
              <a:rPr lang="zh-CN" altLang="en-US" dirty="0"/>
              <a:t>系统的</a:t>
            </a:r>
            <a:r>
              <a:rPr lang="en-US" altLang="zh-CN" dirty="0"/>
              <a:t> shell </a:t>
            </a:r>
            <a:r>
              <a:rPr lang="zh-CN" altLang="en-US" dirty="0"/>
              <a:t>程序。作业控制，并行程序操作的具体实现。</a:t>
            </a:r>
            <a:endParaRPr lang="en-US" dirty="0"/>
          </a:p>
          <a:p>
            <a:endParaRPr lang="en-US" dirty="0"/>
          </a:p>
        </p:txBody>
      </p:sp>
    </p:spTree>
    <p:extLst>
      <p:ext uri="{BB962C8B-B14F-4D97-AF65-F5344CB8AC3E}">
        <p14:creationId xmlns:p14="http://schemas.microsoft.com/office/powerpoint/2010/main" val="36262214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zh-CN" altLang="en-US" dirty="0"/>
              <a:t>第五部分内容：虚拟内存、内存地址转换、动态存储分配</a:t>
            </a:r>
            <a:endParaRPr lang="en-US" altLang="zh-CN" dirty="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indent="0" algn="l" defTabSz="914400" rtl="0" eaLnBrk="0" fontAlgn="base" latinLnBrk="0" hangingPunct="0">
              <a:lnSpc>
                <a:spcPct val="100000"/>
              </a:lnSpc>
              <a:spcBef>
                <a:spcPct val="30000"/>
              </a:spcBef>
              <a:spcAft>
                <a:spcPct val="0"/>
              </a:spcAft>
              <a:buClrTx/>
              <a:buSzTx/>
              <a:buFontTx/>
              <a:buNone/>
              <a:tabLst/>
              <a:defRPr/>
            </a:pPr>
            <a:r>
              <a:rPr lang="zh-CN" altLang="en-US" dirty="0"/>
              <a:t>实验</a:t>
            </a:r>
            <a:r>
              <a:rPr lang="en-US" altLang="zh-CN" dirty="0"/>
              <a:t>6</a:t>
            </a:r>
            <a:r>
              <a:rPr lang="zh-CN" altLang="en-US" dirty="0"/>
              <a:t>：自己写一个 </a:t>
            </a:r>
            <a:r>
              <a:rPr lang="en-US" dirty="0" err="1"/>
              <a:t>malloc</a:t>
            </a:r>
            <a:r>
              <a:rPr lang="en-US" dirty="0"/>
              <a:t> </a:t>
            </a:r>
            <a:r>
              <a:rPr lang="zh-CN" altLang="en-US" dirty="0"/>
              <a:t>程序包，动态内存换利器，如何动态地分配，组织，回收内存空间。</a:t>
            </a:r>
            <a:endParaRPr lang="en-US" dirty="0"/>
          </a:p>
          <a:p>
            <a:endParaRPr lang="en-US" dirty="0"/>
          </a:p>
        </p:txBody>
      </p:sp>
    </p:spTree>
    <p:extLst>
      <p:ext uri="{BB962C8B-B14F-4D97-AF65-F5344CB8AC3E}">
        <p14:creationId xmlns:p14="http://schemas.microsoft.com/office/powerpoint/2010/main" val="84468533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zh-CN" altLang="en-US" dirty="0"/>
              <a:t>第六部分内容：网络编程、</a:t>
            </a:r>
            <a:r>
              <a:rPr lang="en-US" altLang="zh-CN" dirty="0"/>
              <a:t>web</a:t>
            </a:r>
            <a:r>
              <a:rPr lang="zh-CN" altLang="en-US" dirty="0"/>
              <a:t>服务器、并发程序</a:t>
            </a:r>
            <a:endParaRPr lang="en-US" altLang="zh-CN" dirty="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a:p>
            <a:endParaRPr lang="en-US" dirty="0"/>
          </a:p>
        </p:txBody>
      </p:sp>
    </p:spTree>
    <p:extLst>
      <p:ext uri="{BB962C8B-B14F-4D97-AF65-F5344CB8AC3E}">
        <p14:creationId xmlns:p14="http://schemas.microsoft.com/office/powerpoint/2010/main" val="421607629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zh-CN" altLang="en-US" dirty="0"/>
              <a:t>课程概述主要包括四个部分</a:t>
            </a:r>
            <a:endParaRPr lang="en-US" dirty="0"/>
          </a:p>
        </p:txBody>
      </p:sp>
    </p:spTree>
    <p:extLst>
      <p:ext uri="{BB962C8B-B14F-4D97-AF65-F5344CB8AC3E}">
        <p14:creationId xmlns:p14="http://schemas.microsoft.com/office/powerpoint/2010/main" val="9597475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说明：大班的教学网合用一个</a:t>
            </a:r>
          </a:p>
        </p:txBody>
      </p:sp>
      <p:sp>
        <p:nvSpPr>
          <p:cNvPr id="4" name="灯片编号占位符 3"/>
          <p:cNvSpPr>
            <a:spLocks noGrp="1"/>
          </p:cNvSpPr>
          <p:nvPr>
            <p:ph type="sldNum" sz="quarter" idx="10"/>
          </p:nvPr>
        </p:nvSpPr>
        <p:spPr/>
        <p:txBody>
          <a:bodyPr/>
          <a:lstStyle/>
          <a:p>
            <a:pPr>
              <a:defRPr/>
            </a:pPr>
            <a:fld id="{40F64717-A5A5-4C4E-9291-2F18B7410B06}" type="slidenum">
              <a:rPr lang="en-US" smtClean="0"/>
              <a:pPr>
                <a:defRPr/>
              </a:pPr>
              <a:t>65</a:t>
            </a:fld>
            <a:endParaRPr lang="en-US"/>
          </a:p>
        </p:txBody>
      </p:sp>
    </p:spTree>
    <p:extLst>
      <p:ext uri="{BB962C8B-B14F-4D97-AF65-F5344CB8AC3E}">
        <p14:creationId xmlns:p14="http://schemas.microsoft.com/office/powerpoint/2010/main" val="148430008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40F64717-A5A5-4C4E-9291-2F18B7410B06}" type="slidenum">
              <a:rPr lang="en-US" smtClean="0"/>
              <a:pPr>
                <a:defRPr/>
              </a:pPr>
              <a:t>66</a:t>
            </a:fld>
            <a:endParaRPr lang="en-US"/>
          </a:p>
        </p:txBody>
      </p:sp>
    </p:spTree>
    <p:extLst>
      <p:ext uri="{BB962C8B-B14F-4D97-AF65-F5344CB8AC3E}">
        <p14:creationId xmlns:p14="http://schemas.microsoft.com/office/powerpoint/2010/main" val="7173784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40F64717-A5A5-4C4E-9291-2F18B7410B06}" type="slidenum">
              <a:rPr lang="en-US" smtClean="0"/>
              <a:pPr>
                <a:defRPr/>
              </a:pPr>
              <a:t>68</a:t>
            </a:fld>
            <a:endParaRPr lang="en-US"/>
          </a:p>
        </p:txBody>
      </p:sp>
    </p:spTree>
    <p:extLst>
      <p:ext uri="{BB962C8B-B14F-4D97-AF65-F5344CB8AC3E}">
        <p14:creationId xmlns:p14="http://schemas.microsoft.com/office/powerpoint/2010/main" val="11534076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08012"/>
            <a:ext cx="7772400" cy="1470025"/>
          </a:xfrm>
        </p:spPr>
        <p:txBody>
          <a:bodyPr/>
          <a:lstStyle>
            <a:lvl1pPr>
              <a:defRPr>
                <a:latin typeface="Calibri"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685800" y="3886200"/>
            <a:ext cx="7677492" cy="1752600"/>
          </a:xfrm>
        </p:spPr>
        <p:txBody>
          <a:bodyPr/>
          <a:lstStyle>
            <a:lvl1pPr marL="0" indent="0" algn="l">
              <a:buNone/>
              <a:defRPr sz="2000" b="0">
                <a:latin typeface="Calibri"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57018" y="435678"/>
            <a:ext cx="7592093" cy="762000"/>
          </a:xfrm>
        </p:spPr>
        <p:txBody>
          <a:bodyPr/>
          <a:lstStyle>
            <a:lvl1pPr>
              <a:defRPr baseline="0">
                <a:ea typeface="黑体" pitchFamily="49" charset="-122"/>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sz="2800" baseline="0">
                <a:ea typeface="黑体" pitchFamily="49" charset="-122"/>
              </a:defRPr>
            </a:lvl1pPr>
            <a:lvl2pPr>
              <a:defRPr sz="2400" baseline="0">
                <a:ea typeface="黑体" pitchFamily="49" charset="-122"/>
              </a:defRPr>
            </a:lvl2pPr>
            <a:lvl3pPr>
              <a:defRPr baseline="0">
                <a:ea typeface="黑体" pitchFamily="49" charset="-122"/>
              </a:defRPr>
            </a:lvl3pPr>
            <a:lvl4pPr>
              <a:defRPr baseline="0">
                <a:ea typeface="黑体" pitchFamily="49" charset="-122"/>
              </a:defRPr>
            </a:lvl4pPr>
            <a:lvl5pPr>
              <a:defRPr baseline="0">
                <a:ea typeface="黑体" pitchFamily="49" charset="-122"/>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38175" y="1362075"/>
            <a:ext cx="3871913" cy="4972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62488" y="1362075"/>
            <a:ext cx="3871912" cy="4972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57762" y="445070"/>
            <a:ext cx="7591425" cy="762000"/>
          </a:xfrm>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58013" y="228600"/>
            <a:ext cx="2185987" cy="6105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96875" y="228600"/>
            <a:ext cx="6408738" cy="6105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396875" y="228600"/>
            <a:ext cx="8747125" cy="762000"/>
          </a:xfrm>
        </p:spPr>
        <p:txBody>
          <a:bodyPr/>
          <a:lstStyle/>
          <a:p>
            <a:r>
              <a:rPr lang="en-US"/>
              <a:t>Click to edit Master title style</a:t>
            </a:r>
          </a:p>
        </p:txBody>
      </p:sp>
      <p:sp>
        <p:nvSpPr>
          <p:cNvPr id="3" name="Content Placeholder 2"/>
          <p:cNvSpPr>
            <a:spLocks noGrp="1"/>
          </p:cNvSpPr>
          <p:nvPr>
            <p:ph sz="half" idx="1"/>
          </p:nvPr>
        </p:nvSpPr>
        <p:spPr>
          <a:xfrm>
            <a:off x="638175" y="1362075"/>
            <a:ext cx="3871913" cy="4972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62488" y="1362075"/>
            <a:ext cx="3871912" cy="24098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62488" y="3924300"/>
            <a:ext cx="3871912" cy="24098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6875" y="228600"/>
            <a:ext cx="8747125" cy="762000"/>
          </a:xfrm>
        </p:spPr>
        <p:txBody>
          <a:bodyPr/>
          <a:lstStyle/>
          <a:p>
            <a:r>
              <a:rPr lang="en-US"/>
              <a:t>Click to edit Master title style</a:t>
            </a:r>
          </a:p>
        </p:txBody>
      </p:sp>
      <p:sp>
        <p:nvSpPr>
          <p:cNvPr id="3" name="Text Placeholder 2"/>
          <p:cNvSpPr>
            <a:spLocks noGrp="1"/>
          </p:cNvSpPr>
          <p:nvPr>
            <p:ph type="body" sz="half" idx="1"/>
          </p:nvPr>
        </p:nvSpPr>
        <p:spPr>
          <a:xfrm>
            <a:off x="638175" y="1362075"/>
            <a:ext cx="3871913" cy="4972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62488" y="1362075"/>
            <a:ext cx="3871912" cy="4972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65105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57018" y="435678"/>
            <a:ext cx="7592093" cy="762000"/>
          </a:xfrm>
        </p:spPr>
        <p:txBody>
          <a:bodyPr/>
          <a:lstStyle>
            <a:lvl1pPr>
              <a:defRPr baseline="0">
                <a:ea typeface="黑体" pitchFamily="49" charset="-122"/>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sz="2800" baseline="0">
                <a:ea typeface="黑体" pitchFamily="49" charset="-122"/>
              </a:defRPr>
            </a:lvl1pPr>
            <a:lvl2pPr>
              <a:defRPr sz="2400" baseline="0">
                <a:ea typeface="黑体" pitchFamily="49" charset="-122"/>
              </a:defRPr>
            </a:lvl2pPr>
            <a:lvl3pPr>
              <a:defRPr baseline="0">
                <a:ea typeface="黑体" pitchFamily="49" charset="-122"/>
              </a:defRPr>
            </a:lvl3pPr>
            <a:lvl4pPr>
              <a:defRPr baseline="0">
                <a:ea typeface="黑体" pitchFamily="49" charset="-122"/>
              </a:defRPr>
            </a:lvl4pPr>
            <a:lvl5pPr>
              <a:defRPr baseline="0">
                <a:ea typeface="黑体" pitchFamily="49" charset="-122"/>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696797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7837122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374090" y="371182"/>
            <a:ext cx="7591425"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8195" name="Rectangle 3"/>
          <p:cNvSpPr>
            <a:spLocks noGrp="1" noChangeArrowheads="1"/>
          </p:cNvSpPr>
          <p:nvPr>
            <p:ph type="body" idx="1"/>
          </p:nvPr>
        </p:nvSpPr>
        <p:spPr bwMode="auto">
          <a:xfrm>
            <a:off x="396875" y="1362075"/>
            <a:ext cx="7896225" cy="4972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32" name="Rectangle 8"/>
          <p:cNvSpPr>
            <a:spLocks noChangeArrowheads="1"/>
          </p:cNvSpPr>
          <p:nvPr/>
        </p:nvSpPr>
        <p:spPr bwMode="auto">
          <a:xfrm>
            <a:off x="0" y="0"/>
            <a:ext cx="9144000" cy="228600"/>
          </a:xfrm>
          <a:prstGeom prst="rect">
            <a:avLst/>
          </a:prstGeom>
          <a:solidFill>
            <a:srgbClr val="990000"/>
          </a:solidFill>
          <a:ln w="9525">
            <a:noFill/>
            <a:miter lim="800000"/>
            <a:headEnd/>
            <a:tailEnd/>
          </a:ln>
          <a:effectLst/>
        </p:spPr>
        <p:txBody>
          <a:bodyPr wrap="none" anchor="ctr"/>
          <a:lstStyle/>
          <a:p>
            <a:pPr algn="ctr">
              <a:defRPr/>
            </a:pPr>
            <a:endParaRPr lang="en-US" b="0">
              <a:latin typeface="Times New Roman" pitchFamily="18" charset="0"/>
            </a:endParaRPr>
          </a:p>
        </p:txBody>
      </p:sp>
      <p:sp>
        <p:nvSpPr>
          <p:cNvPr id="7" name="Text Box 5"/>
          <p:cNvSpPr txBox="1">
            <a:spLocks noChangeArrowheads="1"/>
          </p:cNvSpPr>
          <p:nvPr/>
        </p:nvSpPr>
        <p:spPr bwMode="auto">
          <a:xfrm>
            <a:off x="5486400" y="-26988"/>
            <a:ext cx="3721101" cy="276999"/>
          </a:xfrm>
          <a:prstGeom prst="rect">
            <a:avLst/>
          </a:prstGeom>
          <a:noFill/>
          <a:ln w="25400">
            <a:noFill/>
            <a:miter lim="800000"/>
            <a:headEnd/>
            <a:tailEnd/>
          </a:ln>
          <a:effectLst/>
        </p:spPr>
        <p:txBody>
          <a:bodyPr wrap="square">
            <a:spAutoFit/>
          </a:bodyPr>
          <a:lstStyle/>
          <a:p>
            <a:pPr algn="r">
              <a:defRPr/>
            </a:pPr>
            <a:r>
              <a:rPr lang="en-US" altLang="zh-CN" sz="1200" dirty="0">
                <a:solidFill>
                  <a:schemeClr val="bg1"/>
                </a:solidFill>
                <a:latin typeface="Times New Roman" pitchFamily="18" charset="0"/>
              </a:rPr>
              <a:t>Introduction</a:t>
            </a:r>
            <a:r>
              <a:rPr lang="en-US" altLang="zh-CN" sz="1200" baseline="0" dirty="0">
                <a:solidFill>
                  <a:schemeClr val="bg1"/>
                </a:solidFill>
                <a:latin typeface="Times New Roman" pitchFamily="18" charset="0"/>
              </a:rPr>
              <a:t> </a:t>
            </a:r>
            <a:r>
              <a:rPr lang="en-US" altLang="zh-CN" sz="1200" dirty="0">
                <a:solidFill>
                  <a:schemeClr val="bg1"/>
                </a:solidFill>
                <a:latin typeface="Times New Roman" pitchFamily="18" charset="0"/>
              </a:rPr>
              <a:t>to Computer Systems,</a:t>
            </a:r>
            <a:r>
              <a:rPr lang="en-US" altLang="zh-CN" sz="1200" baseline="0" dirty="0">
                <a:solidFill>
                  <a:schemeClr val="bg1"/>
                </a:solidFill>
                <a:latin typeface="Times New Roman" pitchFamily="18" charset="0"/>
              </a:rPr>
              <a:t>  </a:t>
            </a:r>
            <a:r>
              <a:rPr lang="en-US" altLang="zh-CN" sz="1200" dirty="0">
                <a:solidFill>
                  <a:schemeClr val="bg1"/>
                </a:solidFill>
                <a:latin typeface="Times New Roman" pitchFamily="18" charset="0"/>
              </a:rPr>
              <a:t>Peking University </a:t>
            </a:r>
          </a:p>
        </p:txBody>
      </p:sp>
    </p:spTree>
  </p:cSld>
  <p:clrMap bg1="lt1" tx1="dk1" bg2="lt2" tx2="dk2" accent1="accent1" accent2="accent2" accent3="accent3" accent4="accent4" accent5="accent5" accent6="accent6" hlink="hlink" folHlink="folHlink"/>
  <p:sldLayoutIdLst>
    <p:sldLayoutId id="2147483661" r:id="rId1"/>
    <p:sldLayoutId id="2147483660" r:id="rId2"/>
    <p:sldLayoutId id="2147483659" r:id="rId3"/>
    <p:sldLayoutId id="2147483658" r:id="rId4"/>
    <p:sldLayoutId id="2147483657" r:id="rId5"/>
    <p:sldLayoutId id="2147483656" r:id="rId6"/>
    <p:sldLayoutId id="2147483655" r:id="rId7"/>
    <p:sldLayoutId id="2147483654" r:id="rId8"/>
    <p:sldLayoutId id="2147483653" r:id="rId9"/>
    <p:sldLayoutId id="2147483652" r:id="rId10"/>
    <p:sldLayoutId id="2147483651" r:id="rId11"/>
    <p:sldLayoutId id="2147483650" r:id="rId12"/>
    <p:sldLayoutId id="2147483649" r:id="rId13"/>
  </p:sldLayoutIdLst>
  <p:hf sldNum="0" hdr="0" ftr="0" dt="0"/>
  <p:txStyles>
    <p:titleStyle>
      <a:lvl1pPr marL="119063" indent="-119063" algn="l" rtl="0" eaLnBrk="1" fontAlgn="base" hangingPunct="1">
        <a:spcBef>
          <a:spcPct val="0"/>
        </a:spcBef>
        <a:spcAft>
          <a:spcPct val="0"/>
        </a:spcAft>
        <a:defRPr sz="3600" b="1">
          <a:solidFill>
            <a:schemeClr val="tx1"/>
          </a:solidFill>
          <a:latin typeface="Calibri" pitchFamily="34" charset="0"/>
          <a:ea typeface="+mj-ea"/>
          <a:cs typeface="+mj-cs"/>
        </a:defRPr>
      </a:lvl1pPr>
      <a:lvl2pPr marL="119063" indent="-119063" algn="l" rtl="0" eaLnBrk="1" fontAlgn="base" hangingPunct="1">
        <a:spcBef>
          <a:spcPct val="0"/>
        </a:spcBef>
        <a:spcAft>
          <a:spcPct val="0"/>
        </a:spcAft>
        <a:defRPr sz="3600" b="1">
          <a:solidFill>
            <a:schemeClr val="tx1"/>
          </a:solidFill>
          <a:latin typeface="Arial Narrow" pitchFamily="34" charset="0"/>
        </a:defRPr>
      </a:lvl2pPr>
      <a:lvl3pPr marL="119063" indent="-119063" algn="l" rtl="0" eaLnBrk="1" fontAlgn="base" hangingPunct="1">
        <a:spcBef>
          <a:spcPct val="0"/>
        </a:spcBef>
        <a:spcAft>
          <a:spcPct val="0"/>
        </a:spcAft>
        <a:defRPr sz="3600" b="1">
          <a:solidFill>
            <a:schemeClr val="tx1"/>
          </a:solidFill>
          <a:latin typeface="Arial Narrow" pitchFamily="34" charset="0"/>
        </a:defRPr>
      </a:lvl3pPr>
      <a:lvl4pPr marL="119063" indent="-119063" algn="l" rtl="0" eaLnBrk="1" fontAlgn="base" hangingPunct="1">
        <a:spcBef>
          <a:spcPct val="0"/>
        </a:spcBef>
        <a:spcAft>
          <a:spcPct val="0"/>
        </a:spcAft>
        <a:defRPr sz="3600" b="1">
          <a:solidFill>
            <a:schemeClr val="tx1"/>
          </a:solidFill>
          <a:latin typeface="Arial Narrow" pitchFamily="34" charset="0"/>
        </a:defRPr>
      </a:lvl4pPr>
      <a:lvl5pPr marL="119063" indent="-119063" algn="l" rtl="0" eaLnBrk="1" fontAlgn="base" hangingPunct="1">
        <a:spcBef>
          <a:spcPct val="0"/>
        </a:spcBef>
        <a:spcAft>
          <a:spcPct val="0"/>
        </a:spcAft>
        <a:defRPr sz="3600" b="1">
          <a:solidFill>
            <a:schemeClr val="tx1"/>
          </a:solidFill>
          <a:latin typeface="Arial Narrow" pitchFamily="34" charset="0"/>
        </a:defRPr>
      </a:lvl5pPr>
      <a:lvl6pPr marL="576263" algn="l" rtl="0" eaLnBrk="1" fontAlgn="base" hangingPunct="1">
        <a:spcBef>
          <a:spcPct val="0"/>
        </a:spcBef>
        <a:spcAft>
          <a:spcPct val="0"/>
        </a:spcAft>
        <a:defRPr sz="3600" b="1">
          <a:solidFill>
            <a:schemeClr val="tx1"/>
          </a:solidFill>
          <a:latin typeface="Arial Narrow" pitchFamily="34" charset="0"/>
        </a:defRPr>
      </a:lvl6pPr>
      <a:lvl7pPr marL="1033463" algn="l" rtl="0" eaLnBrk="1" fontAlgn="base" hangingPunct="1">
        <a:spcBef>
          <a:spcPct val="0"/>
        </a:spcBef>
        <a:spcAft>
          <a:spcPct val="0"/>
        </a:spcAft>
        <a:defRPr sz="3600" b="1">
          <a:solidFill>
            <a:schemeClr val="tx1"/>
          </a:solidFill>
          <a:latin typeface="Arial Narrow" pitchFamily="34" charset="0"/>
        </a:defRPr>
      </a:lvl7pPr>
      <a:lvl8pPr marL="1490663" algn="l" rtl="0" eaLnBrk="1" fontAlgn="base" hangingPunct="1">
        <a:spcBef>
          <a:spcPct val="0"/>
        </a:spcBef>
        <a:spcAft>
          <a:spcPct val="0"/>
        </a:spcAft>
        <a:defRPr sz="3600" b="1">
          <a:solidFill>
            <a:schemeClr val="tx1"/>
          </a:solidFill>
          <a:latin typeface="Arial Narrow" pitchFamily="34" charset="0"/>
        </a:defRPr>
      </a:lvl8pPr>
      <a:lvl9pPr marL="1947863" algn="l" rtl="0" eaLnBrk="1" fontAlgn="base" hangingPunct="1">
        <a:spcBef>
          <a:spcPct val="0"/>
        </a:spcBef>
        <a:spcAft>
          <a:spcPct val="0"/>
        </a:spcAft>
        <a:defRPr sz="3600" b="1">
          <a:solidFill>
            <a:schemeClr val="tx1"/>
          </a:solidFill>
          <a:latin typeface="Arial Narrow" pitchFamily="34" charset="0"/>
        </a:defRPr>
      </a:lvl9pPr>
    </p:titleStyle>
    <p:bodyStyle>
      <a:lvl1pPr marL="342900" indent="-342900" algn="l" rtl="0" eaLnBrk="1" fontAlgn="base" hangingPunct="1">
        <a:spcBef>
          <a:spcPct val="20000"/>
        </a:spcBef>
        <a:spcAft>
          <a:spcPct val="0"/>
        </a:spcAft>
        <a:buClr>
          <a:srgbClr val="990000"/>
        </a:buClr>
        <a:buSzPct val="60000"/>
        <a:buFont typeface="Wingdings 2" pitchFamily="18" charset="2"/>
        <a:buChar char="¢"/>
        <a:defRPr sz="2400" b="1">
          <a:solidFill>
            <a:schemeClr val="tx1"/>
          </a:solidFill>
          <a:latin typeface="Calibri" pitchFamily="34" charset="0"/>
          <a:ea typeface="+mn-ea"/>
          <a:cs typeface="+mn-cs"/>
        </a:defRPr>
      </a:lvl1pPr>
      <a:lvl2pPr marL="742950" indent="-285750" algn="l" rtl="0" eaLnBrk="1" fontAlgn="base" hangingPunct="1">
        <a:spcBef>
          <a:spcPct val="20000"/>
        </a:spcBef>
        <a:spcAft>
          <a:spcPct val="0"/>
        </a:spcAft>
        <a:buClr>
          <a:srgbClr val="990000"/>
        </a:buClr>
        <a:buSzPct val="110000"/>
        <a:buFont typeface="Wingdings" pitchFamily="2" charset="2"/>
        <a:buChar char="§"/>
        <a:defRPr sz="2000">
          <a:solidFill>
            <a:schemeClr val="tx1"/>
          </a:solidFill>
          <a:latin typeface="Calibri" pitchFamily="34" charset="0"/>
        </a:defRPr>
      </a:lvl2pPr>
      <a:lvl3pPr marL="1143000" indent="-228600" algn="l" rtl="0" eaLnBrk="1" fontAlgn="base" hangingPunct="1">
        <a:spcBef>
          <a:spcPct val="20000"/>
        </a:spcBef>
        <a:spcAft>
          <a:spcPct val="0"/>
        </a:spcAft>
        <a:buSzPct val="80000"/>
        <a:buFont typeface="Wingdings" pitchFamily="2" charset="2"/>
        <a:buChar char="§"/>
        <a:defRPr sz="2000">
          <a:solidFill>
            <a:schemeClr val="tx1"/>
          </a:solidFill>
          <a:latin typeface="Calibri" pitchFamily="34" charset="0"/>
        </a:defRPr>
      </a:lvl3pPr>
      <a:lvl4pPr marL="1600200" indent="-228600" algn="l" rtl="0" eaLnBrk="1" fontAlgn="base" hangingPunct="1">
        <a:spcBef>
          <a:spcPct val="20000"/>
        </a:spcBef>
        <a:spcAft>
          <a:spcPct val="0"/>
        </a:spcAft>
        <a:buChar char="–"/>
        <a:defRPr sz="2000">
          <a:solidFill>
            <a:schemeClr val="tx1"/>
          </a:solidFill>
          <a:latin typeface="Calibri" pitchFamily="34" charset="0"/>
        </a:defRPr>
      </a:lvl4pPr>
      <a:lvl5pPr marL="2057400" indent="-228600" algn="l" rtl="0" eaLnBrk="1" fontAlgn="base" hangingPunct="1">
        <a:spcBef>
          <a:spcPct val="20000"/>
        </a:spcBef>
        <a:spcAft>
          <a:spcPct val="0"/>
        </a:spcAft>
        <a:buChar char="»"/>
        <a:defRPr sz="2000">
          <a:solidFill>
            <a:schemeClr val="tx1"/>
          </a:solidFill>
          <a:latin typeface="Calibri" pitchFamily="34"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8372305"/>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Lst>
  <p:hf sldNum="0" hdr="0" ftr="0" dt="0"/>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3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e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ctrTitle"/>
          </p:nvPr>
        </p:nvSpPr>
        <p:spPr>
          <a:xfrm>
            <a:off x="685800" y="1708150"/>
            <a:ext cx="4087861" cy="1470025"/>
          </a:xfrm>
        </p:spPr>
        <p:txBody>
          <a:bodyPr/>
          <a:lstStyle/>
          <a:p>
            <a:pPr marL="0" indent="0"/>
            <a:r>
              <a:rPr lang="en-US" altLang="zh-CN" dirty="0"/>
              <a:t>Course Overview</a:t>
            </a:r>
            <a:br>
              <a:rPr lang="en-US" altLang="zh-CN" dirty="0"/>
            </a:br>
            <a:br>
              <a:rPr lang="en-US" dirty="0"/>
            </a:br>
            <a:r>
              <a:rPr lang="en-US" sz="2000" b="0" dirty="0"/>
              <a:t>Introduction to Computer Systems</a:t>
            </a:r>
            <a:br>
              <a:rPr lang="en-US" b="0" dirty="0"/>
            </a:br>
            <a:r>
              <a:rPr lang="en-US" sz="2000" b="0" dirty="0"/>
              <a:t>1</a:t>
            </a:r>
            <a:r>
              <a:rPr lang="en-US" sz="2000" b="0" baseline="30000" dirty="0"/>
              <a:t>st</a:t>
            </a:r>
            <a:r>
              <a:rPr lang="en-US" sz="2000" b="0" dirty="0"/>
              <a:t> Lecture, </a:t>
            </a:r>
            <a:r>
              <a:rPr lang="en-US" altLang="zh-CN" sz="2000" b="0" dirty="0"/>
              <a:t>Sep 7, </a:t>
            </a:r>
            <a:r>
              <a:rPr lang="en-US" sz="2000" b="0" dirty="0"/>
              <a:t>2026</a:t>
            </a:r>
          </a:p>
        </p:txBody>
      </p:sp>
      <p:sp>
        <p:nvSpPr>
          <p:cNvPr id="3" name="Subtitle 2"/>
          <p:cNvSpPr>
            <a:spLocks noGrp="1"/>
          </p:cNvSpPr>
          <p:nvPr>
            <p:ph type="subTitle" idx="1"/>
          </p:nvPr>
        </p:nvSpPr>
        <p:spPr>
          <a:xfrm>
            <a:off x="685800" y="3886200"/>
            <a:ext cx="4419600" cy="1752600"/>
          </a:xfrm>
        </p:spPr>
        <p:txBody>
          <a:bodyPr/>
          <a:lstStyle/>
          <a:p>
            <a:r>
              <a:rPr lang="en-US" b="1" dirty="0"/>
              <a:t>Instructors</a:t>
            </a:r>
          </a:p>
          <a:p>
            <a:r>
              <a:rPr lang="en-US" b="1" dirty="0"/>
              <a:t>Class 1:  Chen </a:t>
            </a:r>
            <a:r>
              <a:rPr lang="en-US" b="1" dirty="0" err="1"/>
              <a:t>Xiangqun</a:t>
            </a:r>
            <a:endParaRPr lang="en-US" b="1" dirty="0"/>
          </a:p>
          <a:p>
            <a:r>
              <a:rPr lang="en-US" b="1" dirty="0"/>
              <a:t>	</a:t>
            </a:r>
            <a:r>
              <a:rPr lang="en-US" altLang="zh-CN" b="1" dirty="0"/>
              <a:t>Liu </a:t>
            </a:r>
            <a:r>
              <a:rPr lang="en-US" altLang="zh-CN" b="1" dirty="0" err="1"/>
              <a:t>Xianhua</a:t>
            </a:r>
            <a:endParaRPr lang="en-US" b="1" dirty="0"/>
          </a:p>
          <a:p>
            <a:r>
              <a:rPr lang="en-US" altLang="zh-CN" b="1" dirty="0"/>
              <a:t>Class </a:t>
            </a:r>
            <a:r>
              <a:rPr lang="en-US" b="1" dirty="0"/>
              <a:t>2:  Guan </a:t>
            </a:r>
            <a:r>
              <a:rPr lang="en-US" b="1" dirty="0" err="1"/>
              <a:t>Xuetao</a:t>
            </a:r>
            <a:endParaRPr lang="en-US" b="1" dirty="0"/>
          </a:p>
          <a:p>
            <a:r>
              <a:rPr lang="en-US" altLang="zh-CN" b="1" dirty="0"/>
              <a:t>Class </a:t>
            </a:r>
            <a:r>
              <a:rPr lang="en-US" b="1" dirty="0"/>
              <a:t>3:  Lu </a:t>
            </a:r>
            <a:r>
              <a:rPr lang="en-US" b="1" dirty="0" err="1"/>
              <a:t>Junlin</a:t>
            </a:r>
            <a:r>
              <a:rPr lang="en-US" b="1" dirty="0"/>
              <a:t> </a:t>
            </a:r>
          </a:p>
          <a:p>
            <a:r>
              <a:rPr lang="en-US" altLang="zh-CN" b="1" dirty="0"/>
              <a:t>Class 4:</a:t>
            </a:r>
            <a:r>
              <a:rPr lang="zh-CN" altLang="en-US" b="1" dirty="0"/>
              <a:t>  </a:t>
            </a:r>
            <a:r>
              <a:rPr lang="en-US" altLang="zh-CN" b="1" dirty="0"/>
              <a:t>Zhou Diyu</a:t>
            </a:r>
            <a:endParaRPr lang="en-US" b="1" dirty="0"/>
          </a:p>
        </p:txBody>
      </p:sp>
      <p:sp>
        <p:nvSpPr>
          <p:cNvPr id="4" name="Title 1"/>
          <p:cNvSpPr txBox="1">
            <a:spLocks/>
          </p:cNvSpPr>
          <p:nvPr/>
        </p:nvSpPr>
        <p:spPr bwMode="auto">
          <a:xfrm>
            <a:off x="5105400" y="1708410"/>
            <a:ext cx="4087861"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marL="119063" indent="-119063" algn="l" rtl="0" eaLnBrk="1" fontAlgn="base" hangingPunct="1">
              <a:spcBef>
                <a:spcPct val="0"/>
              </a:spcBef>
              <a:spcAft>
                <a:spcPct val="0"/>
              </a:spcAft>
              <a:defRPr sz="3600" b="1">
                <a:solidFill>
                  <a:schemeClr val="tx1"/>
                </a:solidFill>
                <a:latin typeface="Calibri" pitchFamily="34" charset="0"/>
                <a:ea typeface="+mj-ea"/>
                <a:cs typeface="+mj-cs"/>
              </a:defRPr>
            </a:lvl1pPr>
            <a:lvl2pPr marL="119063" indent="-119063" algn="l" rtl="0" eaLnBrk="1" fontAlgn="base" hangingPunct="1">
              <a:spcBef>
                <a:spcPct val="0"/>
              </a:spcBef>
              <a:spcAft>
                <a:spcPct val="0"/>
              </a:spcAft>
              <a:defRPr sz="3600" b="1">
                <a:solidFill>
                  <a:schemeClr val="tx1"/>
                </a:solidFill>
                <a:latin typeface="Arial Narrow" pitchFamily="34" charset="0"/>
              </a:defRPr>
            </a:lvl2pPr>
            <a:lvl3pPr marL="119063" indent="-119063" algn="l" rtl="0" eaLnBrk="1" fontAlgn="base" hangingPunct="1">
              <a:spcBef>
                <a:spcPct val="0"/>
              </a:spcBef>
              <a:spcAft>
                <a:spcPct val="0"/>
              </a:spcAft>
              <a:defRPr sz="3600" b="1">
                <a:solidFill>
                  <a:schemeClr val="tx1"/>
                </a:solidFill>
                <a:latin typeface="Arial Narrow" pitchFamily="34" charset="0"/>
              </a:defRPr>
            </a:lvl3pPr>
            <a:lvl4pPr marL="119063" indent="-119063" algn="l" rtl="0" eaLnBrk="1" fontAlgn="base" hangingPunct="1">
              <a:spcBef>
                <a:spcPct val="0"/>
              </a:spcBef>
              <a:spcAft>
                <a:spcPct val="0"/>
              </a:spcAft>
              <a:defRPr sz="3600" b="1">
                <a:solidFill>
                  <a:schemeClr val="tx1"/>
                </a:solidFill>
                <a:latin typeface="Arial Narrow" pitchFamily="34" charset="0"/>
              </a:defRPr>
            </a:lvl4pPr>
            <a:lvl5pPr marL="119063" indent="-119063" algn="l" rtl="0" eaLnBrk="1" fontAlgn="base" hangingPunct="1">
              <a:spcBef>
                <a:spcPct val="0"/>
              </a:spcBef>
              <a:spcAft>
                <a:spcPct val="0"/>
              </a:spcAft>
              <a:defRPr sz="3600" b="1">
                <a:solidFill>
                  <a:schemeClr val="tx1"/>
                </a:solidFill>
                <a:latin typeface="Arial Narrow" pitchFamily="34" charset="0"/>
              </a:defRPr>
            </a:lvl5pPr>
            <a:lvl6pPr marL="576263" algn="l" rtl="0" eaLnBrk="1" fontAlgn="base" hangingPunct="1">
              <a:spcBef>
                <a:spcPct val="0"/>
              </a:spcBef>
              <a:spcAft>
                <a:spcPct val="0"/>
              </a:spcAft>
              <a:defRPr sz="3600" b="1">
                <a:solidFill>
                  <a:schemeClr val="tx1"/>
                </a:solidFill>
                <a:latin typeface="Arial Narrow" pitchFamily="34" charset="0"/>
              </a:defRPr>
            </a:lvl6pPr>
            <a:lvl7pPr marL="1033463" algn="l" rtl="0" eaLnBrk="1" fontAlgn="base" hangingPunct="1">
              <a:spcBef>
                <a:spcPct val="0"/>
              </a:spcBef>
              <a:spcAft>
                <a:spcPct val="0"/>
              </a:spcAft>
              <a:defRPr sz="3600" b="1">
                <a:solidFill>
                  <a:schemeClr val="tx1"/>
                </a:solidFill>
                <a:latin typeface="Arial Narrow" pitchFamily="34" charset="0"/>
              </a:defRPr>
            </a:lvl7pPr>
            <a:lvl8pPr marL="1490663" algn="l" rtl="0" eaLnBrk="1" fontAlgn="base" hangingPunct="1">
              <a:spcBef>
                <a:spcPct val="0"/>
              </a:spcBef>
              <a:spcAft>
                <a:spcPct val="0"/>
              </a:spcAft>
              <a:defRPr sz="3600" b="1">
                <a:solidFill>
                  <a:schemeClr val="tx1"/>
                </a:solidFill>
                <a:latin typeface="Arial Narrow" pitchFamily="34" charset="0"/>
              </a:defRPr>
            </a:lvl8pPr>
            <a:lvl9pPr marL="1947863" algn="l" rtl="0" eaLnBrk="1" fontAlgn="base" hangingPunct="1">
              <a:spcBef>
                <a:spcPct val="0"/>
              </a:spcBef>
              <a:spcAft>
                <a:spcPct val="0"/>
              </a:spcAft>
              <a:defRPr sz="3600" b="1">
                <a:solidFill>
                  <a:schemeClr val="tx1"/>
                </a:solidFill>
                <a:latin typeface="Arial Narrow" pitchFamily="34" charset="0"/>
              </a:defRPr>
            </a:lvl9pPr>
          </a:lstStyle>
          <a:p>
            <a:pPr marL="0" indent="0"/>
            <a:r>
              <a:rPr lang="zh-CN" altLang="en-US" dirty="0">
                <a:ea typeface="黑体" pitchFamily="49" charset="-122"/>
              </a:rPr>
              <a:t>课程概述</a:t>
            </a:r>
            <a:br>
              <a:rPr lang="en-US" altLang="zh-CN" dirty="0">
                <a:ea typeface="黑体" pitchFamily="49" charset="-122"/>
              </a:rPr>
            </a:br>
            <a:br>
              <a:rPr lang="en-US" dirty="0">
                <a:ea typeface="黑体" pitchFamily="49" charset="-122"/>
              </a:rPr>
            </a:br>
            <a:r>
              <a:rPr lang="zh-CN" altLang="en-US" sz="2000" b="0" dirty="0">
                <a:ea typeface="黑体" pitchFamily="49" charset="-122"/>
              </a:rPr>
              <a:t>计算机系统导论</a:t>
            </a:r>
            <a:endParaRPr lang="en-US" altLang="zh-CN" sz="2000" b="0" dirty="0">
              <a:ea typeface="黑体" pitchFamily="49" charset="-122"/>
            </a:endParaRPr>
          </a:p>
          <a:p>
            <a:pPr marL="0" indent="0"/>
            <a:r>
              <a:rPr lang="zh-CN" altLang="en-US" sz="2000" b="0" dirty="0">
                <a:ea typeface="黑体" pitchFamily="49" charset="-122"/>
              </a:rPr>
              <a:t>第一讲，</a:t>
            </a:r>
            <a:r>
              <a:rPr lang="en-US" altLang="zh-CN" sz="2000" b="0" dirty="0">
                <a:ea typeface="黑体" pitchFamily="49" charset="-122"/>
              </a:rPr>
              <a:t>2026</a:t>
            </a:r>
            <a:r>
              <a:rPr lang="zh-CN" altLang="en-US" sz="2000" b="0" dirty="0">
                <a:ea typeface="黑体" pitchFamily="49" charset="-122"/>
              </a:rPr>
              <a:t>年</a:t>
            </a:r>
            <a:r>
              <a:rPr lang="en-US" altLang="zh-CN" sz="2000" b="0" dirty="0">
                <a:ea typeface="黑体" pitchFamily="49" charset="-122"/>
              </a:rPr>
              <a:t>9</a:t>
            </a:r>
            <a:r>
              <a:rPr lang="zh-CN" altLang="en-US" sz="2000" b="0" dirty="0">
                <a:ea typeface="黑体" pitchFamily="49" charset="-122"/>
              </a:rPr>
              <a:t>月</a:t>
            </a:r>
            <a:r>
              <a:rPr lang="en-US" altLang="zh-CN" sz="2000" b="0" dirty="0">
                <a:ea typeface="黑体" pitchFamily="49" charset="-122"/>
              </a:rPr>
              <a:t>7</a:t>
            </a:r>
            <a:r>
              <a:rPr lang="zh-CN" altLang="en-US" sz="2000" b="0" dirty="0">
                <a:ea typeface="黑体" pitchFamily="49" charset="-122"/>
              </a:rPr>
              <a:t>日</a:t>
            </a:r>
            <a:endParaRPr lang="en-US" sz="2000" b="0" dirty="0">
              <a:ea typeface="黑体" pitchFamily="49" charset="-122"/>
            </a:endParaRPr>
          </a:p>
        </p:txBody>
      </p:sp>
      <p:sp>
        <p:nvSpPr>
          <p:cNvPr id="5" name="Subtitle 2"/>
          <p:cNvSpPr txBox="1">
            <a:spLocks/>
          </p:cNvSpPr>
          <p:nvPr/>
        </p:nvSpPr>
        <p:spPr bwMode="auto">
          <a:xfrm>
            <a:off x="5105400" y="3886460"/>
            <a:ext cx="40386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Clr>
                <a:srgbClr val="990000"/>
              </a:buClr>
              <a:buSzPct val="60000"/>
              <a:buFont typeface="Wingdings 2" pitchFamily="18" charset="2"/>
              <a:buNone/>
              <a:defRPr sz="2000" b="0">
                <a:solidFill>
                  <a:schemeClr val="tx1"/>
                </a:solidFill>
                <a:latin typeface="Calibri" pitchFamily="34" charset="0"/>
                <a:ea typeface="+mn-ea"/>
                <a:cs typeface="+mn-cs"/>
              </a:defRPr>
            </a:lvl1pPr>
            <a:lvl2pPr marL="457200" indent="0" algn="ctr" rtl="0" eaLnBrk="1" fontAlgn="base" hangingPunct="1">
              <a:spcBef>
                <a:spcPct val="20000"/>
              </a:spcBef>
              <a:spcAft>
                <a:spcPct val="0"/>
              </a:spcAft>
              <a:buClr>
                <a:srgbClr val="990000"/>
              </a:buClr>
              <a:buSzPct val="110000"/>
              <a:buFont typeface="Wingdings" pitchFamily="2" charset="2"/>
              <a:buNone/>
              <a:defRPr sz="2000">
                <a:solidFill>
                  <a:schemeClr val="tx1"/>
                </a:solidFill>
                <a:latin typeface="Calibri" pitchFamily="34" charset="0"/>
              </a:defRPr>
            </a:lvl2pPr>
            <a:lvl3pPr marL="914400" indent="0" algn="ctr" rtl="0" eaLnBrk="1" fontAlgn="base" hangingPunct="1">
              <a:spcBef>
                <a:spcPct val="20000"/>
              </a:spcBef>
              <a:spcAft>
                <a:spcPct val="0"/>
              </a:spcAft>
              <a:buSzPct val="80000"/>
              <a:buFont typeface="Wingdings" pitchFamily="2" charset="2"/>
              <a:buNone/>
              <a:defRPr sz="2000">
                <a:solidFill>
                  <a:schemeClr val="tx1"/>
                </a:solidFill>
                <a:latin typeface="Calibri" pitchFamily="34" charset="0"/>
              </a:defRPr>
            </a:lvl3pPr>
            <a:lvl4pPr marL="1371600" indent="0" algn="ctr" rtl="0" eaLnBrk="1" fontAlgn="base" hangingPunct="1">
              <a:spcBef>
                <a:spcPct val="20000"/>
              </a:spcBef>
              <a:spcAft>
                <a:spcPct val="0"/>
              </a:spcAft>
              <a:buNone/>
              <a:defRPr sz="2000">
                <a:solidFill>
                  <a:schemeClr val="tx1"/>
                </a:solidFill>
                <a:latin typeface="Calibri" pitchFamily="34" charset="0"/>
              </a:defRPr>
            </a:lvl4pPr>
            <a:lvl5pPr marL="1828800" indent="0" algn="ctr" rtl="0" eaLnBrk="1" fontAlgn="base" hangingPunct="1">
              <a:spcBef>
                <a:spcPct val="20000"/>
              </a:spcBef>
              <a:spcAft>
                <a:spcPct val="0"/>
              </a:spcAft>
              <a:buNone/>
              <a:defRPr sz="2000">
                <a:solidFill>
                  <a:schemeClr val="tx1"/>
                </a:solidFill>
                <a:latin typeface="Calibri" pitchFamily="34" charset="0"/>
              </a:defRPr>
            </a:lvl5pPr>
            <a:lvl6pPr marL="2286000" indent="0" algn="ctr" rtl="0" eaLnBrk="1" fontAlgn="base" hangingPunct="1">
              <a:spcBef>
                <a:spcPct val="20000"/>
              </a:spcBef>
              <a:spcAft>
                <a:spcPct val="0"/>
              </a:spcAft>
              <a:buNone/>
              <a:defRPr sz="2000">
                <a:solidFill>
                  <a:schemeClr val="tx1"/>
                </a:solidFill>
                <a:latin typeface="Arial" charset="0"/>
              </a:defRPr>
            </a:lvl6pPr>
            <a:lvl7pPr marL="2743200" indent="0" algn="ctr" rtl="0" eaLnBrk="1" fontAlgn="base" hangingPunct="1">
              <a:spcBef>
                <a:spcPct val="20000"/>
              </a:spcBef>
              <a:spcAft>
                <a:spcPct val="0"/>
              </a:spcAft>
              <a:buNone/>
              <a:defRPr sz="2000">
                <a:solidFill>
                  <a:schemeClr val="tx1"/>
                </a:solidFill>
                <a:latin typeface="Arial" charset="0"/>
              </a:defRPr>
            </a:lvl7pPr>
            <a:lvl8pPr marL="3200400" indent="0" algn="ctr" rtl="0" eaLnBrk="1" fontAlgn="base" hangingPunct="1">
              <a:spcBef>
                <a:spcPct val="20000"/>
              </a:spcBef>
              <a:spcAft>
                <a:spcPct val="0"/>
              </a:spcAft>
              <a:buNone/>
              <a:defRPr sz="2000">
                <a:solidFill>
                  <a:schemeClr val="tx1"/>
                </a:solidFill>
                <a:latin typeface="Arial" charset="0"/>
              </a:defRPr>
            </a:lvl8pPr>
            <a:lvl9pPr marL="3657600" indent="0" algn="ctr" rtl="0" eaLnBrk="1" fontAlgn="base" hangingPunct="1">
              <a:spcBef>
                <a:spcPct val="20000"/>
              </a:spcBef>
              <a:spcAft>
                <a:spcPct val="0"/>
              </a:spcAft>
              <a:buNone/>
              <a:defRPr sz="2000">
                <a:solidFill>
                  <a:schemeClr val="tx1"/>
                </a:solidFill>
                <a:latin typeface="Arial" charset="0"/>
              </a:defRPr>
            </a:lvl9pPr>
          </a:lstStyle>
          <a:p>
            <a:r>
              <a:rPr lang="zh-CN" altLang="en-US" b="1" dirty="0">
                <a:latin typeface="黑体" pitchFamily="49" charset="-122"/>
                <a:ea typeface="黑体" pitchFamily="49" charset="-122"/>
              </a:rPr>
              <a:t>教师</a:t>
            </a:r>
            <a:endParaRPr lang="en-US" altLang="zh-CN" b="1" dirty="0">
              <a:latin typeface="黑体" pitchFamily="49" charset="-122"/>
              <a:ea typeface="黑体" pitchFamily="49" charset="-122"/>
            </a:endParaRPr>
          </a:p>
          <a:p>
            <a:r>
              <a:rPr lang="en-US" altLang="zh-CN" b="1" dirty="0">
                <a:latin typeface="黑体" pitchFamily="49" charset="-122"/>
                <a:ea typeface="黑体" pitchFamily="49" charset="-122"/>
              </a:rPr>
              <a:t>1</a:t>
            </a:r>
            <a:r>
              <a:rPr lang="zh-CN" altLang="en-US" b="1" dirty="0">
                <a:latin typeface="黑体" pitchFamily="49" charset="-122"/>
                <a:ea typeface="黑体" pitchFamily="49" charset="-122"/>
              </a:rPr>
              <a:t>班：</a:t>
            </a:r>
            <a:r>
              <a:rPr lang="en-US" altLang="zh-CN" b="1" dirty="0">
                <a:latin typeface="黑体" pitchFamily="49" charset="-122"/>
                <a:ea typeface="黑体" pitchFamily="49" charset="-122"/>
              </a:rPr>
              <a:t>	</a:t>
            </a:r>
            <a:r>
              <a:rPr lang="zh-CN" altLang="en-US" b="1" dirty="0">
                <a:latin typeface="黑体" pitchFamily="49" charset="-122"/>
                <a:ea typeface="黑体" pitchFamily="49" charset="-122"/>
              </a:rPr>
              <a:t>陈向群</a:t>
            </a:r>
            <a:endParaRPr lang="en-US" altLang="zh-CN" b="1" dirty="0">
              <a:latin typeface="黑体" pitchFamily="49" charset="-122"/>
              <a:ea typeface="黑体" pitchFamily="49" charset="-122"/>
            </a:endParaRPr>
          </a:p>
          <a:p>
            <a:r>
              <a:rPr lang="en-US" altLang="zh-CN" b="1" dirty="0">
                <a:latin typeface="黑体" pitchFamily="49" charset="-122"/>
                <a:ea typeface="黑体" pitchFamily="49" charset="-122"/>
              </a:rPr>
              <a:t>	</a:t>
            </a:r>
            <a:r>
              <a:rPr lang="zh-CN" altLang="en-US" b="1" dirty="0">
                <a:latin typeface="黑体" pitchFamily="49" charset="-122"/>
                <a:ea typeface="黑体" pitchFamily="49" charset="-122"/>
              </a:rPr>
              <a:t>刘先华</a:t>
            </a:r>
            <a:endParaRPr lang="en-US" altLang="zh-CN" b="1" dirty="0">
              <a:latin typeface="黑体" pitchFamily="49" charset="-122"/>
              <a:ea typeface="黑体" pitchFamily="49" charset="-122"/>
            </a:endParaRPr>
          </a:p>
          <a:p>
            <a:r>
              <a:rPr lang="en-US" altLang="zh-CN" b="1" dirty="0">
                <a:latin typeface="黑体" pitchFamily="49" charset="-122"/>
                <a:ea typeface="黑体" pitchFamily="49" charset="-122"/>
              </a:rPr>
              <a:t>2</a:t>
            </a:r>
            <a:r>
              <a:rPr lang="zh-CN" altLang="en-US" b="1" dirty="0">
                <a:latin typeface="黑体" pitchFamily="49" charset="-122"/>
                <a:ea typeface="黑体" pitchFamily="49" charset="-122"/>
              </a:rPr>
              <a:t>班：</a:t>
            </a:r>
            <a:r>
              <a:rPr lang="en-US" altLang="zh-CN" b="1" dirty="0">
                <a:latin typeface="黑体" pitchFamily="49" charset="-122"/>
                <a:ea typeface="黑体" pitchFamily="49" charset="-122"/>
              </a:rPr>
              <a:t>	</a:t>
            </a:r>
            <a:r>
              <a:rPr lang="zh-CN" altLang="en-US" b="1" dirty="0">
                <a:latin typeface="黑体" pitchFamily="49" charset="-122"/>
                <a:ea typeface="黑体" pitchFamily="49" charset="-122"/>
              </a:rPr>
              <a:t>管雪涛</a:t>
            </a:r>
            <a:endParaRPr lang="en-US" altLang="zh-CN" b="1" dirty="0">
              <a:latin typeface="黑体" pitchFamily="49" charset="-122"/>
              <a:ea typeface="黑体" pitchFamily="49" charset="-122"/>
            </a:endParaRPr>
          </a:p>
          <a:p>
            <a:r>
              <a:rPr lang="en-US" altLang="zh-CN" b="1" dirty="0">
                <a:latin typeface="黑体" pitchFamily="49" charset="-122"/>
                <a:ea typeface="黑体" pitchFamily="49" charset="-122"/>
              </a:rPr>
              <a:t>3</a:t>
            </a:r>
            <a:r>
              <a:rPr lang="zh-CN" altLang="en-US" b="1" dirty="0">
                <a:latin typeface="黑体" pitchFamily="49" charset="-122"/>
                <a:ea typeface="黑体" pitchFamily="49" charset="-122"/>
              </a:rPr>
              <a:t>班：</a:t>
            </a:r>
            <a:r>
              <a:rPr lang="en-US" altLang="zh-CN" b="1" dirty="0">
                <a:latin typeface="黑体" pitchFamily="49" charset="-122"/>
                <a:ea typeface="黑体" pitchFamily="49" charset="-122"/>
              </a:rPr>
              <a:t>	</a:t>
            </a:r>
            <a:r>
              <a:rPr lang="zh-CN" altLang="en-US" b="1" dirty="0">
                <a:latin typeface="黑体" pitchFamily="49" charset="-122"/>
                <a:ea typeface="黑体" pitchFamily="49" charset="-122"/>
              </a:rPr>
              <a:t>陆俊林</a:t>
            </a:r>
            <a:endParaRPr lang="en-US" altLang="zh-CN" b="1" dirty="0">
              <a:latin typeface="黑体" pitchFamily="49" charset="-122"/>
              <a:ea typeface="黑体" pitchFamily="49" charset="-122"/>
            </a:endParaRPr>
          </a:p>
          <a:p>
            <a:r>
              <a:rPr lang="en-US" altLang="zh-CN" b="1" dirty="0">
                <a:latin typeface="黑体" pitchFamily="49" charset="-122"/>
                <a:ea typeface="黑体" pitchFamily="49" charset="-122"/>
              </a:rPr>
              <a:t>4</a:t>
            </a:r>
            <a:r>
              <a:rPr lang="zh-CN" altLang="en-US" b="1" dirty="0">
                <a:latin typeface="黑体" pitchFamily="49" charset="-122"/>
                <a:ea typeface="黑体" pitchFamily="49" charset="-122"/>
              </a:rPr>
              <a:t>班：</a:t>
            </a:r>
            <a:r>
              <a:rPr lang="en-US" altLang="zh-CN" b="1" dirty="0">
                <a:latin typeface="黑体" pitchFamily="49" charset="-122"/>
                <a:ea typeface="黑体" pitchFamily="49" charset="-122"/>
              </a:rPr>
              <a:t>	</a:t>
            </a:r>
            <a:r>
              <a:rPr lang="zh-CN" altLang="en-US" b="1" dirty="0">
                <a:latin typeface="黑体" pitchFamily="49" charset="-122"/>
                <a:ea typeface="黑体" pitchFamily="49" charset="-122"/>
              </a:rPr>
              <a:t>周迪宇</a:t>
            </a:r>
            <a:endParaRPr lang="en-US" altLang="zh-CN" b="1" dirty="0">
              <a:latin typeface="黑体" pitchFamily="49" charset="-122"/>
              <a:ea typeface="黑体" pitchFamily="49" charset="-122"/>
            </a:endParaRPr>
          </a:p>
        </p:txBody>
      </p:sp>
    </p:spTree>
    <p:extLst>
      <p:ext uri="{BB962C8B-B14F-4D97-AF65-F5344CB8AC3E}">
        <p14:creationId xmlns:p14="http://schemas.microsoft.com/office/powerpoint/2010/main" val="26628062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857250"/>
            <a:ext cx="109728" cy="5143500"/>
          </a:xfrm>
          <a:prstGeom prst="rect">
            <a:avLst/>
          </a:prstGeom>
          <a:solidFill>
            <a:srgbClr val="2E4B3E"/>
          </a:solidFill>
          <a:ln w="12700">
            <a:solidFill>
              <a:srgbClr val="2E4B3E">
                <a:alpha val="0"/>
              </a:srgbClr>
            </a:solidFill>
            <a:prstDash val="solid"/>
          </a:ln>
        </p:spPr>
        <p:txBody>
          <a:bodyPr/>
          <a:lstStyle/>
          <a:p>
            <a:pPr defTabSz="685800" eaLnBrk="1" fontAlgn="auto" hangingPunct="1">
              <a:spcBef>
                <a:spcPts val="0"/>
              </a:spcBef>
              <a:spcAft>
                <a:spcPts val="0"/>
              </a:spcAft>
            </a:pPr>
            <a:endParaRPr lang="zh-CN" altLang="en-US" sz="1350" b="0">
              <a:solidFill>
                <a:prstClr val="black"/>
              </a:solidFill>
              <a:latin typeface="Aptos"/>
              <a:ea typeface="等线" panose="02010600030101010101" pitchFamily="2" charset="-122"/>
            </a:endParaRPr>
          </a:p>
        </p:txBody>
      </p:sp>
      <p:sp>
        <p:nvSpPr>
          <p:cNvPr id="3" name="Shape 1"/>
          <p:cNvSpPr/>
          <p:nvPr/>
        </p:nvSpPr>
        <p:spPr>
          <a:xfrm>
            <a:off x="493776" y="1783080"/>
            <a:ext cx="8195310" cy="0"/>
          </a:xfrm>
          <a:prstGeom prst="line">
            <a:avLst/>
          </a:prstGeom>
          <a:noFill/>
          <a:ln w="17780">
            <a:solidFill>
              <a:srgbClr val="D9E3DE"/>
            </a:solidFill>
            <a:prstDash val="solid"/>
          </a:ln>
        </p:spPr>
        <p:txBody>
          <a:bodyPr/>
          <a:lstStyle/>
          <a:p>
            <a:pPr defTabSz="685800" eaLnBrk="1" fontAlgn="auto" hangingPunct="1">
              <a:spcBef>
                <a:spcPts val="0"/>
              </a:spcBef>
              <a:spcAft>
                <a:spcPts val="0"/>
              </a:spcAft>
            </a:pPr>
            <a:endParaRPr lang="zh-CN" altLang="en-US" sz="1350" b="0">
              <a:solidFill>
                <a:prstClr val="black"/>
              </a:solidFill>
              <a:latin typeface="Aptos"/>
              <a:ea typeface="等线" panose="02010600030101010101" pitchFamily="2" charset="-122"/>
            </a:endParaRPr>
          </a:p>
        </p:txBody>
      </p:sp>
      <p:sp>
        <p:nvSpPr>
          <p:cNvPr id="4" name="Shape 2"/>
          <p:cNvSpPr/>
          <p:nvPr/>
        </p:nvSpPr>
        <p:spPr>
          <a:xfrm>
            <a:off x="4574286" y="1981962"/>
            <a:ext cx="0" cy="3394710"/>
          </a:xfrm>
          <a:prstGeom prst="line">
            <a:avLst/>
          </a:prstGeom>
          <a:noFill/>
          <a:ln w="15240">
            <a:solidFill>
              <a:srgbClr val="E2E6EA"/>
            </a:solidFill>
            <a:prstDash val="solid"/>
          </a:ln>
        </p:spPr>
        <p:txBody>
          <a:bodyPr/>
          <a:lstStyle/>
          <a:p>
            <a:pPr defTabSz="685800" eaLnBrk="1" fontAlgn="auto" hangingPunct="1">
              <a:spcBef>
                <a:spcPts val="0"/>
              </a:spcBef>
              <a:spcAft>
                <a:spcPts val="0"/>
              </a:spcAft>
            </a:pPr>
            <a:endParaRPr lang="zh-CN" altLang="en-US" sz="1350" b="0">
              <a:solidFill>
                <a:prstClr val="black"/>
              </a:solidFill>
              <a:latin typeface="Aptos"/>
              <a:ea typeface="等线" panose="02010600030101010101" pitchFamily="2" charset="-122"/>
            </a:endParaRPr>
          </a:p>
        </p:txBody>
      </p:sp>
      <p:sp>
        <p:nvSpPr>
          <p:cNvPr id="5" name="Text 3"/>
          <p:cNvSpPr/>
          <p:nvPr/>
        </p:nvSpPr>
        <p:spPr>
          <a:xfrm>
            <a:off x="493776" y="1104138"/>
            <a:ext cx="740664" cy="308610"/>
          </a:xfrm>
          <a:prstGeom prst="rect">
            <a:avLst/>
          </a:prstGeom>
          <a:noFill/>
          <a:ln/>
        </p:spPr>
        <p:txBody>
          <a:bodyPr wrap="square" lIns="0" tIns="0" rIns="0" bIns="0" rtlCol="0" anchor="ctr"/>
          <a:lstStyle/>
          <a:p>
            <a:pPr defTabSz="685800" eaLnBrk="1" fontAlgn="auto" hangingPunct="1">
              <a:spcBef>
                <a:spcPts val="0"/>
              </a:spcBef>
              <a:spcAft>
                <a:spcPts val="0"/>
              </a:spcAft>
            </a:pPr>
            <a:r>
              <a:rPr lang="en-US" sz="2800" dirty="0">
                <a:solidFill>
                  <a:srgbClr val="2E4B3E"/>
                </a:solidFill>
                <a:latin typeface="Aptos Display" pitchFamily="34" charset="0"/>
                <a:ea typeface="Aptos Display" pitchFamily="34" charset="-122"/>
                <a:cs typeface="Aptos Display" pitchFamily="34" charset="-120"/>
              </a:rPr>
              <a:t>ENTJ</a:t>
            </a:r>
            <a:endParaRPr lang="en-US" sz="2800" b="0" dirty="0">
              <a:solidFill>
                <a:prstClr val="black"/>
              </a:solidFill>
              <a:latin typeface="Aptos"/>
            </a:endParaRPr>
          </a:p>
        </p:txBody>
      </p:sp>
      <p:sp>
        <p:nvSpPr>
          <p:cNvPr id="6" name="Text 4"/>
          <p:cNvSpPr/>
          <p:nvPr/>
        </p:nvSpPr>
        <p:spPr>
          <a:xfrm>
            <a:off x="2743200" y="1047398"/>
            <a:ext cx="5040630" cy="370332"/>
          </a:xfrm>
          <a:prstGeom prst="rect">
            <a:avLst/>
          </a:prstGeom>
          <a:noFill/>
          <a:ln/>
        </p:spPr>
        <p:txBody>
          <a:bodyPr wrap="square" lIns="0" tIns="0" rIns="0" bIns="0" rtlCol="0" anchor="ctr"/>
          <a:lstStyle/>
          <a:p>
            <a:pPr defTabSz="685800" eaLnBrk="1" fontAlgn="auto" hangingPunct="1">
              <a:spcBef>
                <a:spcPts val="0"/>
              </a:spcBef>
              <a:spcAft>
                <a:spcPts val="0"/>
              </a:spcAft>
            </a:pPr>
            <a:r>
              <a:rPr lang="en-US" sz="2700" dirty="0">
                <a:solidFill>
                  <a:srgbClr val="172033"/>
                </a:solidFill>
                <a:latin typeface="Aptos Display" pitchFamily="34" charset="0"/>
                <a:ea typeface="Aptos Display" pitchFamily="34" charset="-122"/>
                <a:cs typeface="Aptos Display" pitchFamily="34" charset="-120"/>
              </a:rPr>
              <a:t>My teaching style</a:t>
            </a:r>
            <a:endParaRPr lang="en-US" sz="2700" b="0" dirty="0">
              <a:solidFill>
                <a:prstClr val="black"/>
              </a:solidFill>
              <a:latin typeface="Aptos"/>
            </a:endParaRPr>
          </a:p>
        </p:txBody>
      </p:sp>
      <p:sp>
        <p:nvSpPr>
          <p:cNvPr id="7" name="Text 5"/>
          <p:cNvSpPr/>
          <p:nvPr/>
        </p:nvSpPr>
        <p:spPr>
          <a:xfrm>
            <a:off x="5867400" y="1104138"/>
            <a:ext cx="2801112" cy="301752"/>
          </a:xfrm>
          <a:prstGeom prst="rect">
            <a:avLst/>
          </a:prstGeom>
          <a:noFill/>
          <a:ln/>
        </p:spPr>
        <p:txBody>
          <a:bodyPr wrap="square" lIns="0" tIns="0" rIns="0" bIns="0" rtlCol="0" anchor="ctr"/>
          <a:lstStyle/>
          <a:p>
            <a:pPr algn="r" defTabSz="685800" eaLnBrk="1" fontAlgn="auto" hangingPunct="1">
              <a:spcBef>
                <a:spcPts val="0"/>
              </a:spcBef>
              <a:spcAft>
                <a:spcPts val="0"/>
              </a:spcAft>
            </a:pPr>
            <a:r>
              <a:rPr lang="en-US" sz="1500" b="0" dirty="0">
                <a:solidFill>
                  <a:srgbClr val="637083"/>
                </a:solidFill>
                <a:latin typeface="Aptos" pitchFamily="34" charset="0"/>
                <a:ea typeface="Aptos" pitchFamily="34" charset="-122"/>
                <a:cs typeface="Aptos" pitchFamily="34" charset="-120"/>
              </a:rPr>
              <a:t>Structured · direct · goal-driven</a:t>
            </a:r>
            <a:endParaRPr lang="en-US" sz="1500" b="0" dirty="0">
              <a:solidFill>
                <a:prstClr val="black"/>
              </a:solidFill>
              <a:latin typeface="Aptos"/>
            </a:endParaRPr>
          </a:p>
        </p:txBody>
      </p:sp>
      <p:sp>
        <p:nvSpPr>
          <p:cNvPr id="8" name="Text 6"/>
          <p:cNvSpPr/>
          <p:nvPr/>
        </p:nvSpPr>
        <p:spPr>
          <a:xfrm>
            <a:off x="493776" y="1968246"/>
            <a:ext cx="3771900" cy="246888"/>
          </a:xfrm>
          <a:prstGeom prst="rect">
            <a:avLst/>
          </a:prstGeom>
          <a:noFill/>
          <a:ln/>
        </p:spPr>
        <p:txBody>
          <a:bodyPr wrap="square" lIns="0" tIns="0" rIns="0" bIns="0" rtlCol="0" anchor="ctr"/>
          <a:lstStyle/>
          <a:p>
            <a:pPr defTabSz="685800" eaLnBrk="1" fontAlgn="auto" hangingPunct="1">
              <a:spcBef>
                <a:spcPts val="0"/>
              </a:spcBef>
              <a:spcAft>
                <a:spcPts val="0"/>
              </a:spcAft>
            </a:pPr>
            <a:r>
              <a:rPr lang="en-US" sz="1950" dirty="0">
                <a:solidFill>
                  <a:srgbClr val="2E4B3E"/>
                </a:solidFill>
                <a:latin typeface="Aptos Display" pitchFamily="34" charset="0"/>
                <a:ea typeface="Aptos Display" pitchFamily="34" charset="-122"/>
                <a:cs typeface="Aptos Display" pitchFamily="34" charset="-120"/>
              </a:rPr>
              <a:t>What I value in class</a:t>
            </a:r>
            <a:endParaRPr lang="en-US" sz="1950" b="0" dirty="0">
              <a:solidFill>
                <a:prstClr val="black"/>
              </a:solidFill>
              <a:latin typeface="Aptos"/>
            </a:endParaRPr>
          </a:p>
        </p:txBody>
      </p:sp>
      <p:sp>
        <p:nvSpPr>
          <p:cNvPr id="9" name="Text 7"/>
          <p:cNvSpPr/>
          <p:nvPr/>
        </p:nvSpPr>
        <p:spPr>
          <a:xfrm>
            <a:off x="4882896" y="1968246"/>
            <a:ext cx="3771900" cy="246888"/>
          </a:xfrm>
          <a:prstGeom prst="rect">
            <a:avLst/>
          </a:prstGeom>
          <a:noFill/>
          <a:ln/>
        </p:spPr>
        <p:txBody>
          <a:bodyPr wrap="square" lIns="0" tIns="0" rIns="0" bIns="0" rtlCol="0" anchor="ctr"/>
          <a:lstStyle/>
          <a:p>
            <a:pPr defTabSz="685800" eaLnBrk="1" fontAlgn="auto" hangingPunct="1">
              <a:spcBef>
                <a:spcPts val="0"/>
              </a:spcBef>
              <a:spcAft>
                <a:spcPts val="0"/>
              </a:spcAft>
            </a:pPr>
            <a:r>
              <a:rPr lang="en-US" sz="1950" dirty="0">
                <a:solidFill>
                  <a:srgbClr val="8A5520"/>
                </a:solidFill>
                <a:latin typeface="Aptos Display" pitchFamily="34" charset="0"/>
                <a:ea typeface="Aptos Display" pitchFamily="34" charset="-122"/>
                <a:cs typeface="Aptos Display" pitchFamily="34" charset="-120"/>
              </a:rPr>
              <a:t>How to communicate with me</a:t>
            </a:r>
            <a:endParaRPr lang="en-US" sz="1950" b="0" dirty="0">
              <a:solidFill>
                <a:prstClr val="black"/>
              </a:solidFill>
              <a:latin typeface="Aptos"/>
            </a:endParaRPr>
          </a:p>
        </p:txBody>
      </p:sp>
      <p:sp>
        <p:nvSpPr>
          <p:cNvPr id="10" name="Shape 8"/>
          <p:cNvSpPr/>
          <p:nvPr/>
        </p:nvSpPr>
        <p:spPr>
          <a:xfrm>
            <a:off x="534924" y="2427732"/>
            <a:ext cx="89154" cy="89154"/>
          </a:xfrm>
          <a:prstGeom prst="ellipse">
            <a:avLst/>
          </a:prstGeom>
          <a:solidFill>
            <a:srgbClr val="2E4B3E"/>
          </a:solidFill>
          <a:ln w="12700">
            <a:solidFill>
              <a:srgbClr val="2E4B3E">
                <a:alpha val="0"/>
              </a:srgbClr>
            </a:solidFill>
            <a:prstDash val="solid"/>
          </a:ln>
        </p:spPr>
        <p:txBody>
          <a:bodyPr/>
          <a:lstStyle/>
          <a:p>
            <a:pPr defTabSz="685800" eaLnBrk="1" fontAlgn="auto" hangingPunct="1">
              <a:spcBef>
                <a:spcPts val="0"/>
              </a:spcBef>
              <a:spcAft>
                <a:spcPts val="0"/>
              </a:spcAft>
            </a:pPr>
            <a:endParaRPr lang="zh-CN" altLang="en-US" sz="1350" b="0">
              <a:solidFill>
                <a:prstClr val="black"/>
              </a:solidFill>
              <a:latin typeface="Aptos"/>
              <a:ea typeface="等线" panose="02010600030101010101" pitchFamily="2" charset="-122"/>
            </a:endParaRPr>
          </a:p>
        </p:txBody>
      </p:sp>
      <p:sp>
        <p:nvSpPr>
          <p:cNvPr id="11" name="Text 9"/>
          <p:cNvSpPr/>
          <p:nvPr/>
        </p:nvSpPr>
        <p:spPr>
          <a:xfrm>
            <a:off x="720090" y="2352294"/>
            <a:ext cx="3566160" cy="212598"/>
          </a:xfrm>
          <a:prstGeom prst="rect">
            <a:avLst/>
          </a:prstGeom>
          <a:noFill/>
          <a:ln/>
        </p:spPr>
        <p:txBody>
          <a:bodyPr wrap="square" lIns="0" tIns="0" rIns="0" bIns="0" rtlCol="0" anchor="ctr"/>
          <a:lstStyle/>
          <a:p>
            <a:pPr defTabSz="685800" eaLnBrk="1" fontAlgn="auto" hangingPunct="1">
              <a:spcBef>
                <a:spcPts val="0"/>
              </a:spcBef>
              <a:spcAft>
                <a:spcPts val="0"/>
              </a:spcAft>
            </a:pPr>
            <a:r>
              <a:rPr lang="en-US" sz="1650" dirty="0">
                <a:solidFill>
                  <a:srgbClr val="172033"/>
                </a:solidFill>
                <a:latin typeface="Aptos" pitchFamily="34" charset="0"/>
                <a:ea typeface="Aptos" pitchFamily="34" charset="-122"/>
                <a:cs typeface="Aptos" pitchFamily="34" charset="-120"/>
              </a:rPr>
              <a:t>Goal-oriented </a:t>
            </a:r>
            <a:endParaRPr lang="en-US" sz="1650" b="0" dirty="0">
              <a:solidFill>
                <a:prstClr val="black"/>
              </a:solidFill>
              <a:latin typeface="Aptos"/>
            </a:endParaRPr>
          </a:p>
        </p:txBody>
      </p:sp>
      <p:sp>
        <p:nvSpPr>
          <p:cNvPr id="12" name="Text 10"/>
          <p:cNvSpPr/>
          <p:nvPr/>
        </p:nvSpPr>
        <p:spPr>
          <a:xfrm>
            <a:off x="720090" y="2599182"/>
            <a:ext cx="3566160" cy="377190"/>
          </a:xfrm>
          <a:prstGeom prst="rect">
            <a:avLst/>
          </a:prstGeom>
          <a:noFill/>
          <a:ln/>
        </p:spPr>
        <p:txBody>
          <a:bodyPr wrap="square" lIns="0" tIns="0" rIns="0" bIns="0" rtlCol="0" anchor="t"/>
          <a:lstStyle/>
          <a:p>
            <a:pPr defTabSz="685800" eaLnBrk="1" fontAlgn="auto" hangingPunct="1">
              <a:spcBef>
                <a:spcPts val="0"/>
              </a:spcBef>
              <a:spcAft>
                <a:spcPts val="0"/>
              </a:spcAft>
            </a:pPr>
            <a:r>
              <a:rPr lang="en-US" sz="1500" b="0" dirty="0">
                <a:solidFill>
                  <a:srgbClr val="3F4A5A"/>
                </a:solidFill>
                <a:latin typeface="Aptos" pitchFamily="34" charset="0"/>
                <a:ea typeface="Aptos" pitchFamily="34" charset="-122"/>
                <a:cs typeface="Aptos" pitchFamily="34" charset="-120"/>
              </a:rPr>
              <a:t>Clear goals, and clear materials</a:t>
            </a:r>
            <a:endParaRPr lang="en-US" sz="1500" b="0" dirty="0">
              <a:solidFill>
                <a:prstClr val="black"/>
              </a:solidFill>
              <a:latin typeface="Aptos"/>
            </a:endParaRPr>
          </a:p>
        </p:txBody>
      </p:sp>
      <p:sp>
        <p:nvSpPr>
          <p:cNvPr id="13" name="Shape 11"/>
          <p:cNvSpPr/>
          <p:nvPr/>
        </p:nvSpPr>
        <p:spPr>
          <a:xfrm>
            <a:off x="534924" y="3182112"/>
            <a:ext cx="89154" cy="89154"/>
          </a:xfrm>
          <a:prstGeom prst="ellipse">
            <a:avLst/>
          </a:prstGeom>
          <a:solidFill>
            <a:srgbClr val="2E4B3E"/>
          </a:solidFill>
          <a:ln w="12700">
            <a:solidFill>
              <a:srgbClr val="2E4B3E">
                <a:alpha val="0"/>
              </a:srgbClr>
            </a:solidFill>
            <a:prstDash val="solid"/>
          </a:ln>
        </p:spPr>
        <p:txBody>
          <a:bodyPr/>
          <a:lstStyle/>
          <a:p>
            <a:pPr defTabSz="685800" eaLnBrk="1" fontAlgn="auto" hangingPunct="1">
              <a:spcBef>
                <a:spcPts val="0"/>
              </a:spcBef>
              <a:spcAft>
                <a:spcPts val="0"/>
              </a:spcAft>
            </a:pPr>
            <a:endParaRPr lang="zh-CN" altLang="en-US" sz="1350" b="0">
              <a:solidFill>
                <a:prstClr val="black"/>
              </a:solidFill>
              <a:latin typeface="Aptos"/>
              <a:ea typeface="等线" panose="02010600030101010101" pitchFamily="2" charset="-122"/>
            </a:endParaRPr>
          </a:p>
        </p:txBody>
      </p:sp>
      <p:sp>
        <p:nvSpPr>
          <p:cNvPr id="14" name="Text 12"/>
          <p:cNvSpPr/>
          <p:nvPr/>
        </p:nvSpPr>
        <p:spPr>
          <a:xfrm>
            <a:off x="720090" y="3106674"/>
            <a:ext cx="3566160" cy="212598"/>
          </a:xfrm>
          <a:prstGeom prst="rect">
            <a:avLst/>
          </a:prstGeom>
          <a:noFill/>
          <a:ln/>
        </p:spPr>
        <p:txBody>
          <a:bodyPr wrap="square" lIns="0" tIns="0" rIns="0" bIns="0" rtlCol="0" anchor="ctr"/>
          <a:lstStyle/>
          <a:p>
            <a:pPr defTabSz="685800" eaLnBrk="1" fontAlgn="auto" hangingPunct="1">
              <a:spcBef>
                <a:spcPts val="0"/>
              </a:spcBef>
              <a:spcAft>
                <a:spcPts val="0"/>
              </a:spcAft>
            </a:pPr>
            <a:r>
              <a:rPr lang="en-US" sz="1650" dirty="0">
                <a:solidFill>
                  <a:srgbClr val="172033"/>
                </a:solidFill>
                <a:latin typeface="Aptos" pitchFamily="34" charset="0"/>
                <a:ea typeface="Aptos" pitchFamily="34" charset="-122"/>
                <a:cs typeface="Aptos" pitchFamily="34" charset="-120"/>
              </a:rPr>
              <a:t>Big picture first</a:t>
            </a:r>
            <a:endParaRPr lang="en-US" sz="1650" b="0" dirty="0">
              <a:solidFill>
                <a:prstClr val="black"/>
              </a:solidFill>
              <a:latin typeface="Aptos"/>
            </a:endParaRPr>
          </a:p>
        </p:txBody>
      </p:sp>
      <p:sp>
        <p:nvSpPr>
          <p:cNvPr id="15" name="Text 13"/>
          <p:cNvSpPr/>
          <p:nvPr/>
        </p:nvSpPr>
        <p:spPr>
          <a:xfrm>
            <a:off x="720090" y="3353562"/>
            <a:ext cx="3566160" cy="377190"/>
          </a:xfrm>
          <a:prstGeom prst="rect">
            <a:avLst/>
          </a:prstGeom>
          <a:noFill/>
          <a:ln/>
        </p:spPr>
        <p:txBody>
          <a:bodyPr wrap="square" lIns="0" tIns="0" rIns="0" bIns="0" rtlCol="0" anchor="t"/>
          <a:lstStyle/>
          <a:p>
            <a:pPr defTabSz="685800" eaLnBrk="1" fontAlgn="auto" hangingPunct="1">
              <a:spcBef>
                <a:spcPts val="0"/>
              </a:spcBef>
              <a:spcAft>
                <a:spcPts val="0"/>
              </a:spcAft>
            </a:pPr>
            <a:r>
              <a:rPr lang="en-US" sz="1500" b="0" dirty="0">
                <a:solidFill>
                  <a:srgbClr val="3F4A5A"/>
                </a:solidFill>
                <a:latin typeface="Aptos" pitchFamily="34" charset="0"/>
                <a:ea typeface="Aptos" pitchFamily="34" charset="-122"/>
                <a:cs typeface="Aptos" pitchFamily="34" charset="-120"/>
              </a:rPr>
              <a:t>Understand the logic, not memorizing details.</a:t>
            </a:r>
            <a:endParaRPr lang="en-US" sz="1500" b="0" dirty="0">
              <a:solidFill>
                <a:prstClr val="black"/>
              </a:solidFill>
              <a:latin typeface="Aptos"/>
            </a:endParaRPr>
          </a:p>
        </p:txBody>
      </p:sp>
      <p:sp>
        <p:nvSpPr>
          <p:cNvPr id="16" name="Shape 14"/>
          <p:cNvSpPr/>
          <p:nvPr/>
        </p:nvSpPr>
        <p:spPr>
          <a:xfrm>
            <a:off x="534924" y="3936492"/>
            <a:ext cx="89154" cy="89154"/>
          </a:xfrm>
          <a:prstGeom prst="ellipse">
            <a:avLst/>
          </a:prstGeom>
          <a:solidFill>
            <a:srgbClr val="2E4B3E"/>
          </a:solidFill>
          <a:ln w="12700">
            <a:solidFill>
              <a:srgbClr val="2E4B3E">
                <a:alpha val="0"/>
              </a:srgbClr>
            </a:solidFill>
            <a:prstDash val="solid"/>
          </a:ln>
        </p:spPr>
        <p:txBody>
          <a:bodyPr/>
          <a:lstStyle/>
          <a:p>
            <a:pPr defTabSz="685800" eaLnBrk="1" fontAlgn="auto" hangingPunct="1">
              <a:spcBef>
                <a:spcPts val="0"/>
              </a:spcBef>
              <a:spcAft>
                <a:spcPts val="0"/>
              </a:spcAft>
            </a:pPr>
            <a:endParaRPr lang="zh-CN" altLang="en-US" sz="1350" b="0">
              <a:solidFill>
                <a:prstClr val="black"/>
              </a:solidFill>
              <a:latin typeface="Aptos"/>
              <a:ea typeface="等线" panose="02010600030101010101" pitchFamily="2" charset="-122"/>
            </a:endParaRPr>
          </a:p>
        </p:txBody>
      </p:sp>
      <p:sp>
        <p:nvSpPr>
          <p:cNvPr id="17" name="Text 15"/>
          <p:cNvSpPr/>
          <p:nvPr/>
        </p:nvSpPr>
        <p:spPr>
          <a:xfrm>
            <a:off x="720090" y="3861054"/>
            <a:ext cx="3566160" cy="212598"/>
          </a:xfrm>
          <a:prstGeom prst="rect">
            <a:avLst/>
          </a:prstGeom>
          <a:noFill/>
          <a:ln/>
        </p:spPr>
        <p:txBody>
          <a:bodyPr wrap="square" lIns="0" tIns="0" rIns="0" bIns="0" rtlCol="0" anchor="ctr"/>
          <a:lstStyle/>
          <a:p>
            <a:pPr defTabSz="685800" eaLnBrk="1" fontAlgn="auto" hangingPunct="1">
              <a:spcBef>
                <a:spcPts val="0"/>
              </a:spcBef>
              <a:spcAft>
                <a:spcPts val="0"/>
              </a:spcAft>
            </a:pPr>
            <a:r>
              <a:rPr lang="en-US" sz="1650" dirty="0">
                <a:solidFill>
                  <a:srgbClr val="172033"/>
                </a:solidFill>
                <a:latin typeface="Aptos" pitchFamily="34" charset="0"/>
                <a:ea typeface="Aptos" pitchFamily="34" charset="-122"/>
                <a:cs typeface="Aptos" pitchFamily="34" charset="-120"/>
              </a:rPr>
              <a:t>Ask “why”</a:t>
            </a:r>
            <a:endParaRPr lang="en-US" sz="1650" b="0" dirty="0">
              <a:solidFill>
                <a:prstClr val="black"/>
              </a:solidFill>
              <a:latin typeface="Aptos"/>
            </a:endParaRPr>
          </a:p>
        </p:txBody>
      </p:sp>
      <p:sp>
        <p:nvSpPr>
          <p:cNvPr id="18" name="Text 16"/>
          <p:cNvSpPr/>
          <p:nvPr/>
        </p:nvSpPr>
        <p:spPr>
          <a:xfrm>
            <a:off x="720090" y="4107942"/>
            <a:ext cx="3566160" cy="377190"/>
          </a:xfrm>
          <a:prstGeom prst="rect">
            <a:avLst/>
          </a:prstGeom>
          <a:noFill/>
          <a:ln/>
        </p:spPr>
        <p:txBody>
          <a:bodyPr wrap="square" lIns="0" tIns="0" rIns="0" bIns="0" rtlCol="0" anchor="t"/>
          <a:lstStyle/>
          <a:p>
            <a:pPr defTabSz="685800" eaLnBrk="1" fontAlgn="auto" hangingPunct="1">
              <a:spcBef>
                <a:spcPts val="0"/>
              </a:spcBef>
              <a:spcAft>
                <a:spcPts val="0"/>
              </a:spcAft>
            </a:pPr>
            <a:r>
              <a:rPr lang="en-US" sz="1500" b="0" dirty="0">
                <a:solidFill>
                  <a:srgbClr val="3F4A5A"/>
                </a:solidFill>
                <a:latin typeface="Aptos" pitchFamily="34" charset="0"/>
                <a:ea typeface="Aptos" pitchFamily="34" charset="-122"/>
                <a:cs typeface="Aptos" pitchFamily="34" charset="-120"/>
              </a:rPr>
              <a:t>Challenge assumptions and propose alternatives.</a:t>
            </a:r>
            <a:endParaRPr lang="en-US" sz="1500" b="0" dirty="0">
              <a:solidFill>
                <a:prstClr val="black"/>
              </a:solidFill>
              <a:latin typeface="Aptos"/>
            </a:endParaRPr>
          </a:p>
        </p:txBody>
      </p:sp>
      <p:sp>
        <p:nvSpPr>
          <p:cNvPr id="19" name="Shape 17"/>
          <p:cNvSpPr/>
          <p:nvPr/>
        </p:nvSpPr>
        <p:spPr>
          <a:xfrm>
            <a:off x="534924" y="4690872"/>
            <a:ext cx="89154" cy="89154"/>
          </a:xfrm>
          <a:prstGeom prst="ellipse">
            <a:avLst/>
          </a:prstGeom>
          <a:solidFill>
            <a:srgbClr val="2E4B3E"/>
          </a:solidFill>
          <a:ln w="12700">
            <a:solidFill>
              <a:srgbClr val="2E4B3E">
                <a:alpha val="0"/>
              </a:srgbClr>
            </a:solidFill>
            <a:prstDash val="solid"/>
          </a:ln>
        </p:spPr>
        <p:txBody>
          <a:bodyPr/>
          <a:lstStyle/>
          <a:p>
            <a:pPr defTabSz="685800" eaLnBrk="1" fontAlgn="auto" hangingPunct="1">
              <a:spcBef>
                <a:spcPts val="0"/>
              </a:spcBef>
              <a:spcAft>
                <a:spcPts val="0"/>
              </a:spcAft>
            </a:pPr>
            <a:endParaRPr lang="zh-CN" altLang="en-US" sz="1350" b="0">
              <a:solidFill>
                <a:prstClr val="black"/>
              </a:solidFill>
              <a:latin typeface="Aptos"/>
              <a:ea typeface="等线" panose="02010600030101010101" pitchFamily="2" charset="-122"/>
            </a:endParaRPr>
          </a:p>
        </p:txBody>
      </p:sp>
      <p:sp>
        <p:nvSpPr>
          <p:cNvPr id="20" name="Text 18"/>
          <p:cNvSpPr/>
          <p:nvPr/>
        </p:nvSpPr>
        <p:spPr>
          <a:xfrm>
            <a:off x="720090" y="4615434"/>
            <a:ext cx="3566160" cy="212598"/>
          </a:xfrm>
          <a:prstGeom prst="rect">
            <a:avLst/>
          </a:prstGeom>
          <a:noFill/>
          <a:ln/>
        </p:spPr>
        <p:txBody>
          <a:bodyPr wrap="square" lIns="0" tIns="0" rIns="0" bIns="0" rtlCol="0" anchor="ctr"/>
          <a:lstStyle/>
          <a:p>
            <a:pPr defTabSz="685800" eaLnBrk="1" fontAlgn="auto" hangingPunct="1">
              <a:spcBef>
                <a:spcPts val="0"/>
              </a:spcBef>
              <a:spcAft>
                <a:spcPts val="0"/>
              </a:spcAft>
            </a:pPr>
            <a:r>
              <a:rPr lang="en-US" sz="1650" dirty="0">
                <a:solidFill>
                  <a:srgbClr val="172033"/>
                </a:solidFill>
                <a:latin typeface="Aptos" pitchFamily="34" charset="0"/>
                <a:ea typeface="Aptos" pitchFamily="34" charset="-122"/>
                <a:cs typeface="Aptos" pitchFamily="34" charset="-120"/>
              </a:rPr>
              <a:t>Initiative</a:t>
            </a:r>
            <a:endParaRPr lang="en-US" sz="1650" b="0" dirty="0">
              <a:solidFill>
                <a:prstClr val="black"/>
              </a:solidFill>
              <a:latin typeface="Aptos"/>
            </a:endParaRPr>
          </a:p>
        </p:txBody>
      </p:sp>
      <p:sp>
        <p:nvSpPr>
          <p:cNvPr id="21" name="Text 19"/>
          <p:cNvSpPr/>
          <p:nvPr/>
        </p:nvSpPr>
        <p:spPr>
          <a:xfrm>
            <a:off x="720090" y="4862322"/>
            <a:ext cx="3566160" cy="377190"/>
          </a:xfrm>
          <a:prstGeom prst="rect">
            <a:avLst/>
          </a:prstGeom>
          <a:noFill/>
          <a:ln/>
        </p:spPr>
        <p:txBody>
          <a:bodyPr wrap="square" lIns="0" tIns="0" rIns="0" bIns="0" rtlCol="0" anchor="t"/>
          <a:lstStyle/>
          <a:p>
            <a:pPr defTabSz="685800" eaLnBrk="1" fontAlgn="auto" hangingPunct="1">
              <a:spcBef>
                <a:spcPts val="0"/>
              </a:spcBef>
              <a:spcAft>
                <a:spcPts val="0"/>
              </a:spcAft>
            </a:pPr>
            <a:r>
              <a:rPr lang="en-US" sz="1500" b="0" dirty="0">
                <a:solidFill>
                  <a:srgbClr val="3F4A5A"/>
                </a:solidFill>
                <a:latin typeface="Aptos" pitchFamily="34" charset="0"/>
                <a:ea typeface="Aptos" pitchFamily="34" charset="-122"/>
                <a:cs typeface="Aptos" pitchFamily="34" charset="-120"/>
              </a:rPr>
              <a:t>If unclear, ask. If you have an idea, say it.</a:t>
            </a:r>
            <a:endParaRPr lang="en-US" sz="1500" b="0" dirty="0">
              <a:solidFill>
                <a:prstClr val="black"/>
              </a:solidFill>
              <a:latin typeface="Aptos"/>
            </a:endParaRPr>
          </a:p>
        </p:txBody>
      </p:sp>
      <p:sp>
        <p:nvSpPr>
          <p:cNvPr id="22" name="Shape 20"/>
          <p:cNvSpPr/>
          <p:nvPr/>
        </p:nvSpPr>
        <p:spPr>
          <a:xfrm>
            <a:off x="4924044" y="2427732"/>
            <a:ext cx="89154" cy="89154"/>
          </a:xfrm>
          <a:prstGeom prst="ellipse">
            <a:avLst/>
          </a:prstGeom>
          <a:solidFill>
            <a:srgbClr val="A46625"/>
          </a:solidFill>
          <a:ln w="12700">
            <a:solidFill>
              <a:srgbClr val="A46625">
                <a:alpha val="0"/>
              </a:srgbClr>
            </a:solidFill>
            <a:prstDash val="solid"/>
          </a:ln>
        </p:spPr>
        <p:txBody>
          <a:bodyPr/>
          <a:lstStyle/>
          <a:p>
            <a:pPr defTabSz="685800" eaLnBrk="1" fontAlgn="auto" hangingPunct="1">
              <a:spcBef>
                <a:spcPts val="0"/>
              </a:spcBef>
              <a:spcAft>
                <a:spcPts val="0"/>
              </a:spcAft>
            </a:pPr>
            <a:endParaRPr lang="zh-CN" altLang="en-US" sz="1350" b="0">
              <a:solidFill>
                <a:prstClr val="black"/>
              </a:solidFill>
              <a:latin typeface="Aptos"/>
              <a:ea typeface="等线" panose="02010600030101010101" pitchFamily="2" charset="-122"/>
            </a:endParaRPr>
          </a:p>
        </p:txBody>
      </p:sp>
      <p:sp>
        <p:nvSpPr>
          <p:cNvPr id="23" name="Text 21"/>
          <p:cNvSpPr/>
          <p:nvPr/>
        </p:nvSpPr>
        <p:spPr>
          <a:xfrm>
            <a:off x="5109210" y="2352294"/>
            <a:ext cx="3566160" cy="212598"/>
          </a:xfrm>
          <a:prstGeom prst="rect">
            <a:avLst/>
          </a:prstGeom>
          <a:noFill/>
          <a:ln/>
        </p:spPr>
        <p:txBody>
          <a:bodyPr wrap="square" lIns="0" tIns="0" rIns="0" bIns="0" rtlCol="0" anchor="ctr"/>
          <a:lstStyle/>
          <a:p>
            <a:pPr defTabSz="685800" eaLnBrk="1" fontAlgn="auto" hangingPunct="1">
              <a:spcBef>
                <a:spcPts val="0"/>
              </a:spcBef>
              <a:spcAft>
                <a:spcPts val="0"/>
              </a:spcAft>
            </a:pPr>
            <a:r>
              <a:rPr lang="en-US" sz="1650" dirty="0">
                <a:solidFill>
                  <a:srgbClr val="172033"/>
                </a:solidFill>
                <a:latin typeface="Aptos" pitchFamily="34" charset="0"/>
                <a:ea typeface="Aptos" pitchFamily="34" charset="-122"/>
                <a:cs typeface="Aptos" pitchFamily="34" charset="-120"/>
              </a:rPr>
              <a:t>Direct communication</a:t>
            </a:r>
            <a:endParaRPr lang="en-US" sz="1650" b="0" dirty="0">
              <a:solidFill>
                <a:prstClr val="black"/>
              </a:solidFill>
              <a:latin typeface="Aptos"/>
            </a:endParaRPr>
          </a:p>
        </p:txBody>
      </p:sp>
      <p:sp>
        <p:nvSpPr>
          <p:cNvPr id="24" name="Text 22"/>
          <p:cNvSpPr/>
          <p:nvPr/>
        </p:nvSpPr>
        <p:spPr>
          <a:xfrm>
            <a:off x="5109210" y="2599182"/>
            <a:ext cx="3566160" cy="377190"/>
          </a:xfrm>
          <a:prstGeom prst="rect">
            <a:avLst/>
          </a:prstGeom>
          <a:noFill/>
          <a:ln/>
        </p:spPr>
        <p:txBody>
          <a:bodyPr wrap="square" lIns="0" tIns="0" rIns="0" bIns="0" rtlCol="0" anchor="t"/>
          <a:lstStyle/>
          <a:p>
            <a:pPr defTabSz="685800" eaLnBrk="1" fontAlgn="auto" hangingPunct="1">
              <a:spcBef>
                <a:spcPts val="0"/>
              </a:spcBef>
              <a:spcAft>
                <a:spcPts val="0"/>
              </a:spcAft>
            </a:pPr>
            <a:r>
              <a:rPr lang="en-US" sz="1500" b="0" dirty="0">
                <a:solidFill>
                  <a:srgbClr val="3F4A5A"/>
                </a:solidFill>
                <a:latin typeface="Aptos" pitchFamily="34" charset="0"/>
                <a:ea typeface="Aptos" pitchFamily="34" charset="-122"/>
                <a:cs typeface="Aptos" pitchFamily="34" charset="-120"/>
              </a:rPr>
              <a:t>I tend to say things clearly and directly.</a:t>
            </a:r>
            <a:endParaRPr lang="en-US" sz="1500" b="0" dirty="0">
              <a:solidFill>
                <a:prstClr val="black"/>
              </a:solidFill>
              <a:latin typeface="Aptos"/>
            </a:endParaRPr>
          </a:p>
        </p:txBody>
      </p:sp>
      <p:sp>
        <p:nvSpPr>
          <p:cNvPr id="25" name="Shape 23"/>
          <p:cNvSpPr/>
          <p:nvPr/>
        </p:nvSpPr>
        <p:spPr>
          <a:xfrm>
            <a:off x="4924044" y="3182112"/>
            <a:ext cx="89154" cy="89154"/>
          </a:xfrm>
          <a:prstGeom prst="ellipse">
            <a:avLst/>
          </a:prstGeom>
          <a:solidFill>
            <a:srgbClr val="A46625"/>
          </a:solidFill>
          <a:ln w="12700">
            <a:solidFill>
              <a:srgbClr val="A46625">
                <a:alpha val="0"/>
              </a:srgbClr>
            </a:solidFill>
            <a:prstDash val="solid"/>
          </a:ln>
        </p:spPr>
        <p:txBody>
          <a:bodyPr/>
          <a:lstStyle/>
          <a:p>
            <a:pPr defTabSz="685800" eaLnBrk="1" fontAlgn="auto" hangingPunct="1">
              <a:spcBef>
                <a:spcPts val="0"/>
              </a:spcBef>
              <a:spcAft>
                <a:spcPts val="0"/>
              </a:spcAft>
            </a:pPr>
            <a:endParaRPr lang="zh-CN" altLang="en-US" sz="1350" b="0">
              <a:solidFill>
                <a:prstClr val="black"/>
              </a:solidFill>
              <a:latin typeface="Aptos"/>
              <a:ea typeface="等线" panose="02010600030101010101" pitchFamily="2" charset="-122"/>
            </a:endParaRPr>
          </a:p>
        </p:txBody>
      </p:sp>
      <p:sp>
        <p:nvSpPr>
          <p:cNvPr id="26" name="Text 24"/>
          <p:cNvSpPr/>
          <p:nvPr/>
        </p:nvSpPr>
        <p:spPr>
          <a:xfrm>
            <a:off x="5109210" y="3106674"/>
            <a:ext cx="3566160" cy="212598"/>
          </a:xfrm>
          <a:prstGeom prst="rect">
            <a:avLst/>
          </a:prstGeom>
          <a:noFill/>
          <a:ln/>
        </p:spPr>
        <p:txBody>
          <a:bodyPr wrap="square" lIns="0" tIns="0" rIns="0" bIns="0" rtlCol="0" anchor="ctr"/>
          <a:lstStyle/>
          <a:p>
            <a:pPr defTabSz="685800" eaLnBrk="1" fontAlgn="auto" hangingPunct="1">
              <a:spcBef>
                <a:spcPts val="0"/>
              </a:spcBef>
              <a:spcAft>
                <a:spcPts val="0"/>
              </a:spcAft>
            </a:pPr>
            <a:r>
              <a:rPr lang="en-US" sz="1650" dirty="0">
                <a:solidFill>
                  <a:srgbClr val="172033"/>
                </a:solidFill>
                <a:latin typeface="Aptos" pitchFamily="34" charset="0"/>
                <a:ea typeface="Aptos" pitchFamily="34" charset="-122"/>
                <a:cs typeface="Aptos" pitchFamily="34" charset="-120"/>
              </a:rPr>
              <a:t>Critique ideas, not people</a:t>
            </a:r>
            <a:endParaRPr lang="en-US" sz="1650" b="0" dirty="0">
              <a:solidFill>
                <a:prstClr val="black"/>
              </a:solidFill>
              <a:latin typeface="Aptos"/>
            </a:endParaRPr>
          </a:p>
        </p:txBody>
      </p:sp>
      <p:sp>
        <p:nvSpPr>
          <p:cNvPr id="27" name="Text 25"/>
          <p:cNvSpPr/>
          <p:nvPr/>
        </p:nvSpPr>
        <p:spPr>
          <a:xfrm>
            <a:off x="5109210" y="3353562"/>
            <a:ext cx="3566160" cy="377190"/>
          </a:xfrm>
          <a:prstGeom prst="rect">
            <a:avLst/>
          </a:prstGeom>
          <a:noFill/>
          <a:ln/>
        </p:spPr>
        <p:txBody>
          <a:bodyPr wrap="square" lIns="0" tIns="0" rIns="0" bIns="0" rtlCol="0" anchor="t"/>
          <a:lstStyle/>
          <a:p>
            <a:pPr defTabSz="685800" eaLnBrk="1" fontAlgn="auto" hangingPunct="1">
              <a:spcBef>
                <a:spcPts val="0"/>
              </a:spcBef>
              <a:spcAft>
                <a:spcPts val="0"/>
              </a:spcAft>
            </a:pPr>
            <a:r>
              <a:rPr lang="en-US" sz="1500" b="0" dirty="0">
                <a:solidFill>
                  <a:srgbClr val="3F4A5A"/>
                </a:solidFill>
                <a:latin typeface="Aptos" pitchFamily="34" charset="0"/>
                <a:ea typeface="Aptos" pitchFamily="34" charset="-122"/>
                <a:cs typeface="Aptos" pitchFamily="34" charset="-120"/>
              </a:rPr>
              <a:t>I criticize arguments, not the person</a:t>
            </a:r>
            <a:endParaRPr lang="en-US" sz="1500" b="0" dirty="0">
              <a:solidFill>
                <a:prstClr val="black"/>
              </a:solidFill>
              <a:latin typeface="Aptos"/>
            </a:endParaRPr>
          </a:p>
        </p:txBody>
      </p:sp>
      <p:sp>
        <p:nvSpPr>
          <p:cNvPr id="28" name="Shape 26"/>
          <p:cNvSpPr/>
          <p:nvPr/>
        </p:nvSpPr>
        <p:spPr>
          <a:xfrm>
            <a:off x="4924044" y="3936492"/>
            <a:ext cx="89154" cy="89154"/>
          </a:xfrm>
          <a:prstGeom prst="ellipse">
            <a:avLst/>
          </a:prstGeom>
          <a:solidFill>
            <a:srgbClr val="A46625"/>
          </a:solidFill>
          <a:ln w="12700">
            <a:solidFill>
              <a:srgbClr val="A46625">
                <a:alpha val="0"/>
              </a:srgbClr>
            </a:solidFill>
            <a:prstDash val="solid"/>
          </a:ln>
        </p:spPr>
        <p:txBody>
          <a:bodyPr/>
          <a:lstStyle/>
          <a:p>
            <a:pPr defTabSz="685800" eaLnBrk="1" fontAlgn="auto" hangingPunct="1">
              <a:spcBef>
                <a:spcPts val="0"/>
              </a:spcBef>
              <a:spcAft>
                <a:spcPts val="0"/>
              </a:spcAft>
            </a:pPr>
            <a:endParaRPr lang="zh-CN" altLang="en-US" sz="1350" b="0">
              <a:solidFill>
                <a:prstClr val="black"/>
              </a:solidFill>
              <a:latin typeface="Aptos"/>
              <a:ea typeface="等线" panose="02010600030101010101" pitchFamily="2" charset="-122"/>
            </a:endParaRPr>
          </a:p>
        </p:txBody>
      </p:sp>
      <p:sp>
        <p:nvSpPr>
          <p:cNvPr id="29" name="Text 27"/>
          <p:cNvSpPr/>
          <p:nvPr/>
        </p:nvSpPr>
        <p:spPr>
          <a:xfrm>
            <a:off x="5109210" y="3861054"/>
            <a:ext cx="3566160" cy="212598"/>
          </a:xfrm>
          <a:prstGeom prst="rect">
            <a:avLst/>
          </a:prstGeom>
          <a:noFill/>
          <a:ln/>
        </p:spPr>
        <p:txBody>
          <a:bodyPr wrap="square" lIns="0" tIns="0" rIns="0" bIns="0" rtlCol="0" anchor="ctr"/>
          <a:lstStyle/>
          <a:p>
            <a:pPr defTabSz="685800" eaLnBrk="1" fontAlgn="auto" hangingPunct="1">
              <a:spcBef>
                <a:spcPts val="0"/>
              </a:spcBef>
              <a:spcAft>
                <a:spcPts val="0"/>
              </a:spcAft>
            </a:pPr>
            <a:r>
              <a:rPr lang="en-US" sz="1650" dirty="0">
                <a:solidFill>
                  <a:srgbClr val="172033"/>
                </a:solidFill>
                <a:latin typeface="Aptos" pitchFamily="34" charset="0"/>
                <a:ea typeface="Aptos" pitchFamily="34" charset="-122"/>
                <a:cs typeface="Aptos" pitchFamily="34" charset="-120"/>
              </a:rPr>
              <a:t>Disagreement is welcome</a:t>
            </a:r>
            <a:endParaRPr lang="en-US" sz="1650" b="0" dirty="0">
              <a:solidFill>
                <a:prstClr val="black"/>
              </a:solidFill>
              <a:latin typeface="Aptos"/>
            </a:endParaRPr>
          </a:p>
        </p:txBody>
      </p:sp>
      <p:sp>
        <p:nvSpPr>
          <p:cNvPr id="30" name="Text 28"/>
          <p:cNvSpPr/>
          <p:nvPr/>
        </p:nvSpPr>
        <p:spPr>
          <a:xfrm>
            <a:off x="5109210" y="4107942"/>
            <a:ext cx="3566160" cy="438912"/>
          </a:xfrm>
          <a:prstGeom prst="rect">
            <a:avLst/>
          </a:prstGeom>
          <a:noFill/>
          <a:ln/>
        </p:spPr>
        <p:txBody>
          <a:bodyPr wrap="square" lIns="0" tIns="0" rIns="0" bIns="0" rtlCol="0" anchor="t"/>
          <a:lstStyle/>
          <a:p>
            <a:pPr defTabSz="685800" eaLnBrk="1" fontAlgn="auto" hangingPunct="1">
              <a:spcBef>
                <a:spcPts val="0"/>
              </a:spcBef>
              <a:spcAft>
                <a:spcPts val="0"/>
              </a:spcAft>
            </a:pPr>
            <a:r>
              <a:rPr lang="en-US" sz="1500" b="0" dirty="0">
                <a:solidFill>
                  <a:srgbClr val="3F4A5A"/>
                </a:solidFill>
                <a:latin typeface="Aptos" pitchFamily="34" charset="0"/>
                <a:ea typeface="Aptos" pitchFamily="34" charset="-122"/>
                <a:cs typeface="Aptos" pitchFamily="34" charset="-120"/>
              </a:rPr>
              <a:t>You do not need to agree with me. Convince me I am wrong.</a:t>
            </a:r>
            <a:endParaRPr lang="en-US" sz="1500" b="0" dirty="0">
              <a:solidFill>
                <a:prstClr val="black"/>
              </a:solidFill>
              <a:latin typeface="Aptos"/>
            </a:endParaRPr>
          </a:p>
        </p:txBody>
      </p:sp>
      <p:sp>
        <p:nvSpPr>
          <p:cNvPr id="31" name="Shape 29"/>
          <p:cNvSpPr/>
          <p:nvPr/>
        </p:nvSpPr>
        <p:spPr>
          <a:xfrm>
            <a:off x="4924044" y="4759452"/>
            <a:ext cx="89154" cy="89154"/>
          </a:xfrm>
          <a:prstGeom prst="ellipse">
            <a:avLst/>
          </a:prstGeom>
          <a:solidFill>
            <a:srgbClr val="A46625"/>
          </a:solidFill>
          <a:ln w="12700">
            <a:solidFill>
              <a:srgbClr val="A46625">
                <a:alpha val="0"/>
              </a:srgbClr>
            </a:solidFill>
            <a:prstDash val="solid"/>
          </a:ln>
        </p:spPr>
        <p:txBody>
          <a:bodyPr/>
          <a:lstStyle/>
          <a:p>
            <a:pPr defTabSz="685800" eaLnBrk="1" fontAlgn="auto" hangingPunct="1">
              <a:spcBef>
                <a:spcPts val="0"/>
              </a:spcBef>
              <a:spcAft>
                <a:spcPts val="0"/>
              </a:spcAft>
            </a:pPr>
            <a:endParaRPr lang="zh-CN" altLang="en-US" sz="1350" b="0">
              <a:solidFill>
                <a:prstClr val="black"/>
              </a:solidFill>
              <a:latin typeface="Aptos"/>
              <a:ea typeface="等线" panose="02010600030101010101" pitchFamily="2" charset="-122"/>
            </a:endParaRPr>
          </a:p>
        </p:txBody>
      </p:sp>
      <p:sp>
        <p:nvSpPr>
          <p:cNvPr id="32" name="Text 30"/>
          <p:cNvSpPr/>
          <p:nvPr/>
        </p:nvSpPr>
        <p:spPr>
          <a:xfrm>
            <a:off x="5109210" y="4684014"/>
            <a:ext cx="3566160" cy="212598"/>
          </a:xfrm>
          <a:prstGeom prst="rect">
            <a:avLst/>
          </a:prstGeom>
          <a:noFill/>
          <a:ln/>
        </p:spPr>
        <p:txBody>
          <a:bodyPr wrap="square" lIns="0" tIns="0" rIns="0" bIns="0" rtlCol="0" anchor="ctr"/>
          <a:lstStyle/>
          <a:p>
            <a:pPr defTabSz="685800" eaLnBrk="1" fontAlgn="auto" hangingPunct="1">
              <a:spcBef>
                <a:spcPts val="0"/>
              </a:spcBef>
              <a:spcAft>
                <a:spcPts val="0"/>
              </a:spcAft>
            </a:pPr>
            <a:r>
              <a:rPr lang="en-US" sz="1650" dirty="0">
                <a:solidFill>
                  <a:srgbClr val="172033"/>
                </a:solidFill>
                <a:latin typeface="Aptos" pitchFamily="34" charset="0"/>
                <a:ea typeface="Aptos" pitchFamily="34" charset="-122"/>
                <a:cs typeface="Aptos" pitchFamily="34" charset="-120"/>
              </a:rPr>
              <a:t>Speak up; ask directly</a:t>
            </a:r>
            <a:endParaRPr lang="en-US" sz="1650" b="0" dirty="0">
              <a:solidFill>
                <a:prstClr val="black"/>
              </a:solidFill>
              <a:latin typeface="Aptos"/>
            </a:endParaRPr>
          </a:p>
        </p:txBody>
      </p:sp>
      <p:sp>
        <p:nvSpPr>
          <p:cNvPr id="33" name="Text 31"/>
          <p:cNvSpPr/>
          <p:nvPr/>
        </p:nvSpPr>
        <p:spPr>
          <a:xfrm>
            <a:off x="5109210" y="4930902"/>
            <a:ext cx="3566160" cy="480060"/>
          </a:xfrm>
          <a:prstGeom prst="rect">
            <a:avLst/>
          </a:prstGeom>
          <a:noFill/>
          <a:ln/>
        </p:spPr>
        <p:txBody>
          <a:bodyPr wrap="square" lIns="0" tIns="0" rIns="0" bIns="0" rtlCol="0" anchor="t"/>
          <a:lstStyle/>
          <a:p>
            <a:pPr defTabSz="685800" eaLnBrk="1" fontAlgn="auto" hangingPunct="1">
              <a:spcBef>
                <a:spcPts val="0"/>
              </a:spcBef>
              <a:spcAft>
                <a:spcPts val="0"/>
              </a:spcAft>
            </a:pPr>
            <a:r>
              <a:rPr lang="en-US" sz="1500" b="0" dirty="0">
                <a:solidFill>
                  <a:srgbClr val="3F4A5A"/>
                </a:solidFill>
                <a:latin typeface="Aptos" pitchFamily="34" charset="0"/>
                <a:ea typeface="Aptos" pitchFamily="34" charset="-122"/>
                <a:cs typeface="Aptos" pitchFamily="34" charset="-120"/>
              </a:rPr>
              <a:t>During lecture, speak up. When you need something, be clear and direct.</a:t>
            </a:r>
            <a:endParaRPr lang="en-US" sz="1500" b="0" dirty="0">
              <a:solidFill>
                <a:prstClr val="black"/>
              </a:solidFill>
              <a:latin typeface="Apto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9"/>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0"/>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1"/>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2"/>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mnt/data/materialized/advisor_slide.png"/>
          <p:cNvPicPr>
            <a:picLocks noChangeAspect="1"/>
          </p:cNvPicPr>
          <p:nvPr/>
        </p:nvPicPr>
        <p:blipFill>
          <a:blip r:embed="rId3"/>
          <a:stretch>
            <a:fillRect/>
          </a:stretch>
        </p:blipFill>
        <p:spPr>
          <a:xfrm>
            <a:off x="1" y="857250"/>
            <a:ext cx="9143771" cy="51435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857250"/>
            <a:ext cx="9143771" cy="89154"/>
          </a:xfrm>
          <a:prstGeom prst="rect">
            <a:avLst/>
          </a:prstGeom>
          <a:solidFill>
            <a:srgbClr val="2D66BD"/>
          </a:solidFill>
          <a:ln>
            <a:solidFill>
              <a:srgbClr val="2D66B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800"/>
          </a:p>
        </p:txBody>
      </p:sp>
      <p:sp>
        <p:nvSpPr>
          <p:cNvPr id="3" name="TextBox 2"/>
          <p:cNvSpPr txBox="1"/>
          <p:nvPr/>
        </p:nvSpPr>
        <p:spPr>
          <a:xfrm>
            <a:off x="425196" y="1117854"/>
            <a:ext cx="3429000" cy="377190"/>
          </a:xfrm>
          <a:prstGeom prst="rect">
            <a:avLst/>
          </a:prstGeom>
          <a:noFill/>
        </p:spPr>
        <p:txBody>
          <a:bodyPr wrap="square" lIns="20574" tIns="6858" rIns="20574" bIns="6858">
            <a:noAutofit/>
          </a:bodyPr>
          <a:lstStyle/>
          <a:p>
            <a:pPr algn="l"/>
            <a:r>
              <a:rPr sz="3150" dirty="0">
                <a:solidFill>
                  <a:srgbClr val="132E4B"/>
                </a:solidFill>
                <a:latin typeface="Arial"/>
              </a:rPr>
              <a:t>My research: OS</a:t>
            </a:r>
          </a:p>
        </p:txBody>
      </p:sp>
      <p:sp>
        <p:nvSpPr>
          <p:cNvPr id="5" name="Rounded Rectangle 4"/>
          <p:cNvSpPr/>
          <p:nvPr/>
        </p:nvSpPr>
        <p:spPr>
          <a:xfrm>
            <a:off x="2914650" y="2009394"/>
            <a:ext cx="3394710" cy="2194560"/>
          </a:xfrm>
          <a:prstGeom prst="roundRect">
            <a:avLst/>
          </a:prstGeom>
          <a:solidFill>
            <a:srgbClr val="F7FAFF"/>
          </a:solidFill>
          <a:ln w="17780">
            <a:solidFill>
              <a:srgbClr val="DEE6F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800"/>
          </a:p>
        </p:txBody>
      </p:sp>
      <p:sp>
        <p:nvSpPr>
          <p:cNvPr id="6" name="TextBox 5"/>
          <p:cNvSpPr txBox="1"/>
          <p:nvPr/>
        </p:nvSpPr>
        <p:spPr>
          <a:xfrm>
            <a:off x="3086100" y="1789938"/>
            <a:ext cx="1783080" cy="226314"/>
          </a:xfrm>
          <a:prstGeom prst="rect">
            <a:avLst/>
          </a:prstGeom>
          <a:noFill/>
        </p:spPr>
        <p:txBody>
          <a:bodyPr wrap="square" lIns="20574" tIns="6858" rIns="20574" bIns="6858">
            <a:noAutofit/>
          </a:bodyPr>
          <a:lstStyle/>
          <a:p>
            <a:pPr algn="l"/>
            <a:r>
              <a:rPr sz="1575">
                <a:solidFill>
                  <a:srgbClr val="2D66BD"/>
                </a:solidFill>
                <a:latin typeface="Arial"/>
              </a:rPr>
              <a:t>ICS foundation</a:t>
            </a:r>
          </a:p>
        </p:txBody>
      </p:sp>
      <p:cxnSp>
        <p:nvCxnSpPr>
          <p:cNvPr id="8" name="Connector 7"/>
          <p:cNvCxnSpPr/>
          <p:nvPr/>
        </p:nvCxnSpPr>
        <p:spPr>
          <a:xfrm>
            <a:off x="2434591" y="2441448"/>
            <a:ext cx="603503" cy="0"/>
          </a:xfrm>
          <a:prstGeom prst="line">
            <a:avLst/>
          </a:prstGeom>
          <a:ln w="33020">
            <a:solidFill>
              <a:srgbClr val="2D66BD"/>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a:off x="2434591" y="3140964"/>
            <a:ext cx="603503" cy="0"/>
          </a:xfrm>
          <a:prstGeom prst="line">
            <a:avLst/>
          </a:prstGeom>
          <a:ln w="33020">
            <a:solidFill>
              <a:srgbClr val="2D66BD"/>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a:off x="2434591" y="3840479"/>
            <a:ext cx="603503" cy="0"/>
          </a:xfrm>
          <a:prstGeom prst="line">
            <a:avLst/>
          </a:prstGeom>
          <a:ln w="33020">
            <a:solidFill>
              <a:srgbClr val="2D66BD"/>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a:off x="2434591" y="4773168"/>
            <a:ext cx="603503" cy="0"/>
          </a:xfrm>
          <a:prstGeom prst="line">
            <a:avLst/>
          </a:prstGeom>
          <a:ln w="33020">
            <a:solidFill>
              <a:srgbClr val="008984"/>
            </a:solidFill>
            <a:tailEnd type="triangle" w="med" len="med"/>
          </a:ln>
        </p:spPr>
        <p:style>
          <a:lnRef idx="2">
            <a:schemeClr val="accent1"/>
          </a:lnRef>
          <a:fillRef idx="0">
            <a:schemeClr val="accent1"/>
          </a:fillRef>
          <a:effectRef idx="1">
            <a:schemeClr val="accent1"/>
          </a:effectRef>
          <a:fontRef idx="minor">
            <a:schemeClr val="tx1"/>
          </a:fontRef>
        </p:style>
      </p:cxnSp>
      <p:sp>
        <p:nvSpPr>
          <p:cNvPr id="12" name="Rounded Rectangle 11"/>
          <p:cNvSpPr/>
          <p:nvPr/>
        </p:nvSpPr>
        <p:spPr>
          <a:xfrm>
            <a:off x="493776" y="2057401"/>
            <a:ext cx="2023110" cy="2983229"/>
          </a:xfrm>
          <a:prstGeom prst="roundRect">
            <a:avLst/>
          </a:prstGeom>
          <a:solidFill>
            <a:srgbClr val="132E4B"/>
          </a:solidFill>
          <a:ln w="12700">
            <a:solidFill>
              <a:srgbClr val="132E4B"/>
            </a:solidFill>
          </a:ln>
        </p:spPr>
        <p:style>
          <a:lnRef idx="1">
            <a:schemeClr val="accent1"/>
          </a:lnRef>
          <a:fillRef idx="3">
            <a:schemeClr val="accent1"/>
          </a:fillRef>
          <a:effectRef idx="2">
            <a:schemeClr val="accent1"/>
          </a:effectRef>
          <a:fontRef idx="minor">
            <a:schemeClr val="lt1"/>
          </a:fontRef>
        </p:style>
        <p:txBody>
          <a:bodyPr wrap="square" lIns="150876" rIns="150876" rtlCol="0" anchor="ctr"/>
          <a:lstStyle/>
          <a:p>
            <a:pPr algn="ctr"/>
            <a:r>
              <a:rPr sz="2325">
                <a:solidFill>
                  <a:srgbClr val="FFFFFF"/>
                </a:solidFill>
                <a:latin typeface="Arial"/>
              </a:rPr>
              <a:t>OS
Research</a:t>
            </a:r>
          </a:p>
          <a:p>
            <a:pPr algn="ctr">
              <a:spcBef>
                <a:spcPts val="750"/>
              </a:spcBef>
            </a:pPr>
            <a:r>
              <a:rPr sz="1725">
                <a:solidFill>
                  <a:srgbClr val="D7E5FF"/>
                </a:solidFill>
                <a:latin typeface="Arial"/>
              </a:rPr>
              <a:t>Process</a:t>
            </a:r>
          </a:p>
          <a:p>
            <a:pPr algn="ctr">
              <a:spcBef>
                <a:spcPts val="750"/>
              </a:spcBef>
            </a:pPr>
            <a:r>
              <a:rPr sz="1725">
                <a:solidFill>
                  <a:srgbClr val="D7E5FF"/>
                </a:solidFill>
                <a:latin typeface="Arial"/>
              </a:rPr>
              <a:t>Memory</a:t>
            </a:r>
          </a:p>
          <a:p>
            <a:pPr algn="ctr">
              <a:spcBef>
                <a:spcPts val="750"/>
              </a:spcBef>
            </a:pPr>
            <a:r>
              <a:rPr sz="1725">
                <a:solidFill>
                  <a:srgbClr val="D7E5FF"/>
                </a:solidFill>
                <a:latin typeface="Arial"/>
              </a:rPr>
              <a:t>I/O</a:t>
            </a:r>
          </a:p>
        </p:txBody>
      </p:sp>
      <p:sp>
        <p:nvSpPr>
          <p:cNvPr id="13" name="Rounded Rectangle 12"/>
          <p:cNvSpPr/>
          <p:nvPr/>
        </p:nvSpPr>
        <p:spPr>
          <a:xfrm>
            <a:off x="3120391" y="2132838"/>
            <a:ext cx="2983229" cy="617220"/>
          </a:xfrm>
          <a:prstGeom prst="roundRect">
            <a:avLst/>
          </a:prstGeom>
          <a:solidFill>
            <a:srgbClr val="E7F0FF"/>
          </a:solidFill>
          <a:ln w="25400">
            <a:solidFill>
              <a:srgbClr val="2D66BD"/>
            </a:solidFill>
          </a:ln>
        </p:spPr>
        <p:style>
          <a:lnRef idx="1">
            <a:schemeClr val="accent1"/>
          </a:lnRef>
          <a:fillRef idx="3">
            <a:schemeClr val="accent1"/>
          </a:fillRef>
          <a:effectRef idx="2">
            <a:schemeClr val="accent1"/>
          </a:effectRef>
          <a:fontRef idx="minor">
            <a:schemeClr val="lt1"/>
          </a:fontRef>
        </p:style>
        <p:txBody>
          <a:bodyPr wrap="square" lIns="137160" tIns="48006" rIns="123444" rtlCol="0" anchor="t">
            <a:noAutofit/>
          </a:bodyPr>
          <a:lstStyle/>
          <a:p>
            <a:pPr algn="l"/>
            <a:r>
              <a:rPr sz="1725">
                <a:solidFill>
                  <a:srgbClr val="132E4B"/>
                </a:solidFill>
                <a:latin typeface="Arial"/>
              </a:rPr>
              <a:t>Architecture</a:t>
            </a:r>
          </a:p>
          <a:p>
            <a:pPr>
              <a:spcBef>
                <a:spcPts val="150"/>
              </a:spcBef>
            </a:pPr>
            <a:r>
              <a:rPr sz="1500">
                <a:solidFill>
                  <a:srgbClr val="535F70"/>
                </a:solidFill>
                <a:latin typeface="Arial"/>
              </a:rPr>
              <a:t>Cache, MMU, page tables</a:t>
            </a:r>
          </a:p>
        </p:txBody>
      </p:sp>
      <p:sp>
        <p:nvSpPr>
          <p:cNvPr id="14" name="Rectangle 13"/>
          <p:cNvSpPr/>
          <p:nvPr/>
        </p:nvSpPr>
        <p:spPr>
          <a:xfrm>
            <a:off x="3120390" y="2132838"/>
            <a:ext cx="89154" cy="617220"/>
          </a:xfrm>
          <a:prstGeom prst="rect">
            <a:avLst/>
          </a:prstGeom>
          <a:solidFill>
            <a:srgbClr val="2D66BD"/>
          </a:solidFill>
          <a:ln>
            <a:solidFill>
              <a:srgbClr val="2D66B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800"/>
          </a:p>
        </p:txBody>
      </p:sp>
      <p:sp>
        <p:nvSpPr>
          <p:cNvPr id="15" name="Rounded Rectangle 14"/>
          <p:cNvSpPr/>
          <p:nvPr/>
        </p:nvSpPr>
        <p:spPr>
          <a:xfrm>
            <a:off x="3120391" y="2832354"/>
            <a:ext cx="2983229" cy="617220"/>
          </a:xfrm>
          <a:prstGeom prst="roundRect">
            <a:avLst/>
          </a:prstGeom>
          <a:solidFill>
            <a:srgbClr val="E7F0FF"/>
          </a:solidFill>
          <a:ln w="25400">
            <a:solidFill>
              <a:srgbClr val="2D66BD"/>
            </a:solidFill>
          </a:ln>
        </p:spPr>
        <p:style>
          <a:lnRef idx="1">
            <a:schemeClr val="accent1"/>
          </a:lnRef>
          <a:fillRef idx="3">
            <a:schemeClr val="accent1"/>
          </a:fillRef>
          <a:effectRef idx="2">
            <a:schemeClr val="accent1"/>
          </a:effectRef>
          <a:fontRef idx="minor">
            <a:schemeClr val="lt1"/>
          </a:fontRef>
        </p:style>
        <p:txBody>
          <a:bodyPr wrap="square" lIns="137160" tIns="48006" rIns="123444" rtlCol="0" anchor="t">
            <a:noAutofit/>
          </a:bodyPr>
          <a:lstStyle/>
          <a:p>
            <a:pPr algn="l"/>
            <a:r>
              <a:rPr sz="1725">
                <a:solidFill>
                  <a:srgbClr val="132E4B"/>
                </a:solidFill>
                <a:latin typeface="Arial"/>
              </a:rPr>
              <a:t>Compiler</a:t>
            </a:r>
          </a:p>
          <a:p>
            <a:pPr>
              <a:spcBef>
                <a:spcPts val="150"/>
              </a:spcBef>
            </a:pPr>
            <a:r>
              <a:rPr sz="1500">
                <a:solidFill>
                  <a:srgbClr val="535F70"/>
                </a:solidFill>
                <a:latin typeface="Arial"/>
              </a:rPr>
              <a:t>Static analysis, verification</a:t>
            </a:r>
          </a:p>
        </p:txBody>
      </p:sp>
      <p:sp>
        <p:nvSpPr>
          <p:cNvPr id="16" name="Rectangle 15"/>
          <p:cNvSpPr/>
          <p:nvPr/>
        </p:nvSpPr>
        <p:spPr>
          <a:xfrm>
            <a:off x="3120390" y="2832354"/>
            <a:ext cx="89154" cy="617220"/>
          </a:xfrm>
          <a:prstGeom prst="rect">
            <a:avLst/>
          </a:prstGeom>
          <a:solidFill>
            <a:srgbClr val="2D66BD"/>
          </a:solidFill>
          <a:ln>
            <a:solidFill>
              <a:srgbClr val="2D66B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800"/>
          </a:p>
        </p:txBody>
      </p:sp>
      <p:sp>
        <p:nvSpPr>
          <p:cNvPr id="17" name="Rounded Rectangle 16"/>
          <p:cNvSpPr/>
          <p:nvPr/>
        </p:nvSpPr>
        <p:spPr>
          <a:xfrm>
            <a:off x="3120391" y="3531870"/>
            <a:ext cx="2983229" cy="617220"/>
          </a:xfrm>
          <a:prstGeom prst="roundRect">
            <a:avLst/>
          </a:prstGeom>
          <a:solidFill>
            <a:srgbClr val="E7F0FF"/>
          </a:solidFill>
          <a:ln w="25400">
            <a:solidFill>
              <a:srgbClr val="2D66BD"/>
            </a:solidFill>
          </a:ln>
        </p:spPr>
        <p:style>
          <a:lnRef idx="1">
            <a:schemeClr val="accent1"/>
          </a:lnRef>
          <a:fillRef idx="3">
            <a:schemeClr val="accent1"/>
          </a:fillRef>
          <a:effectRef idx="2">
            <a:schemeClr val="accent1"/>
          </a:effectRef>
          <a:fontRef idx="minor">
            <a:schemeClr val="lt1"/>
          </a:fontRef>
        </p:style>
        <p:txBody>
          <a:bodyPr wrap="square" lIns="137160" tIns="48006" rIns="123444" rtlCol="0" anchor="t">
            <a:noAutofit/>
          </a:bodyPr>
          <a:lstStyle/>
          <a:p>
            <a:pPr algn="l"/>
            <a:r>
              <a:rPr sz="1725">
                <a:solidFill>
                  <a:srgbClr val="132E4B"/>
                </a:solidFill>
                <a:latin typeface="Arial"/>
              </a:rPr>
              <a:t>Networking</a:t>
            </a:r>
          </a:p>
          <a:p>
            <a:pPr>
              <a:spcBef>
                <a:spcPts val="150"/>
              </a:spcBef>
            </a:pPr>
            <a:r>
              <a:rPr sz="1500">
                <a:solidFill>
                  <a:srgbClr val="535F70"/>
                </a:solidFill>
                <a:latin typeface="Arial"/>
              </a:rPr>
              <a:t>Runtime, TCP/IP, RPC</a:t>
            </a:r>
          </a:p>
        </p:txBody>
      </p:sp>
      <p:sp>
        <p:nvSpPr>
          <p:cNvPr id="18" name="Rectangle 17"/>
          <p:cNvSpPr/>
          <p:nvPr/>
        </p:nvSpPr>
        <p:spPr>
          <a:xfrm>
            <a:off x="3120390" y="3531870"/>
            <a:ext cx="89154" cy="617220"/>
          </a:xfrm>
          <a:prstGeom prst="rect">
            <a:avLst/>
          </a:prstGeom>
          <a:solidFill>
            <a:srgbClr val="2D66BD"/>
          </a:solidFill>
          <a:ln>
            <a:solidFill>
              <a:srgbClr val="2D66B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800"/>
          </a:p>
        </p:txBody>
      </p:sp>
      <p:sp>
        <p:nvSpPr>
          <p:cNvPr id="19" name="Rounded Rectangle 18"/>
          <p:cNvSpPr/>
          <p:nvPr/>
        </p:nvSpPr>
        <p:spPr>
          <a:xfrm>
            <a:off x="3120391" y="4464558"/>
            <a:ext cx="2983229" cy="617220"/>
          </a:xfrm>
          <a:prstGeom prst="roundRect">
            <a:avLst/>
          </a:prstGeom>
          <a:solidFill>
            <a:srgbClr val="E6F7F4"/>
          </a:solidFill>
          <a:ln w="25400">
            <a:solidFill>
              <a:srgbClr val="008984"/>
            </a:solidFill>
          </a:ln>
        </p:spPr>
        <p:style>
          <a:lnRef idx="1">
            <a:schemeClr val="accent1"/>
          </a:lnRef>
          <a:fillRef idx="3">
            <a:schemeClr val="accent1"/>
          </a:fillRef>
          <a:effectRef idx="2">
            <a:schemeClr val="accent1"/>
          </a:effectRef>
          <a:fontRef idx="minor">
            <a:schemeClr val="lt1"/>
          </a:fontRef>
        </p:style>
        <p:txBody>
          <a:bodyPr wrap="square" lIns="137160" tIns="48006" rIns="123444" rtlCol="0" anchor="t">
            <a:noAutofit/>
          </a:bodyPr>
          <a:lstStyle/>
          <a:p>
            <a:pPr algn="l"/>
            <a:r>
              <a:rPr sz="1725" dirty="0">
                <a:solidFill>
                  <a:srgbClr val="132E4B"/>
                </a:solidFill>
                <a:latin typeface="Arial"/>
              </a:rPr>
              <a:t>Database</a:t>
            </a:r>
          </a:p>
          <a:p>
            <a:pPr>
              <a:spcBef>
                <a:spcPts val="150"/>
              </a:spcBef>
            </a:pPr>
            <a:r>
              <a:rPr lang="en-US" sz="1500" dirty="0">
                <a:solidFill>
                  <a:srgbClr val="535F70"/>
                </a:solidFill>
                <a:latin typeface="Arial"/>
              </a:rPr>
              <a:t>T</a:t>
            </a:r>
            <a:r>
              <a:rPr sz="1500" dirty="0">
                <a:solidFill>
                  <a:srgbClr val="535F70"/>
                </a:solidFill>
                <a:latin typeface="Arial"/>
              </a:rPr>
              <a:t>ransactions, recovery</a:t>
            </a:r>
          </a:p>
        </p:txBody>
      </p:sp>
      <p:sp>
        <p:nvSpPr>
          <p:cNvPr id="20" name="Rectangle 19"/>
          <p:cNvSpPr/>
          <p:nvPr/>
        </p:nvSpPr>
        <p:spPr>
          <a:xfrm>
            <a:off x="3120390" y="4464558"/>
            <a:ext cx="89154" cy="617220"/>
          </a:xfrm>
          <a:prstGeom prst="rect">
            <a:avLst/>
          </a:prstGeom>
          <a:solidFill>
            <a:srgbClr val="008984"/>
          </a:solidFill>
          <a:ln>
            <a:solidFill>
              <a:srgbClr val="00898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800"/>
          </a:p>
        </p:txBody>
      </p:sp>
      <p:sp>
        <p:nvSpPr>
          <p:cNvPr id="21" name="Can 20"/>
          <p:cNvSpPr/>
          <p:nvPr/>
        </p:nvSpPr>
        <p:spPr>
          <a:xfrm>
            <a:off x="5596128" y="4649724"/>
            <a:ext cx="288036" cy="260604"/>
          </a:xfrm>
          <a:prstGeom prst="can">
            <a:avLst/>
          </a:prstGeom>
          <a:solidFill>
            <a:srgbClr val="008984"/>
          </a:solidFill>
          <a:ln>
            <a:solidFill>
              <a:srgbClr val="00898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8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62063FE-E909-4D77-5D3E-9E729455BF22}"/>
              </a:ext>
            </a:extLst>
          </p:cNvPr>
          <p:cNvPicPr>
            <a:picLocks noChangeAspect="1"/>
          </p:cNvPicPr>
          <p:nvPr/>
        </p:nvPicPr>
        <p:blipFill>
          <a:blip r:embed="rId2"/>
          <a:stretch>
            <a:fillRect/>
          </a:stretch>
        </p:blipFill>
        <p:spPr>
          <a:xfrm>
            <a:off x="0" y="990600"/>
            <a:ext cx="9144000" cy="3935104"/>
          </a:xfrm>
          <a:prstGeom prst="rect">
            <a:avLst/>
          </a:prstGeom>
        </p:spPr>
      </p:pic>
    </p:spTree>
    <p:extLst>
      <p:ext uri="{BB962C8B-B14F-4D97-AF65-F5344CB8AC3E}">
        <p14:creationId xmlns:p14="http://schemas.microsoft.com/office/powerpoint/2010/main" val="645223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B2D04-1780-775F-7D4B-2103A72F47A2}"/>
              </a:ext>
            </a:extLst>
          </p:cNvPr>
          <p:cNvSpPr>
            <a:spLocks noGrp="1"/>
          </p:cNvSpPr>
          <p:nvPr>
            <p:ph type="title"/>
          </p:nvPr>
        </p:nvSpPr>
        <p:spPr/>
        <p:txBody>
          <a:bodyPr/>
          <a:lstStyle/>
          <a:p>
            <a:r>
              <a:rPr lang="en-US" altLang="zh-CN" dirty="0"/>
              <a:t>Common complaints for ICS</a:t>
            </a:r>
            <a:endParaRPr lang="zh-CN" altLang="en-US" dirty="0"/>
          </a:p>
        </p:txBody>
      </p:sp>
      <p:sp>
        <p:nvSpPr>
          <p:cNvPr id="3" name="Content Placeholder 2">
            <a:extLst>
              <a:ext uri="{FF2B5EF4-FFF2-40B4-BE49-F238E27FC236}">
                <a16:creationId xmlns:a16="http://schemas.microsoft.com/office/drawing/2014/main" id="{2BB3F84D-B986-1174-6DE8-3B6553A1A593}"/>
              </a:ext>
            </a:extLst>
          </p:cNvPr>
          <p:cNvSpPr>
            <a:spLocks noGrp="1"/>
          </p:cNvSpPr>
          <p:nvPr>
            <p:ph idx="1"/>
          </p:nvPr>
        </p:nvSpPr>
        <p:spPr/>
        <p:txBody>
          <a:bodyPr/>
          <a:lstStyle/>
          <a:p>
            <a:r>
              <a:rPr lang="en-US" altLang="zh-CN" dirty="0"/>
              <a:t>The course is too hard</a:t>
            </a:r>
          </a:p>
          <a:p>
            <a:pPr lvl="1"/>
            <a:r>
              <a:rPr lang="en-US" altLang="zh-CN" dirty="0"/>
              <a:t>Too much content</a:t>
            </a:r>
          </a:p>
          <a:p>
            <a:pPr lvl="1"/>
            <a:r>
              <a:rPr lang="en-US" altLang="zh-CN" dirty="0"/>
              <a:t>Things are unclear</a:t>
            </a:r>
          </a:p>
          <a:p>
            <a:r>
              <a:rPr lang="en-US" altLang="zh-CN" dirty="0"/>
              <a:t>The exam is random</a:t>
            </a:r>
            <a:endParaRPr lang="zh-CN" altLang="en-US" dirty="0"/>
          </a:p>
        </p:txBody>
      </p:sp>
    </p:spTree>
    <p:extLst>
      <p:ext uri="{BB962C8B-B14F-4D97-AF65-F5344CB8AC3E}">
        <p14:creationId xmlns:p14="http://schemas.microsoft.com/office/powerpoint/2010/main" val="2704035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12059" y="994410"/>
            <a:ext cx="4897046" cy="438582"/>
          </a:xfrm>
          <a:prstGeom prst="rect">
            <a:avLst/>
          </a:prstGeom>
          <a:noFill/>
        </p:spPr>
        <p:txBody>
          <a:bodyPr wrap="none">
            <a:spAutoFit/>
          </a:bodyPr>
          <a:lstStyle/>
          <a:p>
            <a:pPr algn="ctr"/>
            <a:r>
              <a:rPr lang="en-US" sz="2250" dirty="0">
                <a:solidFill>
                  <a:srgbClr val="0F3478"/>
                </a:solidFill>
                <a:latin typeface="Calibri"/>
              </a:rPr>
              <a:t>The course is hard --- Too much content</a:t>
            </a:r>
            <a:endParaRPr sz="2250" dirty="0">
              <a:solidFill>
                <a:srgbClr val="0F3478"/>
              </a:solidFill>
              <a:latin typeface="Calibri"/>
            </a:endParaRPr>
          </a:p>
        </p:txBody>
      </p:sp>
      <p:sp>
        <p:nvSpPr>
          <p:cNvPr id="6" name="TextBox 5"/>
          <p:cNvSpPr txBox="1"/>
          <p:nvPr/>
        </p:nvSpPr>
        <p:spPr>
          <a:xfrm>
            <a:off x="548640" y="2228850"/>
            <a:ext cx="7886700" cy="1405513"/>
          </a:xfrm>
          <a:prstGeom prst="rect">
            <a:avLst/>
          </a:prstGeom>
          <a:noFill/>
        </p:spPr>
        <p:txBody>
          <a:bodyPr wrap="square">
            <a:spAutoFit/>
          </a:bodyPr>
          <a:lstStyle/>
          <a:p>
            <a:pPr>
              <a:spcAft>
                <a:spcPts val="750"/>
              </a:spcAft>
              <a:defRPr sz="2400">
                <a:solidFill>
                  <a:srgbClr val="0F3478"/>
                </a:solidFill>
                <a:latin typeface="Calibri"/>
              </a:defRPr>
            </a:pPr>
            <a:r>
              <a:rPr sz="1800" dirty="0"/>
              <a:t>•  ICS covers a very large amount of material.</a:t>
            </a:r>
          </a:p>
          <a:p>
            <a:pPr>
              <a:spcAft>
                <a:spcPts val="750"/>
              </a:spcAft>
              <a:defRPr sz="2400">
                <a:solidFill>
                  <a:srgbClr val="0F3478"/>
                </a:solidFill>
                <a:latin typeface="Calibri"/>
              </a:defRPr>
            </a:pPr>
            <a:r>
              <a:rPr sz="1800" dirty="0"/>
              <a:t>•  </a:t>
            </a:r>
            <a:r>
              <a:rPr lang="en-US" sz="1800" dirty="0"/>
              <a:t>Expectation: not </a:t>
            </a:r>
            <a:r>
              <a:rPr sz="1800" dirty="0"/>
              <a:t>to fully master every topic in one semester.</a:t>
            </a:r>
          </a:p>
          <a:p>
            <a:pPr>
              <a:spcAft>
                <a:spcPts val="750"/>
              </a:spcAft>
              <a:defRPr sz="2400">
                <a:solidFill>
                  <a:srgbClr val="0F3478"/>
                </a:solidFill>
                <a:latin typeface="Calibri"/>
              </a:defRPr>
            </a:pPr>
            <a:r>
              <a:rPr sz="1800" dirty="0"/>
              <a:t>•  It is </a:t>
            </a:r>
            <a:r>
              <a:rPr lang="en-US" sz="1800" dirty="0"/>
              <a:t>very challenging </a:t>
            </a:r>
            <a:r>
              <a:rPr sz="1800" dirty="0"/>
              <a:t>to deeply understand every detail of all topics in a single introductory course.</a:t>
            </a:r>
          </a:p>
        </p:txBody>
      </p:sp>
      <p:sp>
        <p:nvSpPr>
          <p:cNvPr id="7" name="Rounded Rectangle 6"/>
          <p:cNvSpPr/>
          <p:nvPr/>
        </p:nvSpPr>
        <p:spPr>
          <a:xfrm>
            <a:off x="308610" y="4972050"/>
            <a:ext cx="8503920" cy="651510"/>
          </a:xfrm>
          <a:prstGeom prst="roundRect">
            <a:avLst/>
          </a:prstGeom>
          <a:solidFill>
            <a:srgbClr val="E8F2FF"/>
          </a:solidFill>
          <a:ln>
            <a:solidFill>
              <a:srgbClr val="E8F2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800">
                <a:solidFill>
                  <a:srgbClr val="0F3478"/>
                </a:solidFill>
                <a:latin typeface="Calibri"/>
              </a:rPr>
              <a:t>Mastery of everything is not the goal.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16288" y="994410"/>
            <a:ext cx="3888565" cy="438582"/>
          </a:xfrm>
          <a:prstGeom prst="rect">
            <a:avLst/>
          </a:prstGeom>
          <a:noFill/>
        </p:spPr>
        <p:txBody>
          <a:bodyPr wrap="none">
            <a:spAutoFit/>
          </a:bodyPr>
          <a:lstStyle/>
          <a:p>
            <a:pPr algn="ctr"/>
            <a:r>
              <a:rPr sz="2250" dirty="0">
                <a:solidFill>
                  <a:srgbClr val="0F3478"/>
                </a:solidFill>
                <a:latin typeface="Calibri"/>
              </a:rPr>
              <a:t>What I Hope You Gain from ICS</a:t>
            </a:r>
          </a:p>
        </p:txBody>
      </p:sp>
      <p:sp>
        <p:nvSpPr>
          <p:cNvPr id="4" name="Rounded Rectangle 3"/>
          <p:cNvSpPr/>
          <p:nvPr/>
        </p:nvSpPr>
        <p:spPr>
          <a:xfrm>
            <a:off x="377190" y="1851660"/>
            <a:ext cx="8366760" cy="822960"/>
          </a:xfrm>
          <a:prstGeom prst="roundRect">
            <a:avLst/>
          </a:prstGeom>
          <a:solidFill>
            <a:srgbClr val="F5F9FF"/>
          </a:solidFill>
          <a:ln w="19050">
            <a:solidFill>
              <a:srgbClr val="BFDBF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800"/>
          </a:p>
        </p:txBody>
      </p:sp>
      <p:sp>
        <p:nvSpPr>
          <p:cNvPr id="5" name="Oval 4"/>
          <p:cNvSpPr/>
          <p:nvPr/>
        </p:nvSpPr>
        <p:spPr>
          <a:xfrm>
            <a:off x="500634" y="1975104"/>
            <a:ext cx="411480" cy="411480"/>
          </a:xfrm>
          <a:prstGeom prst="ellipse">
            <a:avLst/>
          </a:prstGeom>
          <a:solidFill>
            <a:srgbClr val="3B82F6"/>
          </a:solidFill>
          <a:ln>
            <a:solidFill>
              <a:srgbClr val="3B82F6"/>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800">
                <a:solidFill>
                  <a:srgbClr val="FFFFFF"/>
                </a:solidFill>
                <a:latin typeface="Calibri"/>
              </a:rPr>
              <a:t>1</a:t>
            </a:r>
          </a:p>
        </p:txBody>
      </p:sp>
      <p:sp>
        <p:nvSpPr>
          <p:cNvPr id="6" name="TextBox 5"/>
          <p:cNvSpPr txBox="1"/>
          <p:nvPr/>
        </p:nvSpPr>
        <p:spPr>
          <a:xfrm>
            <a:off x="1028700" y="1950262"/>
            <a:ext cx="7578090" cy="646331"/>
          </a:xfrm>
          <a:prstGeom prst="rect">
            <a:avLst/>
          </a:prstGeom>
          <a:noFill/>
        </p:spPr>
        <p:txBody>
          <a:bodyPr wrap="square" anchor="ctr">
            <a:spAutoFit/>
          </a:bodyPr>
          <a:lstStyle/>
          <a:p>
            <a:r>
              <a:rPr sz="1800" dirty="0">
                <a:solidFill>
                  <a:srgbClr val="0F3478"/>
                </a:solidFill>
                <a:latin typeface="Calibri"/>
              </a:rPr>
              <a:t>Build a broad mental map of how</a:t>
            </a:r>
            <a:r>
              <a:rPr lang="en-US" sz="1800" dirty="0">
                <a:solidFill>
                  <a:srgbClr val="0F3478"/>
                </a:solidFill>
                <a:latin typeface="Calibri"/>
              </a:rPr>
              <a:t> OS</a:t>
            </a:r>
            <a:r>
              <a:rPr sz="1800" dirty="0">
                <a:solidFill>
                  <a:srgbClr val="0F3478"/>
                </a:solidFill>
                <a:latin typeface="Calibri"/>
              </a:rPr>
              <a:t>, </a:t>
            </a:r>
            <a:r>
              <a:rPr lang="en-US" sz="1800" dirty="0">
                <a:solidFill>
                  <a:srgbClr val="0F3478"/>
                </a:solidFill>
                <a:latin typeface="Calibri"/>
              </a:rPr>
              <a:t>architecture, compilers, and networking </a:t>
            </a:r>
            <a:r>
              <a:rPr sz="1800" dirty="0">
                <a:solidFill>
                  <a:srgbClr val="0F3478"/>
                </a:solidFill>
                <a:latin typeface="Calibri"/>
              </a:rPr>
              <a:t>fit together.</a:t>
            </a:r>
          </a:p>
        </p:txBody>
      </p:sp>
      <p:sp>
        <p:nvSpPr>
          <p:cNvPr id="7" name="Rounded Rectangle 6"/>
          <p:cNvSpPr/>
          <p:nvPr/>
        </p:nvSpPr>
        <p:spPr>
          <a:xfrm>
            <a:off x="377190" y="2846070"/>
            <a:ext cx="8366760" cy="822960"/>
          </a:xfrm>
          <a:prstGeom prst="roundRect">
            <a:avLst/>
          </a:prstGeom>
          <a:solidFill>
            <a:srgbClr val="F5F9FF"/>
          </a:solidFill>
          <a:ln w="19050">
            <a:solidFill>
              <a:srgbClr val="BFDBF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800"/>
          </a:p>
        </p:txBody>
      </p:sp>
      <p:sp>
        <p:nvSpPr>
          <p:cNvPr id="8" name="Oval 7"/>
          <p:cNvSpPr/>
          <p:nvPr/>
        </p:nvSpPr>
        <p:spPr>
          <a:xfrm>
            <a:off x="500634" y="2969514"/>
            <a:ext cx="411480" cy="411480"/>
          </a:xfrm>
          <a:prstGeom prst="ellipse">
            <a:avLst/>
          </a:prstGeom>
          <a:solidFill>
            <a:srgbClr val="3B82F6"/>
          </a:solidFill>
          <a:ln>
            <a:solidFill>
              <a:srgbClr val="3B82F6"/>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800">
                <a:solidFill>
                  <a:srgbClr val="FFFFFF"/>
                </a:solidFill>
                <a:latin typeface="Calibri"/>
              </a:rPr>
              <a:t>2</a:t>
            </a:r>
          </a:p>
        </p:txBody>
      </p:sp>
      <p:sp>
        <p:nvSpPr>
          <p:cNvPr id="9" name="TextBox 8"/>
          <p:cNvSpPr txBox="1"/>
          <p:nvPr/>
        </p:nvSpPr>
        <p:spPr>
          <a:xfrm>
            <a:off x="1028700" y="3083171"/>
            <a:ext cx="7578090" cy="369332"/>
          </a:xfrm>
          <a:prstGeom prst="rect">
            <a:avLst/>
          </a:prstGeom>
          <a:noFill/>
        </p:spPr>
        <p:txBody>
          <a:bodyPr wrap="square" anchor="ctr">
            <a:spAutoFit/>
          </a:bodyPr>
          <a:lstStyle/>
          <a:p>
            <a:r>
              <a:rPr sz="1800" dirty="0">
                <a:solidFill>
                  <a:srgbClr val="0F3478"/>
                </a:solidFill>
                <a:latin typeface="Calibri"/>
              </a:rPr>
              <a:t>Understand the most important ideas</a:t>
            </a:r>
            <a:r>
              <a:rPr lang="en-US" sz="1800" dirty="0">
                <a:solidFill>
                  <a:srgbClr val="0F3478"/>
                </a:solidFill>
                <a:latin typeface="Calibri"/>
              </a:rPr>
              <a:t>, not every details. </a:t>
            </a:r>
            <a:endParaRPr sz="1800" dirty="0">
              <a:solidFill>
                <a:srgbClr val="0F3478"/>
              </a:solidFill>
              <a:latin typeface="Calibri"/>
            </a:endParaRPr>
          </a:p>
        </p:txBody>
      </p:sp>
      <p:sp>
        <p:nvSpPr>
          <p:cNvPr id="10" name="Rounded Rectangle 9"/>
          <p:cNvSpPr/>
          <p:nvPr/>
        </p:nvSpPr>
        <p:spPr>
          <a:xfrm>
            <a:off x="377190" y="3840479"/>
            <a:ext cx="8366760" cy="822960"/>
          </a:xfrm>
          <a:prstGeom prst="roundRect">
            <a:avLst/>
          </a:prstGeom>
          <a:solidFill>
            <a:srgbClr val="F5F9FF"/>
          </a:solidFill>
          <a:ln w="19050">
            <a:solidFill>
              <a:srgbClr val="BFDBF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800"/>
          </a:p>
        </p:txBody>
      </p:sp>
      <p:sp>
        <p:nvSpPr>
          <p:cNvPr id="11" name="Oval 10"/>
          <p:cNvSpPr/>
          <p:nvPr/>
        </p:nvSpPr>
        <p:spPr>
          <a:xfrm>
            <a:off x="500634" y="3963923"/>
            <a:ext cx="411480" cy="411480"/>
          </a:xfrm>
          <a:prstGeom prst="ellipse">
            <a:avLst/>
          </a:prstGeom>
          <a:solidFill>
            <a:srgbClr val="3B82F6"/>
          </a:solidFill>
          <a:ln>
            <a:solidFill>
              <a:srgbClr val="3B82F6"/>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800">
                <a:solidFill>
                  <a:srgbClr val="FFFFFF"/>
                </a:solidFill>
                <a:latin typeface="Calibri"/>
              </a:rPr>
              <a:t>3</a:t>
            </a:r>
          </a:p>
        </p:txBody>
      </p:sp>
      <p:sp>
        <p:nvSpPr>
          <p:cNvPr id="12" name="TextBox 11"/>
          <p:cNvSpPr txBox="1"/>
          <p:nvPr/>
        </p:nvSpPr>
        <p:spPr>
          <a:xfrm>
            <a:off x="1028700" y="3939081"/>
            <a:ext cx="7578090" cy="646331"/>
          </a:xfrm>
          <a:prstGeom prst="rect">
            <a:avLst/>
          </a:prstGeom>
          <a:noFill/>
        </p:spPr>
        <p:txBody>
          <a:bodyPr wrap="square" anchor="ctr">
            <a:spAutoFit/>
          </a:bodyPr>
          <a:lstStyle/>
          <a:p>
            <a:r>
              <a:rPr sz="1800" dirty="0">
                <a:solidFill>
                  <a:srgbClr val="0F3478"/>
                </a:solidFill>
                <a:latin typeface="Calibri"/>
              </a:rPr>
              <a:t>Become familiar with the rest. Many of these ideas will appear again in later courses.</a:t>
            </a:r>
          </a:p>
        </p:txBody>
      </p:sp>
      <p:sp>
        <p:nvSpPr>
          <p:cNvPr id="13" name="Rounded Rectangle 12"/>
          <p:cNvSpPr/>
          <p:nvPr/>
        </p:nvSpPr>
        <p:spPr>
          <a:xfrm>
            <a:off x="377190" y="4972050"/>
            <a:ext cx="8366760" cy="651510"/>
          </a:xfrm>
          <a:prstGeom prst="roundRect">
            <a:avLst/>
          </a:prstGeom>
          <a:solidFill>
            <a:srgbClr val="E8F2FF"/>
          </a:solidFill>
          <a:ln>
            <a:solidFill>
              <a:srgbClr val="E8F2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800">
                <a:solidFill>
                  <a:srgbClr val="0F3478"/>
                </a:solidFill>
                <a:latin typeface="Calibri"/>
              </a:rPr>
              <a:t>ICS is your first pass through computer systems, not your last.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56367" y="994410"/>
            <a:ext cx="2608407" cy="415498"/>
          </a:xfrm>
          <a:prstGeom prst="rect">
            <a:avLst/>
          </a:prstGeom>
          <a:noFill/>
        </p:spPr>
        <p:txBody>
          <a:bodyPr wrap="none">
            <a:spAutoFit/>
          </a:bodyPr>
          <a:lstStyle/>
          <a:p>
            <a:pPr algn="ctr"/>
            <a:r>
              <a:rPr sz="2100">
                <a:solidFill>
                  <a:srgbClr val="0F3478"/>
                </a:solidFill>
                <a:latin typeface="Microsoft YaHei"/>
              </a:rPr>
              <a:t>玄之又玄，众妙之门</a:t>
            </a:r>
          </a:p>
        </p:txBody>
      </p:sp>
      <p:sp>
        <p:nvSpPr>
          <p:cNvPr id="3" name="TextBox 2"/>
          <p:cNvSpPr txBox="1"/>
          <p:nvPr/>
        </p:nvSpPr>
        <p:spPr>
          <a:xfrm>
            <a:off x="3757690" y="1419606"/>
            <a:ext cx="1605761" cy="323165"/>
          </a:xfrm>
          <a:prstGeom prst="rect">
            <a:avLst/>
          </a:prstGeom>
          <a:noFill/>
        </p:spPr>
        <p:txBody>
          <a:bodyPr wrap="none">
            <a:spAutoFit/>
          </a:bodyPr>
          <a:lstStyle/>
          <a:p>
            <a:pPr algn="ctr"/>
            <a:r>
              <a:rPr sz="1500" dirty="0">
                <a:solidFill>
                  <a:srgbClr val="5A5A5A"/>
                </a:solidFill>
                <a:latin typeface="Calibri"/>
              </a:rPr>
              <a:t>From 《</a:t>
            </a:r>
            <a:r>
              <a:rPr sz="1500" dirty="0" err="1">
                <a:solidFill>
                  <a:srgbClr val="5A5A5A"/>
                </a:solidFill>
                <a:latin typeface="Calibri"/>
              </a:rPr>
              <a:t>道德经</a:t>
            </a:r>
            <a:r>
              <a:rPr sz="1500" dirty="0">
                <a:solidFill>
                  <a:srgbClr val="5A5A5A"/>
                </a:solidFill>
                <a:latin typeface="Calibri"/>
              </a:rPr>
              <a:t>》</a:t>
            </a:r>
          </a:p>
        </p:txBody>
      </p:sp>
      <p:sp>
        <p:nvSpPr>
          <p:cNvPr id="8" name="Rounded Rectangle 7"/>
          <p:cNvSpPr/>
          <p:nvPr/>
        </p:nvSpPr>
        <p:spPr>
          <a:xfrm>
            <a:off x="4697730" y="1851660"/>
            <a:ext cx="4080510" cy="377190"/>
          </a:xfrm>
          <a:prstGeom prst="roundRect">
            <a:avLst/>
          </a:prstGeom>
          <a:solidFill>
            <a:srgbClr val="E8F2FF"/>
          </a:solidFill>
          <a:ln>
            <a:solidFill>
              <a:srgbClr val="E8F2FF"/>
            </a:solidFill>
          </a:ln>
        </p:spPr>
        <p:style>
          <a:lnRef idx="1">
            <a:schemeClr val="accent1"/>
          </a:lnRef>
          <a:fillRef idx="3">
            <a:schemeClr val="accent1"/>
          </a:fillRef>
          <a:effectRef idx="2">
            <a:schemeClr val="accent1"/>
          </a:effectRef>
          <a:fontRef idx="minor">
            <a:schemeClr val="lt1"/>
          </a:fontRef>
        </p:style>
        <p:txBody>
          <a:bodyPr lIns="137160" rtlCol="0" anchor="ctr"/>
          <a:lstStyle/>
          <a:p>
            <a:pPr algn="l"/>
            <a:r>
              <a:rPr sz="1650">
                <a:solidFill>
                  <a:srgbClr val="0F3478"/>
                </a:solidFill>
                <a:latin typeface="Calibri"/>
              </a:rPr>
              <a:t>A useful interpretation here</a:t>
            </a:r>
          </a:p>
        </p:txBody>
      </p:sp>
      <p:sp>
        <p:nvSpPr>
          <p:cNvPr id="9" name="TextBox 8"/>
          <p:cNvSpPr txBox="1"/>
          <p:nvPr/>
        </p:nvSpPr>
        <p:spPr>
          <a:xfrm>
            <a:off x="4937760" y="2228850"/>
            <a:ext cx="3566160" cy="819455"/>
          </a:xfrm>
          <a:prstGeom prst="rect">
            <a:avLst/>
          </a:prstGeom>
          <a:noFill/>
        </p:spPr>
        <p:txBody>
          <a:bodyPr wrap="square">
            <a:spAutoFit/>
          </a:bodyPr>
          <a:lstStyle/>
          <a:p>
            <a:r>
              <a:rPr sz="1575">
                <a:solidFill>
                  <a:srgbClr val="191919"/>
                </a:solidFill>
                <a:latin typeface="Calibri"/>
              </a:rPr>
              <a:t>Some things are not fully understood in one pass. Deep understanding often requires multiple iterations.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08BE45-DC6B-0C44-B60F-8A087F7D0E74}"/>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56BA0C8B-8B4B-74DA-62DF-2706CF8F8FB5}"/>
              </a:ext>
            </a:extLst>
          </p:cNvPr>
          <p:cNvSpPr>
            <a:spLocks noGrp="1"/>
          </p:cNvSpPr>
          <p:nvPr>
            <p:ph type="title"/>
          </p:nvPr>
        </p:nvSpPr>
        <p:spPr/>
        <p:txBody>
          <a:bodyPr/>
          <a:lstStyle/>
          <a:p>
            <a:r>
              <a:rPr lang="zh-CN" altLang="en-US" dirty="0"/>
              <a:t>课程教材</a:t>
            </a:r>
          </a:p>
        </p:txBody>
      </p:sp>
      <p:sp>
        <p:nvSpPr>
          <p:cNvPr id="3" name="内容占位符 2">
            <a:extLst>
              <a:ext uri="{FF2B5EF4-FFF2-40B4-BE49-F238E27FC236}">
                <a16:creationId xmlns:a16="http://schemas.microsoft.com/office/drawing/2014/main" id="{A7B21CE3-FE38-3D2C-34F5-B35508DDE9F6}"/>
              </a:ext>
            </a:extLst>
          </p:cNvPr>
          <p:cNvSpPr>
            <a:spLocks noGrp="1"/>
          </p:cNvSpPr>
          <p:nvPr>
            <p:ph idx="1"/>
          </p:nvPr>
        </p:nvSpPr>
        <p:spPr>
          <a:xfrm>
            <a:off x="396875" y="1362075"/>
            <a:ext cx="8670925" cy="4972050"/>
          </a:xfrm>
        </p:spPr>
        <p:txBody>
          <a:bodyPr/>
          <a:lstStyle/>
          <a:p>
            <a:r>
              <a:rPr lang="en-US" altLang="zh-CN" sz="2400" dirty="0"/>
              <a:t>Computer Systems: A Programmer's Perspective（3</a:t>
            </a:r>
            <a:r>
              <a:rPr lang="en-US" altLang="zh-CN" sz="2400" baseline="30000" dirty="0"/>
              <a:t>rd</a:t>
            </a:r>
            <a:r>
              <a:rPr lang="en-US" altLang="zh-CN" sz="2400" dirty="0"/>
              <a:t> Edition）</a:t>
            </a:r>
            <a:br>
              <a:rPr lang="en-US" altLang="zh-CN" sz="2400" dirty="0"/>
            </a:br>
            <a:r>
              <a:rPr lang="zh-CN" altLang="en-US" sz="2400" dirty="0"/>
              <a:t>深入理解计算机系统（第</a:t>
            </a:r>
            <a:r>
              <a:rPr lang="en-US" altLang="zh-CN" sz="2400" dirty="0"/>
              <a:t>3</a:t>
            </a:r>
            <a:r>
              <a:rPr lang="zh-CN" altLang="en-US" sz="2400" dirty="0"/>
              <a:t>版）</a:t>
            </a:r>
            <a:endParaRPr lang="en-US" altLang="zh-CN" sz="2400" dirty="0"/>
          </a:p>
          <a:p>
            <a:r>
              <a:rPr lang="zh-CN" altLang="en-US" sz="2400" dirty="0"/>
              <a:t>英文版作者</a:t>
            </a:r>
            <a:r>
              <a:rPr lang="en-US" altLang="zh-CN" sz="2400" dirty="0"/>
              <a:t>: </a:t>
            </a:r>
            <a:r>
              <a:rPr lang="zh-CN" altLang="en-US" sz="2400" dirty="0"/>
              <a:t>（美）</a:t>
            </a:r>
            <a:r>
              <a:rPr lang="en-US" altLang="zh-CN" sz="2400" dirty="0"/>
              <a:t>Randal </a:t>
            </a:r>
            <a:r>
              <a:rPr lang="en-US" altLang="zh-CN" sz="2400" dirty="0" err="1"/>
              <a:t>E.Bryant</a:t>
            </a:r>
            <a:r>
              <a:rPr lang="en-US" altLang="zh-CN" sz="2400" dirty="0"/>
              <a:t> / David </a:t>
            </a:r>
            <a:r>
              <a:rPr lang="en-US" altLang="zh-CN" sz="2400" dirty="0" err="1"/>
              <a:t>O'Hallaron</a:t>
            </a:r>
            <a:endParaRPr lang="en-US" altLang="zh-CN" sz="2400" dirty="0"/>
          </a:p>
          <a:p>
            <a:endParaRPr lang="en-US" altLang="zh-CN" sz="2400" dirty="0"/>
          </a:p>
          <a:p>
            <a:endParaRPr lang="zh-CN" altLang="en-US" sz="2400" dirty="0"/>
          </a:p>
        </p:txBody>
      </p:sp>
      <p:pic>
        <p:nvPicPr>
          <p:cNvPr id="1030" name="Picture 6" descr="http://img1.douban.com/lpic/s4510534.jpg">
            <a:extLst>
              <a:ext uri="{FF2B5EF4-FFF2-40B4-BE49-F238E27FC236}">
                <a16:creationId xmlns:a16="http://schemas.microsoft.com/office/drawing/2014/main" id="{EB90553D-959B-F7F8-DEDF-C524B1A98C5E}"/>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151769" y="4725749"/>
            <a:ext cx="1339119" cy="1903649"/>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images.99read.com/newProduct/335/600.600/a0000022477.jpg">
            <a:extLst>
              <a:ext uri="{FF2B5EF4-FFF2-40B4-BE49-F238E27FC236}">
                <a16:creationId xmlns:a16="http://schemas.microsoft.com/office/drawing/2014/main" id="{77992E80-8AF7-B6B5-8641-5627A6D0173F}"/>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888060" y="2674526"/>
            <a:ext cx="1866539" cy="1866540"/>
          </a:xfrm>
          <a:prstGeom prst="rect">
            <a:avLst/>
          </a:prstGeom>
          <a:noFill/>
          <a:extLst>
            <a:ext uri="{909E8E84-426E-40DD-AFC4-6F175D3DCCD1}">
              <a14:hiddenFill xmlns:a14="http://schemas.microsoft.com/office/drawing/2010/main">
                <a:solidFill>
                  <a:srgbClr val="FFFFFF"/>
                </a:solidFill>
              </a14:hiddenFill>
            </a:ext>
          </a:extLst>
        </p:spPr>
      </p:pic>
      <p:sp>
        <p:nvSpPr>
          <p:cNvPr id="11" name="圆角矩形标注 10">
            <a:extLst>
              <a:ext uri="{FF2B5EF4-FFF2-40B4-BE49-F238E27FC236}">
                <a16:creationId xmlns:a16="http://schemas.microsoft.com/office/drawing/2014/main" id="{9DCCB32A-F7C7-DCBB-58E4-E7F050CC401B}"/>
              </a:ext>
            </a:extLst>
          </p:cNvPr>
          <p:cNvSpPr/>
          <p:nvPr/>
        </p:nvSpPr>
        <p:spPr bwMode="auto">
          <a:xfrm>
            <a:off x="6324600" y="3331319"/>
            <a:ext cx="609600" cy="2666999"/>
          </a:xfrm>
          <a:prstGeom prst="wedgeRoundRectCallout">
            <a:avLst>
              <a:gd name="adj1" fmla="val 75016"/>
              <a:gd name="adj2" fmla="val 915"/>
              <a:gd name="adj3" fmla="val 16667"/>
            </a:avLst>
          </a:prstGeom>
          <a:ln>
            <a:headEnd type="none" w="med" len="med"/>
            <a:tailEnd type="triangl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2400" b="0" i="0" u="none" strike="noStrike" kern="1200" cap="none" spc="0" normalizeH="0" baseline="0" noProof="0" dirty="0">
                <a:ln>
                  <a:noFill/>
                </a:ln>
                <a:solidFill>
                  <a:prstClr val="black"/>
                </a:solidFill>
                <a:effectLst/>
                <a:uLnTx/>
                <a:uFillTx/>
                <a:latin typeface="黑体" pitchFamily="49" charset="-122"/>
                <a:ea typeface="黑体" pitchFamily="49" charset="-122"/>
                <a:cs typeface="+mn-cs"/>
              </a:rPr>
              <a:t>这些是第</a:t>
            </a:r>
            <a:r>
              <a:rPr kumimoji="0" lang="en-US" altLang="zh-CN" sz="2400" b="0" i="0" u="none" strike="noStrike" kern="1200" cap="none" spc="0" normalizeH="0" baseline="0" noProof="0" dirty="0">
                <a:ln>
                  <a:noFill/>
                </a:ln>
                <a:solidFill>
                  <a:prstClr val="black"/>
                </a:solidFill>
                <a:effectLst/>
                <a:uLnTx/>
                <a:uFillTx/>
                <a:latin typeface="黑体" pitchFamily="49" charset="-122"/>
                <a:ea typeface="黑体" pitchFamily="49" charset="-122"/>
                <a:cs typeface="+mn-cs"/>
              </a:rPr>
              <a:t>2</a:t>
            </a:r>
            <a:r>
              <a:rPr kumimoji="0" lang="zh-CN" altLang="en-US" sz="2400" b="0" i="0" u="none" strike="noStrike" kern="1200" cap="none" spc="0" normalizeH="0" baseline="0" noProof="0" dirty="0">
                <a:ln>
                  <a:noFill/>
                </a:ln>
                <a:solidFill>
                  <a:prstClr val="black"/>
                </a:solidFill>
                <a:effectLst/>
                <a:uLnTx/>
                <a:uFillTx/>
                <a:latin typeface="黑体" pitchFamily="49" charset="-122"/>
                <a:ea typeface="黑体" pitchFamily="49" charset="-122"/>
                <a:cs typeface="+mn-cs"/>
              </a:rPr>
              <a:t>版</a:t>
            </a:r>
          </a:p>
        </p:txBody>
      </p:sp>
      <p:pic>
        <p:nvPicPr>
          <p:cNvPr id="5" name="图片 4">
            <a:extLst>
              <a:ext uri="{FF2B5EF4-FFF2-40B4-BE49-F238E27FC236}">
                <a16:creationId xmlns:a16="http://schemas.microsoft.com/office/drawing/2014/main" id="{0B061A23-C712-10F0-7851-44DC2604C553}"/>
              </a:ext>
            </a:extLst>
          </p:cNvPr>
          <p:cNvPicPr>
            <a:picLocks noChangeAspect="1"/>
          </p:cNvPicPr>
          <p:nvPr/>
        </p:nvPicPr>
        <p:blipFill rotWithShape="1">
          <a:blip r:embed="rId5"/>
          <a:srcRect l="35417" t="13704" r="28750" b="1852"/>
          <a:stretch/>
        </p:blipFill>
        <p:spPr>
          <a:xfrm>
            <a:off x="531312" y="2743197"/>
            <a:ext cx="2931696" cy="3886201"/>
          </a:xfrm>
          <a:prstGeom prst="rect">
            <a:avLst/>
          </a:prstGeom>
          <a:ln>
            <a:noFill/>
          </a:ln>
          <a:effectLst>
            <a:outerShdw blurRad="292100" dist="139700" dir="2700000" algn="tl" rotWithShape="0">
              <a:srgbClr val="333333">
                <a:alpha val="65000"/>
              </a:srgbClr>
            </a:outerShdw>
          </a:effectLst>
        </p:spPr>
      </p:pic>
      <p:sp>
        <p:nvSpPr>
          <p:cNvPr id="10" name="圆角矩形标注 9">
            <a:extLst>
              <a:ext uri="{FF2B5EF4-FFF2-40B4-BE49-F238E27FC236}">
                <a16:creationId xmlns:a16="http://schemas.microsoft.com/office/drawing/2014/main" id="{9FF779E6-5A41-B8CD-6685-10A26C0A9615}"/>
              </a:ext>
            </a:extLst>
          </p:cNvPr>
          <p:cNvSpPr/>
          <p:nvPr/>
        </p:nvSpPr>
        <p:spPr bwMode="auto">
          <a:xfrm>
            <a:off x="3760869" y="2670768"/>
            <a:ext cx="1942936" cy="591560"/>
          </a:xfrm>
          <a:prstGeom prst="wedgeRoundRectCallout">
            <a:avLst>
              <a:gd name="adj1" fmla="val -56873"/>
              <a:gd name="adj2" fmla="val 52876"/>
              <a:gd name="adj3" fmla="val 16667"/>
            </a:avLst>
          </a:prstGeom>
          <a:ln>
            <a:headEnd type="none" w="med" len="med"/>
            <a:tailEnd type="triangl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2400" b="0" i="0" u="none" strike="noStrike" kern="1200" cap="none" spc="0" normalizeH="0" baseline="0" noProof="0" dirty="0">
                <a:ln>
                  <a:noFill/>
                </a:ln>
                <a:solidFill>
                  <a:prstClr val="white"/>
                </a:solidFill>
                <a:effectLst/>
                <a:uLnTx/>
                <a:uFillTx/>
                <a:latin typeface="黑体" pitchFamily="49" charset="-122"/>
                <a:ea typeface="黑体" pitchFamily="49" charset="-122"/>
                <a:cs typeface="+mn-cs"/>
              </a:rPr>
              <a:t>教材第</a:t>
            </a:r>
            <a:r>
              <a:rPr kumimoji="0" lang="en-US" altLang="zh-CN" sz="2400" b="0" i="0" u="none" strike="noStrike" kern="1200" cap="none" spc="0" normalizeH="0" baseline="0" noProof="0" dirty="0">
                <a:ln>
                  <a:noFill/>
                </a:ln>
                <a:solidFill>
                  <a:prstClr val="white"/>
                </a:solidFill>
                <a:effectLst/>
                <a:uLnTx/>
                <a:uFillTx/>
                <a:latin typeface="黑体" pitchFamily="49" charset="-122"/>
                <a:ea typeface="黑体" pitchFamily="49" charset="-122"/>
                <a:cs typeface="+mn-cs"/>
              </a:rPr>
              <a:t>3</a:t>
            </a:r>
            <a:r>
              <a:rPr kumimoji="0" lang="zh-CN" altLang="en-US" sz="2400" b="0" i="0" u="none" strike="noStrike" kern="1200" cap="none" spc="0" normalizeH="0" baseline="0" noProof="0" dirty="0">
                <a:ln>
                  <a:noFill/>
                </a:ln>
                <a:solidFill>
                  <a:prstClr val="white"/>
                </a:solidFill>
                <a:effectLst/>
                <a:uLnTx/>
                <a:uFillTx/>
                <a:latin typeface="黑体" pitchFamily="49" charset="-122"/>
                <a:ea typeface="黑体" pitchFamily="49" charset="-122"/>
                <a:cs typeface="+mn-cs"/>
              </a:rPr>
              <a:t>版</a:t>
            </a:r>
          </a:p>
        </p:txBody>
      </p:sp>
      <p:pic>
        <p:nvPicPr>
          <p:cNvPr id="4" name="图片 3">
            <a:extLst>
              <a:ext uri="{FF2B5EF4-FFF2-40B4-BE49-F238E27FC236}">
                <a16:creationId xmlns:a16="http://schemas.microsoft.com/office/drawing/2014/main" id="{7D85939F-A1AB-D22A-EEA7-D0269F304CA0}"/>
              </a:ext>
            </a:extLst>
          </p:cNvPr>
          <p:cNvPicPr>
            <a:picLocks noChangeAspect="1"/>
          </p:cNvPicPr>
          <p:nvPr/>
        </p:nvPicPr>
        <p:blipFill>
          <a:blip r:embed="rId6"/>
          <a:stretch>
            <a:fillRect/>
          </a:stretch>
        </p:blipFill>
        <p:spPr>
          <a:xfrm>
            <a:off x="3734028" y="3429000"/>
            <a:ext cx="2209572" cy="3169468"/>
          </a:xfrm>
          <a:prstGeom prst="rect">
            <a:avLst/>
          </a:prstGeom>
        </p:spPr>
      </p:pic>
    </p:spTree>
    <p:extLst>
      <p:ext uri="{BB962C8B-B14F-4D97-AF65-F5344CB8AC3E}">
        <p14:creationId xmlns:p14="http://schemas.microsoft.com/office/powerpoint/2010/main" val="27628899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5770" y="1145286"/>
            <a:ext cx="8229600" cy="553998"/>
          </a:xfrm>
          <a:prstGeom prst="rect">
            <a:avLst/>
          </a:prstGeom>
          <a:noFill/>
        </p:spPr>
        <p:txBody>
          <a:bodyPr wrap="square">
            <a:spAutoFit/>
          </a:bodyPr>
          <a:lstStyle/>
          <a:p>
            <a:r>
              <a:rPr sz="3000" dirty="0">
                <a:solidFill>
                  <a:srgbClr val="1F4E79"/>
                </a:solidFill>
                <a:latin typeface="Aptos Display"/>
              </a:rPr>
              <a:t>My View on CSAPP</a:t>
            </a:r>
          </a:p>
        </p:txBody>
      </p:sp>
      <p:sp>
        <p:nvSpPr>
          <p:cNvPr id="3" name="TextBox 2"/>
          <p:cNvSpPr txBox="1"/>
          <p:nvPr/>
        </p:nvSpPr>
        <p:spPr>
          <a:xfrm>
            <a:off x="466344" y="1645920"/>
            <a:ext cx="8161020" cy="230832"/>
          </a:xfrm>
          <a:prstGeom prst="rect">
            <a:avLst/>
          </a:prstGeom>
          <a:noFill/>
        </p:spPr>
        <p:txBody>
          <a:bodyPr wrap="square">
            <a:spAutoFit/>
          </a:bodyPr>
          <a:lstStyle/>
          <a:p>
            <a:r>
              <a:rPr sz="900" b="0">
                <a:solidFill>
                  <a:srgbClr val="2F75B5"/>
                </a:solidFill>
                <a:latin typeface="Aptos"/>
              </a:rPr>
              <a:t>━━━━━━━━━━━━━━━━━━━━━━━━━━━━━━━━━━━━━━━━━━━━━━━━━━━━━━━━━━</a:t>
            </a:r>
          </a:p>
        </p:txBody>
      </p:sp>
      <p:sp>
        <p:nvSpPr>
          <p:cNvPr id="4" name="TextBox 3"/>
          <p:cNvSpPr txBox="1"/>
          <p:nvPr/>
        </p:nvSpPr>
        <p:spPr>
          <a:xfrm>
            <a:off x="617220" y="2036826"/>
            <a:ext cx="8161020" cy="2911053"/>
          </a:xfrm>
          <a:prstGeom prst="rect">
            <a:avLst/>
          </a:prstGeom>
          <a:noFill/>
        </p:spPr>
        <p:txBody>
          <a:bodyPr wrap="square">
            <a:spAutoFit/>
          </a:bodyPr>
          <a:lstStyle/>
          <a:p>
            <a:pPr>
              <a:spcAft>
                <a:spcPts val="1350"/>
              </a:spcAft>
              <a:defRPr sz="2600">
                <a:solidFill>
                  <a:srgbClr val="000000"/>
                </a:solidFill>
                <a:latin typeface="Aptos"/>
              </a:defRPr>
            </a:pPr>
            <a:r>
              <a:rPr sz="1950" dirty="0"/>
              <a:t>•  It covers too many details.</a:t>
            </a:r>
          </a:p>
          <a:p>
            <a:pPr>
              <a:spcAft>
                <a:spcPts val="1350"/>
              </a:spcAft>
              <a:defRPr sz="2600">
                <a:solidFill>
                  <a:srgbClr val="000000"/>
                </a:solidFill>
                <a:latin typeface="Aptos"/>
              </a:defRPr>
            </a:pPr>
            <a:r>
              <a:rPr sz="1950" dirty="0"/>
              <a:t>•  It does not clearly separate high-level ideas from implementation details.</a:t>
            </a:r>
          </a:p>
          <a:p>
            <a:pPr>
              <a:spcAft>
                <a:spcPts val="1350"/>
              </a:spcAft>
              <a:defRPr sz="2600">
                <a:solidFill>
                  <a:srgbClr val="000000"/>
                </a:solidFill>
                <a:latin typeface="Aptos"/>
              </a:defRPr>
            </a:pPr>
            <a:r>
              <a:rPr sz="1950" dirty="0"/>
              <a:t>•  As a result, students can easily lose sight of the main concepts.</a:t>
            </a:r>
          </a:p>
          <a:p>
            <a:pPr>
              <a:spcAft>
                <a:spcPts val="1350"/>
              </a:spcAft>
              <a:defRPr sz="2600">
                <a:solidFill>
                  <a:srgbClr val="000000"/>
                </a:solidFill>
                <a:latin typeface="Aptos"/>
              </a:defRPr>
            </a:pPr>
            <a:r>
              <a:rPr sz="1950" dirty="0"/>
              <a:t>•  The writing itself is often unnecessarily difficult.</a:t>
            </a:r>
          </a:p>
          <a:p>
            <a:pPr>
              <a:spcAft>
                <a:spcPts val="1350"/>
              </a:spcAft>
              <a:defRPr sz="2600">
                <a:solidFill>
                  <a:srgbClr val="000000"/>
                </a:solidFill>
                <a:latin typeface="Aptos"/>
              </a:defRPr>
            </a:pPr>
            <a:r>
              <a:rPr sz="1950" dirty="0"/>
              <a:t>•  The Chinese translation can make the language even harder to follow.</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5770" y="1145286"/>
            <a:ext cx="8229600" cy="553998"/>
          </a:xfrm>
          <a:prstGeom prst="rect">
            <a:avLst/>
          </a:prstGeom>
          <a:noFill/>
        </p:spPr>
        <p:txBody>
          <a:bodyPr wrap="square">
            <a:spAutoFit/>
          </a:bodyPr>
          <a:lstStyle/>
          <a:p>
            <a:r>
              <a:rPr sz="3000">
                <a:solidFill>
                  <a:srgbClr val="1F4E79"/>
                </a:solidFill>
                <a:latin typeface="Aptos Display"/>
              </a:rPr>
              <a:t>Actionable Advice</a:t>
            </a:r>
          </a:p>
        </p:txBody>
      </p:sp>
      <p:sp>
        <p:nvSpPr>
          <p:cNvPr id="3" name="TextBox 2"/>
          <p:cNvSpPr txBox="1"/>
          <p:nvPr/>
        </p:nvSpPr>
        <p:spPr>
          <a:xfrm>
            <a:off x="466344" y="1645920"/>
            <a:ext cx="8161020" cy="230832"/>
          </a:xfrm>
          <a:prstGeom prst="rect">
            <a:avLst/>
          </a:prstGeom>
          <a:noFill/>
        </p:spPr>
        <p:txBody>
          <a:bodyPr wrap="square">
            <a:spAutoFit/>
          </a:bodyPr>
          <a:lstStyle/>
          <a:p>
            <a:r>
              <a:rPr sz="900" b="0">
                <a:solidFill>
                  <a:srgbClr val="2F75B5"/>
                </a:solidFill>
                <a:latin typeface="Aptos"/>
              </a:rPr>
              <a:t>━━━━━━━━━━━━━━━━━━━━━━━━━━━━━━━━━━━━━━━━━━━━━━━━━━━━━━━━━━</a:t>
            </a:r>
          </a:p>
        </p:txBody>
      </p:sp>
      <p:sp>
        <p:nvSpPr>
          <p:cNvPr id="4" name="TextBox 3"/>
          <p:cNvSpPr txBox="1"/>
          <p:nvPr/>
        </p:nvSpPr>
        <p:spPr>
          <a:xfrm>
            <a:off x="685800" y="2228851"/>
            <a:ext cx="7886700" cy="1464503"/>
          </a:xfrm>
          <a:prstGeom prst="rect">
            <a:avLst/>
          </a:prstGeom>
          <a:noFill/>
        </p:spPr>
        <p:txBody>
          <a:bodyPr wrap="square">
            <a:spAutoFit/>
          </a:bodyPr>
          <a:lstStyle/>
          <a:p>
            <a:pPr>
              <a:spcAft>
                <a:spcPts val="2550"/>
              </a:spcAft>
              <a:defRPr sz="3000">
                <a:solidFill>
                  <a:srgbClr val="000000"/>
                </a:solidFill>
                <a:latin typeface="Aptos"/>
              </a:defRPr>
            </a:pPr>
            <a:r>
              <a:rPr sz="2250"/>
              <a:t>1. Focus on the main idea, not details</a:t>
            </a:r>
          </a:p>
          <a:p>
            <a:pPr>
              <a:spcAft>
                <a:spcPts val="2550"/>
              </a:spcAft>
              <a:defRPr sz="3000">
                <a:solidFill>
                  <a:srgbClr val="000000"/>
                </a:solidFill>
                <a:latin typeface="Aptos"/>
              </a:defRPr>
            </a:pPr>
            <a:r>
              <a:rPr sz="2250"/>
              <a:t>2. Read the English version of the book. It does not use sophisticated language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CDEEC5-37D6-AD8C-22C2-4ECD140A5E34}"/>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941E4A24-E31A-CDD1-83A4-4D096C50336C}"/>
              </a:ext>
            </a:extLst>
          </p:cNvPr>
          <p:cNvSpPr>
            <a:spLocks noGrp="1"/>
          </p:cNvSpPr>
          <p:nvPr>
            <p:ph type="title"/>
          </p:nvPr>
        </p:nvSpPr>
        <p:spPr>
          <a:xfrm>
            <a:off x="128418" y="381000"/>
            <a:ext cx="8939382" cy="762000"/>
          </a:xfrm>
        </p:spPr>
        <p:txBody>
          <a:bodyPr/>
          <a:lstStyle/>
          <a:p>
            <a:r>
              <a:rPr lang="en-US" altLang="zh-CN" dirty="0"/>
              <a:t>Exam: something we are considering this year</a:t>
            </a:r>
            <a:endParaRPr lang="zh-CN" altLang="en-US" dirty="0"/>
          </a:p>
        </p:txBody>
      </p:sp>
      <p:sp>
        <p:nvSpPr>
          <p:cNvPr id="3" name="内容占位符 2">
            <a:extLst>
              <a:ext uri="{FF2B5EF4-FFF2-40B4-BE49-F238E27FC236}">
                <a16:creationId xmlns:a16="http://schemas.microsoft.com/office/drawing/2014/main" id="{9DDBDCAD-8067-02E7-9AED-3DA4010BDD1C}"/>
              </a:ext>
            </a:extLst>
          </p:cNvPr>
          <p:cNvSpPr>
            <a:spLocks noGrp="1"/>
          </p:cNvSpPr>
          <p:nvPr>
            <p:ph idx="1"/>
          </p:nvPr>
        </p:nvSpPr>
        <p:spPr>
          <a:xfrm>
            <a:off x="262646" y="1363247"/>
            <a:ext cx="8670925" cy="4972050"/>
          </a:xfrm>
        </p:spPr>
        <p:txBody>
          <a:bodyPr/>
          <a:lstStyle/>
          <a:p>
            <a:r>
              <a:rPr lang="en-US" altLang="zh-CN" sz="2400" dirty="0"/>
              <a:t>For each question, two instructors are going to review the question</a:t>
            </a:r>
          </a:p>
          <a:p>
            <a:pPr marL="0" indent="0">
              <a:buNone/>
            </a:pPr>
            <a:endParaRPr lang="en-US" altLang="zh-CN" sz="2400" dirty="0"/>
          </a:p>
          <a:p>
            <a:r>
              <a:rPr lang="en-US" altLang="zh-CN" sz="2400" dirty="0"/>
              <a:t>Pilot the exam: The TAs are going to work on that exam. </a:t>
            </a:r>
            <a:br>
              <a:rPr lang="en-US" altLang="zh-CN" sz="2400" dirty="0"/>
            </a:br>
            <a:br>
              <a:rPr lang="en-US" altLang="zh-CN" sz="2400" dirty="0"/>
            </a:br>
            <a:r>
              <a:rPr lang="en-US" altLang="zh-CN" sz="2400" dirty="0"/>
              <a:t>If the TAs cannot complete the exams in one and half hours, re-do all the questions. </a:t>
            </a:r>
          </a:p>
          <a:p>
            <a:endParaRPr lang="en-US" altLang="zh-CN" sz="2400" dirty="0"/>
          </a:p>
          <a:p>
            <a:r>
              <a:rPr lang="en-US" altLang="zh-CN" sz="2400" dirty="0"/>
              <a:t>The exams should be more fair, but there is still a possibility that the exams </a:t>
            </a:r>
            <a:r>
              <a:rPr lang="en-US" altLang="zh-CN" sz="2400"/>
              <a:t>go wrong. </a:t>
            </a:r>
          </a:p>
          <a:p>
            <a:endParaRPr lang="en-US" altLang="zh-CN" sz="2400" dirty="0"/>
          </a:p>
          <a:p>
            <a:endParaRPr lang="en-US" altLang="zh-CN" sz="2400" dirty="0"/>
          </a:p>
          <a:p>
            <a:endParaRPr lang="zh-CN" altLang="en-US" sz="2400" dirty="0"/>
          </a:p>
        </p:txBody>
      </p:sp>
    </p:spTree>
    <p:extLst>
      <p:ext uri="{BB962C8B-B14F-4D97-AF65-F5344CB8AC3E}">
        <p14:creationId xmlns:p14="http://schemas.microsoft.com/office/powerpoint/2010/main" val="6384295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BA925C-3203-35B2-338C-0FFA273B1AB5}"/>
              </a:ext>
            </a:extLst>
          </p:cNvPr>
          <p:cNvPicPr>
            <a:picLocks noChangeAspect="1"/>
          </p:cNvPicPr>
          <p:nvPr/>
        </p:nvPicPr>
        <p:blipFill>
          <a:blip r:embed="rId2"/>
          <a:stretch>
            <a:fillRect/>
          </a:stretch>
        </p:blipFill>
        <p:spPr>
          <a:xfrm>
            <a:off x="127164" y="914400"/>
            <a:ext cx="8889671" cy="4564966"/>
          </a:xfrm>
          <a:prstGeom prst="rect">
            <a:avLst/>
          </a:prstGeom>
        </p:spPr>
      </p:pic>
    </p:spTree>
    <p:extLst>
      <p:ext uri="{BB962C8B-B14F-4D97-AF65-F5344CB8AC3E}">
        <p14:creationId xmlns:p14="http://schemas.microsoft.com/office/powerpoint/2010/main" val="7162527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45770" y="1145286"/>
            <a:ext cx="4220514" cy="415498"/>
          </a:xfrm>
          <a:prstGeom prst="rect">
            <a:avLst/>
          </a:prstGeom>
          <a:noFill/>
        </p:spPr>
        <p:txBody>
          <a:bodyPr wrap="none" lIns="0" tIns="0" rIns="0" bIns="0">
            <a:spAutoFit/>
          </a:bodyPr>
          <a:lstStyle/>
          <a:p>
            <a:pPr>
              <a:defRPr sz="3600" b="1">
                <a:solidFill>
                  <a:srgbClr val="1B263B"/>
                </a:solidFill>
                <a:latin typeface="Aptos Display"/>
              </a:defRPr>
            </a:pPr>
            <a:r>
              <a:rPr lang="en-US" sz="2700" dirty="0"/>
              <a:t>GPA is moderately important</a:t>
            </a:r>
            <a:endParaRPr sz="2700" dirty="0"/>
          </a:p>
        </p:txBody>
      </p:sp>
      <p:sp>
        <p:nvSpPr>
          <p:cNvPr id="8" name="TextBox 7"/>
          <p:cNvSpPr txBox="1"/>
          <p:nvPr/>
        </p:nvSpPr>
        <p:spPr>
          <a:xfrm>
            <a:off x="857250" y="2674620"/>
            <a:ext cx="3120390" cy="1554593"/>
          </a:xfrm>
          <a:prstGeom prst="rect">
            <a:avLst/>
          </a:prstGeom>
          <a:noFill/>
        </p:spPr>
        <p:txBody>
          <a:bodyPr wrap="square">
            <a:spAutoFit/>
          </a:bodyPr>
          <a:lstStyle/>
          <a:p>
            <a:pPr>
              <a:lnSpc>
                <a:spcPct val="105000"/>
              </a:lnSpc>
              <a:spcAft>
                <a:spcPts val="600"/>
              </a:spcAft>
              <a:defRPr sz="2300">
                <a:solidFill>
                  <a:srgbClr val="212529"/>
                </a:solidFill>
                <a:latin typeface="Aptos"/>
              </a:defRPr>
            </a:pPr>
            <a:r>
              <a:rPr sz="1725" dirty="0"/>
              <a:t>G</a:t>
            </a:r>
            <a:r>
              <a:rPr lang="en-US" sz="1725" dirty="0"/>
              <a:t>PAs</a:t>
            </a:r>
            <a:r>
              <a:rPr sz="1725" dirty="0"/>
              <a:t> affect scholarships</a:t>
            </a:r>
            <a:r>
              <a:rPr lang="en-US" sz="1725" dirty="0"/>
              <a:t> and </a:t>
            </a:r>
            <a:r>
              <a:rPr sz="1725" dirty="0"/>
              <a:t>applications</a:t>
            </a:r>
            <a:r>
              <a:rPr lang="en-US" sz="1725" dirty="0"/>
              <a:t>, if they are too low. </a:t>
            </a:r>
            <a:endParaRPr sz="1725" dirty="0"/>
          </a:p>
          <a:p>
            <a:pPr>
              <a:lnSpc>
                <a:spcPct val="105000"/>
              </a:lnSpc>
              <a:spcAft>
                <a:spcPts val="600"/>
              </a:spcAft>
              <a:defRPr sz="2300">
                <a:solidFill>
                  <a:srgbClr val="212529"/>
                </a:solidFill>
                <a:latin typeface="Aptos"/>
              </a:defRPr>
            </a:pPr>
            <a:r>
              <a:rPr lang="en-US" sz="1725" dirty="0"/>
              <a:t>However, a</a:t>
            </a:r>
            <a:r>
              <a:rPr sz="1725" dirty="0"/>
              <a:t> solid academic record still opens doors.</a:t>
            </a:r>
          </a:p>
        </p:txBody>
      </p:sp>
      <p:sp>
        <p:nvSpPr>
          <p:cNvPr id="10" name="TextBox 9"/>
          <p:cNvSpPr txBox="1"/>
          <p:nvPr/>
        </p:nvSpPr>
        <p:spPr>
          <a:xfrm>
            <a:off x="5109210" y="2263139"/>
            <a:ext cx="3086100" cy="378565"/>
          </a:xfrm>
          <a:prstGeom prst="rect">
            <a:avLst/>
          </a:prstGeom>
          <a:noFill/>
        </p:spPr>
        <p:txBody>
          <a:bodyPr wrap="square" lIns="54864" tIns="27432" rIns="54864" bIns="27432">
            <a:spAutoFit/>
          </a:bodyPr>
          <a:lstStyle/>
          <a:p>
            <a:pPr algn="l">
              <a:defRPr sz="2800" b="1">
                <a:solidFill>
                  <a:srgbClr val="B1524F"/>
                </a:solidFill>
                <a:latin typeface="Aptos"/>
              </a:defRPr>
            </a:pPr>
            <a:r>
              <a:rPr sz="2100"/>
              <a:t>Do not over-optimize</a:t>
            </a:r>
          </a:p>
        </p:txBody>
      </p:sp>
      <p:sp>
        <p:nvSpPr>
          <p:cNvPr id="11" name="TextBox 10"/>
          <p:cNvSpPr txBox="1"/>
          <p:nvPr/>
        </p:nvSpPr>
        <p:spPr>
          <a:xfrm>
            <a:off x="5109210" y="2674620"/>
            <a:ext cx="3120390" cy="1275862"/>
          </a:xfrm>
          <a:prstGeom prst="rect">
            <a:avLst/>
          </a:prstGeom>
          <a:noFill/>
        </p:spPr>
        <p:txBody>
          <a:bodyPr wrap="square">
            <a:spAutoFit/>
          </a:bodyPr>
          <a:lstStyle/>
          <a:p>
            <a:pPr>
              <a:lnSpc>
                <a:spcPct val="105000"/>
              </a:lnSpc>
              <a:spcAft>
                <a:spcPts val="600"/>
              </a:spcAft>
              <a:defRPr sz="2300">
                <a:solidFill>
                  <a:srgbClr val="212529"/>
                </a:solidFill>
                <a:latin typeface="Aptos"/>
              </a:defRPr>
            </a:pPr>
            <a:r>
              <a:rPr sz="1725"/>
              <a:t>Do not turn four years into a GPA-maximization problem.</a:t>
            </a:r>
          </a:p>
          <a:p>
            <a:pPr>
              <a:lnSpc>
                <a:spcPct val="105000"/>
              </a:lnSpc>
              <a:spcAft>
                <a:spcPts val="600"/>
              </a:spcAft>
              <a:defRPr sz="2300">
                <a:solidFill>
                  <a:srgbClr val="212529"/>
                </a:solidFill>
                <a:latin typeface="Aptos"/>
              </a:defRPr>
            </a:pPr>
            <a:r>
              <a:rPr sz="1725"/>
              <a:t>The last few points may cost more than they are worth.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857250"/>
            <a:ext cx="109728" cy="5143500"/>
          </a:xfrm>
          <a:prstGeom prst="rect">
            <a:avLst/>
          </a:prstGeom>
          <a:solidFill>
            <a:srgbClr val="FFB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800"/>
          </a:p>
        </p:txBody>
      </p:sp>
      <p:sp>
        <p:nvSpPr>
          <p:cNvPr id="4" name="TextBox 3"/>
          <p:cNvSpPr txBox="1"/>
          <p:nvPr/>
        </p:nvSpPr>
        <p:spPr>
          <a:xfrm>
            <a:off x="493776" y="1954530"/>
            <a:ext cx="8161020" cy="1024896"/>
          </a:xfrm>
          <a:prstGeom prst="rect">
            <a:avLst/>
          </a:prstGeom>
          <a:noFill/>
        </p:spPr>
        <p:txBody>
          <a:bodyPr wrap="square" lIns="54864" tIns="27432" rIns="54864" bIns="27432">
            <a:spAutoFit/>
          </a:bodyPr>
          <a:lstStyle/>
          <a:p>
            <a:pPr algn="l">
              <a:defRPr sz="4200" b="1">
                <a:solidFill>
                  <a:srgbClr val="1B263B"/>
                </a:solidFill>
                <a:latin typeface="Aptos"/>
              </a:defRPr>
            </a:pPr>
            <a:r>
              <a:rPr sz="3150" dirty="0"/>
              <a:t>GPA matters — but it is not the objective function</a:t>
            </a:r>
          </a:p>
        </p:txBody>
      </p:sp>
      <p:sp>
        <p:nvSpPr>
          <p:cNvPr id="13" name="TextBox 12">
            <a:extLst>
              <a:ext uri="{FF2B5EF4-FFF2-40B4-BE49-F238E27FC236}">
                <a16:creationId xmlns:a16="http://schemas.microsoft.com/office/drawing/2014/main" id="{200F79AC-C1DC-B6EB-77E0-534AFCF54B5D}"/>
              </a:ext>
            </a:extLst>
          </p:cNvPr>
          <p:cNvSpPr txBox="1"/>
          <p:nvPr/>
        </p:nvSpPr>
        <p:spPr>
          <a:xfrm>
            <a:off x="305972" y="3200400"/>
            <a:ext cx="8915400" cy="3785652"/>
          </a:xfrm>
          <a:prstGeom prst="rect">
            <a:avLst/>
          </a:prstGeom>
          <a:noFill/>
        </p:spPr>
        <p:txBody>
          <a:bodyPr wrap="square" rtlCol="0">
            <a:spAutoFit/>
          </a:bodyPr>
          <a:lstStyle/>
          <a:p>
            <a:pPr marL="342900" indent="-342900">
              <a:buFont typeface="Arial" panose="020B0604020202020204" pitchFamily="34" charset="0"/>
              <a:buChar char="•"/>
            </a:pPr>
            <a:r>
              <a:rPr lang="en-US" altLang="zh-CN" dirty="0">
                <a:latin typeface="Calibri" pitchFamily="34" charset="0"/>
              </a:rPr>
              <a:t>GPA is one measurement of college life; but it should not define college life.</a:t>
            </a:r>
          </a:p>
          <a:p>
            <a:endParaRPr lang="en-US" altLang="zh-CN" dirty="0">
              <a:latin typeface="Calibri" pitchFamily="34" charset="0"/>
            </a:endParaRPr>
          </a:p>
          <a:p>
            <a:pPr marL="342900" indent="-342900">
              <a:buFont typeface="Arial" panose="020B0604020202020204" pitchFamily="34" charset="0"/>
              <a:buChar char="•"/>
            </a:pPr>
            <a:r>
              <a:rPr lang="en-US" altLang="zh-CN" dirty="0">
                <a:latin typeface="Calibri" pitchFamily="34" charset="0"/>
              </a:rPr>
              <a:t>What defines college life:  do whatever that excites you</a:t>
            </a:r>
          </a:p>
          <a:p>
            <a:pPr marL="342900" indent="-342900">
              <a:buFont typeface="Arial" panose="020B0604020202020204" pitchFamily="34" charset="0"/>
              <a:buChar char="•"/>
            </a:pPr>
            <a:r>
              <a:rPr lang="en-US" altLang="zh-CN" dirty="0"/>
              <a:t>Learn difficult things. </a:t>
            </a:r>
          </a:p>
          <a:p>
            <a:pPr marL="342900" indent="-342900">
              <a:buFont typeface="Arial" panose="020B0604020202020204" pitchFamily="34" charset="0"/>
              <a:buChar char="•"/>
            </a:pPr>
            <a:r>
              <a:rPr lang="en-US" altLang="zh-CN" dirty="0"/>
              <a:t>Try doing research. </a:t>
            </a:r>
          </a:p>
          <a:p>
            <a:pPr marL="342900" indent="-342900">
              <a:buFont typeface="Arial" panose="020B0604020202020204" pitchFamily="34" charset="0"/>
              <a:buChar char="•"/>
            </a:pPr>
            <a:r>
              <a:rPr lang="en-US" altLang="zh-CN" dirty="0"/>
              <a:t>Build an app/website/company </a:t>
            </a:r>
          </a:p>
          <a:p>
            <a:pPr marL="342900" indent="-342900">
              <a:buFont typeface="Arial" panose="020B0604020202020204" pitchFamily="34" charset="0"/>
              <a:buChar char="•"/>
            </a:pPr>
            <a:r>
              <a:rPr lang="en-US" altLang="zh-CN" dirty="0"/>
              <a:t>Talk to people who are better than you. </a:t>
            </a:r>
          </a:p>
          <a:p>
            <a:pPr marL="342900" indent="-342900">
              <a:buFont typeface="Arial" panose="020B0604020202020204" pitchFamily="34" charset="0"/>
              <a:buChar char="•"/>
            </a:pPr>
            <a:r>
              <a:rPr lang="en-US" altLang="zh-CN" dirty="0">
                <a:latin typeface="Calibri" pitchFamily="34" charset="0"/>
              </a:rPr>
              <a:t>Exercise</a:t>
            </a:r>
          </a:p>
          <a:p>
            <a:r>
              <a:rPr lang="en-US" altLang="zh-CN" dirty="0">
                <a:latin typeface="Calibri" pitchFamily="34" charset="0"/>
              </a:rPr>
              <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21F5F41-13EF-47DF-8780-4F7987D784C6}"/>
              </a:ext>
            </a:extLst>
          </p:cNvPr>
          <p:cNvSpPr>
            <a:spLocks noGrp="1"/>
          </p:cNvSpPr>
          <p:nvPr>
            <p:ph type="title"/>
          </p:nvPr>
        </p:nvSpPr>
        <p:spPr/>
        <p:txBody>
          <a:bodyPr/>
          <a:lstStyle/>
          <a:p>
            <a:r>
              <a:rPr lang="zh-CN" altLang="en-US" dirty="0"/>
              <a:t>课程安排</a:t>
            </a:r>
          </a:p>
        </p:txBody>
      </p:sp>
      <p:sp>
        <p:nvSpPr>
          <p:cNvPr id="7" name="矩形 6">
            <a:extLst>
              <a:ext uri="{FF2B5EF4-FFF2-40B4-BE49-F238E27FC236}">
                <a16:creationId xmlns:a16="http://schemas.microsoft.com/office/drawing/2014/main" id="{55A6D64E-037C-4823-BB3F-5AEBA7AE4621}"/>
              </a:ext>
            </a:extLst>
          </p:cNvPr>
          <p:cNvSpPr/>
          <p:nvPr/>
        </p:nvSpPr>
        <p:spPr>
          <a:xfrm>
            <a:off x="1697915" y="6422322"/>
            <a:ext cx="5617286" cy="307777"/>
          </a:xfrm>
          <a:prstGeom prst="rect">
            <a:avLst/>
          </a:prstGeom>
        </p:spPr>
        <p:txBody>
          <a:bodyPr wrap="square">
            <a:spAutoFit/>
          </a:bodyPr>
          <a:lstStyle/>
          <a:p>
            <a:pPr marL="627063" indent="-627063" algn="ctr"/>
            <a:r>
              <a:rPr lang="zh-CN" altLang="en-US" sz="1400" b="0" dirty="0">
                <a:latin typeface="等线" panose="02010600030101010101" pitchFamily="2" charset="-122"/>
                <a:ea typeface="等线" panose="02010600030101010101" pitchFamily="2" charset="-122"/>
              </a:rPr>
              <a:t>注：教学团队可能会根据实际教学情况进行适度调整</a:t>
            </a:r>
          </a:p>
        </p:txBody>
      </p:sp>
      <p:graphicFrame>
        <p:nvGraphicFramePr>
          <p:cNvPr id="3" name="表格 2">
            <a:extLst>
              <a:ext uri="{FF2B5EF4-FFF2-40B4-BE49-F238E27FC236}">
                <a16:creationId xmlns:a16="http://schemas.microsoft.com/office/drawing/2014/main" id="{3410198A-4309-3952-1437-60919A06C2F7}"/>
              </a:ext>
            </a:extLst>
          </p:cNvPr>
          <p:cNvGraphicFramePr>
            <a:graphicFrameLocks noGrp="1"/>
          </p:cNvGraphicFramePr>
          <p:nvPr/>
        </p:nvGraphicFramePr>
        <p:xfrm>
          <a:off x="76200" y="1295400"/>
          <a:ext cx="8991600" cy="5126922"/>
        </p:xfrm>
        <a:graphic>
          <a:graphicData uri="http://schemas.openxmlformats.org/drawingml/2006/table">
            <a:tbl>
              <a:tblPr/>
              <a:tblGrid>
                <a:gridCol w="612946">
                  <a:extLst>
                    <a:ext uri="{9D8B030D-6E8A-4147-A177-3AD203B41FA5}">
                      <a16:colId xmlns:a16="http://schemas.microsoft.com/office/drawing/2014/main" val="2227528181"/>
                    </a:ext>
                  </a:extLst>
                </a:gridCol>
                <a:gridCol w="612946">
                  <a:extLst>
                    <a:ext uri="{9D8B030D-6E8A-4147-A177-3AD203B41FA5}">
                      <a16:colId xmlns:a16="http://schemas.microsoft.com/office/drawing/2014/main" val="1023550271"/>
                    </a:ext>
                  </a:extLst>
                </a:gridCol>
                <a:gridCol w="603866">
                  <a:extLst>
                    <a:ext uri="{9D8B030D-6E8A-4147-A177-3AD203B41FA5}">
                      <a16:colId xmlns:a16="http://schemas.microsoft.com/office/drawing/2014/main" val="4227803735"/>
                    </a:ext>
                  </a:extLst>
                </a:gridCol>
                <a:gridCol w="1702629">
                  <a:extLst>
                    <a:ext uri="{9D8B030D-6E8A-4147-A177-3AD203B41FA5}">
                      <a16:colId xmlns:a16="http://schemas.microsoft.com/office/drawing/2014/main" val="4126807835"/>
                    </a:ext>
                  </a:extLst>
                </a:gridCol>
                <a:gridCol w="621460">
                  <a:extLst>
                    <a:ext uri="{9D8B030D-6E8A-4147-A177-3AD203B41FA5}">
                      <a16:colId xmlns:a16="http://schemas.microsoft.com/office/drawing/2014/main" val="754247181"/>
                    </a:ext>
                  </a:extLst>
                </a:gridCol>
                <a:gridCol w="612946">
                  <a:extLst>
                    <a:ext uri="{9D8B030D-6E8A-4147-A177-3AD203B41FA5}">
                      <a16:colId xmlns:a16="http://schemas.microsoft.com/office/drawing/2014/main" val="1053335874"/>
                    </a:ext>
                  </a:extLst>
                </a:gridCol>
                <a:gridCol w="621460">
                  <a:extLst>
                    <a:ext uri="{9D8B030D-6E8A-4147-A177-3AD203B41FA5}">
                      <a16:colId xmlns:a16="http://schemas.microsoft.com/office/drawing/2014/main" val="287142642"/>
                    </a:ext>
                  </a:extLst>
                </a:gridCol>
                <a:gridCol w="603866">
                  <a:extLst>
                    <a:ext uri="{9D8B030D-6E8A-4147-A177-3AD203B41FA5}">
                      <a16:colId xmlns:a16="http://schemas.microsoft.com/office/drawing/2014/main" val="4044460965"/>
                    </a:ext>
                  </a:extLst>
                </a:gridCol>
                <a:gridCol w="1997752">
                  <a:extLst>
                    <a:ext uri="{9D8B030D-6E8A-4147-A177-3AD203B41FA5}">
                      <a16:colId xmlns:a16="http://schemas.microsoft.com/office/drawing/2014/main" val="3956344075"/>
                    </a:ext>
                  </a:extLst>
                </a:gridCol>
                <a:gridCol w="1001729">
                  <a:extLst>
                    <a:ext uri="{9D8B030D-6E8A-4147-A177-3AD203B41FA5}">
                      <a16:colId xmlns:a16="http://schemas.microsoft.com/office/drawing/2014/main" val="3956710575"/>
                    </a:ext>
                  </a:extLst>
                </a:gridCol>
              </a:tblGrid>
              <a:tr h="269838">
                <a:tc>
                  <a:txBody>
                    <a:bodyPr/>
                    <a:lstStyle/>
                    <a:p>
                      <a:pPr algn="ctr" fontAlgn="ctr">
                        <a:buNone/>
                      </a:pPr>
                      <a:r>
                        <a:rPr lang="zh-CN" altLang="en-US" sz="1100" b="1"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周次</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zh-CN" altLang="en-US" sz="1100" b="1"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日期</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zh-CN" altLang="en-US" sz="1100" b="1"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大班课</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zh-CN" altLang="en-US" sz="1100" b="1"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主题</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zh-CN" altLang="en-US" sz="1100" b="1"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日期</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zh-CN" altLang="en-US" sz="1100" b="1"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小班课</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zh-CN" altLang="en-US" sz="1100" b="1"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日期</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zh-CN" altLang="en-US" sz="1100" b="1"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大班课</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zh-CN" altLang="en-US" sz="1100" b="1"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主题</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100" b="1" i="0" u="none" strike="noStrike">
                          <a:solidFill>
                            <a:srgbClr val="0070C0"/>
                          </a:solidFill>
                          <a:effectLst/>
                          <a:latin typeface="Times New Roman" panose="02020603050405020304" pitchFamily="18" charset="0"/>
                          <a:ea typeface="等线" panose="02010600030101010101" pitchFamily="2" charset="-122"/>
                          <a:cs typeface="Times New Roman" panose="02020603050405020304" pitchFamily="18" charset="0"/>
                        </a:rPr>
                        <a:t>LAB</a:t>
                      </a:r>
                      <a:r>
                        <a:rPr lang="zh-CN" altLang="en-US" sz="1100" b="1" i="0" u="none" strike="noStrike">
                          <a:solidFill>
                            <a:srgbClr val="0070C0"/>
                          </a:solidFill>
                          <a:effectLst/>
                          <a:latin typeface="Times New Roman" panose="02020603050405020304" pitchFamily="18" charset="0"/>
                          <a:ea typeface="等线" panose="02010600030101010101" pitchFamily="2" charset="-122"/>
                          <a:cs typeface="Times New Roman" panose="02020603050405020304" pitchFamily="18" charset="0"/>
                        </a:rPr>
                        <a:t>节点</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06078567"/>
                  </a:ext>
                </a:extLst>
              </a:tr>
              <a:tr h="269838">
                <a:tc>
                  <a:txBody>
                    <a:bodyPr/>
                    <a:lstStyle/>
                    <a:p>
                      <a:pPr algn="ctr" fontAlgn="ctr">
                        <a:buNone/>
                      </a:pPr>
                      <a:endParaRPr lang="zh-CN" altLang="en-US" sz="1100" b="1"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zh-CN" altLang="en-US" sz="1100" b="1"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周一</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zh-CN" altLang="en-US" sz="1100" b="1"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zh-CN" altLang="en-US" sz="1100" b="1"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周三</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zh-CN" altLang="en-US" sz="1100" b="1"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周四</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endParaRPr lang="zh-CN" altLang="en-US" sz="1100" b="0" i="0" u="none" strike="noStrike" dirty="0">
                        <a:solidFill>
                          <a:srgbClr val="0070C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82876567"/>
                  </a:ext>
                </a:extLst>
              </a:tr>
              <a:tr h="269838">
                <a:tc>
                  <a:txBody>
                    <a:bodyPr/>
                    <a:lstStyle/>
                    <a:p>
                      <a:pPr algn="ctr" fontAlgn="ctr">
                        <a:buNone/>
                      </a:pP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第</a:t>
                      </a: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周</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9</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月</a:t>
                      </a: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7</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日</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US" sz="1100" b="0" i="0" u="none" strike="noStrike"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Overview</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9</a:t>
                      </a:r>
                      <a:r>
                        <a:rPr lang="zh-CN" altLang="en-US"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月</a:t>
                      </a:r>
                      <a:r>
                        <a:rPr lang="en-US" altLang="zh-CN"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9</a:t>
                      </a:r>
                      <a:r>
                        <a:rPr lang="zh-CN" altLang="en-US"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日</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1</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9</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月</a:t>
                      </a: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10</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日</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2</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Bits and Bytes/Integers</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dirty="0">
                          <a:solidFill>
                            <a:srgbClr val="0070C0"/>
                          </a:solidFill>
                          <a:effectLst/>
                          <a:latin typeface="Times New Roman" panose="02020603050405020304" pitchFamily="18" charset="0"/>
                          <a:ea typeface="等线" panose="02010600030101010101" pitchFamily="2" charset="-122"/>
                          <a:cs typeface="Times New Roman" panose="02020603050405020304" pitchFamily="18" charset="0"/>
                        </a:rPr>
                        <a:t>L1 data </a:t>
                      </a:r>
                      <a:r>
                        <a:rPr lang="zh-CN" altLang="en-US" sz="1100" b="0" i="0" u="none" strike="noStrike" dirty="0">
                          <a:solidFill>
                            <a:srgbClr val="0070C0"/>
                          </a:solidFill>
                          <a:effectLst/>
                          <a:latin typeface="Times New Roman" panose="02020603050405020304" pitchFamily="18" charset="0"/>
                          <a:ea typeface="等线" panose="02010600030101010101" pitchFamily="2" charset="-122"/>
                          <a:cs typeface="Times New Roman" panose="02020603050405020304" pitchFamily="18" charset="0"/>
                        </a:rPr>
                        <a:t>周四</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59652463"/>
                  </a:ext>
                </a:extLst>
              </a:tr>
              <a:tr h="269838">
                <a:tc>
                  <a:txBody>
                    <a:bodyPr/>
                    <a:lstStyle/>
                    <a:p>
                      <a:pPr algn="ctr" fontAlgn="ctr">
                        <a:buNone/>
                      </a:pP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第</a:t>
                      </a: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2</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周</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9</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月</a:t>
                      </a: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14</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日</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3</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Floating Point</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9</a:t>
                      </a:r>
                      <a:r>
                        <a:rPr lang="zh-CN" altLang="en-US"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月</a:t>
                      </a:r>
                      <a:r>
                        <a:rPr lang="en-US" altLang="zh-CN"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16</a:t>
                      </a:r>
                      <a:r>
                        <a:rPr lang="zh-CN" altLang="en-US"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日</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2</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9</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月</a:t>
                      </a: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17</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日</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4</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Machine Prog: Basics</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endParaRPr lang="zh-CN" altLang="en-US" sz="1100" b="0" i="0" u="none" strike="noStrike" dirty="0">
                        <a:solidFill>
                          <a:srgbClr val="0070C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98637393"/>
                  </a:ext>
                </a:extLst>
              </a:tr>
              <a:tr h="269838">
                <a:tc>
                  <a:txBody>
                    <a:bodyPr/>
                    <a:lstStyle/>
                    <a:p>
                      <a:pPr algn="ctr" fontAlgn="ctr">
                        <a:buNone/>
                      </a:pP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第</a:t>
                      </a: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3</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周</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9</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月</a:t>
                      </a: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21</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日</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5</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Machine Prog: Control</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9</a:t>
                      </a:r>
                      <a:r>
                        <a:rPr lang="zh-CN" altLang="en-US"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月</a:t>
                      </a:r>
                      <a:r>
                        <a:rPr lang="en-US" altLang="zh-CN"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23</a:t>
                      </a:r>
                      <a:r>
                        <a:rPr lang="zh-CN" altLang="en-US"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日</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3</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9</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月</a:t>
                      </a: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24</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日</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6</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Machine Prog: Procedures</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dirty="0">
                          <a:solidFill>
                            <a:srgbClr val="0070C0"/>
                          </a:solidFill>
                          <a:effectLst/>
                          <a:latin typeface="Times New Roman" panose="02020603050405020304" pitchFamily="18" charset="0"/>
                          <a:ea typeface="等线" panose="02010600030101010101" pitchFamily="2" charset="-122"/>
                          <a:cs typeface="Times New Roman" panose="02020603050405020304" pitchFamily="18" charset="0"/>
                        </a:rPr>
                        <a:t>L2 bomb </a:t>
                      </a:r>
                      <a:r>
                        <a:rPr lang="zh-CN" altLang="en-US" sz="1100" b="0" i="0" u="none" strike="noStrike" dirty="0">
                          <a:solidFill>
                            <a:srgbClr val="0070C0"/>
                          </a:solidFill>
                          <a:effectLst/>
                          <a:latin typeface="Times New Roman" panose="02020603050405020304" pitchFamily="18" charset="0"/>
                          <a:ea typeface="等线" panose="02010600030101010101" pitchFamily="2" charset="-122"/>
                          <a:cs typeface="Times New Roman" panose="02020603050405020304" pitchFamily="18" charset="0"/>
                        </a:rPr>
                        <a:t>周一</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12627050"/>
                  </a:ext>
                </a:extLst>
              </a:tr>
              <a:tr h="269838">
                <a:tc>
                  <a:txBody>
                    <a:bodyPr/>
                    <a:lstStyle/>
                    <a:p>
                      <a:pPr algn="ctr" fontAlgn="ctr">
                        <a:buNone/>
                      </a:pP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第</a:t>
                      </a: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4</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周</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9</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月</a:t>
                      </a: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28</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日</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7</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Machine Prog: Data</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9</a:t>
                      </a:r>
                      <a:r>
                        <a:rPr lang="zh-CN" altLang="en-US"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月</a:t>
                      </a:r>
                      <a:r>
                        <a:rPr lang="en-US" altLang="zh-CN"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30</a:t>
                      </a:r>
                      <a:r>
                        <a:rPr lang="zh-CN" altLang="en-US"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日</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4</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10</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月</a:t>
                      </a: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日</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ctr">
                        <a:buNone/>
                      </a:pP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国庆放假</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ctr">
                        <a:buNone/>
                      </a:pPr>
                      <a:endPar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ctr">
                        <a:buNone/>
                      </a:pPr>
                      <a:endParaRPr lang="zh-CN" altLang="en-US" sz="1100" b="0" i="0" u="none" strike="noStrike" dirty="0">
                        <a:solidFill>
                          <a:srgbClr val="0070C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73259025"/>
                  </a:ext>
                </a:extLst>
              </a:tr>
              <a:tr h="269838">
                <a:tc>
                  <a:txBody>
                    <a:bodyPr/>
                    <a:lstStyle/>
                    <a:p>
                      <a:pPr algn="ctr" fontAlgn="ctr">
                        <a:buNone/>
                      </a:pP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第</a:t>
                      </a: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5</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周</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10</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月</a:t>
                      </a: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5</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日</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ctr">
                        <a:buNone/>
                      </a:pP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国庆放假</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ctr">
                        <a:buNone/>
                      </a:pPr>
                      <a:endPar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10</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月</a:t>
                      </a: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7</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日</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ctr">
                        <a:buNone/>
                      </a:pP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国庆放假</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10</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月</a:t>
                      </a: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8</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日</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8</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Machine Prog: Advanced</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dirty="0">
                          <a:solidFill>
                            <a:srgbClr val="0070C0"/>
                          </a:solidFill>
                          <a:effectLst/>
                          <a:latin typeface="Times New Roman" panose="02020603050405020304" pitchFamily="18" charset="0"/>
                          <a:ea typeface="等线" panose="02010600030101010101" pitchFamily="2" charset="-122"/>
                          <a:cs typeface="Times New Roman" panose="02020603050405020304" pitchFamily="18" charset="0"/>
                        </a:rPr>
                        <a:t>L3 attack </a:t>
                      </a:r>
                      <a:r>
                        <a:rPr lang="zh-CN" altLang="en-US" sz="1100" b="0" i="0" u="none" strike="noStrike" dirty="0">
                          <a:solidFill>
                            <a:srgbClr val="0070C0"/>
                          </a:solidFill>
                          <a:effectLst/>
                          <a:latin typeface="Times New Roman" panose="02020603050405020304" pitchFamily="18" charset="0"/>
                          <a:ea typeface="等线" panose="02010600030101010101" pitchFamily="2" charset="-122"/>
                          <a:cs typeface="Times New Roman" panose="02020603050405020304" pitchFamily="18" charset="0"/>
                        </a:rPr>
                        <a:t>周四</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57651628"/>
                  </a:ext>
                </a:extLst>
              </a:tr>
              <a:tr h="269838">
                <a:tc>
                  <a:txBody>
                    <a:bodyPr/>
                    <a:lstStyle/>
                    <a:p>
                      <a:pPr algn="ctr" fontAlgn="ctr">
                        <a:buNone/>
                      </a:pP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第</a:t>
                      </a: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6</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周</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10</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月</a:t>
                      </a: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12</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日</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9</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zh-CN" altLang="en-US" sz="1100" b="1"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阶段测验（第</a:t>
                      </a:r>
                      <a:r>
                        <a:rPr lang="en-US" altLang="zh-CN" sz="1100" b="1"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1~8</a:t>
                      </a:r>
                      <a:r>
                        <a:rPr lang="zh-CN" altLang="en-US" sz="1100" b="1"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课）</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10</a:t>
                      </a:r>
                      <a:r>
                        <a:rPr lang="zh-CN" altLang="en-US"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月</a:t>
                      </a:r>
                      <a:r>
                        <a:rPr lang="en-US" altLang="zh-CN"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14</a:t>
                      </a:r>
                      <a:r>
                        <a:rPr lang="zh-CN" altLang="en-US"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日</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5</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10</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月</a:t>
                      </a: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15</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日</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10</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Processor Arch: ISA&amp;Logic</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endParaRPr lang="zh-CN" altLang="en-US" sz="1100" b="0" i="0" u="none" strike="noStrike" dirty="0">
                        <a:solidFill>
                          <a:srgbClr val="0070C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02187234"/>
                  </a:ext>
                </a:extLst>
              </a:tr>
              <a:tr h="269838">
                <a:tc>
                  <a:txBody>
                    <a:bodyPr/>
                    <a:lstStyle/>
                    <a:p>
                      <a:pPr algn="ctr" fontAlgn="ctr">
                        <a:buNone/>
                      </a:pP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第</a:t>
                      </a: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7</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周</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10</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月</a:t>
                      </a: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19</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日</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11</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Processor Arch: Sequential</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10</a:t>
                      </a:r>
                      <a:r>
                        <a:rPr lang="zh-CN" altLang="en-US"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月</a:t>
                      </a:r>
                      <a:r>
                        <a:rPr lang="en-US" altLang="zh-CN"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21</a:t>
                      </a:r>
                      <a:r>
                        <a:rPr lang="zh-CN" altLang="en-US"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日</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6</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10</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月</a:t>
                      </a: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22</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日</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12</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Processor Arch: Pipelined</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dirty="0">
                          <a:solidFill>
                            <a:srgbClr val="0070C0"/>
                          </a:solidFill>
                          <a:effectLst/>
                          <a:latin typeface="Times New Roman" panose="02020603050405020304" pitchFamily="18" charset="0"/>
                          <a:ea typeface="等线" panose="02010600030101010101" pitchFamily="2" charset="-122"/>
                          <a:cs typeface="Times New Roman" panose="02020603050405020304" pitchFamily="18" charset="0"/>
                        </a:rPr>
                        <a:t>L4 arch </a:t>
                      </a:r>
                      <a:r>
                        <a:rPr lang="zh-CN" altLang="en-US" sz="1100" b="0" i="0" u="none" strike="noStrike" dirty="0">
                          <a:solidFill>
                            <a:srgbClr val="0070C0"/>
                          </a:solidFill>
                          <a:effectLst/>
                          <a:latin typeface="Times New Roman" panose="02020603050405020304" pitchFamily="18" charset="0"/>
                          <a:ea typeface="等线" panose="02010600030101010101" pitchFamily="2" charset="-122"/>
                          <a:cs typeface="Times New Roman" panose="02020603050405020304" pitchFamily="18" charset="0"/>
                        </a:rPr>
                        <a:t>周一</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36633901"/>
                  </a:ext>
                </a:extLst>
              </a:tr>
              <a:tr h="269838">
                <a:tc>
                  <a:txBody>
                    <a:bodyPr/>
                    <a:lstStyle/>
                    <a:p>
                      <a:pPr algn="ctr" fontAlgn="ctr">
                        <a:buNone/>
                      </a:pP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第</a:t>
                      </a: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8</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周</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10</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月</a:t>
                      </a: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26</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日</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13</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The Memory Hierarchy</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10</a:t>
                      </a:r>
                      <a:r>
                        <a:rPr lang="zh-CN" altLang="en-US"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月</a:t>
                      </a:r>
                      <a:r>
                        <a:rPr lang="en-US" altLang="zh-CN"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28</a:t>
                      </a:r>
                      <a:r>
                        <a:rPr lang="zh-CN" altLang="en-US"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日</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7</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10</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月</a:t>
                      </a: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29</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日</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14</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Cache Memories</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dirty="0">
                          <a:solidFill>
                            <a:srgbClr val="0070C0"/>
                          </a:solidFill>
                          <a:effectLst/>
                          <a:latin typeface="Times New Roman" panose="02020603050405020304" pitchFamily="18" charset="0"/>
                          <a:ea typeface="等线" panose="02010600030101010101" pitchFamily="2" charset="-122"/>
                          <a:cs typeface="Times New Roman" panose="02020603050405020304" pitchFamily="18" charset="0"/>
                        </a:rPr>
                        <a:t>L5 cache  </a:t>
                      </a:r>
                      <a:r>
                        <a:rPr lang="zh-CN" altLang="en-US" sz="1100" b="0" i="0" u="none" strike="noStrike" dirty="0">
                          <a:solidFill>
                            <a:srgbClr val="0070C0"/>
                          </a:solidFill>
                          <a:effectLst/>
                          <a:latin typeface="Times New Roman" panose="02020603050405020304" pitchFamily="18" charset="0"/>
                          <a:ea typeface="等线" panose="02010600030101010101" pitchFamily="2" charset="-122"/>
                          <a:cs typeface="Times New Roman" panose="02020603050405020304" pitchFamily="18" charset="0"/>
                        </a:rPr>
                        <a:t>周四</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07744605"/>
                  </a:ext>
                </a:extLst>
              </a:tr>
              <a:tr h="269838">
                <a:tc>
                  <a:txBody>
                    <a:bodyPr/>
                    <a:lstStyle/>
                    <a:p>
                      <a:pPr algn="ctr" fontAlgn="ctr">
                        <a:buNone/>
                      </a:pP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第</a:t>
                      </a: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9</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周</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11</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月</a:t>
                      </a: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2</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日</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15</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Program optimization</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11</a:t>
                      </a:r>
                      <a:r>
                        <a:rPr lang="zh-CN" altLang="en-US"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月</a:t>
                      </a:r>
                      <a:r>
                        <a:rPr lang="en-US" altLang="zh-CN"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4</a:t>
                      </a:r>
                      <a:r>
                        <a:rPr lang="zh-CN" altLang="en-US"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日</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8</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11</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月</a:t>
                      </a: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5</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日</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16</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Linking</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endParaRPr lang="zh-CN" altLang="en-US" sz="1100" b="0" i="0" u="none" strike="noStrike" dirty="0">
                        <a:solidFill>
                          <a:srgbClr val="0070C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73281080"/>
                  </a:ext>
                </a:extLst>
              </a:tr>
              <a:tr h="269838">
                <a:tc>
                  <a:txBody>
                    <a:bodyPr/>
                    <a:lstStyle/>
                    <a:p>
                      <a:pPr algn="ctr" fontAlgn="ctr">
                        <a:buNone/>
                      </a:pP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第</a:t>
                      </a: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10</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周</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11</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月</a:t>
                      </a: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9</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日</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17</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ECF: Exceptions &amp; Processes</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11</a:t>
                      </a:r>
                      <a:r>
                        <a:rPr lang="zh-CN" altLang="en-US"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月</a:t>
                      </a:r>
                      <a:r>
                        <a:rPr lang="en-US" altLang="zh-CN"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11</a:t>
                      </a:r>
                      <a:r>
                        <a:rPr lang="zh-CN" altLang="en-US"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日</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9</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11</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月</a:t>
                      </a: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12</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日</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18</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ECF: Signals &amp; Nonlocal Jumps</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dirty="0">
                          <a:solidFill>
                            <a:srgbClr val="0070C0"/>
                          </a:solidFill>
                          <a:effectLst/>
                          <a:latin typeface="Times New Roman" panose="02020603050405020304" pitchFamily="18" charset="0"/>
                          <a:ea typeface="等线" panose="02010600030101010101" pitchFamily="2" charset="-122"/>
                          <a:cs typeface="Times New Roman" panose="02020603050405020304" pitchFamily="18" charset="0"/>
                        </a:rPr>
                        <a:t>L6 </a:t>
                      </a:r>
                      <a:r>
                        <a:rPr lang="en-US" altLang="zh-CN" sz="1100" b="0" i="0" u="none" strike="noStrike" dirty="0" err="1">
                          <a:solidFill>
                            <a:srgbClr val="0070C0"/>
                          </a:solidFill>
                          <a:effectLst/>
                          <a:latin typeface="Times New Roman" panose="02020603050405020304" pitchFamily="18" charset="0"/>
                          <a:ea typeface="等线" panose="02010600030101010101" pitchFamily="2" charset="-122"/>
                          <a:cs typeface="Times New Roman" panose="02020603050405020304" pitchFamily="18" charset="0"/>
                        </a:rPr>
                        <a:t>tsh</a:t>
                      </a:r>
                      <a:r>
                        <a:rPr lang="en-US" altLang="zh-CN" sz="1100" b="0" i="0" u="none" strike="noStrike" dirty="0">
                          <a:solidFill>
                            <a:srgbClr val="0070C0"/>
                          </a:solidFill>
                          <a:effectLst/>
                          <a:latin typeface="Times New Roman" panose="02020603050405020304" pitchFamily="18" charset="0"/>
                          <a:ea typeface="等线" panose="02010600030101010101" pitchFamily="2" charset="-122"/>
                          <a:cs typeface="Times New Roman" panose="02020603050405020304" pitchFamily="18" charset="0"/>
                        </a:rPr>
                        <a:t> </a:t>
                      </a:r>
                      <a:r>
                        <a:rPr lang="zh-CN" altLang="en-US" sz="1100" b="0" i="0" u="none" strike="noStrike" dirty="0">
                          <a:solidFill>
                            <a:srgbClr val="0070C0"/>
                          </a:solidFill>
                          <a:effectLst/>
                          <a:latin typeface="Times New Roman" panose="02020603050405020304" pitchFamily="18" charset="0"/>
                          <a:ea typeface="等线" panose="02010600030101010101" pitchFamily="2" charset="-122"/>
                          <a:cs typeface="Times New Roman" panose="02020603050405020304" pitchFamily="18" charset="0"/>
                        </a:rPr>
                        <a:t>周四</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82425815"/>
                  </a:ext>
                </a:extLst>
              </a:tr>
              <a:tr h="269838">
                <a:tc>
                  <a:txBody>
                    <a:bodyPr/>
                    <a:lstStyle/>
                    <a:p>
                      <a:pPr algn="ctr" fontAlgn="ctr">
                        <a:buNone/>
                      </a:pP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第</a:t>
                      </a: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11</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周</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11</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月</a:t>
                      </a: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16</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日</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19</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zh-CN" altLang="en-US" sz="1100" b="1"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阶段测验（第</a:t>
                      </a:r>
                      <a:r>
                        <a:rPr lang="en-US" altLang="zh-CN" sz="1100" b="1"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10~18</a:t>
                      </a:r>
                      <a:r>
                        <a:rPr lang="zh-CN" altLang="en-US" sz="1100" b="1"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课）</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11</a:t>
                      </a:r>
                      <a:r>
                        <a:rPr lang="zh-CN" altLang="en-US"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月</a:t>
                      </a:r>
                      <a:r>
                        <a:rPr lang="en-US" altLang="zh-CN"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18</a:t>
                      </a:r>
                      <a:r>
                        <a:rPr lang="zh-CN" altLang="en-US"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日</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10</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11</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月</a:t>
                      </a: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19</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日</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20</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zh-CN" altLang="en-US" sz="1100" b="1" i="0" u="none" strike="noStrike"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专题讲座</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endParaRPr lang="zh-CN" altLang="en-US" sz="1100" b="0" i="0" u="none" strike="noStrike" dirty="0">
                        <a:solidFill>
                          <a:srgbClr val="0070C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29670247"/>
                  </a:ext>
                </a:extLst>
              </a:tr>
              <a:tr h="269838">
                <a:tc>
                  <a:txBody>
                    <a:bodyPr/>
                    <a:lstStyle/>
                    <a:p>
                      <a:pPr algn="ctr" fontAlgn="ctr">
                        <a:buNone/>
                      </a:pP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第</a:t>
                      </a: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12</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周</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11</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月</a:t>
                      </a: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23</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日</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21</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System Level I/O</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11</a:t>
                      </a:r>
                      <a:r>
                        <a:rPr lang="zh-CN" altLang="en-US"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月</a:t>
                      </a:r>
                      <a:r>
                        <a:rPr lang="en-US" altLang="zh-CN"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25</a:t>
                      </a:r>
                      <a:r>
                        <a:rPr lang="zh-CN" altLang="en-US"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日</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11</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11</a:t>
                      </a:r>
                      <a:r>
                        <a:rPr lang="zh-CN" altLang="en-US" sz="1100" b="0" i="0" u="none" strike="noStrike"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月</a:t>
                      </a:r>
                      <a:r>
                        <a:rPr lang="en-US" altLang="zh-CN" sz="1100" b="0" i="0" u="none" strike="noStrike"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26</a:t>
                      </a:r>
                      <a:r>
                        <a:rPr lang="zh-CN" altLang="en-US" sz="1100" b="0" i="0" u="none" strike="noStrike"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日</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22</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Virtual Memory: Concepts</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endParaRPr lang="zh-CN" altLang="en-US" sz="1100" b="0" i="0" u="none" strike="noStrike" dirty="0">
                        <a:solidFill>
                          <a:srgbClr val="0070C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26834930"/>
                  </a:ext>
                </a:extLst>
              </a:tr>
              <a:tr h="269838">
                <a:tc>
                  <a:txBody>
                    <a:bodyPr/>
                    <a:lstStyle/>
                    <a:p>
                      <a:pPr algn="ctr" fontAlgn="ctr">
                        <a:buNone/>
                      </a:pP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第</a:t>
                      </a: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13</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周</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11</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月</a:t>
                      </a: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30</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日</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23</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Virtual Memory: Systems</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12</a:t>
                      </a:r>
                      <a:r>
                        <a:rPr lang="zh-CN" altLang="en-US"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月</a:t>
                      </a:r>
                      <a:r>
                        <a:rPr lang="en-US" altLang="zh-CN"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2</a:t>
                      </a:r>
                      <a:r>
                        <a:rPr lang="zh-CN" altLang="en-US"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日</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12</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12</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月</a:t>
                      </a: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3</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日</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24</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Dynamic Memory Allocation</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dirty="0">
                          <a:solidFill>
                            <a:srgbClr val="0070C0"/>
                          </a:solidFill>
                          <a:effectLst/>
                          <a:latin typeface="Times New Roman" panose="02020603050405020304" pitchFamily="18" charset="0"/>
                          <a:ea typeface="等线" panose="02010600030101010101" pitchFamily="2" charset="-122"/>
                          <a:cs typeface="Times New Roman" panose="02020603050405020304" pitchFamily="18" charset="0"/>
                        </a:rPr>
                        <a:t>L7 malloc </a:t>
                      </a:r>
                      <a:r>
                        <a:rPr lang="zh-CN" altLang="en-US" sz="1100" b="0" i="0" u="none" strike="noStrike" dirty="0">
                          <a:solidFill>
                            <a:srgbClr val="0070C0"/>
                          </a:solidFill>
                          <a:effectLst/>
                          <a:latin typeface="Times New Roman" panose="02020603050405020304" pitchFamily="18" charset="0"/>
                          <a:ea typeface="等线" panose="02010600030101010101" pitchFamily="2" charset="-122"/>
                          <a:cs typeface="Times New Roman" panose="02020603050405020304" pitchFamily="18" charset="0"/>
                        </a:rPr>
                        <a:t>周四</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4134475"/>
                  </a:ext>
                </a:extLst>
              </a:tr>
              <a:tr h="269838">
                <a:tc>
                  <a:txBody>
                    <a:bodyPr/>
                    <a:lstStyle/>
                    <a:p>
                      <a:pPr algn="ctr" fontAlgn="ctr">
                        <a:buNone/>
                      </a:pP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第</a:t>
                      </a: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14</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周</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12</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月</a:t>
                      </a: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7</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日</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25</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Network Programming I</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12</a:t>
                      </a:r>
                      <a:r>
                        <a:rPr lang="zh-CN" altLang="en-US"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月</a:t>
                      </a:r>
                      <a:r>
                        <a:rPr lang="en-US" altLang="zh-CN"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9</a:t>
                      </a:r>
                      <a:r>
                        <a:rPr lang="zh-CN" altLang="en-US"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日</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13</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12</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月</a:t>
                      </a: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10</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日</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26</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Network Programming II</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dirty="0">
                          <a:solidFill>
                            <a:srgbClr val="0070C0"/>
                          </a:solidFill>
                          <a:effectLst/>
                          <a:latin typeface="Times New Roman" panose="02020603050405020304" pitchFamily="18" charset="0"/>
                          <a:ea typeface="等线" panose="02010600030101010101" pitchFamily="2" charset="-122"/>
                          <a:cs typeface="Times New Roman" panose="02020603050405020304" pitchFamily="18" charset="0"/>
                        </a:rPr>
                        <a:t>L8 proxy </a:t>
                      </a:r>
                      <a:r>
                        <a:rPr lang="zh-CN" altLang="en-US" sz="1100" b="0" i="0" u="none" strike="noStrike" dirty="0">
                          <a:solidFill>
                            <a:srgbClr val="0070C0"/>
                          </a:solidFill>
                          <a:effectLst/>
                          <a:latin typeface="Times New Roman" panose="02020603050405020304" pitchFamily="18" charset="0"/>
                          <a:ea typeface="等线" panose="02010600030101010101" pitchFamily="2" charset="-122"/>
                          <a:cs typeface="Times New Roman" panose="02020603050405020304" pitchFamily="18" charset="0"/>
                        </a:rPr>
                        <a:t>周四</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85563226"/>
                  </a:ext>
                </a:extLst>
              </a:tr>
              <a:tr h="269838">
                <a:tc>
                  <a:txBody>
                    <a:bodyPr/>
                    <a:lstStyle/>
                    <a:p>
                      <a:pPr algn="ctr" fontAlgn="ctr">
                        <a:buNone/>
                      </a:pP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第</a:t>
                      </a: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15</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周</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12</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月</a:t>
                      </a: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14</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日</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27</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Concurrent Programming</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12</a:t>
                      </a:r>
                      <a:r>
                        <a:rPr lang="zh-CN" altLang="en-US"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月</a:t>
                      </a:r>
                      <a:r>
                        <a:rPr lang="en-US" altLang="zh-CN"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16</a:t>
                      </a:r>
                      <a:r>
                        <a:rPr lang="zh-CN" altLang="en-US"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日</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14</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12</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月</a:t>
                      </a: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17</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日</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28</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Synchronization: Basic</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endParaRPr lang="zh-CN" altLang="en-US" sz="1100" b="0" i="0" u="none" strike="noStrike" dirty="0">
                        <a:solidFill>
                          <a:srgbClr val="0070C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71029475"/>
                  </a:ext>
                </a:extLst>
              </a:tr>
              <a:tr h="269838">
                <a:tc>
                  <a:txBody>
                    <a:bodyPr/>
                    <a:lstStyle/>
                    <a:p>
                      <a:pPr algn="ctr" fontAlgn="ctr">
                        <a:buNone/>
                      </a:pP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第</a:t>
                      </a: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16</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周</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12</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月</a:t>
                      </a: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21</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日</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29</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Synchronization: Advanced</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12</a:t>
                      </a:r>
                      <a:r>
                        <a:rPr lang="zh-CN" altLang="en-US"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月</a:t>
                      </a:r>
                      <a:r>
                        <a:rPr lang="en-US" altLang="zh-CN"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23</a:t>
                      </a:r>
                      <a:r>
                        <a:rPr lang="zh-CN" altLang="en-US"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日</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rPr>
                        <a:t>15</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12</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月</a:t>
                      </a: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24</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日</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30</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US" sz="1100" b="1"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LAB</a:t>
                      </a:r>
                      <a:r>
                        <a:rPr lang="zh-CN" altLang="en-US" sz="1100" b="1"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测验</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endParaRPr lang="zh-CN" altLang="en-US" sz="1100" b="0" i="0" u="none" strike="noStrike">
                        <a:solidFill>
                          <a:srgbClr val="0070C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89259282"/>
                  </a:ext>
                </a:extLst>
              </a:tr>
              <a:tr h="269838">
                <a:tc>
                  <a:txBody>
                    <a:bodyPr/>
                    <a:lstStyle/>
                    <a:p>
                      <a:pPr algn="ctr" fontAlgn="ctr">
                        <a:buNone/>
                      </a:pP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考试周</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12</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月</a:t>
                      </a:r>
                      <a:r>
                        <a:rPr lang="en-US" altLang="zh-CN"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28</a:t>
                      </a:r>
                      <a:r>
                        <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日</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zh-CN" altLang="en-US" sz="1100" b="1"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期末考试（周一下午）</a:t>
                      </a: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endParaRPr lang="zh-CN" altLang="en-US"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endParaRPr lang="zh-CN" altLang="en-US" sz="1100" b="0" i="0" u="none" strike="noStrike">
                        <a:solidFill>
                          <a:srgbClr val="C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endPar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endPar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zh-CN" altLang="en-US" sz="11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endParaRPr lang="zh-CN" altLang="en-US" sz="1100" b="0" i="0" u="none" strike="noStrike" dirty="0">
                        <a:solidFill>
                          <a:srgbClr val="0070C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2585" marR="2585" marT="25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30538726"/>
                  </a:ext>
                </a:extLst>
              </a:tr>
            </a:tbl>
          </a:graphicData>
        </a:graphic>
      </p:graphicFrame>
    </p:spTree>
    <p:extLst>
      <p:ext uri="{BB962C8B-B14F-4D97-AF65-F5344CB8AC3E}">
        <p14:creationId xmlns:p14="http://schemas.microsoft.com/office/powerpoint/2010/main" val="2049764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31D3F0-0165-6A28-91B0-2DFD4CA8B495}"/>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6D9CD2A4-0802-FE39-4905-7D792FBADDA4}"/>
              </a:ext>
            </a:extLst>
          </p:cNvPr>
          <p:cNvSpPr>
            <a:spLocks noGrp="1"/>
          </p:cNvSpPr>
          <p:nvPr>
            <p:ph type="title"/>
          </p:nvPr>
        </p:nvSpPr>
        <p:spPr/>
        <p:txBody>
          <a:bodyPr/>
          <a:lstStyle/>
          <a:p>
            <a:r>
              <a:rPr lang="zh-CN" altLang="en-US" dirty="0"/>
              <a:t>成绩评定占比</a:t>
            </a:r>
          </a:p>
        </p:txBody>
      </p:sp>
      <p:sp>
        <p:nvSpPr>
          <p:cNvPr id="3" name="内容占位符 2">
            <a:extLst>
              <a:ext uri="{FF2B5EF4-FFF2-40B4-BE49-F238E27FC236}">
                <a16:creationId xmlns:a16="http://schemas.microsoft.com/office/drawing/2014/main" id="{F0C20D01-015A-5A37-E375-6AFC0DC23652}"/>
              </a:ext>
            </a:extLst>
          </p:cNvPr>
          <p:cNvSpPr>
            <a:spLocks noGrp="1"/>
          </p:cNvSpPr>
          <p:nvPr>
            <p:ph idx="1"/>
          </p:nvPr>
        </p:nvSpPr>
        <p:spPr/>
        <p:txBody>
          <a:bodyPr/>
          <a:lstStyle/>
          <a:p>
            <a:r>
              <a:rPr lang="zh-CN" altLang="en-US" dirty="0"/>
              <a:t>期末考试：</a:t>
            </a:r>
            <a:r>
              <a:rPr lang="en-US" altLang="zh-CN" dirty="0"/>
              <a:t>30</a:t>
            </a:r>
            <a:r>
              <a:rPr lang="zh-CN" altLang="en-US" dirty="0"/>
              <a:t>分</a:t>
            </a:r>
            <a:endParaRPr lang="en-US" altLang="zh-CN" dirty="0"/>
          </a:p>
          <a:p>
            <a:r>
              <a:rPr lang="zh-CN" altLang="en-US" dirty="0"/>
              <a:t>阶段测验</a:t>
            </a:r>
            <a:r>
              <a:rPr lang="en-US" altLang="zh-CN" dirty="0"/>
              <a:t>1</a:t>
            </a:r>
            <a:r>
              <a:rPr lang="zh-CN" altLang="en-US" dirty="0"/>
              <a:t>：</a:t>
            </a:r>
            <a:r>
              <a:rPr lang="en-US" altLang="zh-CN" dirty="0"/>
              <a:t>10</a:t>
            </a:r>
            <a:r>
              <a:rPr lang="zh-CN" altLang="en-US" dirty="0"/>
              <a:t>分</a:t>
            </a:r>
            <a:endParaRPr lang="en-US" altLang="zh-CN" dirty="0"/>
          </a:p>
          <a:p>
            <a:r>
              <a:rPr lang="zh-CN" altLang="en-US" dirty="0"/>
              <a:t>阶段测验</a:t>
            </a:r>
            <a:r>
              <a:rPr lang="en-US" altLang="zh-CN" dirty="0"/>
              <a:t>2</a:t>
            </a:r>
            <a:r>
              <a:rPr lang="zh-CN" altLang="en-US" dirty="0"/>
              <a:t>：</a:t>
            </a:r>
            <a:r>
              <a:rPr lang="en-US" altLang="zh-CN" dirty="0"/>
              <a:t>10</a:t>
            </a:r>
            <a:r>
              <a:rPr lang="zh-CN" altLang="en-US" dirty="0"/>
              <a:t>分</a:t>
            </a:r>
            <a:endParaRPr lang="en-US" altLang="zh-CN" dirty="0"/>
          </a:p>
          <a:p>
            <a:r>
              <a:rPr lang="en-US" altLang="zh-CN" dirty="0"/>
              <a:t>LAB</a:t>
            </a:r>
            <a:r>
              <a:rPr lang="zh-CN" altLang="en-US" dirty="0"/>
              <a:t>实验题和</a:t>
            </a:r>
            <a:r>
              <a:rPr lang="en-US" altLang="zh-CN" dirty="0"/>
              <a:t>LAB</a:t>
            </a:r>
            <a:r>
              <a:rPr lang="zh-CN" altLang="en-US" dirty="0"/>
              <a:t>测验：</a:t>
            </a:r>
            <a:r>
              <a:rPr lang="en-US" altLang="zh-CN" dirty="0"/>
              <a:t>30</a:t>
            </a:r>
            <a:r>
              <a:rPr lang="zh-CN" altLang="en-US" dirty="0"/>
              <a:t>分</a:t>
            </a:r>
            <a:endParaRPr lang="en-US" altLang="zh-CN" dirty="0"/>
          </a:p>
          <a:p>
            <a:pPr lvl="1"/>
            <a:r>
              <a:rPr lang="zh-CN" altLang="en-US" sz="2000" dirty="0"/>
              <a:t>注：</a:t>
            </a:r>
            <a:r>
              <a:rPr lang="en-US" altLang="zh-CN" sz="2000" dirty="0"/>
              <a:t>LAB</a:t>
            </a:r>
            <a:r>
              <a:rPr lang="zh-CN" altLang="en-US" sz="2000" dirty="0"/>
              <a:t>测验会占较大比重</a:t>
            </a:r>
            <a:endParaRPr lang="en-US" altLang="zh-CN" sz="2000" dirty="0"/>
          </a:p>
          <a:p>
            <a:r>
              <a:rPr lang="zh-CN" altLang="en-US" dirty="0"/>
              <a:t>小班评分：</a:t>
            </a:r>
            <a:r>
              <a:rPr lang="en-US" altLang="zh-CN" dirty="0"/>
              <a:t>15</a:t>
            </a:r>
            <a:r>
              <a:rPr lang="zh-CN" altLang="en-US" dirty="0"/>
              <a:t>分</a:t>
            </a:r>
            <a:endParaRPr lang="en-US" altLang="zh-CN" dirty="0"/>
          </a:p>
          <a:p>
            <a:pPr lvl="1"/>
            <a:r>
              <a:rPr lang="zh-CN" altLang="en-US" sz="2000" dirty="0"/>
              <a:t>注：含小班研讨表现和平时作业等</a:t>
            </a:r>
            <a:endParaRPr lang="en-US" altLang="zh-CN" sz="2000" dirty="0"/>
          </a:p>
          <a:p>
            <a:r>
              <a:rPr lang="zh-CN" altLang="en-US" dirty="0"/>
              <a:t>大班评分：</a:t>
            </a:r>
            <a:r>
              <a:rPr lang="en-US" altLang="zh-CN" dirty="0"/>
              <a:t>5</a:t>
            </a:r>
            <a:r>
              <a:rPr lang="zh-CN" altLang="en-US" dirty="0"/>
              <a:t>分</a:t>
            </a:r>
            <a:endParaRPr lang="en-US" altLang="zh-CN" dirty="0"/>
          </a:p>
          <a:p>
            <a:pPr lvl="1"/>
            <a:r>
              <a:rPr lang="zh-CN" altLang="en-US" sz="2000" dirty="0"/>
              <a:t>注</a:t>
            </a:r>
            <a:r>
              <a:rPr lang="en-US" altLang="zh-CN" sz="2000" dirty="0"/>
              <a:t>1</a:t>
            </a:r>
            <a:r>
              <a:rPr lang="zh-CN" altLang="en-US" sz="2000" dirty="0"/>
              <a:t>：含大班互动表现，还可能有不定期的随堂小测或点名等</a:t>
            </a:r>
            <a:endParaRPr lang="en-US" altLang="zh-CN" sz="2000" dirty="0"/>
          </a:p>
          <a:p>
            <a:pPr lvl="1"/>
            <a:r>
              <a:rPr lang="zh-CN" altLang="en-US" sz="2000" dirty="0"/>
              <a:t>注</a:t>
            </a:r>
            <a:r>
              <a:rPr lang="en-US" altLang="zh-CN" sz="2000" dirty="0"/>
              <a:t>2</a:t>
            </a:r>
            <a:r>
              <a:rPr lang="zh-CN" altLang="en-US" sz="2000" dirty="0"/>
              <a:t>：每次阶段测验得到</a:t>
            </a:r>
            <a:r>
              <a:rPr lang="en-US" altLang="zh-CN" sz="2000" dirty="0"/>
              <a:t>85</a:t>
            </a:r>
            <a:r>
              <a:rPr lang="zh-CN" altLang="en-US" sz="2000" dirty="0"/>
              <a:t>分（百分制）以上的，在下一阶段中不会被扣分。</a:t>
            </a:r>
            <a:endParaRPr lang="en-US" altLang="zh-CN" sz="2000" dirty="0"/>
          </a:p>
          <a:p>
            <a:pPr lvl="1"/>
            <a:endParaRPr lang="en-US" altLang="zh-CN" dirty="0"/>
          </a:p>
          <a:p>
            <a:endParaRPr lang="zh-CN" altLang="en-US" dirty="0"/>
          </a:p>
        </p:txBody>
      </p:sp>
      <p:sp>
        <p:nvSpPr>
          <p:cNvPr id="4" name="矩形 3">
            <a:extLst>
              <a:ext uri="{FF2B5EF4-FFF2-40B4-BE49-F238E27FC236}">
                <a16:creationId xmlns:a16="http://schemas.microsoft.com/office/drawing/2014/main" id="{36C7A3B5-B881-D314-7730-106296EE4883}"/>
              </a:ext>
            </a:extLst>
          </p:cNvPr>
          <p:cNvSpPr/>
          <p:nvPr/>
        </p:nvSpPr>
        <p:spPr>
          <a:xfrm>
            <a:off x="850900" y="6488668"/>
            <a:ext cx="7288243" cy="369332"/>
          </a:xfrm>
          <a:prstGeom prst="rect">
            <a:avLst/>
          </a:prstGeom>
        </p:spPr>
        <p:txBody>
          <a:bodyPr wrap="square">
            <a:spAutoFit/>
          </a:bodyPr>
          <a:lstStyle/>
          <a:p>
            <a:pPr marL="627063" marR="0" lvl="0" indent="-627063" algn="ctr" defTabSz="914400" rtl="0" eaLnBrk="0" fontAlgn="base" latinLnBrk="0" hangingPunct="0">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a:ln>
                  <a:noFill/>
                </a:ln>
                <a:solidFill>
                  <a:srgbClr val="C00000"/>
                </a:solidFill>
                <a:effectLst/>
                <a:uLnTx/>
                <a:uFillTx/>
                <a:latin typeface="等线" panose="02010600030101010101" pitchFamily="2" charset="-122"/>
                <a:ea typeface="等线" panose="02010600030101010101" pitchFamily="2" charset="-122"/>
                <a:cs typeface="+mn-cs"/>
              </a:rPr>
              <a:t>注：教学团队可能会根据实际教学情况进行适度调整</a:t>
            </a:r>
          </a:p>
        </p:txBody>
      </p:sp>
    </p:spTree>
    <p:extLst>
      <p:ext uri="{BB962C8B-B14F-4D97-AF65-F5344CB8AC3E}">
        <p14:creationId xmlns:p14="http://schemas.microsoft.com/office/powerpoint/2010/main" val="2057675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需要注意的问题</a:t>
            </a:r>
          </a:p>
        </p:txBody>
      </p:sp>
      <p:sp>
        <p:nvSpPr>
          <p:cNvPr id="5" name="内容占位符 4"/>
          <p:cNvSpPr>
            <a:spLocks noGrp="1"/>
          </p:cNvSpPr>
          <p:nvPr>
            <p:ph idx="1"/>
          </p:nvPr>
        </p:nvSpPr>
        <p:spPr>
          <a:xfrm>
            <a:off x="396875" y="1362074"/>
            <a:ext cx="7896225" cy="5267325"/>
          </a:xfrm>
        </p:spPr>
        <p:txBody>
          <a:bodyPr>
            <a:normAutofit lnSpcReduction="10000"/>
          </a:bodyPr>
          <a:lstStyle/>
          <a:p>
            <a:pPr marL="0" indent="0">
              <a:lnSpc>
                <a:spcPct val="120000"/>
              </a:lnSpc>
              <a:buNone/>
            </a:pPr>
            <a:r>
              <a:rPr lang="en-US" altLang="zh-CN" sz="2000" b="1" dirty="0">
                <a:solidFill>
                  <a:srgbClr val="0070C0"/>
                </a:solidFill>
              </a:rPr>
              <a:t>Q</a:t>
            </a:r>
            <a:r>
              <a:rPr lang="zh-CN" altLang="en-US" sz="2000" b="1" dirty="0">
                <a:solidFill>
                  <a:srgbClr val="0070C0"/>
                </a:solidFill>
              </a:rPr>
              <a:t>：为什么教学网的小班和安排的不一致？</a:t>
            </a:r>
            <a:endParaRPr lang="en-US" altLang="zh-CN" sz="2000" b="1" dirty="0">
              <a:solidFill>
                <a:srgbClr val="0070C0"/>
              </a:solidFill>
            </a:endParaRPr>
          </a:p>
          <a:p>
            <a:pPr marL="0" indent="0">
              <a:lnSpc>
                <a:spcPct val="120000"/>
              </a:lnSpc>
              <a:buNone/>
            </a:pPr>
            <a:r>
              <a:rPr lang="en-US" altLang="zh-CN" sz="2000" dirty="0"/>
              <a:t>A</a:t>
            </a:r>
            <a:r>
              <a:rPr lang="zh-CN" altLang="en-US" sz="2000" dirty="0"/>
              <a:t>：根据往年情况，开学前几周，教学网选课名单可能会不稳定，使用会有不便，补选结束就可正常使用。</a:t>
            </a:r>
            <a:endParaRPr lang="en-US" altLang="zh-CN" sz="2000" dirty="0"/>
          </a:p>
          <a:p>
            <a:pPr marL="0" indent="0">
              <a:lnSpc>
                <a:spcPct val="120000"/>
              </a:lnSpc>
              <a:buNone/>
            </a:pPr>
            <a:r>
              <a:rPr lang="en-US" altLang="zh-CN" sz="2000" dirty="0">
                <a:solidFill>
                  <a:srgbClr val="0070C0"/>
                </a:solidFill>
              </a:rPr>
              <a:t>Q</a:t>
            </a:r>
            <a:r>
              <a:rPr lang="zh-CN" altLang="en-US" sz="2000" dirty="0">
                <a:solidFill>
                  <a:srgbClr val="0070C0"/>
                </a:solidFill>
              </a:rPr>
              <a:t>：小班是怎么安排的？</a:t>
            </a:r>
            <a:endParaRPr lang="en-US" altLang="zh-CN" sz="2000" dirty="0">
              <a:solidFill>
                <a:srgbClr val="0070C0"/>
              </a:solidFill>
            </a:endParaRPr>
          </a:p>
          <a:p>
            <a:pPr marL="0" indent="0">
              <a:lnSpc>
                <a:spcPct val="120000"/>
              </a:lnSpc>
              <a:buNone/>
            </a:pPr>
            <a:r>
              <a:rPr lang="en-US" altLang="zh-CN" sz="2000" dirty="0"/>
              <a:t>A</a:t>
            </a:r>
            <a:r>
              <a:rPr lang="zh-CN" altLang="en-US" sz="2000" dirty="0"/>
              <a:t>：小班不用选课，由教师统一安排分配，预计周三会在教学网公布分班名单。根据班号到指定教室上课，不可自行换班。</a:t>
            </a:r>
            <a:endParaRPr lang="en-US" altLang="zh-CN" sz="2000" dirty="0"/>
          </a:p>
          <a:p>
            <a:pPr marL="0" indent="0">
              <a:lnSpc>
                <a:spcPct val="120000"/>
              </a:lnSpc>
              <a:buNone/>
            </a:pPr>
            <a:r>
              <a:rPr lang="en-US" altLang="zh-CN" sz="2000" dirty="0">
                <a:solidFill>
                  <a:srgbClr val="0070C0"/>
                </a:solidFill>
              </a:rPr>
              <a:t>Q</a:t>
            </a:r>
            <a:r>
              <a:rPr lang="zh-CN" altLang="en-US" sz="2000" dirty="0">
                <a:solidFill>
                  <a:srgbClr val="0070C0"/>
                </a:solidFill>
              </a:rPr>
              <a:t>：如果小班分班名单里没有怎么办？</a:t>
            </a:r>
            <a:endParaRPr lang="en-US" altLang="zh-CN" sz="2000" dirty="0">
              <a:solidFill>
                <a:srgbClr val="0070C0"/>
              </a:solidFill>
            </a:endParaRPr>
          </a:p>
          <a:p>
            <a:pPr marL="0" indent="0">
              <a:lnSpc>
                <a:spcPct val="120000"/>
              </a:lnSpc>
              <a:buNone/>
            </a:pPr>
            <a:r>
              <a:rPr lang="en-US" altLang="zh-CN" sz="2000" dirty="0"/>
              <a:t>A</a:t>
            </a:r>
            <a:r>
              <a:rPr lang="zh-CN" altLang="en-US" sz="2000" dirty="0"/>
              <a:t>：少数同学可能会因为补选等原因，没有出现在小班分班名单里。首先请随时关注教学网的更新通知，如果课前还没有分到班，可以在某个小班先参与，待选课最终确定后，小班名单也会最终确定。</a:t>
            </a:r>
            <a:endParaRPr lang="en-US" altLang="zh-CN" sz="2000" dirty="0"/>
          </a:p>
          <a:p>
            <a:pPr marL="0" indent="0">
              <a:lnSpc>
                <a:spcPct val="120000"/>
              </a:lnSpc>
              <a:buNone/>
            </a:pPr>
            <a:r>
              <a:rPr lang="en-US" altLang="zh-CN" sz="2000" dirty="0">
                <a:solidFill>
                  <a:srgbClr val="0070C0"/>
                </a:solidFill>
              </a:rPr>
              <a:t>Q</a:t>
            </a:r>
            <a:r>
              <a:rPr lang="zh-CN" altLang="en-US" sz="2000" dirty="0">
                <a:solidFill>
                  <a:srgbClr val="0070C0"/>
                </a:solidFill>
              </a:rPr>
              <a:t>：可否手动选课？</a:t>
            </a:r>
            <a:endParaRPr lang="en-US" altLang="zh-CN" sz="2000" dirty="0">
              <a:solidFill>
                <a:srgbClr val="0070C0"/>
              </a:solidFill>
            </a:endParaRPr>
          </a:p>
          <a:p>
            <a:pPr marL="0" indent="0">
              <a:lnSpc>
                <a:spcPct val="120000"/>
              </a:lnSpc>
              <a:buNone/>
            </a:pPr>
            <a:r>
              <a:rPr lang="en-US" altLang="zh-CN" sz="2000" dirty="0"/>
              <a:t>A</a:t>
            </a:r>
            <a:r>
              <a:rPr lang="zh-CN" altLang="en-US" sz="2000" dirty="0"/>
              <a:t>：本课程不安排手动选课，所有学生在学校规定的时间段内通过选课系统选课。</a:t>
            </a:r>
            <a:endParaRPr lang="en-US" altLang="zh-CN" sz="2000" dirty="0"/>
          </a:p>
          <a:p>
            <a:pPr marL="0" indent="0">
              <a:lnSpc>
                <a:spcPct val="120000"/>
              </a:lnSpc>
              <a:buNone/>
            </a:pPr>
            <a:endParaRPr lang="en-US" altLang="zh-CN" sz="2000" dirty="0"/>
          </a:p>
          <a:p>
            <a:pPr marL="0" indent="0">
              <a:lnSpc>
                <a:spcPct val="120000"/>
              </a:lnSpc>
              <a:buNone/>
            </a:pPr>
            <a:endParaRPr lang="en-US" altLang="zh-CN" sz="2400" dirty="0"/>
          </a:p>
          <a:p>
            <a:pPr>
              <a:lnSpc>
                <a:spcPct val="120000"/>
              </a:lnSpc>
            </a:pPr>
            <a:endParaRPr lang="en-US" altLang="zh-CN" sz="2400" dirty="0"/>
          </a:p>
          <a:p>
            <a:pPr>
              <a:lnSpc>
                <a:spcPct val="120000"/>
              </a:lnSpc>
            </a:pPr>
            <a:endParaRPr lang="zh-CN" altLang="en-US" sz="2400" dirty="0"/>
          </a:p>
        </p:txBody>
      </p:sp>
    </p:spTree>
    <p:extLst>
      <p:ext uri="{BB962C8B-B14F-4D97-AF65-F5344CB8AC3E}">
        <p14:creationId xmlns:p14="http://schemas.microsoft.com/office/powerpoint/2010/main" val="970822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5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fade">
                                      <p:cBhvr>
                                        <p:cTn id="42"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title"/>
          </p:nvPr>
        </p:nvSpPr>
        <p:spPr/>
        <p:txBody>
          <a:bodyPr/>
          <a:lstStyle/>
          <a:p>
            <a:r>
              <a:rPr lang="zh-CN" altLang="en-US" dirty="0"/>
              <a:t>主要内容</a:t>
            </a:r>
            <a:endParaRPr lang="en-US" dirty="0"/>
          </a:p>
        </p:txBody>
      </p:sp>
      <p:sp>
        <p:nvSpPr>
          <p:cNvPr id="5124" name="Rectangle 4"/>
          <p:cNvSpPr>
            <a:spLocks noGrp="1" noChangeArrowheads="1"/>
          </p:cNvSpPr>
          <p:nvPr>
            <p:ph type="body" idx="1"/>
          </p:nvPr>
        </p:nvSpPr>
        <p:spPr>
          <a:xfrm>
            <a:off x="381000" y="1397000"/>
            <a:ext cx="8382000" cy="4927600"/>
          </a:xfrm>
        </p:spPr>
        <p:txBody>
          <a:bodyPr/>
          <a:lstStyle/>
          <a:p>
            <a:pPr>
              <a:lnSpc>
                <a:spcPct val="150000"/>
              </a:lnSpc>
              <a:spcBef>
                <a:spcPts val="0"/>
              </a:spcBef>
            </a:pPr>
            <a:r>
              <a:rPr lang="zh-CN" altLang="en-US" sz="3200" dirty="0"/>
              <a:t>课程起源</a:t>
            </a:r>
            <a:endParaRPr lang="en-US" altLang="zh-CN" sz="3200" dirty="0"/>
          </a:p>
          <a:p>
            <a:pPr>
              <a:lnSpc>
                <a:spcPct val="150000"/>
              </a:lnSpc>
              <a:spcBef>
                <a:spcPts val="0"/>
              </a:spcBef>
            </a:pPr>
            <a:r>
              <a:rPr lang="zh-CN" altLang="en-US" sz="3200" dirty="0"/>
              <a:t>课程规划 </a:t>
            </a:r>
            <a:endParaRPr lang="en-US" altLang="zh-CN" sz="3200" dirty="0"/>
          </a:p>
          <a:p>
            <a:pPr>
              <a:lnSpc>
                <a:spcPct val="150000"/>
              </a:lnSpc>
              <a:spcBef>
                <a:spcPts val="0"/>
              </a:spcBef>
            </a:pPr>
            <a:r>
              <a:rPr lang="zh-CN" altLang="en-US" sz="3200" dirty="0"/>
              <a:t>五个有趣的现实问题 </a:t>
            </a:r>
            <a:endParaRPr lang="en-US" sz="3200" dirty="0"/>
          </a:p>
          <a:p>
            <a:pPr>
              <a:lnSpc>
                <a:spcPct val="150000"/>
              </a:lnSpc>
              <a:spcBef>
                <a:spcPts val="0"/>
              </a:spcBef>
            </a:pPr>
            <a:r>
              <a:rPr lang="zh-CN" altLang="en-US" sz="3200" dirty="0"/>
              <a:t>课程主体内容</a:t>
            </a:r>
            <a:endParaRPr lang="en-US" altLang="zh-CN" sz="3200" dirty="0"/>
          </a:p>
          <a:p>
            <a:pPr>
              <a:lnSpc>
                <a:spcPct val="150000"/>
              </a:lnSpc>
              <a:spcBef>
                <a:spcPts val="0"/>
              </a:spcBef>
            </a:pPr>
            <a:r>
              <a:rPr lang="zh-CN" altLang="en-US" sz="3200" dirty="0"/>
              <a:t>注意事项</a:t>
            </a:r>
            <a:br>
              <a:rPr lang="en-US" altLang="zh-CN" sz="3200" dirty="0"/>
            </a:br>
            <a:endParaRPr lang="en-US" sz="3200" dirty="0"/>
          </a:p>
        </p:txBody>
      </p:sp>
      <p:sp>
        <p:nvSpPr>
          <p:cNvPr id="4" name="箭头: 左 3">
            <a:extLst>
              <a:ext uri="{FF2B5EF4-FFF2-40B4-BE49-F238E27FC236}">
                <a16:creationId xmlns:a16="http://schemas.microsoft.com/office/drawing/2014/main" id="{ABB736E7-A473-4DFC-AE53-72E3B6113249}"/>
              </a:ext>
            </a:extLst>
          </p:cNvPr>
          <p:cNvSpPr/>
          <p:nvPr/>
        </p:nvSpPr>
        <p:spPr bwMode="auto">
          <a:xfrm>
            <a:off x="2578100" y="1600200"/>
            <a:ext cx="609600" cy="457200"/>
          </a:xfrm>
          <a:prstGeom prst="leftArrow">
            <a:avLst/>
          </a:prstGeom>
          <a:solidFill>
            <a:srgbClr val="C00000"/>
          </a:solidFill>
          <a:ln w="25400" cap="flat" cmpd="sng" algn="ctr">
            <a:noFill/>
            <a:prstDash val="solid"/>
            <a:round/>
            <a:headEnd type="none" w="med" len="med"/>
            <a:tailEnd type="triangl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1" i="0" u="none" strike="noStrike" cap="none" normalizeH="0" baseline="0">
              <a:ln>
                <a:noFill/>
              </a:ln>
              <a:solidFill>
                <a:schemeClr val="tx1"/>
              </a:solidFill>
              <a:latin typeface="Arial Narrow" pitchFamily="34" charset="0"/>
            </a:endParaRPr>
          </a:p>
        </p:txBody>
      </p:sp>
    </p:spTree>
    <p:extLst>
      <p:ext uri="{BB962C8B-B14F-4D97-AF65-F5344CB8AC3E}">
        <p14:creationId xmlns:p14="http://schemas.microsoft.com/office/powerpoint/2010/main" val="281951461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微软雅黑" pitchFamily="34" charset="-122"/>
                <a:ea typeface="微软雅黑" pitchFamily="34" charset="-122"/>
              </a:rPr>
              <a:t>课程起源</a:t>
            </a:r>
          </a:p>
        </p:txBody>
      </p:sp>
      <p:sp>
        <p:nvSpPr>
          <p:cNvPr id="3" name="内容占位符 2"/>
          <p:cNvSpPr>
            <a:spLocks noGrp="1"/>
          </p:cNvSpPr>
          <p:nvPr>
            <p:ph idx="1"/>
          </p:nvPr>
        </p:nvSpPr>
        <p:spPr>
          <a:xfrm>
            <a:off x="541532" y="1408266"/>
            <a:ext cx="5837348" cy="4916333"/>
          </a:xfrm>
        </p:spPr>
        <p:txBody>
          <a:bodyPr>
            <a:noAutofit/>
          </a:bodyPr>
          <a:lstStyle/>
          <a:p>
            <a:r>
              <a:rPr lang="zh-CN" altLang="en-US" sz="2800" b="0" kern="1200" dirty="0">
                <a:latin typeface="微软雅黑" pitchFamily="34" charset="-122"/>
                <a:ea typeface="微软雅黑" pitchFamily="34" charset="-122"/>
                <a:cs typeface="Calibri" pitchFamily="34" charset="0"/>
              </a:rPr>
              <a:t>创立：</a:t>
            </a:r>
            <a:endParaRPr lang="en-US" altLang="zh-CN" sz="2800" b="0" kern="1200" dirty="0">
              <a:latin typeface="微软雅黑" pitchFamily="34" charset="-122"/>
              <a:ea typeface="微软雅黑" pitchFamily="34" charset="-122"/>
              <a:cs typeface="Calibri" pitchFamily="34" charset="0"/>
            </a:endParaRPr>
          </a:p>
          <a:p>
            <a:pPr lvl="1"/>
            <a:r>
              <a:rPr lang="zh-CN" altLang="en-US" sz="2400" b="0" kern="1200" dirty="0">
                <a:latin typeface="微软雅黑" pitchFamily="34" charset="-122"/>
                <a:ea typeface="微软雅黑" pitchFamily="34" charset="-122"/>
                <a:cs typeface="Calibri" pitchFamily="34" charset="0"/>
              </a:rPr>
              <a:t>卡耐基梅隆大学计算机科学学院创立</a:t>
            </a:r>
            <a:endParaRPr lang="en-US" altLang="zh-CN" sz="2400" b="0" kern="1200" dirty="0">
              <a:latin typeface="微软雅黑" pitchFamily="34" charset="-122"/>
              <a:ea typeface="微软雅黑" pitchFamily="34" charset="-122"/>
              <a:cs typeface="Calibri" pitchFamily="34" charset="0"/>
            </a:endParaRPr>
          </a:p>
          <a:p>
            <a:pPr lvl="1"/>
            <a:r>
              <a:rPr lang="zh-CN" altLang="en-US" sz="2400" b="0" dirty="0">
                <a:latin typeface="微软雅黑" pitchFamily="34" charset="-122"/>
                <a:ea typeface="微软雅黑" pitchFamily="34" charset="-122"/>
                <a:cs typeface="Calibri" pitchFamily="34" charset="0"/>
              </a:rPr>
              <a:t>全球</a:t>
            </a:r>
            <a:r>
              <a:rPr lang="zh-CN" altLang="en-US" sz="2400" b="0" kern="1200" dirty="0">
                <a:latin typeface="微软雅黑" pitchFamily="34" charset="-122"/>
                <a:ea typeface="微软雅黑" pitchFamily="34" charset="-122"/>
                <a:cs typeface="Calibri" pitchFamily="34" charset="0"/>
              </a:rPr>
              <a:t>超过</a:t>
            </a:r>
            <a:r>
              <a:rPr lang="en-US" altLang="zh-CN" sz="2400" b="0" kern="1200" dirty="0">
                <a:latin typeface="微软雅黑" pitchFamily="34" charset="-122"/>
                <a:ea typeface="微软雅黑" pitchFamily="34" charset="-122"/>
                <a:cs typeface="Calibri" pitchFamily="34" charset="0"/>
              </a:rPr>
              <a:t>180</a:t>
            </a:r>
            <a:r>
              <a:rPr lang="zh-CN" altLang="en-US" sz="2400" b="0" kern="1200" dirty="0">
                <a:latin typeface="微软雅黑" pitchFamily="34" charset="-122"/>
                <a:ea typeface="微软雅黑" pitchFamily="34" charset="-122"/>
                <a:cs typeface="Calibri" pitchFamily="34" charset="0"/>
              </a:rPr>
              <a:t>所大学采用了该课程教材、设立了相同或类似的课程</a:t>
            </a:r>
            <a:endParaRPr lang="en-US" altLang="zh-CN" sz="2400" b="0" kern="1200" dirty="0">
              <a:latin typeface="微软雅黑" pitchFamily="34" charset="-122"/>
              <a:ea typeface="微软雅黑" pitchFamily="34" charset="-122"/>
              <a:cs typeface="Calibri" pitchFamily="34" charset="0"/>
            </a:endParaRPr>
          </a:p>
          <a:p>
            <a:pPr lvl="1"/>
            <a:r>
              <a:rPr lang="zh-CN" altLang="en-US" sz="2400" b="0" dirty="0">
                <a:latin typeface="微软雅黑" pitchFamily="34" charset="-122"/>
                <a:ea typeface="微软雅黑" pitchFamily="34" charset="-122"/>
                <a:cs typeface="Calibri" pitchFamily="34" charset="0"/>
              </a:rPr>
              <a:t>特点：注重实践（程序员视角）、强调对系统的理解</a:t>
            </a:r>
            <a:endParaRPr lang="en-US" altLang="zh-CN" sz="2400" b="0" dirty="0">
              <a:latin typeface="微软雅黑" pitchFamily="34" charset="-122"/>
              <a:ea typeface="微软雅黑" pitchFamily="34" charset="-122"/>
              <a:cs typeface="Calibri" pitchFamily="34" charset="0"/>
            </a:endParaRPr>
          </a:p>
          <a:p>
            <a:pPr lvl="1"/>
            <a:endParaRPr lang="en-US" altLang="zh-CN" sz="2400" b="0" dirty="0">
              <a:solidFill>
                <a:srgbClr val="FF0000"/>
              </a:solidFill>
              <a:latin typeface="微软雅黑" pitchFamily="34" charset="-122"/>
              <a:ea typeface="微软雅黑" pitchFamily="34" charset="-122"/>
              <a:cs typeface="Calibri" pitchFamily="34" charset="0"/>
            </a:endParaRPr>
          </a:p>
          <a:p>
            <a:r>
              <a:rPr lang="zh-CN" altLang="en-US" sz="2800" b="0" kern="1200" dirty="0">
                <a:latin typeface="微软雅黑" pitchFamily="34" charset="-122"/>
                <a:ea typeface="微软雅黑" pitchFamily="34" charset="-122"/>
                <a:cs typeface="Calibri" pitchFamily="34" charset="0"/>
              </a:rPr>
              <a:t>发展</a:t>
            </a:r>
            <a:endParaRPr lang="en-US" altLang="zh-CN" sz="2800" b="0" kern="1200" dirty="0">
              <a:latin typeface="微软雅黑" pitchFamily="34" charset="-122"/>
              <a:ea typeface="微软雅黑" pitchFamily="34" charset="-122"/>
              <a:cs typeface="Calibri" pitchFamily="34" charset="0"/>
            </a:endParaRPr>
          </a:p>
          <a:p>
            <a:pPr lvl="1"/>
            <a:r>
              <a:rPr lang="en-US" altLang="zh-CN" sz="2400" b="0" kern="1200" dirty="0">
                <a:latin typeface="微软雅黑" pitchFamily="34" charset="-122"/>
                <a:ea typeface="微软雅黑" pitchFamily="34" charset="-122"/>
                <a:cs typeface="Calibri" pitchFamily="34" charset="0"/>
              </a:rPr>
              <a:t>2012</a:t>
            </a:r>
            <a:r>
              <a:rPr lang="zh-CN" altLang="en-US" sz="2400" b="0" kern="1200" dirty="0">
                <a:latin typeface="微软雅黑" pitchFamily="34" charset="-122"/>
                <a:ea typeface="微软雅黑" pitchFamily="34" charset="-122"/>
                <a:cs typeface="Calibri" pitchFamily="34" charset="0"/>
              </a:rPr>
              <a:t>年，</a:t>
            </a:r>
            <a:r>
              <a:rPr lang="zh-CN" altLang="en-US" sz="2400" b="0" dirty="0">
                <a:latin typeface="微软雅黑" pitchFamily="34" charset="-122"/>
                <a:ea typeface="微软雅黑" pitchFamily="34" charset="-122"/>
                <a:cs typeface="Calibri" pitchFamily="34" charset="0"/>
              </a:rPr>
              <a:t>北大信息科学技术学院与卡耐基梅隆大学计算机科学学院联合对该课程进行升级，并正式引入国内</a:t>
            </a:r>
            <a:endParaRPr lang="en-US" altLang="zh-CN" sz="2400" b="0" dirty="0">
              <a:latin typeface="微软雅黑" pitchFamily="34" charset="-122"/>
              <a:ea typeface="微软雅黑" pitchFamily="34" charset="-122"/>
            </a:endParaRPr>
          </a:p>
        </p:txBody>
      </p:sp>
      <p:pic>
        <p:nvPicPr>
          <p:cNvPr id="6" name="Picture 4" descr="csapp2ecover-fullsize.jp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057091" y="1741647"/>
            <a:ext cx="1762090" cy="2194559"/>
          </a:xfrm>
          <a:prstGeom prst="rect">
            <a:avLst/>
          </a:prstGeom>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5" name="Picture 6" descr="http://img1.douban.com/lpic/s4510534.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521852" y="2965606"/>
            <a:ext cx="1527678" cy="2171699"/>
          </a:xfrm>
          <a:prstGeom prst="rect">
            <a:avLst/>
          </a:prstGeom>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3637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合作建设课程</a:t>
            </a:r>
          </a:p>
        </p:txBody>
      </p:sp>
      <p:pic>
        <p:nvPicPr>
          <p:cNvPr id="6" name="图片 5" descr="D:\工作\32_课程教学\计算机系统\课程照片\12-Dave课后答疑.jpg"/>
          <p:cNvPicPr/>
          <p:nvPr/>
        </p:nvPicPr>
        <p:blipFill>
          <a:blip r:embed="rId2" cstate="screen">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a:fillRect/>
          </a:stretch>
        </p:blipFill>
        <p:spPr bwMode="auto">
          <a:xfrm>
            <a:off x="3810000" y="1600200"/>
            <a:ext cx="5048272" cy="3535607"/>
          </a:xfrm>
          <a:prstGeom prst="rect">
            <a:avLst/>
          </a:prstGeom>
          <a:noFill/>
          <a:ln>
            <a:noFill/>
          </a:ln>
        </p:spPr>
      </p:pic>
      <p:pic>
        <p:nvPicPr>
          <p:cNvPr id="4" name="图片 3" descr="D:\工作\32_课程教学\计算机系统\院长来访日程\活动照片\学院\IMG_2802.jpg"/>
          <p:cNvPicPr/>
          <p:nvPr/>
        </p:nvPicPr>
        <p:blipFill>
          <a:blip r:embed="rId4" cstate="screen">
            <a:extLst>
              <a:ext uri="{28A0092B-C50C-407E-A947-70E740481C1C}">
                <a14:useLocalDpi xmlns:a14="http://schemas.microsoft.com/office/drawing/2010/main"/>
              </a:ext>
            </a:extLst>
          </a:blip>
          <a:srcRect/>
          <a:stretch>
            <a:fillRect/>
          </a:stretch>
        </p:blipFill>
        <p:spPr bwMode="auto">
          <a:xfrm>
            <a:off x="112721" y="1153247"/>
            <a:ext cx="4781205" cy="3239789"/>
          </a:xfrm>
          <a:prstGeom prst="rect">
            <a:avLst/>
          </a:prstGeom>
          <a:noFill/>
          <a:ln>
            <a:noFill/>
          </a:ln>
        </p:spPr>
      </p:pic>
      <p:pic>
        <p:nvPicPr>
          <p:cNvPr id="5" name="图片 4" descr="D:\工作\32_课程教学\计算机系统\课程照片\22-Greg授课.jpg"/>
          <p:cNvPicPr/>
          <p:nvPr/>
        </p:nvPicPr>
        <p:blipFill>
          <a:blip r:embed="rId5" cstate="screen">
            <a:extLst>
              <a:ext uri="{28A0092B-C50C-407E-A947-70E740481C1C}">
                <a14:useLocalDpi xmlns:a14="http://schemas.microsoft.com/office/drawing/2010/main"/>
              </a:ext>
            </a:extLst>
          </a:blip>
          <a:srcRect/>
          <a:stretch>
            <a:fillRect/>
          </a:stretch>
        </p:blipFill>
        <p:spPr bwMode="auto">
          <a:xfrm>
            <a:off x="709277" y="3334136"/>
            <a:ext cx="5410200" cy="3417032"/>
          </a:xfrm>
          <a:prstGeom prst="rect">
            <a:avLst/>
          </a:prstGeom>
          <a:noFill/>
          <a:ln>
            <a:noFill/>
          </a:ln>
        </p:spPr>
      </p:pic>
      <p:sp>
        <p:nvSpPr>
          <p:cNvPr id="7" name="矩形 6"/>
          <p:cNvSpPr/>
          <p:nvPr/>
        </p:nvSpPr>
        <p:spPr>
          <a:xfrm>
            <a:off x="2812419" y="2971057"/>
            <a:ext cx="3942711" cy="1015663"/>
          </a:xfrm>
          <a:prstGeom prst="rect">
            <a:avLst/>
          </a:prstGeom>
          <a:solidFill>
            <a:srgbClr val="FFFFFF">
              <a:alpha val="80000"/>
            </a:srgbClr>
          </a:solidFill>
        </p:spPr>
        <p:txBody>
          <a:bodyPr wrap="square">
            <a:spAutoFit/>
          </a:bodyPr>
          <a:lstStyle/>
          <a:p>
            <a:pPr algn="ctr"/>
            <a:r>
              <a:rPr lang="zh-CN" altLang="en-US" sz="3000" dirty="0">
                <a:solidFill>
                  <a:srgbClr val="C00000"/>
                </a:solidFill>
              </a:rPr>
              <a:t>课程特点：</a:t>
            </a:r>
            <a:endParaRPr lang="en-US" altLang="zh-CN" sz="3000" dirty="0">
              <a:solidFill>
                <a:srgbClr val="C00000"/>
              </a:solidFill>
            </a:endParaRPr>
          </a:p>
          <a:p>
            <a:pPr algn="ctr"/>
            <a:r>
              <a:rPr lang="zh-CN" altLang="en-US" sz="3000" dirty="0">
                <a:solidFill>
                  <a:srgbClr val="C00000"/>
                </a:solidFill>
              </a:rPr>
              <a:t>影响面广，关注度高</a:t>
            </a:r>
          </a:p>
        </p:txBody>
      </p:sp>
    </p:spTree>
    <p:extLst>
      <p:ext uri="{BB962C8B-B14F-4D97-AF65-F5344CB8AC3E}">
        <p14:creationId xmlns:p14="http://schemas.microsoft.com/office/powerpoint/2010/main" val="3922230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小班教学的启动</a:t>
            </a:r>
          </a:p>
        </p:txBody>
      </p:sp>
      <p:sp>
        <p:nvSpPr>
          <p:cNvPr id="3" name="内容占位符 2"/>
          <p:cNvSpPr>
            <a:spLocks noGrp="1"/>
          </p:cNvSpPr>
          <p:nvPr>
            <p:ph idx="1"/>
          </p:nvPr>
        </p:nvSpPr>
        <p:spPr/>
        <p:txBody>
          <a:bodyPr/>
          <a:lstStyle/>
          <a:p>
            <a:r>
              <a:rPr lang="en-US" altLang="zh-CN" dirty="0"/>
              <a:t>2010-2011 </a:t>
            </a:r>
            <a:r>
              <a:rPr lang="zh-CN" altLang="en-US" dirty="0"/>
              <a:t>学年，本科班级规模的初步统计</a:t>
            </a:r>
            <a:endParaRPr lang="en-US" altLang="zh-CN" dirty="0"/>
          </a:p>
          <a:p>
            <a:pPr lvl="1"/>
            <a:r>
              <a:rPr lang="en-US" altLang="zh-CN" dirty="0"/>
              <a:t>20 </a:t>
            </a:r>
            <a:r>
              <a:rPr lang="zh-CN" altLang="en-US" dirty="0"/>
              <a:t>人以下的班级占所有本科课程的比例仅为</a:t>
            </a:r>
            <a:r>
              <a:rPr lang="en-US" altLang="zh-CN" dirty="0"/>
              <a:t>3.8%</a:t>
            </a:r>
            <a:r>
              <a:rPr lang="zh-CN" altLang="en-US" dirty="0"/>
              <a:t>，</a:t>
            </a:r>
            <a:r>
              <a:rPr lang="en-US" altLang="zh-CN" dirty="0"/>
              <a:t>100 </a:t>
            </a:r>
            <a:r>
              <a:rPr lang="zh-CN" altLang="en-US" dirty="0"/>
              <a:t>人以上的课程约占</a:t>
            </a:r>
            <a:r>
              <a:rPr lang="en-US" altLang="zh-CN" dirty="0"/>
              <a:t>27.2%</a:t>
            </a:r>
            <a:r>
              <a:rPr lang="zh-CN" altLang="en-US" dirty="0"/>
              <a:t>（进一步统计表明，</a:t>
            </a:r>
            <a:r>
              <a:rPr lang="en-US" altLang="zh-CN" dirty="0"/>
              <a:t>200 </a:t>
            </a:r>
            <a:r>
              <a:rPr lang="zh-CN" altLang="en-US" dirty="0"/>
              <a:t>人以上的班级占</a:t>
            </a:r>
            <a:r>
              <a:rPr lang="en-US" altLang="zh-CN" dirty="0"/>
              <a:t>4%</a:t>
            </a:r>
            <a:r>
              <a:rPr lang="zh-CN" altLang="en-US" dirty="0"/>
              <a:t>）</a:t>
            </a:r>
            <a:endParaRPr lang="en-US" altLang="zh-CN" dirty="0"/>
          </a:p>
          <a:p>
            <a:pPr lvl="1"/>
            <a:r>
              <a:rPr lang="zh-CN" altLang="en-US" dirty="0"/>
              <a:t>在全校</a:t>
            </a:r>
            <a:r>
              <a:rPr lang="en-US" altLang="zh-CN" dirty="0"/>
              <a:t>153 </a:t>
            </a:r>
            <a:r>
              <a:rPr lang="zh-CN" altLang="en-US" dirty="0"/>
              <a:t>个</a:t>
            </a:r>
            <a:r>
              <a:rPr lang="en-US" altLang="zh-CN" dirty="0"/>
              <a:t>20 </a:t>
            </a:r>
            <a:r>
              <a:rPr lang="zh-CN" altLang="en-US" dirty="0"/>
              <a:t>人以下的小班中，大部分是外国语学院课程，大约占</a:t>
            </a:r>
            <a:r>
              <a:rPr lang="en-US" altLang="zh-CN" dirty="0"/>
              <a:t>67%</a:t>
            </a:r>
            <a:r>
              <a:rPr lang="zh-CN" altLang="en-US" dirty="0"/>
              <a:t>，其他为公共英语课程</a:t>
            </a:r>
            <a:endParaRPr lang="en-US" altLang="zh-CN" dirty="0"/>
          </a:p>
          <a:p>
            <a:pPr lvl="1"/>
            <a:r>
              <a:rPr lang="zh-CN" altLang="en-US" dirty="0"/>
              <a:t>这表明，当时在绝大多数院系中小班教学很少开展</a:t>
            </a:r>
          </a:p>
        </p:txBody>
      </p:sp>
      <p:graphicFrame>
        <p:nvGraphicFramePr>
          <p:cNvPr id="4" name="表格 3"/>
          <p:cNvGraphicFramePr>
            <a:graphicFrameLocks noGrp="1"/>
          </p:cNvGraphicFramePr>
          <p:nvPr>
            <p:extLst>
              <p:ext uri="{D42A27DB-BD31-4B8C-83A1-F6EECF244321}">
                <p14:modId xmlns:p14="http://schemas.microsoft.com/office/powerpoint/2010/main" val="1255727468"/>
              </p:ext>
            </p:extLst>
          </p:nvPr>
        </p:nvGraphicFramePr>
        <p:xfrm>
          <a:off x="357018" y="4419600"/>
          <a:ext cx="8482182" cy="1981200"/>
        </p:xfrm>
        <a:graphic>
          <a:graphicData uri="http://schemas.openxmlformats.org/drawingml/2006/table">
            <a:tbl>
              <a:tblPr firstRow="1" firstCol="1" bandRow="1">
                <a:tableStyleId>{21E4AEA4-8DFA-4A89-87EB-49C32662AFE0}</a:tableStyleId>
              </a:tblPr>
              <a:tblGrid>
                <a:gridCol w="1014582">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219200">
                  <a:extLst>
                    <a:ext uri="{9D8B030D-6E8A-4147-A177-3AD203B41FA5}">
                      <a16:colId xmlns:a16="http://schemas.microsoft.com/office/drawing/2014/main" val="20002"/>
                    </a:ext>
                  </a:extLst>
                </a:gridCol>
                <a:gridCol w="1219200">
                  <a:extLst>
                    <a:ext uri="{9D8B030D-6E8A-4147-A177-3AD203B41FA5}">
                      <a16:colId xmlns:a16="http://schemas.microsoft.com/office/drawing/2014/main" val="20003"/>
                    </a:ext>
                  </a:extLst>
                </a:gridCol>
                <a:gridCol w="1219200">
                  <a:extLst>
                    <a:ext uri="{9D8B030D-6E8A-4147-A177-3AD203B41FA5}">
                      <a16:colId xmlns:a16="http://schemas.microsoft.com/office/drawing/2014/main" val="20004"/>
                    </a:ext>
                  </a:extLst>
                </a:gridCol>
                <a:gridCol w="1447800">
                  <a:extLst>
                    <a:ext uri="{9D8B030D-6E8A-4147-A177-3AD203B41FA5}">
                      <a16:colId xmlns:a16="http://schemas.microsoft.com/office/drawing/2014/main" val="20005"/>
                    </a:ext>
                  </a:extLst>
                </a:gridCol>
                <a:gridCol w="990600">
                  <a:extLst>
                    <a:ext uri="{9D8B030D-6E8A-4147-A177-3AD203B41FA5}">
                      <a16:colId xmlns:a16="http://schemas.microsoft.com/office/drawing/2014/main" val="20006"/>
                    </a:ext>
                  </a:extLst>
                </a:gridCol>
              </a:tblGrid>
              <a:tr h="660400">
                <a:tc>
                  <a:txBody>
                    <a:bodyPr/>
                    <a:lstStyle/>
                    <a:p>
                      <a:pPr algn="ctr"/>
                      <a:endParaRPr lang="zh-CN" altLang="en-US" sz="2000" b="1" kern="1200" dirty="0">
                        <a:solidFill>
                          <a:schemeClr val="bg1"/>
                        </a:solidFill>
                        <a:latin typeface="Arial" pitchFamily="34" charset="0"/>
                        <a:ea typeface="黑体" pitchFamily="49" charset="-122"/>
                        <a:cs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CN" sz="2000" b="1" kern="1200" dirty="0">
                          <a:solidFill>
                            <a:schemeClr val="bg1"/>
                          </a:solidFill>
                          <a:latin typeface="Arial" pitchFamily="34" charset="0"/>
                          <a:ea typeface="黑体" pitchFamily="49" charset="-122"/>
                          <a:cs typeface="Arial" pitchFamily="34" charset="0"/>
                        </a:rPr>
                        <a:t>20</a:t>
                      </a:r>
                      <a:r>
                        <a:rPr lang="zh-CN" altLang="en-US" sz="2000" b="1" kern="1200" dirty="0">
                          <a:solidFill>
                            <a:schemeClr val="bg1"/>
                          </a:solidFill>
                          <a:latin typeface="Arial" pitchFamily="34" charset="0"/>
                          <a:ea typeface="黑体" pitchFamily="49" charset="-122"/>
                          <a:cs typeface="Arial" pitchFamily="34" charset="0"/>
                        </a:rPr>
                        <a:t>人以下</a:t>
                      </a:r>
                      <a:endParaRPr lang="en-US" altLang="zh-CN" sz="2000" b="1" kern="1200" dirty="0">
                        <a:solidFill>
                          <a:schemeClr val="bg1"/>
                        </a:solidFill>
                        <a:latin typeface="Arial" pitchFamily="34" charset="0"/>
                        <a:ea typeface="黑体" pitchFamily="49" charset="-122"/>
                        <a:cs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CN" sz="2000" b="1" kern="1200" dirty="0">
                          <a:solidFill>
                            <a:schemeClr val="bg1"/>
                          </a:solidFill>
                          <a:latin typeface="Arial" pitchFamily="34" charset="0"/>
                          <a:ea typeface="黑体" pitchFamily="49" charset="-122"/>
                          <a:cs typeface="Arial" pitchFamily="34" charset="0"/>
                        </a:rPr>
                        <a:t>20~39</a:t>
                      </a:r>
                      <a:r>
                        <a:rPr lang="zh-CN" altLang="en-US" sz="2000" b="1" kern="1200" dirty="0">
                          <a:solidFill>
                            <a:schemeClr val="bg1"/>
                          </a:solidFill>
                          <a:latin typeface="Arial" pitchFamily="34" charset="0"/>
                          <a:ea typeface="黑体" pitchFamily="49" charset="-122"/>
                          <a:cs typeface="Arial" pitchFamily="34" charset="0"/>
                        </a:rPr>
                        <a:t>人</a:t>
                      </a:r>
                      <a:endParaRPr lang="en-US" altLang="zh-CN" sz="2000" b="1" kern="1200" dirty="0">
                        <a:solidFill>
                          <a:schemeClr val="bg1"/>
                        </a:solidFill>
                        <a:latin typeface="Arial" pitchFamily="34" charset="0"/>
                        <a:ea typeface="黑体" pitchFamily="49" charset="-122"/>
                        <a:cs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CN" sz="2000" b="1" kern="1200" dirty="0">
                          <a:solidFill>
                            <a:schemeClr val="bg1"/>
                          </a:solidFill>
                          <a:latin typeface="Arial" pitchFamily="34" charset="0"/>
                          <a:ea typeface="黑体" pitchFamily="49" charset="-122"/>
                          <a:cs typeface="Arial" pitchFamily="34" charset="0"/>
                        </a:rPr>
                        <a:t>40~49</a:t>
                      </a:r>
                      <a:r>
                        <a:rPr lang="zh-CN" altLang="en-US" sz="2000" b="1" kern="1200" dirty="0">
                          <a:solidFill>
                            <a:schemeClr val="bg1"/>
                          </a:solidFill>
                          <a:latin typeface="Arial" pitchFamily="34" charset="0"/>
                          <a:ea typeface="黑体" pitchFamily="49" charset="-122"/>
                          <a:cs typeface="Arial" pitchFamily="34" charset="0"/>
                        </a:rPr>
                        <a:t>人</a:t>
                      </a:r>
                      <a:endParaRPr lang="en-US" altLang="zh-CN" sz="2000" b="1" kern="1200" dirty="0">
                        <a:solidFill>
                          <a:schemeClr val="bg1"/>
                        </a:solidFill>
                        <a:latin typeface="Arial" pitchFamily="34" charset="0"/>
                        <a:ea typeface="黑体" pitchFamily="49" charset="-122"/>
                        <a:cs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CN" sz="2000" b="1" kern="1200" dirty="0">
                          <a:solidFill>
                            <a:schemeClr val="bg1"/>
                          </a:solidFill>
                          <a:latin typeface="Arial" pitchFamily="34" charset="0"/>
                          <a:ea typeface="黑体" pitchFamily="49" charset="-122"/>
                          <a:cs typeface="Arial" pitchFamily="34" charset="0"/>
                        </a:rPr>
                        <a:t>50~99</a:t>
                      </a:r>
                      <a:r>
                        <a:rPr lang="zh-CN" altLang="en-US" sz="2000" b="1" kern="1200" dirty="0">
                          <a:solidFill>
                            <a:schemeClr val="bg1"/>
                          </a:solidFill>
                          <a:latin typeface="Arial" pitchFamily="34" charset="0"/>
                          <a:ea typeface="黑体" pitchFamily="49" charset="-122"/>
                          <a:cs typeface="Arial" pitchFamily="34" charset="0"/>
                        </a:rPr>
                        <a:t>人</a:t>
                      </a:r>
                      <a:endParaRPr lang="en-US" altLang="zh-CN" sz="2000" b="1" kern="1200" dirty="0">
                        <a:solidFill>
                          <a:schemeClr val="bg1"/>
                        </a:solidFill>
                        <a:latin typeface="Arial" pitchFamily="34" charset="0"/>
                        <a:ea typeface="黑体" pitchFamily="49" charset="-122"/>
                        <a:cs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CN" sz="2000" b="1" kern="1200" dirty="0">
                          <a:solidFill>
                            <a:schemeClr val="bg1"/>
                          </a:solidFill>
                          <a:latin typeface="Arial" pitchFamily="34" charset="0"/>
                          <a:ea typeface="黑体" pitchFamily="49" charset="-122"/>
                          <a:cs typeface="Arial" pitchFamily="34" charset="0"/>
                        </a:rPr>
                        <a:t>100</a:t>
                      </a:r>
                      <a:r>
                        <a:rPr lang="zh-CN" altLang="en-US" sz="2000" b="1" kern="1200" dirty="0">
                          <a:solidFill>
                            <a:schemeClr val="bg1"/>
                          </a:solidFill>
                          <a:latin typeface="Arial" pitchFamily="34" charset="0"/>
                          <a:ea typeface="黑体" pitchFamily="49" charset="-122"/>
                          <a:cs typeface="Arial" pitchFamily="34" charset="0"/>
                        </a:rPr>
                        <a:t>人以上</a:t>
                      </a:r>
                      <a:endParaRPr lang="en-US" altLang="zh-CN" sz="2000" b="1" kern="1200" dirty="0">
                        <a:solidFill>
                          <a:schemeClr val="bg1"/>
                        </a:solidFill>
                        <a:latin typeface="Arial" pitchFamily="34" charset="0"/>
                        <a:ea typeface="黑体" pitchFamily="49" charset="-122"/>
                        <a:cs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2000" b="1" kern="1200" dirty="0">
                          <a:solidFill>
                            <a:schemeClr val="bg1"/>
                          </a:solidFill>
                          <a:latin typeface="Arial" pitchFamily="34" charset="0"/>
                          <a:ea typeface="黑体" pitchFamily="49" charset="-122"/>
                          <a:cs typeface="Arial" pitchFamily="34" charset="0"/>
                        </a:rPr>
                        <a:t>合计</a:t>
                      </a:r>
                      <a:endParaRPr lang="en-US" altLang="zh-CN" sz="2000" b="1" kern="1200" dirty="0">
                        <a:solidFill>
                          <a:schemeClr val="bg1"/>
                        </a:solidFill>
                        <a:latin typeface="Arial" pitchFamily="34" charset="0"/>
                        <a:ea typeface="黑体" pitchFamily="49" charset="-122"/>
                        <a:cs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60400">
                <a:tc>
                  <a:txBody>
                    <a:bodyPr/>
                    <a:lstStyle/>
                    <a:p>
                      <a:pPr algn="ctr"/>
                      <a:r>
                        <a:rPr lang="zh-CN" altLang="en-US" sz="2000" b="1" kern="1200" dirty="0">
                          <a:solidFill>
                            <a:schemeClr val="bg1"/>
                          </a:solidFill>
                          <a:latin typeface="Arial" pitchFamily="34" charset="0"/>
                          <a:ea typeface="黑体" pitchFamily="49" charset="-122"/>
                          <a:cs typeface="Arial" pitchFamily="34" charset="0"/>
                        </a:rPr>
                        <a:t>课程数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CN" sz="2400" b="0" kern="1200" dirty="0">
                          <a:solidFill>
                            <a:schemeClr val="dk1"/>
                          </a:solidFill>
                          <a:latin typeface="Arial" pitchFamily="34" charset="0"/>
                          <a:ea typeface="黑体" pitchFamily="49" charset="-122"/>
                          <a:cs typeface="Arial" pitchFamily="34" charset="0"/>
                        </a:rPr>
                        <a:t>153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CN" sz="2400" b="0" kern="1200" dirty="0">
                          <a:solidFill>
                            <a:schemeClr val="dk1"/>
                          </a:solidFill>
                          <a:latin typeface="Arial" pitchFamily="34" charset="0"/>
                          <a:ea typeface="黑体" pitchFamily="49" charset="-122"/>
                          <a:cs typeface="Arial" pitchFamily="34" charset="0"/>
                        </a:rPr>
                        <a:t>1387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CN" sz="2400" b="0" kern="1200" dirty="0">
                          <a:solidFill>
                            <a:schemeClr val="dk1"/>
                          </a:solidFill>
                          <a:latin typeface="Arial" pitchFamily="34" charset="0"/>
                          <a:ea typeface="黑体" pitchFamily="49" charset="-122"/>
                          <a:cs typeface="Arial" pitchFamily="34" charset="0"/>
                        </a:rPr>
                        <a:t>186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CN" sz="2400" b="0" kern="1200" dirty="0">
                          <a:solidFill>
                            <a:schemeClr val="dk1"/>
                          </a:solidFill>
                          <a:latin typeface="Arial" pitchFamily="34" charset="0"/>
                          <a:ea typeface="黑体" pitchFamily="49" charset="-122"/>
                          <a:cs typeface="Arial" pitchFamily="34" charset="0"/>
                        </a:rPr>
                        <a:t>1205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CN" sz="2400" b="0" kern="1200" dirty="0">
                          <a:solidFill>
                            <a:schemeClr val="dk1"/>
                          </a:solidFill>
                          <a:latin typeface="Arial" pitchFamily="34" charset="0"/>
                          <a:ea typeface="黑体" pitchFamily="49" charset="-122"/>
                          <a:cs typeface="Arial" pitchFamily="34" charset="0"/>
                        </a:rPr>
                        <a:t>1093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CN" sz="2400" b="0" kern="1200" dirty="0">
                          <a:solidFill>
                            <a:schemeClr val="dk1"/>
                          </a:solidFill>
                          <a:latin typeface="Arial" pitchFamily="34" charset="0"/>
                          <a:ea typeface="黑体" pitchFamily="49" charset="-122"/>
                          <a:cs typeface="Arial" pitchFamily="34" charset="0"/>
                        </a:rPr>
                        <a:t>4024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60400">
                <a:tc>
                  <a:txBody>
                    <a:bodyPr/>
                    <a:lstStyle/>
                    <a:p>
                      <a:pPr algn="ctr"/>
                      <a:r>
                        <a:rPr lang="zh-CN" altLang="en-US" sz="2000" b="1" kern="1200" dirty="0">
                          <a:solidFill>
                            <a:schemeClr val="bg1"/>
                          </a:solidFill>
                          <a:latin typeface="Arial" pitchFamily="34" charset="0"/>
                          <a:ea typeface="黑体" pitchFamily="49" charset="-122"/>
                          <a:cs typeface="Arial" pitchFamily="34" charset="0"/>
                        </a:rPr>
                        <a:t>百分比</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1" indent="0" algn="ctr"/>
                      <a:r>
                        <a:rPr lang="en-US" altLang="zh-CN" sz="2400" b="0" kern="1200" dirty="0">
                          <a:solidFill>
                            <a:schemeClr val="dk1"/>
                          </a:solidFill>
                          <a:latin typeface="Arial" pitchFamily="34" charset="0"/>
                          <a:ea typeface="黑体" pitchFamily="49" charset="-122"/>
                          <a:cs typeface="Arial" pitchFamily="34" charset="0"/>
                        </a:rPr>
                        <a:t>3.8%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350" lvl="1" indent="0" algn="ctr"/>
                      <a:r>
                        <a:rPr lang="en-US" altLang="zh-CN" sz="2400" b="0" kern="1200" dirty="0">
                          <a:solidFill>
                            <a:schemeClr val="dk1"/>
                          </a:solidFill>
                          <a:latin typeface="Arial" pitchFamily="34" charset="0"/>
                          <a:ea typeface="黑体" pitchFamily="49" charset="-122"/>
                          <a:cs typeface="Arial" pitchFamily="34" charset="0"/>
                        </a:rPr>
                        <a:t>34.5%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1" indent="0" algn="ctr"/>
                      <a:r>
                        <a:rPr lang="en-US" altLang="zh-CN" sz="2400" b="0" kern="1200" dirty="0">
                          <a:solidFill>
                            <a:schemeClr val="dk1"/>
                          </a:solidFill>
                          <a:latin typeface="Arial" pitchFamily="34" charset="0"/>
                          <a:ea typeface="黑体" pitchFamily="49" charset="-122"/>
                          <a:cs typeface="Arial" pitchFamily="34" charset="0"/>
                        </a:rPr>
                        <a:t>4.6%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1" indent="0" algn="ctr"/>
                      <a:r>
                        <a:rPr lang="en-US" altLang="zh-CN" sz="2400" b="0" kern="1200" dirty="0">
                          <a:solidFill>
                            <a:schemeClr val="dk1"/>
                          </a:solidFill>
                          <a:latin typeface="Arial" pitchFamily="34" charset="0"/>
                          <a:ea typeface="黑体" pitchFamily="49" charset="-122"/>
                          <a:cs typeface="Arial" pitchFamily="34" charset="0"/>
                        </a:rPr>
                        <a:t>29.9%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1" indent="0" algn="ctr"/>
                      <a:r>
                        <a:rPr lang="en-US" altLang="zh-CN" sz="2400" b="0" kern="1200" dirty="0">
                          <a:solidFill>
                            <a:schemeClr val="dk1"/>
                          </a:solidFill>
                          <a:latin typeface="Arial" pitchFamily="34" charset="0"/>
                          <a:ea typeface="黑体" pitchFamily="49" charset="-122"/>
                          <a:cs typeface="Arial" pitchFamily="34" charset="0"/>
                        </a:rPr>
                        <a:t>27.2%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350" lvl="1" indent="0" algn="ctr"/>
                      <a:r>
                        <a:rPr lang="en-US" altLang="zh-CN" sz="2400" b="0" kern="1200" dirty="0">
                          <a:solidFill>
                            <a:schemeClr val="dk1"/>
                          </a:solidFill>
                          <a:latin typeface="Arial" pitchFamily="34" charset="0"/>
                          <a:ea typeface="黑体" pitchFamily="49" charset="-122"/>
                          <a:cs typeface="Arial" pitchFamily="34" charset="0"/>
                        </a:rPr>
                        <a:t>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514961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type="title"/>
          </p:nvPr>
        </p:nvSpPr>
        <p:spPr>
          <a:xfrm>
            <a:off x="357018" y="435678"/>
            <a:ext cx="8634582" cy="762000"/>
          </a:xfrm>
        </p:spPr>
        <p:txBody>
          <a:bodyPr/>
          <a:lstStyle/>
          <a:p>
            <a:r>
              <a:rPr lang="zh-CN" altLang="en-US" dirty="0"/>
              <a:t>北京大学本科生“研讨型小班教学”试点</a:t>
            </a:r>
            <a:endParaRPr lang="en-US" b="1" dirty="0"/>
          </a:p>
        </p:txBody>
      </p:sp>
      <p:sp>
        <p:nvSpPr>
          <p:cNvPr id="6148" name="Rectangle 4"/>
          <p:cNvSpPr>
            <a:spLocks noGrp="1" noChangeArrowheads="1"/>
          </p:cNvSpPr>
          <p:nvPr>
            <p:ph idx="1"/>
          </p:nvPr>
        </p:nvSpPr>
        <p:spPr/>
        <p:txBody>
          <a:bodyPr/>
          <a:lstStyle/>
          <a:p>
            <a:r>
              <a:rPr lang="en-US" altLang="zh-CN" dirty="0"/>
              <a:t>2012</a:t>
            </a:r>
            <a:r>
              <a:rPr lang="zh-CN" altLang="en-US" dirty="0"/>
              <a:t>年秋开展第一批试点</a:t>
            </a:r>
            <a:endParaRPr lang="en-US" altLang="zh-CN" dirty="0">
              <a:solidFill>
                <a:srgbClr val="FF0000"/>
              </a:solidFill>
            </a:endParaRPr>
          </a:p>
          <a:p>
            <a:pPr lvl="1"/>
            <a:r>
              <a:rPr lang="zh-CN" altLang="en-US" dirty="0"/>
              <a:t>五个学院，六门必修基础课</a:t>
            </a:r>
            <a:endParaRPr lang="en-US" altLang="zh-CN" dirty="0"/>
          </a:p>
          <a:p>
            <a:endParaRPr lang="en-US" altLang="zh-CN" sz="2400" dirty="0"/>
          </a:p>
          <a:p>
            <a:endParaRPr lang="en-US" altLang="zh-CN" sz="2400" dirty="0"/>
          </a:p>
          <a:p>
            <a:endParaRPr lang="en-US" altLang="zh-CN" sz="2400" dirty="0"/>
          </a:p>
          <a:p>
            <a:endParaRPr lang="en-US" altLang="zh-CN" sz="2400" dirty="0"/>
          </a:p>
          <a:p>
            <a:endParaRPr lang="en-US" altLang="zh-CN" sz="2400" dirty="0"/>
          </a:p>
          <a:p>
            <a:endParaRPr lang="en-US" altLang="zh-CN" sz="2400" dirty="0"/>
          </a:p>
          <a:p>
            <a:endParaRPr lang="en-US" altLang="zh-CN" sz="2400" dirty="0"/>
          </a:p>
          <a:p>
            <a:endParaRPr lang="en-US" altLang="zh-CN" sz="2400" dirty="0"/>
          </a:p>
          <a:p>
            <a:pPr lvl="1"/>
            <a:r>
              <a:rPr lang="en-US" altLang="zh-CN" dirty="0"/>
              <a:t>2013</a:t>
            </a:r>
            <a:r>
              <a:rPr lang="zh-CN" altLang="en-US" dirty="0"/>
              <a:t>年春，信息学院增设小班课“算法分析与设计”</a:t>
            </a:r>
            <a:endParaRPr lang="en-US" altLang="zh-CN" dirty="0"/>
          </a:p>
          <a:p>
            <a:endParaRPr lang="en-US" altLang="zh-CN" dirty="0"/>
          </a:p>
        </p:txBody>
      </p:sp>
      <p:graphicFrame>
        <p:nvGraphicFramePr>
          <p:cNvPr id="7" name="表格 6"/>
          <p:cNvGraphicFramePr>
            <a:graphicFrameLocks noGrp="1"/>
          </p:cNvGraphicFramePr>
          <p:nvPr>
            <p:extLst>
              <p:ext uri="{D42A27DB-BD31-4B8C-83A1-F6EECF244321}">
                <p14:modId xmlns:p14="http://schemas.microsoft.com/office/powerpoint/2010/main" val="1001695071"/>
              </p:ext>
            </p:extLst>
          </p:nvPr>
        </p:nvGraphicFramePr>
        <p:xfrm>
          <a:off x="723900" y="2362200"/>
          <a:ext cx="7772400" cy="3261360"/>
        </p:xfrm>
        <a:graphic>
          <a:graphicData uri="http://schemas.openxmlformats.org/drawingml/2006/table">
            <a:tbl>
              <a:tblPr bandRow="1">
                <a:tableStyleId>{21E4AEA4-8DFA-4A89-87EB-49C32662AFE0}</a:tableStyleId>
              </a:tblPr>
              <a:tblGrid>
                <a:gridCol w="3670300">
                  <a:extLst>
                    <a:ext uri="{9D8B030D-6E8A-4147-A177-3AD203B41FA5}">
                      <a16:colId xmlns:a16="http://schemas.microsoft.com/office/drawing/2014/main" val="20000"/>
                    </a:ext>
                  </a:extLst>
                </a:gridCol>
                <a:gridCol w="4102100">
                  <a:extLst>
                    <a:ext uri="{9D8B030D-6E8A-4147-A177-3AD203B41FA5}">
                      <a16:colId xmlns:a16="http://schemas.microsoft.com/office/drawing/2014/main" val="20001"/>
                    </a:ext>
                  </a:extLst>
                </a:gridCol>
              </a:tblGrid>
              <a:tr h="652272">
                <a:tc>
                  <a:txBody>
                    <a:bodyPr/>
                    <a:lstStyle/>
                    <a:p>
                      <a:pPr algn="ctr"/>
                      <a:r>
                        <a:rPr lang="zh-CN" altLang="en-US" sz="2400" b="0" kern="1200" dirty="0">
                          <a:solidFill>
                            <a:schemeClr val="tx1"/>
                          </a:solidFill>
                          <a:latin typeface="黑体" pitchFamily="49" charset="-122"/>
                          <a:ea typeface="黑体" pitchFamily="49" charset="-122"/>
                          <a:cs typeface="+mn-cs"/>
                        </a:rPr>
                        <a:t>信息科学技术学院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2400" b="1" kern="1200" dirty="0">
                          <a:solidFill>
                            <a:srgbClr val="C00000"/>
                          </a:solidFill>
                          <a:latin typeface="黑体" pitchFamily="49" charset="-122"/>
                          <a:ea typeface="黑体" pitchFamily="49" charset="-122"/>
                          <a:cs typeface="+mn-cs"/>
                        </a:rPr>
                        <a:t>“计算机系统导论”</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652272">
                <a:tc>
                  <a:txBody>
                    <a:bodyPr/>
                    <a:lstStyle/>
                    <a:p>
                      <a:pPr algn="ctr"/>
                      <a:r>
                        <a:rPr lang="zh-CN" altLang="en-US" sz="2400" b="0" kern="1200" dirty="0">
                          <a:solidFill>
                            <a:schemeClr val="dk1"/>
                          </a:solidFill>
                          <a:latin typeface="黑体" pitchFamily="49" charset="-122"/>
                          <a:ea typeface="黑体" pitchFamily="49" charset="-122"/>
                          <a:cs typeface="+mn-cs"/>
                        </a:rPr>
                        <a:t>数学科学学院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2400" b="0" kern="1200" dirty="0">
                          <a:solidFill>
                            <a:schemeClr val="dk1"/>
                          </a:solidFill>
                          <a:latin typeface="黑体" pitchFamily="49" charset="-122"/>
                          <a:ea typeface="黑体" pitchFamily="49" charset="-122"/>
                          <a:cs typeface="+mn-cs"/>
                        </a:rPr>
                        <a:t>“数学分析”、“抽象代数”</a:t>
                      </a:r>
                      <a:endParaRPr lang="en-US" altLang="zh-CN" sz="2400" b="0" kern="1200" dirty="0">
                        <a:solidFill>
                          <a:schemeClr val="dk1"/>
                        </a:solidFill>
                        <a:latin typeface="黑体" pitchFamily="49" charset="-122"/>
                        <a:ea typeface="黑体" pitchFamily="49" charset="-122"/>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652272">
                <a:tc>
                  <a:txBody>
                    <a:bodyPr/>
                    <a:lstStyle/>
                    <a:p>
                      <a:pPr algn="ctr"/>
                      <a:r>
                        <a:rPr lang="zh-CN" altLang="en-US" sz="2400" b="0" kern="1200" dirty="0">
                          <a:solidFill>
                            <a:schemeClr val="dk1"/>
                          </a:solidFill>
                          <a:latin typeface="黑体" pitchFamily="49" charset="-122"/>
                          <a:ea typeface="黑体" pitchFamily="49" charset="-122"/>
                          <a:cs typeface="+mn-cs"/>
                        </a:rPr>
                        <a:t>物理学院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2400" b="0" kern="1200" dirty="0">
                          <a:solidFill>
                            <a:schemeClr val="dk1"/>
                          </a:solidFill>
                          <a:latin typeface="黑体" pitchFamily="49" charset="-122"/>
                          <a:ea typeface="黑体" pitchFamily="49" charset="-122"/>
                          <a:cs typeface="+mn-cs"/>
                        </a:rPr>
                        <a:t>“量子力学”</a:t>
                      </a:r>
                      <a:endParaRPr lang="en-US" altLang="zh-CN" sz="2400" b="0" kern="1200" dirty="0">
                        <a:solidFill>
                          <a:schemeClr val="dk1"/>
                        </a:solidFill>
                        <a:latin typeface="黑体" pitchFamily="49" charset="-122"/>
                        <a:ea typeface="黑体" pitchFamily="49" charset="-122"/>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652272">
                <a:tc>
                  <a:txBody>
                    <a:bodyPr/>
                    <a:lstStyle/>
                    <a:p>
                      <a:pPr algn="ctr"/>
                      <a:r>
                        <a:rPr lang="zh-CN" altLang="en-US" sz="2400" b="0" kern="1200" dirty="0">
                          <a:solidFill>
                            <a:schemeClr val="dk1"/>
                          </a:solidFill>
                          <a:latin typeface="黑体" pitchFamily="49" charset="-122"/>
                          <a:ea typeface="黑体" pitchFamily="49" charset="-122"/>
                          <a:cs typeface="+mn-cs"/>
                        </a:rPr>
                        <a:t>化学与分子工程学院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6350" lvl="1" indent="0" algn="ctr"/>
                      <a:r>
                        <a:rPr lang="zh-CN" altLang="en-US" sz="2400" b="0" kern="1200" dirty="0">
                          <a:solidFill>
                            <a:schemeClr val="dk1"/>
                          </a:solidFill>
                          <a:latin typeface="黑体" pitchFamily="49" charset="-122"/>
                          <a:ea typeface="黑体" pitchFamily="49" charset="-122"/>
                          <a:cs typeface="+mn-cs"/>
                        </a:rPr>
                        <a:t>“无机化学”</a:t>
                      </a:r>
                      <a:endParaRPr lang="en-US" altLang="zh-CN" sz="2400" b="0" kern="1200" dirty="0">
                        <a:solidFill>
                          <a:schemeClr val="dk1"/>
                        </a:solidFill>
                        <a:latin typeface="黑体" pitchFamily="49" charset="-122"/>
                        <a:ea typeface="黑体" pitchFamily="49" charset="-122"/>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652272">
                <a:tc>
                  <a:txBody>
                    <a:bodyPr/>
                    <a:lstStyle/>
                    <a:p>
                      <a:pPr algn="ctr"/>
                      <a:r>
                        <a:rPr lang="zh-CN" altLang="en-US" sz="2400" b="0" kern="1200" dirty="0">
                          <a:solidFill>
                            <a:schemeClr val="dk1"/>
                          </a:solidFill>
                          <a:latin typeface="黑体" pitchFamily="49" charset="-122"/>
                          <a:ea typeface="黑体" pitchFamily="49" charset="-122"/>
                          <a:cs typeface="+mn-cs"/>
                        </a:rPr>
                        <a:t>生命科学学院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6350" lvl="1" indent="0" algn="ctr"/>
                      <a:r>
                        <a:rPr lang="zh-CN" altLang="en-US" sz="2400" b="0" kern="1200" dirty="0">
                          <a:solidFill>
                            <a:schemeClr val="dk1"/>
                          </a:solidFill>
                          <a:latin typeface="黑体" pitchFamily="49" charset="-122"/>
                          <a:ea typeface="黑体" pitchFamily="49" charset="-122"/>
                          <a:cs typeface="+mn-cs"/>
                        </a:rPr>
                        <a:t>“生物化学”</a:t>
                      </a:r>
                      <a:endParaRPr lang="en-US" altLang="zh-CN" sz="2400" b="0" kern="1200" dirty="0">
                        <a:solidFill>
                          <a:schemeClr val="dk1"/>
                        </a:solidFill>
                        <a:latin typeface="黑体" pitchFamily="49" charset="-122"/>
                        <a:ea typeface="黑体" pitchFamily="49" charset="-122"/>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92263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title"/>
          </p:nvPr>
        </p:nvSpPr>
        <p:spPr/>
        <p:txBody>
          <a:bodyPr/>
          <a:lstStyle/>
          <a:p>
            <a:r>
              <a:rPr lang="zh-CN" altLang="en-US" dirty="0"/>
              <a:t>主要内容</a:t>
            </a:r>
            <a:endParaRPr lang="en-US" dirty="0"/>
          </a:p>
        </p:txBody>
      </p:sp>
      <p:sp>
        <p:nvSpPr>
          <p:cNvPr id="5124" name="Rectangle 4"/>
          <p:cNvSpPr>
            <a:spLocks noGrp="1" noChangeArrowheads="1"/>
          </p:cNvSpPr>
          <p:nvPr>
            <p:ph type="body" idx="1"/>
          </p:nvPr>
        </p:nvSpPr>
        <p:spPr>
          <a:xfrm>
            <a:off x="381000" y="1397000"/>
            <a:ext cx="8382000" cy="4927600"/>
          </a:xfrm>
        </p:spPr>
        <p:txBody>
          <a:bodyPr/>
          <a:lstStyle/>
          <a:p>
            <a:pPr>
              <a:lnSpc>
                <a:spcPct val="150000"/>
              </a:lnSpc>
              <a:spcBef>
                <a:spcPts val="0"/>
              </a:spcBef>
            </a:pPr>
            <a:r>
              <a:rPr lang="zh-CN" altLang="en-US" sz="3200" dirty="0"/>
              <a:t>课程起源</a:t>
            </a:r>
            <a:endParaRPr lang="en-US" altLang="zh-CN" sz="3200" dirty="0"/>
          </a:p>
          <a:p>
            <a:pPr>
              <a:lnSpc>
                <a:spcPct val="150000"/>
              </a:lnSpc>
              <a:spcBef>
                <a:spcPts val="0"/>
              </a:spcBef>
            </a:pPr>
            <a:r>
              <a:rPr lang="zh-CN" altLang="en-US" sz="3200" dirty="0"/>
              <a:t>课程规划 </a:t>
            </a:r>
            <a:endParaRPr lang="en-US" altLang="zh-CN" sz="3200" dirty="0"/>
          </a:p>
          <a:p>
            <a:pPr>
              <a:lnSpc>
                <a:spcPct val="150000"/>
              </a:lnSpc>
              <a:spcBef>
                <a:spcPts val="0"/>
              </a:spcBef>
            </a:pPr>
            <a:r>
              <a:rPr lang="zh-CN" altLang="en-US" sz="3200" dirty="0"/>
              <a:t>五个有趣的现实问题 </a:t>
            </a:r>
            <a:endParaRPr lang="en-US" sz="3200" dirty="0"/>
          </a:p>
          <a:p>
            <a:pPr>
              <a:lnSpc>
                <a:spcPct val="150000"/>
              </a:lnSpc>
              <a:spcBef>
                <a:spcPts val="0"/>
              </a:spcBef>
            </a:pPr>
            <a:r>
              <a:rPr lang="zh-CN" altLang="en-US" sz="3200" dirty="0"/>
              <a:t>课程主体内容</a:t>
            </a:r>
            <a:endParaRPr lang="en-US" altLang="zh-CN" sz="3200" dirty="0"/>
          </a:p>
          <a:p>
            <a:pPr>
              <a:lnSpc>
                <a:spcPct val="150000"/>
              </a:lnSpc>
              <a:spcBef>
                <a:spcPts val="0"/>
              </a:spcBef>
            </a:pPr>
            <a:r>
              <a:rPr lang="zh-CN" altLang="en-US" sz="3200" dirty="0"/>
              <a:t>注意事项</a:t>
            </a:r>
            <a:br>
              <a:rPr lang="en-US" altLang="zh-CN" sz="3200" dirty="0"/>
            </a:br>
            <a:endParaRPr lang="en-US" sz="3200" dirty="0"/>
          </a:p>
        </p:txBody>
      </p:sp>
      <p:sp>
        <p:nvSpPr>
          <p:cNvPr id="4" name="箭头: 左 3">
            <a:extLst>
              <a:ext uri="{FF2B5EF4-FFF2-40B4-BE49-F238E27FC236}">
                <a16:creationId xmlns:a16="http://schemas.microsoft.com/office/drawing/2014/main" id="{ABB736E7-A473-4DFC-AE53-72E3B6113249}"/>
              </a:ext>
            </a:extLst>
          </p:cNvPr>
          <p:cNvSpPr/>
          <p:nvPr/>
        </p:nvSpPr>
        <p:spPr bwMode="auto">
          <a:xfrm>
            <a:off x="2590800" y="2362200"/>
            <a:ext cx="609600" cy="457200"/>
          </a:xfrm>
          <a:prstGeom prst="leftArrow">
            <a:avLst/>
          </a:prstGeom>
          <a:solidFill>
            <a:srgbClr val="C00000"/>
          </a:solidFill>
          <a:ln w="25400" cap="flat" cmpd="sng" algn="ctr">
            <a:noFill/>
            <a:prstDash val="solid"/>
            <a:round/>
            <a:headEnd type="none" w="med" len="med"/>
            <a:tailEnd type="triangl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1" i="0" u="none" strike="noStrike" cap="none" normalizeH="0" baseline="0">
              <a:ln>
                <a:noFill/>
              </a:ln>
              <a:solidFill>
                <a:schemeClr val="tx1"/>
              </a:solidFill>
              <a:latin typeface="Arial Narrow" pitchFamily="34" charset="0"/>
            </a:endParaRPr>
          </a:p>
        </p:txBody>
      </p:sp>
    </p:spTree>
    <p:extLst>
      <p:ext uri="{BB962C8B-B14F-4D97-AF65-F5344CB8AC3E}">
        <p14:creationId xmlns:p14="http://schemas.microsoft.com/office/powerpoint/2010/main" val="251043099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本课程的教学方式</a:t>
            </a:r>
          </a:p>
        </p:txBody>
      </p:sp>
      <p:sp>
        <p:nvSpPr>
          <p:cNvPr id="5" name="内容占位符 4"/>
          <p:cNvSpPr>
            <a:spLocks noGrp="1"/>
          </p:cNvSpPr>
          <p:nvPr>
            <p:ph idx="1"/>
          </p:nvPr>
        </p:nvSpPr>
        <p:spPr/>
        <p:txBody>
          <a:bodyPr/>
          <a:lstStyle/>
          <a:p>
            <a:pPr algn="just"/>
            <a:r>
              <a:rPr lang="zh-CN" altLang="en-US" sz="2800" dirty="0"/>
              <a:t>研讨型教学的两种主要方式</a:t>
            </a:r>
            <a:endParaRPr lang="en-US" altLang="zh-CN" sz="2800" dirty="0"/>
          </a:p>
          <a:p>
            <a:pPr lvl="1" algn="just"/>
            <a:r>
              <a:rPr lang="zh-CN" altLang="en-US" sz="2400" dirty="0"/>
              <a:t>第一种，一学期由一个教师面对一个小班的学生</a:t>
            </a:r>
            <a:endParaRPr lang="en-US" altLang="zh-CN" sz="2400" dirty="0"/>
          </a:p>
          <a:p>
            <a:pPr lvl="1" algn="just"/>
            <a:r>
              <a:rPr lang="zh-CN" altLang="en-US" sz="2400" b="1" dirty="0">
                <a:solidFill>
                  <a:srgbClr val="C00000"/>
                </a:solidFill>
              </a:rPr>
              <a:t>第二种，大班讲授课教学同时辅以小班研讨课</a:t>
            </a:r>
            <a:endParaRPr lang="en-US" altLang="zh-CN" sz="2400" b="1" dirty="0">
              <a:solidFill>
                <a:srgbClr val="C00000"/>
              </a:solidFill>
            </a:endParaRPr>
          </a:p>
          <a:p>
            <a:pPr lvl="0"/>
            <a:endParaRPr lang="en-US" altLang="zh-CN" b="0" dirty="0">
              <a:latin typeface="黑体" pitchFamily="49" charset="-122"/>
            </a:endParaRPr>
          </a:p>
          <a:p>
            <a:pPr lvl="0"/>
            <a:r>
              <a:rPr lang="zh-CN" altLang="en-US" dirty="0">
                <a:latin typeface="黑体" pitchFamily="49" charset="-122"/>
              </a:rPr>
              <a:t>本课程采用上面第二种方式</a:t>
            </a:r>
            <a:endParaRPr lang="en-US" altLang="zh-CN" dirty="0">
              <a:latin typeface="黑体" pitchFamily="49" charset="-122"/>
            </a:endParaRPr>
          </a:p>
          <a:p>
            <a:pPr lvl="1"/>
            <a:r>
              <a:rPr lang="zh-CN" altLang="en-US" dirty="0"/>
              <a:t>每周两次，大班授课</a:t>
            </a:r>
            <a:endParaRPr lang="en-US" altLang="zh-CN" dirty="0"/>
          </a:p>
          <a:p>
            <a:pPr lvl="1"/>
            <a:r>
              <a:rPr lang="zh-CN" altLang="en-US" dirty="0"/>
              <a:t>每周一次，小班研讨</a:t>
            </a:r>
            <a:endParaRPr lang="en-US" altLang="zh-CN" dirty="0"/>
          </a:p>
          <a:p>
            <a:pPr lvl="1"/>
            <a:endParaRPr lang="zh-CN" altLang="en-US" dirty="0"/>
          </a:p>
          <a:p>
            <a:pPr lvl="0"/>
            <a:endParaRPr lang="zh-CN" altLang="en-US" dirty="0"/>
          </a:p>
          <a:p>
            <a:pPr lvl="2" algn="just"/>
            <a:endParaRPr lang="zh-CN" altLang="en-US" b="1" dirty="0">
              <a:solidFill>
                <a:srgbClr val="C00000"/>
              </a:solidFill>
            </a:endParaRPr>
          </a:p>
          <a:p>
            <a:endParaRPr lang="zh-CN" altLang="en-US" sz="3200" dirty="0"/>
          </a:p>
        </p:txBody>
      </p:sp>
    </p:spTree>
    <p:extLst>
      <p:ext uri="{BB962C8B-B14F-4D97-AF65-F5344CB8AC3E}">
        <p14:creationId xmlns:p14="http://schemas.microsoft.com/office/powerpoint/2010/main" val="3243330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500"/>
                                        <p:tgtEl>
                                          <p:spTgt spid="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fade">
                                      <p:cBhvr>
                                        <p:cTn id="22" dur="500"/>
                                        <p:tgtEl>
                                          <p:spTgt spid="5">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fade">
                                      <p:cBhvr>
                                        <p:cTn id="27"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大班课程安排</a:t>
            </a:r>
          </a:p>
        </p:txBody>
      </p:sp>
      <p:sp>
        <p:nvSpPr>
          <p:cNvPr id="3" name="内容占位符 2"/>
          <p:cNvSpPr>
            <a:spLocks noGrp="1"/>
          </p:cNvSpPr>
          <p:nvPr>
            <p:ph idx="1"/>
          </p:nvPr>
        </p:nvSpPr>
        <p:spPr>
          <a:xfrm>
            <a:off x="396875" y="1362075"/>
            <a:ext cx="8213725" cy="4972050"/>
          </a:xfrm>
        </p:spPr>
        <p:txBody>
          <a:bodyPr/>
          <a:lstStyle/>
          <a:p>
            <a:r>
              <a:rPr lang="zh-CN" altLang="en-US" dirty="0"/>
              <a:t>上半学期的主体内容</a:t>
            </a:r>
            <a:endParaRPr lang="en-US" altLang="zh-CN" dirty="0"/>
          </a:p>
          <a:p>
            <a:pPr lvl="1"/>
            <a:r>
              <a:rPr lang="zh-CN" altLang="en-US" dirty="0"/>
              <a:t>大致覆盖教材第一部分（</a:t>
            </a:r>
            <a:r>
              <a:rPr lang="en-US" altLang="zh-CN" dirty="0"/>
              <a:t>Part I</a:t>
            </a:r>
            <a:r>
              <a:rPr lang="zh-CN" altLang="en-US" dirty="0"/>
              <a:t>），即第</a:t>
            </a:r>
            <a:r>
              <a:rPr lang="en-US" altLang="zh-CN" dirty="0"/>
              <a:t>2~6</a:t>
            </a:r>
            <a:r>
              <a:rPr lang="zh-CN" altLang="en-US" dirty="0"/>
              <a:t>章</a:t>
            </a:r>
            <a:endParaRPr lang="en-US" altLang="zh-CN" dirty="0"/>
          </a:p>
          <a:p>
            <a:pPr lvl="1"/>
            <a:endParaRPr lang="en-US" altLang="zh-CN" dirty="0"/>
          </a:p>
          <a:p>
            <a:pPr lvl="1"/>
            <a:r>
              <a:rPr lang="en-US" altLang="zh-CN" dirty="0"/>
              <a:t>2. </a:t>
            </a:r>
            <a:r>
              <a:rPr lang="zh-CN" altLang="en-US" dirty="0"/>
              <a:t>信息的表示和处理</a:t>
            </a:r>
            <a:endParaRPr lang="en-US" altLang="zh-CN" dirty="0"/>
          </a:p>
          <a:p>
            <a:pPr lvl="1"/>
            <a:r>
              <a:rPr lang="en-US" altLang="zh-CN" dirty="0"/>
              <a:t>3. </a:t>
            </a:r>
            <a:r>
              <a:rPr lang="zh-CN" altLang="en-US" dirty="0"/>
              <a:t>程序的机器级表示</a:t>
            </a:r>
            <a:endParaRPr lang="en-US" altLang="zh-CN" dirty="0"/>
          </a:p>
          <a:p>
            <a:pPr lvl="1"/>
            <a:r>
              <a:rPr lang="en-US" altLang="zh-CN" dirty="0"/>
              <a:t>4. </a:t>
            </a:r>
            <a:r>
              <a:rPr lang="zh-CN" altLang="en-US" dirty="0"/>
              <a:t>处理器体系结构</a:t>
            </a:r>
            <a:endParaRPr lang="en-US" altLang="zh-CN" dirty="0"/>
          </a:p>
          <a:p>
            <a:pPr lvl="1"/>
            <a:r>
              <a:rPr lang="en-US" altLang="zh-CN" dirty="0"/>
              <a:t>5. </a:t>
            </a:r>
            <a:r>
              <a:rPr lang="zh-CN" altLang="en-US" dirty="0"/>
              <a:t>优化程序性能</a:t>
            </a:r>
            <a:endParaRPr lang="en-US" altLang="zh-CN" dirty="0"/>
          </a:p>
          <a:p>
            <a:pPr lvl="1"/>
            <a:r>
              <a:rPr lang="en-US" altLang="zh-CN" dirty="0"/>
              <a:t>6. </a:t>
            </a:r>
            <a:r>
              <a:rPr lang="zh-CN" altLang="en-US" dirty="0"/>
              <a:t>存储器层级结构</a:t>
            </a:r>
            <a:endParaRPr lang="en-US" altLang="zh-CN" dirty="0"/>
          </a:p>
          <a:p>
            <a:pPr lvl="1"/>
            <a:endParaRPr lang="en-US" altLang="zh-CN" dirty="0"/>
          </a:p>
        </p:txBody>
      </p:sp>
    </p:spTree>
    <p:extLst>
      <p:ext uri="{BB962C8B-B14F-4D97-AF65-F5344CB8AC3E}">
        <p14:creationId xmlns:p14="http://schemas.microsoft.com/office/powerpoint/2010/main" val="29442440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大班课程安排</a:t>
            </a:r>
          </a:p>
        </p:txBody>
      </p:sp>
      <p:sp>
        <p:nvSpPr>
          <p:cNvPr id="3" name="内容占位符 2"/>
          <p:cNvSpPr>
            <a:spLocks noGrp="1"/>
          </p:cNvSpPr>
          <p:nvPr>
            <p:ph idx="1"/>
          </p:nvPr>
        </p:nvSpPr>
        <p:spPr>
          <a:xfrm>
            <a:off x="396875" y="1362075"/>
            <a:ext cx="8213725" cy="4972050"/>
          </a:xfrm>
        </p:spPr>
        <p:txBody>
          <a:bodyPr/>
          <a:lstStyle/>
          <a:p>
            <a:r>
              <a:rPr lang="zh-CN" altLang="en-US" dirty="0"/>
              <a:t>下半学期的主体内容</a:t>
            </a:r>
            <a:endParaRPr lang="en-US" altLang="zh-CN" dirty="0"/>
          </a:p>
          <a:p>
            <a:pPr lvl="1"/>
            <a:r>
              <a:rPr lang="zh-CN" altLang="en-US" dirty="0"/>
              <a:t>大致覆盖教材第二、三部分（</a:t>
            </a:r>
            <a:r>
              <a:rPr lang="en-US" altLang="zh-CN" dirty="0"/>
              <a:t>Part II/III</a:t>
            </a:r>
            <a:r>
              <a:rPr lang="zh-CN" altLang="en-US" dirty="0"/>
              <a:t>），即第</a:t>
            </a:r>
            <a:r>
              <a:rPr lang="en-US" altLang="zh-CN" dirty="0"/>
              <a:t>7~12</a:t>
            </a:r>
            <a:r>
              <a:rPr lang="zh-CN" altLang="en-US" dirty="0"/>
              <a:t>章</a:t>
            </a:r>
            <a:endParaRPr lang="en-US" altLang="zh-CN" dirty="0"/>
          </a:p>
          <a:p>
            <a:pPr lvl="1"/>
            <a:endParaRPr lang="en-US" altLang="zh-CN" dirty="0"/>
          </a:p>
          <a:p>
            <a:pPr lvl="1"/>
            <a:r>
              <a:rPr lang="en-US" altLang="zh-CN" dirty="0"/>
              <a:t>7. </a:t>
            </a:r>
            <a:r>
              <a:rPr lang="zh-CN" altLang="en-US" dirty="0"/>
              <a:t>链接</a:t>
            </a:r>
            <a:endParaRPr lang="en-US" altLang="zh-CN" dirty="0"/>
          </a:p>
          <a:p>
            <a:pPr lvl="1"/>
            <a:r>
              <a:rPr lang="en-US" altLang="zh-CN" dirty="0"/>
              <a:t>8. </a:t>
            </a:r>
            <a:r>
              <a:rPr lang="zh-CN" altLang="en-US" dirty="0"/>
              <a:t>异常控制流</a:t>
            </a:r>
            <a:endParaRPr lang="en-US" altLang="zh-CN" dirty="0"/>
          </a:p>
          <a:p>
            <a:pPr lvl="1"/>
            <a:r>
              <a:rPr lang="en-US" altLang="zh-CN" dirty="0"/>
              <a:t>9. </a:t>
            </a:r>
            <a:r>
              <a:rPr lang="zh-CN" altLang="en-US" dirty="0"/>
              <a:t>虚拟内存</a:t>
            </a:r>
            <a:endParaRPr lang="en-US" altLang="zh-CN" dirty="0"/>
          </a:p>
          <a:p>
            <a:pPr lvl="1"/>
            <a:r>
              <a:rPr lang="en-US" altLang="zh-CN" dirty="0"/>
              <a:t>10. </a:t>
            </a:r>
            <a:r>
              <a:rPr lang="zh-CN" altLang="en-US" dirty="0"/>
              <a:t>系统级</a:t>
            </a:r>
            <a:r>
              <a:rPr lang="en-US" altLang="zh-CN" dirty="0"/>
              <a:t>I/O</a:t>
            </a:r>
          </a:p>
          <a:p>
            <a:pPr lvl="1"/>
            <a:r>
              <a:rPr lang="en-US" altLang="zh-CN" dirty="0"/>
              <a:t>11. </a:t>
            </a:r>
            <a:r>
              <a:rPr lang="zh-CN" altLang="en-US" dirty="0"/>
              <a:t>网络编程</a:t>
            </a:r>
            <a:endParaRPr lang="en-US" altLang="zh-CN" dirty="0"/>
          </a:p>
          <a:p>
            <a:pPr lvl="1"/>
            <a:r>
              <a:rPr lang="en-US" altLang="zh-CN" dirty="0"/>
              <a:t>12. </a:t>
            </a:r>
            <a:r>
              <a:rPr lang="zh-CN" altLang="en-US" dirty="0"/>
              <a:t>并发编程</a:t>
            </a:r>
          </a:p>
          <a:p>
            <a:pPr lvl="1"/>
            <a:endParaRPr lang="zh-CN" altLang="en-US" dirty="0"/>
          </a:p>
        </p:txBody>
      </p:sp>
    </p:spTree>
    <p:extLst>
      <p:ext uri="{BB962C8B-B14F-4D97-AF65-F5344CB8AC3E}">
        <p14:creationId xmlns:p14="http://schemas.microsoft.com/office/powerpoint/2010/main" val="29882896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1" y="857251"/>
            <a:ext cx="9144000" cy="5142949"/>
          </a:xfrm>
        </p:spPr>
      </p:pic>
      <p:sp>
        <p:nvSpPr>
          <p:cNvPr id="5" name="矩形 4"/>
          <p:cNvSpPr/>
          <p:nvPr/>
        </p:nvSpPr>
        <p:spPr>
          <a:xfrm>
            <a:off x="2812419" y="2971057"/>
            <a:ext cx="3942711" cy="1015663"/>
          </a:xfrm>
          <a:prstGeom prst="rect">
            <a:avLst/>
          </a:prstGeom>
          <a:solidFill>
            <a:srgbClr val="FFFFFF">
              <a:alpha val="80000"/>
            </a:srgbClr>
          </a:solidFill>
        </p:spPr>
        <p:txBody>
          <a:bodyPr wrap="square">
            <a:spAutoFit/>
          </a:bodyPr>
          <a:lstStyle/>
          <a:p>
            <a:pPr algn="ctr"/>
            <a:r>
              <a:rPr lang="zh-CN" altLang="en-US" sz="3000" dirty="0">
                <a:solidFill>
                  <a:srgbClr val="C00000"/>
                </a:solidFill>
              </a:rPr>
              <a:t>课程特点：</a:t>
            </a:r>
            <a:endParaRPr lang="en-US" altLang="zh-CN" sz="3000" dirty="0">
              <a:solidFill>
                <a:srgbClr val="C00000"/>
              </a:solidFill>
            </a:endParaRPr>
          </a:p>
          <a:p>
            <a:pPr algn="ctr"/>
            <a:r>
              <a:rPr lang="zh-CN" altLang="en-US" sz="3000" dirty="0">
                <a:solidFill>
                  <a:srgbClr val="C00000"/>
                </a:solidFill>
              </a:rPr>
              <a:t>课时多，教学内容多</a:t>
            </a:r>
          </a:p>
        </p:txBody>
      </p:sp>
    </p:spTree>
    <p:extLst>
      <p:ext uri="{BB962C8B-B14F-4D97-AF65-F5344CB8AC3E}">
        <p14:creationId xmlns:p14="http://schemas.microsoft.com/office/powerpoint/2010/main" val="2926349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0" y="234553"/>
            <a:ext cx="6277571" cy="4185047"/>
          </a:xfrm>
        </p:spPr>
      </p:pic>
      <p:pic>
        <p:nvPicPr>
          <p:cNvPr id="5" name="图片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866429" y="228600"/>
            <a:ext cx="6277571" cy="4185047"/>
          </a:xfrm>
          <a:prstGeom prst="rect">
            <a:avLst/>
          </a:prstGeom>
        </p:spPr>
      </p:pic>
      <p:pic>
        <p:nvPicPr>
          <p:cNvPr id="6" name="图片 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0" y="3520440"/>
            <a:ext cx="5006340" cy="3337560"/>
          </a:xfrm>
          <a:prstGeom prst="rect">
            <a:avLst/>
          </a:prstGeom>
        </p:spPr>
      </p:pic>
      <p:pic>
        <p:nvPicPr>
          <p:cNvPr id="7" name="图片 6"/>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149090" y="3528061"/>
            <a:ext cx="4994909" cy="3329939"/>
          </a:xfrm>
          <a:prstGeom prst="rect">
            <a:avLst/>
          </a:prstGeom>
        </p:spPr>
      </p:pic>
      <p:sp>
        <p:nvSpPr>
          <p:cNvPr id="8" name="矩形 7"/>
          <p:cNvSpPr/>
          <p:nvPr/>
        </p:nvSpPr>
        <p:spPr>
          <a:xfrm>
            <a:off x="2212025" y="2936047"/>
            <a:ext cx="4719951" cy="1015663"/>
          </a:xfrm>
          <a:prstGeom prst="rect">
            <a:avLst/>
          </a:prstGeom>
          <a:solidFill>
            <a:srgbClr val="FFFFFF">
              <a:alpha val="80000"/>
            </a:srgbClr>
          </a:solidFill>
        </p:spPr>
        <p:txBody>
          <a:bodyPr wrap="square">
            <a:spAutoFit/>
          </a:bodyPr>
          <a:lstStyle/>
          <a:p>
            <a:pPr algn="ctr"/>
            <a:r>
              <a:rPr lang="zh-CN" altLang="en-US" sz="3000" dirty="0">
                <a:solidFill>
                  <a:srgbClr val="C00000"/>
                </a:solidFill>
              </a:rPr>
              <a:t>课程特点：</a:t>
            </a:r>
            <a:endParaRPr lang="en-US" altLang="zh-CN" sz="3000" dirty="0">
              <a:solidFill>
                <a:srgbClr val="C00000"/>
              </a:solidFill>
            </a:endParaRPr>
          </a:p>
          <a:p>
            <a:pPr algn="ctr"/>
            <a:r>
              <a:rPr lang="zh-CN" altLang="en-US" sz="3000" dirty="0">
                <a:solidFill>
                  <a:srgbClr val="C00000"/>
                </a:solidFill>
              </a:rPr>
              <a:t>大班教学和小班研讨结合</a:t>
            </a:r>
          </a:p>
        </p:txBody>
      </p:sp>
    </p:spTree>
    <p:extLst>
      <p:ext uri="{BB962C8B-B14F-4D97-AF65-F5344CB8AC3E}">
        <p14:creationId xmlns:p14="http://schemas.microsoft.com/office/powerpoint/2010/main" val="2720998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par>
                          <p:cTn id="31" fill="hold">
                            <p:stCondLst>
                              <p:cond delay="1000"/>
                            </p:stCondLst>
                            <p:childTnLst>
                              <p:par>
                                <p:cTn id="32" presetID="42" presetClass="entr" presetSubtype="0"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实验题系统</a:t>
            </a:r>
          </a:p>
        </p:txBody>
      </p:sp>
      <p:sp>
        <p:nvSpPr>
          <p:cNvPr id="9" name="内容占位符 8"/>
          <p:cNvSpPr>
            <a:spLocks noGrp="1"/>
          </p:cNvSpPr>
          <p:nvPr>
            <p:ph idx="1"/>
          </p:nvPr>
        </p:nvSpPr>
        <p:spPr/>
        <p:txBody>
          <a:bodyPr/>
          <a:lstStyle/>
          <a:p>
            <a:r>
              <a:rPr lang="zh-CN" altLang="en-US" sz="2800" dirty="0"/>
              <a:t>大型特色实验题</a:t>
            </a:r>
          </a:p>
          <a:p>
            <a:pPr lvl="1"/>
            <a:r>
              <a:rPr lang="zh-CN" altLang="en-US" sz="2400" dirty="0"/>
              <a:t>从实际问题出发</a:t>
            </a:r>
            <a:endParaRPr lang="en-US" altLang="zh-CN" sz="2400" dirty="0"/>
          </a:p>
          <a:p>
            <a:pPr lvl="1"/>
            <a:r>
              <a:rPr lang="zh-CN" altLang="en-US" sz="2400" dirty="0"/>
              <a:t>具有很强的趣味性</a:t>
            </a:r>
          </a:p>
          <a:p>
            <a:pPr lvl="1"/>
            <a:r>
              <a:rPr lang="zh-CN" altLang="en-US" sz="2400" dirty="0"/>
              <a:t>平均每两周完成一个</a:t>
            </a:r>
            <a:endParaRPr lang="en-US" altLang="zh-CN" sz="2400" dirty="0"/>
          </a:p>
          <a:p>
            <a:endParaRPr lang="en-US" altLang="zh-CN" sz="2800" dirty="0"/>
          </a:p>
          <a:p>
            <a:r>
              <a:rPr lang="zh-CN" altLang="en-US" sz="2800" dirty="0"/>
              <a:t>实验题智能评价系统</a:t>
            </a:r>
          </a:p>
          <a:p>
            <a:pPr lvl="1"/>
            <a:r>
              <a:rPr lang="zh-CN" altLang="en-US" sz="2400" dirty="0"/>
              <a:t>自动根据性能、时间、提交次数等对学生提交的实验题进行评分</a:t>
            </a:r>
          </a:p>
          <a:p>
            <a:pPr lvl="1"/>
            <a:r>
              <a:rPr lang="zh-CN" altLang="en-US" sz="2400" dirty="0"/>
              <a:t>实时公开发布所有同学完成情况并分步分题进行比对，鼓励学生对实验的钻研</a:t>
            </a:r>
          </a:p>
          <a:p>
            <a:endParaRPr lang="zh-CN" altLang="en-US" sz="2800" dirty="0"/>
          </a:p>
        </p:txBody>
      </p:sp>
      <p:pic>
        <p:nvPicPr>
          <p:cNvPr id="10" name="Picture 18" descr="software dbms.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749291" y="1611599"/>
            <a:ext cx="2614718" cy="2056291"/>
          </a:xfrm>
          <a:prstGeom prst="rect">
            <a:avLst/>
          </a:prstGeom>
        </p:spPr>
      </p:pic>
      <p:sp>
        <p:nvSpPr>
          <p:cNvPr id="11" name="矩形 10"/>
          <p:cNvSpPr/>
          <p:nvPr/>
        </p:nvSpPr>
        <p:spPr>
          <a:xfrm>
            <a:off x="3429000" y="471174"/>
            <a:ext cx="5457506" cy="1015663"/>
          </a:xfrm>
          <a:prstGeom prst="rect">
            <a:avLst/>
          </a:prstGeom>
          <a:solidFill>
            <a:srgbClr val="FFFFFF">
              <a:alpha val="80000"/>
            </a:srgbClr>
          </a:solidFill>
        </p:spPr>
        <p:txBody>
          <a:bodyPr wrap="square">
            <a:spAutoFit/>
          </a:bodyPr>
          <a:lstStyle/>
          <a:p>
            <a:pPr algn="ctr"/>
            <a:r>
              <a:rPr lang="zh-CN" altLang="en-US" sz="3000" dirty="0">
                <a:solidFill>
                  <a:srgbClr val="C00000"/>
                </a:solidFill>
              </a:rPr>
              <a:t>课程特点：</a:t>
            </a:r>
            <a:endParaRPr lang="en-US" altLang="zh-CN" sz="3000" dirty="0">
              <a:solidFill>
                <a:srgbClr val="C00000"/>
              </a:solidFill>
            </a:endParaRPr>
          </a:p>
          <a:p>
            <a:pPr algn="ctr"/>
            <a:r>
              <a:rPr lang="zh-CN" altLang="en-US" sz="3000" dirty="0">
                <a:solidFill>
                  <a:srgbClr val="C00000"/>
                </a:solidFill>
              </a:rPr>
              <a:t>学生在指定系统上完成实验题</a:t>
            </a:r>
          </a:p>
        </p:txBody>
      </p:sp>
    </p:spTree>
    <p:extLst>
      <p:ext uri="{BB962C8B-B14F-4D97-AF65-F5344CB8AC3E}">
        <p14:creationId xmlns:p14="http://schemas.microsoft.com/office/powerpoint/2010/main" val="2354076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9">
                                            <p:txEl>
                                              <p:pRg st="0" end="0"/>
                                            </p:txEl>
                                          </p:spTgt>
                                        </p:tgtEl>
                                        <p:attrNameLst>
                                          <p:attrName>style.visibility</p:attrName>
                                        </p:attrNameLst>
                                      </p:cBhvr>
                                      <p:to>
                                        <p:strVal val="visible"/>
                                      </p:to>
                                    </p:set>
                                    <p:animEffect transition="in" filter="fade">
                                      <p:cBhvr>
                                        <p:cTn id="14" dur="500"/>
                                        <p:tgtEl>
                                          <p:spTgt spid="9">
                                            <p:txEl>
                                              <p:pRg st="0" end="0"/>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animEffect transition="in" filter="fade">
                                      <p:cBhvr>
                                        <p:cTn id="17" dur="500"/>
                                        <p:tgtEl>
                                          <p:spTgt spid="9">
                                            <p:txEl>
                                              <p:pRg st="1" end="1"/>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9">
                                            <p:txEl>
                                              <p:pRg st="2" end="2"/>
                                            </p:txEl>
                                          </p:spTgt>
                                        </p:tgtEl>
                                        <p:attrNameLst>
                                          <p:attrName>style.visibility</p:attrName>
                                        </p:attrNameLst>
                                      </p:cBhvr>
                                      <p:to>
                                        <p:strVal val="visible"/>
                                      </p:to>
                                    </p:set>
                                    <p:animEffect transition="in" filter="fade">
                                      <p:cBhvr>
                                        <p:cTn id="20" dur="500"/>
                                        <p:tgtEl>
                                          <p:spTgt spid="9">
                                            <p:txEl>
                                              <p:pRg st="2" end="2"/>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9">
                                            <p:txEl>
                                              <p:pRg st="3" end="3"/>
                                            </p:txEl>
                                          </p:spTgt>
                                        </p:tgtEl>
                                        <p:attrNameLst>
                                          <p:attrName>style.visibility</p:attrName>
                                        </p:attrNameLst>
                                      </p:cBhvr>
                                      <p:to>
                                        <p:strVal val="visible"/>
                                      </p:to>
                                    </p:set>
                                    <p:animEffect transition="in" filter="fade">
                                      <p:cBhvr>
                                        <p:cTn id="23" dur="500"/>
                                        <p:tgtEl>
                                          <p:spTgt spid="9">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9">
                                            <p:txEl>
                                              <p:pRg st="5" end="5"/>
                                            </p:txEl>
                                          </p:spTgt>
                                        </p:tgtEl>
                                        <p:attrNameLst>
                                          <p:attrName>style.visibility</p:attrName>
                                        </p:attrNameLst>
                                      </p:cBhvr>
                                      <p:to>
                                        <p:strVal val="visible"/>
                                      </p:to>
                                    </p:set>
                                    <p:animEffect transition="in" filter="fade">
                                      <p:cBhvr>
                                        <p:cTn id="28" dur="500"/>
                                        <p:tgtEl>
                                          <p:spTgt spid="9">
                                            <p:txEl>
                                              <p:pRg st="5" end="5"/>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9">
                                            <p:txEl>
                                              <p:pRg st="6" end="6"/>
                                            </p:txEl>
                                          </p:spTgt>
                                        </p:tgtEl>
                                        <p:attrNameLst>
                                          <p:attrName>style.visibility</p:attrName>
                                        </p:attrNameLst>
                                      </p:cBhvr>
                                      <p:to>
                                        <p:strVal val="visible"/>
                                      </p:to>
                                    </p:set>
                                    <p:animEffect transition="in" filter="fade">
                                      <p:cBhvr>
                                        <p:cTn id="31" dur="500"/>
                                        <p:tgtEl>
                                          <p:spTgt spid="9">
                                            <p:txEl>
                                              <p:pRg st="6" end="6"/>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9">
                                            <p:txEl>
                                              <p:pRg st="7" end="7"/>
                                            </p:txEl>
                                          </p:spTgt>
                                        </p:tgtEl>
                                        <p:attrNameLst>
                                          <p:attrName>style.visibility</p:attrName>
                                        </p:attrNameLst>
                                      </p:cBhvr>
                                      <p:to>
                                        <p:strVal val="visible"/>
                                      </p:to>
                                    </p:set>
                                    <p:animEffect transition="in" filter="fade">
                                      <p:cBhvr>
                                        <p:cTn id="34" dur="500"/>
                                        <p:tgtEl>
                                          <p:spTgt spid="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1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title"/>
          </p:nvPr>
        </p:nvSpPr>
        <p:spPr/>
        <p:txBody>
          <a:bodyPr/>
          <a:lstStyle/>
          <a:p>
            <a:r>
              <a:rPr lang="zh-CN" altLang="en-US" dirty="0"/>
              <a:t>主要内容</a:t>
            </a:r>
            <a:endParaRPr lang="en-US" dirty="0"/>
          </a:p>
        </p:txBody>
      </p:sp>
      <p:sp>
        <p:nvSpPr>
          <p:cNvPr id="5124" name="Rectangle 4"/>
          <p:cNvSpPr>
            <a:spLocks noGrp="1" noChangeArrowheads="1"/>
          </p:cNvSpPr>
          <p:nvPr>
            <p:ph type="body" idx="1"/>
          </p:nvPr>
        </p:nvSpPr>
        <p:spPr>
          <a:xfrm>
            <a:off x="381000" y="1397000"/>
            <a:ext cx="8382000" cy="4927600"/>
          </a:xfrm>
        </p:spPr>
        <p:txBody>
          <a:bodyPr/>
          <a:lstStyle/>
          <a:p>
            <a:pPr>
              <a:lnSpc>
                <a:spcPct val="150000"/>
              </a:lnSpc>
              <a:spcBef>
                <a:spcPts val="0"/>
              </a:spcBef>
            </a:pPr>
            <a:r>
              <a:rPr lang="zh-CN" altLang="en-US" sz="3200" dirty="0"/>
              <a:t>课程起源</a:t>
            </a:r>
            <a:endParaRPr lang="en-US" altLang="zh-CN" sz="3200" dirty="0"/>
          </a:p>
          <a:p>
            <a:pPr>
              <a:lnSpc>
                <a:spcPct val="150000"/>
              </a:lnSpc>
              <a:spcBef>
                <a:spcPts val="0"/>
              </a:spcBef>
            </a:pPr>
            <a:r>
              <a:rPr lang="zh-CN" altLang="en-US" sz="3200" dirty="0"/>
              <a:t>课程规划 </a:t>
            </a:r>
            <a:endParaRPr lang="en-US" altLang="zh-CN" sz="3200" dirty="0"/>
          </a:p>
          <a:p>
            <a:pPr>
              <a:lnSpc>
                <a:spcPct val="150000"/>
              </a:lnSpc>
              <a:spcBef>
                <a:spcPts val="0"/>
              </a:spcBef>
            </a:pPr>
            <a:r>
              <a:rPr lang="zh-CN" altLang="en-US" sz="3200" dirty="0"/>
              <a:t>五个有趣的现实问题 </a:t>
            </a:r>
            <a:endParaRPr lang="en-US" sz="3200" dirty="0"/>
          </a:p>
          <a:p>
            <a:pPr>
              <a:lnSpc>
                <a:spcPct val="150000"/>
              </a:lnSpc>
              <a:spcBef>
                <a:spcPts val="0"/>
              </a:spcBef>
            </a:pPr>
            <a:r>
              <a:rPr lang="zh-CN" altLang="en-US" sz="3200" dirty="0"/>
              <a:t>课程主体内容</a:t>
            </a:r>
            <a:endParaRPr lang="en-US" altLang="zh-CN" sz="3200" dirty="0"/>
          </a:p>
          <a:p>
            <a:pPr>
              <a:lnSpc>
                <a:spcPct val="150000"/>
              </a:lnSpc>
              <a:spcBef>
                <a:spcPts val="0"/>
              </a:spcBef>
            </a:pPr>
            <a:r>
              <a:rPr lang="zh-CN" altLang="en-US" sz="3200" dirty="0"/>
              <a:t>注意事项</a:t>
            </a:r>
            <a:br>
              <a:rPr lang="en-US" altLang="zh-CN" sz="3200" dirty="0"/>
            </a:br>
            <a:endParaRPr lang="en-US" sz="3200" dirty="0"/>
          </a:p>
        </p:txBody>
      </p:sp>
      <p:sp>
        <p:nvSpPr>
          <p:cNvPr id="4" name="箭头: 左 3">
            <a:extLst>
              <a:ext uri="{FF2B5EF4-FFF2-40B4-BE49-F238E27FC236}">
                <a16:creationId xmlns:a16="http://schemas.microsoft.com/office/drawing/2014/main" id="{ABB736E7-A473-4DFC-AE53-72E3B6113249}"/>
              </a:ext>
            </a:extLst>
          </p:cNvPr>
          <p:cNvSpPr/>
          <p:nvPr/>
        </p:nvSpPr>
        <p:spPr bwMode="auto">
          <a:xfrm>
            <a:off x="4648200" y="3124200"/>
            <a:ext cx="609600" cy="457200"/>
          </a:xfrm>
          <a:prstGeom prst="leftArrow">
            <a:avLst/>
          </a:prstGeom>
          <a:solidFill>
            <a:srgbClr val="C00000"/>
          </a:solidFill>
          <a:ln w="25400" cap="flat" cmpd="sng" algn="ctr">
            <a:noFill/>
            <a:prstDash val="solid"/>
            <a:round/>
            <a:headEnd type="none" w="med" len="med"/>
            <a:tailEnd type="triangl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1" i="0" u="none" strike="noStrike" cap="none" normalizeH="0" baseline="0">
              <a:ln>
                <a:noFill/>
              </a:ln>
              <a:solidFill>
                <a:schemeClr val="tx1"/>
              </a:solidFill>
              <a:latin typeface="Arial Narrow" pitchFamily="34" charset="0"/>
            </a:endParaRPr>
          </a:p>
        </p:txBody>
      </p:sp>
    </p:spTree>
    <p:extLst>
      <p:ext uri="{BB962C8B-B14F-4D97-AF65-F5344CB8AC3E}">
        <p14:creationId xmlns:p14="http://schemas.microsoft.com/office/powerpoint/2010/main" val="395343649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type="title"/>
          </p:nvPr>
        </p:nvSpPr>
        <p:spPr>
          <a:xfrm>
            <a:off x="381000" y="254000"/>
            <a:ext cx="8534400" cy="1092200"/>
          </a:xfrm>
        </p:spPr>
        <p:txBody>
          <a:bodyPr/>
          <a:lstStyle/>
          <a:p>
            <a:r>
              <a:rPr lang="zh-CN" altLang="en-US" sz="3200" b="1" dirty="0"/>
              <a:t>本课程关注的问题和目标</a:t>
            </a:r>
            <a:endParaRPr lang="en-US" sz="3200" b="1" dirty="0"/>
          </a:p>
        </p:txBody>
      </p:sp>
      <p:sp>
        <p:nvSpPr>
          <p:cNvPr id="6148" name="Rectangle 4"/>
          <p:cNvSpPr>
            <a:spLocks noGrp="1" noChangeArrowheads="1"/>
          </p:cNvSpPr>
          <p:nvPr>
            <p:ph type="body" idx="1"/>
          </p:nvPr>
        </p:nvSpPr>
        <p:spPr/>
        <p:txBody>
          <a:bodyPr/>
          <a:lstStyle/>
          <a:p>
            <a:r>
              <a:rPr lang="zh-CN" altLang="en-US" dirty="0"/>
              <a:t>本课程关注的问题：</a:t>
            </a:r>
            <a:endParaRPr lang="en-US" altLang="zh-CN" dirty="0"/>
          </a:p>
          <a:p>
            <a:pPr lvl="1"/>
            <a:r>
              <a:rPr lang="zh-CN" altLang="en-US" dirty="0">
                <a:solidFill>
                  <a:srgbClr val="FF0000"/>
                </a:solidFill>
              </a:rPr>
              <a:t>计算机抽象概念与实际计算机系统之间的差异</a:t>
            </a:r>
            <a:endParaRPr lang="en-US" altLang="zh-CN" dirty="0">
              <a:solidFill>
                <a:srgbClr val="FF0000"/>
              </a:solidFill>
            </a:endParaRPr>
          </a:p>
          <a:p>
            <a:pPr lvl="1"/>
            <a:r>
              <a:rPr lang="zh-CN" altLang="en-US" dirty="0">
                <a:solidFill>
                  <a:srgbClr val="FF0000"/>
                </a:solidFill>
              </a:rPr>
              <a:t>计算机抽象概念在实际计算机系统上的实现方式</a:t>
            </a:r>
            <a:endParaRPr lang="en-US" altLang="zh-CN" b="1" dirty="0"/>
          </a:p>
          <a:p>
            <a:r>
              <a:rPr lang="zh-CN" altLang="en-US" b="1" dirty="0"/>
              <a:t>本课程的目标：</a:t>
            </a:r>
            <a:endParaRPr lang="en-US" altLang="zh-CN" b="1" dirty="0"/>
          </a:p>
          <a:p>
            <a:pPr lvl="1"/>
            <a:r>
              <a:rPr lang="zh-CN" altLang="en-US" kern="1200" dirty="0">
                <a:latin typeface="Times New Roman" pitchFamily="18" charset="0"/>
              </a:rPr>
              <a:t>为初入计算机专业的学生建立计算机系统的整体知识框架</a:t>
            </a:r>
            <a:endParaRPr lang="en-US" altLang="zh-CN" kern="1200" dirty="0">
              <a:latin typeface="Times New Roman" pitchFamily="18" charset="0"/>
            </a:endParaRPr>
          </a:p>
          <a:p>
            <a:pPr lvl="1"/>
            <a:r>
              <a:rPr lang="zh-CN" altLang="en-US" kern="1200" dirty="0">
                <a:latin typeface="Times New Roman" pitchFamily="18" charset="0"/>
              </a:rPr>
              <a:t>训练学生养成良好的编程习惯，进而具备更为高效的编程能力，尤其是提高程序的性能、可移植性和健壮性等方面</a:t>
            </a:r>
            <a:endParaRPr lang="en-US" altLang="zh-CN" kern="1200" dirty="0">
              <a:latin typeface="Times New Roman" pitchFamily="18" charset="0"/>
            </a:endParaRPr>
          </a:p>
          <a:p>
            <a:pPr lvl="1"/>
            <a:r>
              <a:rPr lang="zh-CN" altLang="en-US" dirty="0"/>
              <a:t>为学生</a:t>
            </a:r>
            <a:r>
              <a:rPr lang="zh-CN" altLang="zh-CN" dirty="0"/>
              <a:t>后续</a:t>
            </a:r>
            <a:r>
              <a:rPr lang="zh-CN" altLang="en-US" dirty="0"/>
              <a:t>学习</a:t>
            </a:r>
            <a:r>
              <a:rPr lang="zh-CN" altLang="zh-CN" dirty="0"/>
              <a:t>编译、网络、操作系统、计算机体系结构等专业课程</a:t>
            </a:r>
            <a:r>
              <a:rPr lang="zh-CN" altLang="en-US" dirty="0"/>
              <a:t>奠定基础</a:t>
            </a:r>
            <a:endParaRPr lang="en-US" altLang="zh-CN" dirty="0"/>
          </a:p>
        </p:txBody>
      </p:sp>
    </p:spTree>
    <p:extLst>
      <p:ext uri="{BB962C8B-B14F-4D97-AF65-F5344CB8AC3E}">
        <p14:creationId xmlns:p14="http://schemas.microsoft.com/office/powerpoint/2010/main" val="2079639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48">
                                            <p:txEl>
                                              <p:pRg st="0" end="0"/>
                                            </p:txEl>
                                          </p:spTgt>
                                        </p:tgtEl>
                                        <p:attrNameLst>
                                          <p:attrName>style.visibility</p:attrName>
                                        </p:attrNameLst>
                                      </p:cBhvr>
                                      <p:to>
                                        <p:strVal val="visible"/>
                                      </p:to>
                                    </p:set>
                                    <p:animEffect transition="in" filter="fade">
                                      <p:cBhvr>
                                        <p:cTn id="7" dur="500"/>
                                        <p:tgtEl>
                                          <p:spTgt spid="614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148">
                                            <p:txEl>
                                              <p:pRg st="1" end="1"/>
                                            </p:txEl>
                                          </p:spTgt>
                                        </p:tgtEl>
                                        <p:attrNameLst>
                                          <p:attrName>style.visibility</p:attrName>
                                        </p:attrNameLst>
                                      </p:cBhvr>
                                      <p:to>
                                        <p:strVal val="visible"/>
                                      </p:to>
                                    </p:set>
                                    <p:animEffect transition="in" filter="fade">
                                      <p:cBhvr>
                                        <p:cTn id="12" dur="500"/>
                                        <p:tgtEl>
                                          <p:spTgt spid="614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148">
                                            <p:txEl>
                                              <p:pRg st="2" end="2"/>
                                            </p:txEl>
                                          </p:spTgt>
                                        </p:tgtEl>
                                        <p:attrNameLst>
                                          <p:attrName>style.visibility</p:attrName>
                                        </p:attrNameLst>
                                      </p:cBhvr>
                                      <p:to>
                                        <p:strVal val="visible"/>
                                      </p:to>
                                    </p:set>
                                    <p:animEffect transition="in" filter="fade">
                                      <p:cBhvr>
                                        <p:cTn id="17" dur="500"/>
                                        <p:tgtEl>
                                          <p:spTgt spid="614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148">
                                            <p:txEl>
                                              <p:pRg st="3" end="3"/>
                                            </p:txEl>
                                          </p:spTgt>
                                        </p:tgtEl>
                                        <p:attrNameLst>
                                          <p:attrName>style.visibility</p:attrName>
                                        </p:attrNameLst>
                                      </p:cBhvr>
                                      <p:to>
                                        <p:strVal val="visible"/>
                                      </p:to>
                                    </p:set>
                                    <p:animEffect transition="in" filter="fade">
                                      <p:cBhvr>
                                        <p:cTn id="22" dur="500"/>
                                        <p:tgtEl>
                                          <p:spTgt spid="614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148">
                                            <p:txEl>
                                              <p:pRg st="4" end="4"/>
                                            </p:txEl>
                                          </p:spTgt>
                                        </p:tgtEl>
                                        <p:attrNameLst>
                                          <p:attrName>style.visibility</p:attrName>
                                        </p:attrNameLst>
                                      </p:cBhvr>
                                      <p:to>
                                        <p:strVal val="visible"/>
                                      </p:to>
                                    </p:set>
                                    <p:animEffect transition="in" filter="fade">
                                      <p:cBhvr>
                                        <p:cTn id="27" dur="500"/>
                                        <p:tgtEl>
                                          <p:spTgt spid="614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148">
                                            <p:txEl>
                                              <p:pRg st="5" end="5"/>
                                            </p:txEl>
                                          </p:spTgt>
                                        </p:tgtEl>
                                        <p:attrNameLst>
                                          <p:attrName>style.visibility</p:attrName>
                                        </p:attrNameLst>
                                      </p:cBhvr>
                                      <p:to>
                                        <p:strVal val="visible"/>
                                      </p:to>
                                    </p:set>
                                    <p:animEffect transition="in" filter="fade">
                                      <p:cBhvr>
                                        <p:cTn id="32" dur="500"/>
                                        <p:tgtEl>
                                          <p:spTgt spid="614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148">
                                            <p:txEl>
                                              <p:pRg st="6" end="6"/>
                                            </p:txEl>
                                          </p:spTgt>
                                        </p:tgtEl>
                                        <p:attrNameLst>
                                          <p:attrName>style.visibility</p:attrName>
                                        </p:attrNameLst>
                                      </p:cBhvr>
                                      <p:to>
                                        <p:strVal val="visible"/>
                                      </p:to>
                                    </p:set>
                                    <p:animEffect transition="in" filter="fade">
                                      <p:cBhvr>
                                        <p:cTn id="37" dur="500"/>
                                        <p:tgtEl>
                                          <p:spTgt spid="614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Grp="1" noChangeArrowheads="1"/>
          </p:cNvSpPr>
          <p:nvPr>
            <p:ph type="title"/>
          </p:nvPr>
        </p:nvSpPr>
        <p:spPr/>
        <p:txBody>
          <a:bodyPr/>
          <a:lstStyle/>
          <a:p>
            <a:r>
              <a:rPr lang="zh-CN" altLang="en-US" sz="3200" dirty="0"/>
              <a:t>本课程独特的视角</a:t>
            </a:r>
            <a:endParaRPr lang="en-US" sz="3200" dirty="0"/>
          </a:p>
        </p:txBody>
      </p:sp>
      <p:sp>
        <p:nvSpPr>
          <p:cNvPr id="29700" name="Rectangle 4"/>
          <p:cNvSpPr>
            <a:spLocks noGrp="1" noChangeArrowheads="1"/>
          </p:cNvSpPr>
          <p:nvPr>
            <p:ph type="body" idx="1"/>
          </p:nvPr>
        </p:nvSpPr>
        <p:spPr/>
        <p:txBody>
          <a:bodyPr/>
          <a:lstStyle/>
          <a:p>
            <a:r>
              <a:rPr lang="zh-CN" altLang="en-US" sz="2800" dirty="0"/>
              <a:t>本课程是</a:t>
            </a:r>
            <a:r>
              <a:rPr lang="zh-CN" altLang="en-US" sz="2800" dirty="0">
                <a:solidFill>
                  <a:srgbClr val="FF0000"/>
                </a:solidFill>
              </a:rPr>
              <a:t>从编程者角度出发</a:t>
            </a:r>
            <a:r>
              <a:rPr lang="zh-CN" altLang="en-US" sz="2800" dirty="0"/>
              <a:t>，描述</a:t>
            </a:r>
            <a:r>
              <a:rPr lang="zh-CN" altLang="en-US" sz="2800" kern="1200" dirty="0">
                <a:latin typeface="Times New Roman" pitchFamily="18" charset="0"/>
              </a:rPr>
              <a:t>计算机系统如何执行程序、存储信息和通信</a:t>
            </a:r>
            <a:endParaRPr lang="en-US" altLang="zh-CN" sz="2800" dirty="0"/>
          </a:p>
          <a:p>
            <a:endParaRPr lang="en-US" altLang="zh-CN" sz="2800" dirty="0"/>
          </a:p>
          <a:p>
            <a:r>
              <a:rPr lang="zh-CN" altLang="zh-CN" sz="2800" dirty="0">
                <a:solidFill>
                  <a:srgbClr val="FF0000"/>
                </a:solidFill>
              </a:rPr>
              <a:t>涵盖计算机系统</a:t>
            </a:r>
            <a:r>
              <a:rPr lang="zh-CN" altLang="zh-CN" sz="2800" dirty="0"/>
              <a:t>从上到下的多个层次，包括：</a:t>
            </a:r>
            <a:endParaRPr lang="en-US" altLang="zh-CN" sz="2800" dirty="0"/>
          </a:p>
          <a:p>
            <a:pPr lvl="1"/>
            <a:r>
              <a:rPr lang="zh-CN" altLang="zh-CN" dirty="0"/>
              <a:t>机器语言及其如何通过编译器优化生成</a:t>
            </a:r>
            <a:endParaRPr lang="en-US" altLang="zh-CN" dirty="0"/>
          </a:p>
          <a:p>
            <a:pPr lvl="1"/>
            <a:r>
              <a:rPr lang="zh-CN" altLang="zh-CN" dirty="0"/>
              <a:t>程序性能评估和优化</a:t>
            </a:r>
            <a:endParaRPr lang="en-US" altLang="zh-CN" dirty="0"/>
          </a:p>
          <a:p>
            <a:pPr lvl="1"/>
            <a:r>
              <a:rPr lang="zh-CN" altLang="zh-CN" dirty="0"/>
              <a:t>存储结构组织和管理</a:t>
            </a:r>
            <a:endParaRPr lang="en-US" altLang="zh-CN" dirty="0"/>
          </a:p>
          <a:p>
            <a:pPr lvl="1"/>
            <a:r>
              <a:rPr lang="zh-CN" altLang="zh-CN" dirty="0"/>
              <a:t>网络技术和协议</a:t>
            </a:r>
            <a:endParaRPr lang="en-US" altLang="zh-CN" dirty="0"/>
          </a:p>
          <a:p>
            <a:pPr lvl="1"/>
            <a:r>
              <a:rPr lang="zh-CN" altLang="zh-CN" dirty="0"/>
              <a:t>并行计算的相关知识</a:t>
            </a:r>
          </a:p>
          <a:p>
            <a:endParaRPr lang="en-US" sz="2800" dirty="0"/>
          </a:p>
        </p:txBody>
      </p:sp>
    </p:spTree>
    <p:extLst>
      <p:ext uri="{BB962C8B-B14F-4D97-AF65-F5344CB8AC3E}">
        <p14:creationId xmlns:p14="http://schemas.microsoft.com/office/powerpoint/2010/main" val="1517013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700">
                                            <p:txEl>
                                              <p:pRg st="0" end="0"/>
                                            </p:txEl>
                                          </p:spTgt>
                                        </p:tgtEl>
                                        <p:attrNameLst>
                                          <p:attrName>style.visibility</p:attrName>
                                        </p:attrNameLst>
                                      </p:cBhvr>
                                      <p:to>
                                        <p:strVal val="visible"/>
                                      </p:to>
                                    </p:set>
                                    <p:animEffect transition="in" filter="fade">
                                      <p:cBhvr>
                                        <p:cTn id="7" dur="500"/>
                                        <p:tgtEl>
                                          <p:spTgt spid="2970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9700">
                                            <p:txEl>
                                              <p:pRg st="2" end="2"/>
                                            </p:txEl>
                                          </p:spTgt>
                                        </p:tgtEl>
                                        <p:attrNameLst>
                                          <p:attrName>style.visibility</p:attrName>
                                        </p:attrNameLst>
                                      </p:cBhvr>
                                      <p:to>
                                        <p:strVal val="visible"/>
                                      </p:to>
                                    </p:set>
                                    <p:animEffect transition="in" filter="fade">
                                      <p:cBhvr>
                                        <p:cTn id="12" dur="500"/>
                                        <p:tgtEl>
                                          <p:spTgt spid="29700">
                                            <p:txEl>
                                              <p:pRg st="2" end="2"/>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9700">
                                            <p:txEl>
                                              <p:pRg st="3" end="3"/>
                                            </p:txEl>
                                          </p:spTgt>
                                        </p:tgtEl>
                                        <p:attrNameLst>
                                          <p:attrName>style.visibility</p:attrName>
                                        </p:attrNameLst>
                                      </p:cBhvr>
                                      <p:to>
                                        <p:strVal val="visible"/>
                                      </p:to>
                                    </p:set>
                                    <p:animEffect transition="in" filter="fade">
                                      <p:cBhvr>
                                        <p:cTn id="15" dur="500"/>
                                        <p:tgtEl>
                                          <p:spTgt spid="29700">
                                            <p:txEl>
                                              <p:pRg st="3" end="3"/>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9700">
                                            <p:txEl>
                                              <p:pRg st="4" end="4"/>
                                            </p:txEl>
                                          </p:spTgt>
                                        </p:tgtEl>
                                        <p:attrNameLst>
                                          <p:attrName>style.visibility</p:attrName>
                                        </p:attrNameLst>
                                      </p:cBhvr>
                                      <p:to>
                                        <p:strVal val="visible"/>
                                      </p:to>
                                    </p:set>
                                    <p:animEffect transition="in" filter="fade">
                                      <p:cBhvr>
                                        <p:cTn id="18" dur="500"/>
                                        <p:tgtEl>
                                          <p:spTgt spid="29700">
                                            <p:txEl>
                                              <p:pRg st="4" end="4"/>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9700">
                                            <p:txEl>
                                              <p:pRg st="5" end="5"/>
                                            </p:txEl>
                                          </p:spTgt>
                                        </p:tgtEl>
                                        <p:attrNameLst>
                                          <p:attrName>style.visibility</p:attrName>
                                        </p:attrNameLst>
                                      </p:cBhvr>
                                      <p:to>
                                        <p:strVal val="visible"/>
                                      </p:to>
                                    </p:set>
                                    <p:animEffect transition="in" filter="fade">
                                      <p:cBhvr>
                                        <p:cTn id="21" dur="500"/>
                                        <p:tgtEl>
                                          <p:spTgt spid="29700">
                                            <p:txEl>
                                              <p:pRg st="5" end="5"/>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9700">
                                            <p:txEl>
                                              <p:pRg st="6" end="6"/>
                                            </p:txEl>
                                          </p:spTgt>
                                        </p:tgtEl>
                                        <p:attrNameLst>
                                          <p:attrName>style.visibility</p:attrName>
                                        </p:attrNameLst>
                                      </p:cBhvr>
                                      <p:to>
                                        <p:strVal val="visible"/>
                                      </p:to>
                                    </p:set>
                                    <p:animEffect transition="in" filter="fade">
                                      <p:cBhvr>
                                        <p:cTn id="24" dur="500"/>
                                        <p:tgtEl>
                                          <p:spTgt spid="29700">
                                            <p:txEl>
                                              <p:pRg st="6" end="6"/>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9700">
                                            <p:txEl>
                                              <p:pRg st="7" end="7"/>
                                            </p:txEl>
                                          </p:spTgt>
                                        </p:tgtEl>
                                        <p:attrNameLst>
                                          <p:attrName>style.visibility</p:attrName>
                                        </p:attrNameLst>
                                      </p:cBhvr>
                                      <p:to>
                                        <p:strVal val="visible"/>
                                      </p:to>
                                    </p:set>
                                    <p:animEffect transition="in" filter="fade">
                                      <p:cBhvr>
                                        <p:cTn id="27" dur="500"/>
                                        <p:tgtEl>
                                          <p:spTgt spid="29700">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0"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type="title"/>
          </p:nvPr>
        </p:nvSpPr>
        <p:spPr>
          <a:xfrm>
            <a:off x="381000" y="254000"/>
            <a:ext cx="8382000" cy="1143000"/>
          </a:xfrm>
          <a:ln/>
        </p:spPr>
        <p:txBody>
          <a:bodyPr/>
          <a:lstStyle/>
          <a:p>
            <a:pPr marL="119063" indent="-119063"/>
            <a:r>
              <a:rPr lang="zh-CN" altLang="en-US" sz="3200" b="1" dirty="0"/>
              <a:t> 问题</a:t>
            </a:r>
            <a:r>
              <a:rPr lang="en-US" altLang="zh-CN" sz="3200" b="1" dirty="0"/>
              <a:t>1</a:t>
            </a:r>
            <a:r>
              <a:rPr lang="zh-CN" altLang="en-US" sz="3200" dirty="0"/>
              <a:t>：整型不是整数，浮点型不是实数</a:t>
            </a:r>
            <a:br>
              <a:rPr lang="en-US" altLang="zh-CN" sz="3200" dirty="0"/>
            </a:br>
            <a:r>
              <a:rPr lang="en-US" sz="3200" b="1" dirty="0" err="1"/>
              <a:t>Ints</a:t>
            </a:r>
            <a:r>
              <a:rPr lang="en-US" sz="3200" b="1" dirty="0"/>
              <a:t> are not Integers, Floats are not </a:t>
            </a:r>
            <a:r>
              <a:rPr lang="en-US" sz="3200" b="1" dirty="0" err="1"/>
              <a:t>Reals</a:t>
            </a:r>
            <a:endParaRPr lang="en-US" sz="3200" b="1" dirty="0"/>
          </a:p>
        </p:txBody>
      </p:sp>
      <p:sp>
        <p:nvSpPr>
          <p:cNvPr id="7172" name="Rectangle 4"/>
          <p:cNvSpPr>
            <a:spLocks noGrp="1" noChangeArrowheads="1"/>
          </p:cNvSpPr>
          <p:nvPr>
            <p:ph type="body" idx="1"/>
          </p:nvPr>
        </p:nvSpPr>
        <p:spPr>
          <a:ln/>
        </p:spPr>
        <p:txBody>
          <a:bodyPr/>
          <a:lstStyle/>
          <a:p>
            <a:r>
              <a:rPr lang="zh-CN" altLang="en-US" dirty="0"/>
              <a:t>例</a:t>
            </a:r>
            <a:r>
              <a:rPr lang="en-US" altLang="zh-CN" dirty="0"/>
              <a:t>1.1</a:t>
            </a:r>
            <a:r>
              <a:rPr lang="en-US" b="1" dirty="0"/>
              <a:t>: x</a:t>
            </a:r>
            <a:r>
              <a:rPr lang="en-US" b="1" baseline="32000" dirty="0"/>
              <a:t>2</a:t>
            </a:r>
            <a:r>
              <a:rPr lang="en-US" b="1" dirty="0"/>
              <a:t> ≥ 0</a:t>
            </a:r>
            <a:r>
              <a:rPr lang="zh-CN" altLang="en-US" dirty="0"/>
              <a:t>永远成立吗</a:t>
            </a:r>
            <a:r>
              <a:rPr lang="en-US" b="1" dirty="0"/>
              <a:t>?</a:t>
            </a:r>
          </a:p>
          <a:p>
            <a:pPr marL="552450" lvl="1">
              <a:spcBef>
                <a:spcPts val="1600"/>
              </a:spcBef>
            </a:pPr>
            <a:r>
              <a:rPr lang="zh-CN" altLang="en-US" dirty="0"/>
              <a:t>如果 </a:t>
            </a:r>
            <a:r>
              <a:rPr lang="en-US" altLang="zh-CN" dirty="0"/>
              <a:t>x </a:t>
            </a:r>
            <a:r>
              <a:rPr lang="zh-CN" altLang="en-US" dirty="0"/>
              <a:t>是浮点型，成立</a:t>
            </a:r>
            <a:endParaRPr lang="en-US" altLang="zh-CN" dirty="0"/>
          </a:p>
          <a:p>
            <a:pPr marL="552450" lvl="1">
              <a:spcBef>
                <a:spcPts val="1600"/>
              </a:spcBef>
            </a:pPr>
            <a:r>
              <a:rPr lang="zh-CN" altLang="en-US" dirty="0"/>
              <a:t>如果 </a:t>
            </a:r>
            <a:r>
              <a:rPr lang="en-US" altLang="zh-CN" dirty="0"/>
              <a:t>x </a:t>
            </a:r>
            <a:r>
              <a:rPr lang="zh-CN" altLang="en-US" dirty="0"/>
              <a:t>是整型</a:t>
            </a:r>
            <a:endParaRPr lang="en-US" altLang="zh-CN" dirty="0"/>
          </a:p>
          <a:p>
            <a:pPr marL="838200" lvl="2"/>
            <a:r>
              <a:rPr lang="en-US" dirty="0">
                <a:ea typeface="Zapf Dingbats" charset="2"/>
                <a:cs typeface="Zapf Dingbats" charset="2"/>
              </a:rPr>
              <a:t> 40000 * 40000  </a:t>
            </a:r>
            <a:r>
              <a:rPr lang="en-US" dirty="0">
                <a:ea typeface="Zapf Dingbats" charset="2"/>
                <a:cs typeface="Zapf Dingbats" charset="2"/>
                <a:sym typeface="Wingdings" pitchFamily="2" charset="2"/>
              </a:rPr>
              <a:t></a:t>
            </a:r>
            <a:r>
              <a:rPr lang="en-US" dirty="0">
                <a:ea typeface="Zapf Dingbats" charset="2"/>
                <a:cs typeface="Zapf Dingbats" charset="2"/>
              </a:rPr>
              <a:t> 1600000000</a:t>
            </a:r>
            <a:endParaRPr lang="en-US" dirty="0"/>
          </a:p>
          <a:p>
            <a:pPr marL="838200" lvl="2"/>
            <a:r>
              <a:rPr lang="en-US" dirty="0">
                <a:ea typeface="Zapf Dingbats" charset="2"/>
                <a:cs typeface="Zapf Dingbats" charset="2"/>
              </a:rPr>
              <a:t> 50000 * 50000  </a:t>
            </a:r>
            <a:r>
              <a:rPr lang="en-US" dirty="0">
                <a:ea typeface="Zapf Dingbats" charset="2"/>
                <a:cs typeface="Zapf Dingbats" charset="2"/>
                <a:sym typeface="Wingdings" pitchFamily="2" charset="2"/>
              </a:rPr>
              <a:t></a:t>
            </a:r>
            <a:r>
              <a:rPr lang="zh-CN" altLang="en-US" b="1" dirty="0">
                <a:solidFill>
                  <a:srgbClr val="FF0000"/>
                </a:solidFill>
                <a:ea typeface="Zapf Dingbats" charset="2"/>
                <a:cs typeface="Zapf Dingbats" charset="2"/>
              </a:rPr>
              <a:t> </a:t>
            </a:r>
            <a:r>
              <a:rPr lang="zh-CN" altLang="en-US" b="1" dirty="0">
                <a:solidFill>
                  <a:srgbClr val="FF0000"/>
                </a:solidFill>
              </a:rPr>
              <a:t>负数</a:t>
            </a:r>
            <a:r>
              <a:rPr lang="zh-CN" altLang="en-US" dirty="0"/>
              <a:t>，因为整型有上界溢出</a:t>
            </a:r>
            <a:endParaRPr lang="en-US" dirty="0"/>
          </a:p>
          <a:p>
            <a:endParaRPr lang="en-US" b="1" dirty="0"/>
          </a:p>
          <a:p>
            <a:r>
              <a:rPr lang="zh-CN" altLang="en-US" dirty="0"/>
              <a:t>例</a:t>
            </a:r>
            <a:r>
              <a:rPr lang="en-US" altLang="zh-CN" dirty="0"/>
              <a:t>1.2</a:t>
            </a:r>
            <a:r>
              <a:rPr lang="en-US" dirty="0"/>
              <a:t>: </a:t>
            </a:r>
            <a:r>
              <a:rPr lang="zh-CN" altLang="en-US" dirty="0"/>
              <a:t>是否满足结合律 </a:t>
            </a:r>
            <a:r>
              <a:rPr lang="en-US" b="1" dirty="0"/>
              <a:t>(x + y) + z  =  x + (y + z)?</a:t>
            </a:r>
          </a:p>
          <a:p>
            <a:pPr marL="552450" lvl="1"/>
            <a:r>
              <a:rPr lang="zh-CN" altLang="en-US" dirty="0"/>
              <a:t>如果</a:t>
            </a:r>
            <a:r>
              <a:rPr lang="en-US" altLang="zh-CN" dirty="0"/>
              <a:t>x, y, z</a:t>
            </a:r>
            <a:r>
              <a:rPr lang="zh-CN" altLang="en-US" dirty="0"/>
              <a:t>是整型，满足结合律</a:t>
            </a:r>
            <a:endParaRPr lang="en-US" dirty="0"/>
          </a:p>
          <a:p>
            <a:pPr marL="552450" lvl="1"/>
            <a:r>
              <a:rPr lang="zh-CN" altLang="en-US" dirty="0"/>
              <a:t>如果</a:t>
            </a:r>
            <a:r>
              <a:rPr lang="en-US" altLang="zh-CN" dirty="0"/>
              <a:t>x, y, z</a:t>
            </a:r>
            <a:r>
              <a:rPr lang="zh-CN" altLang="en-US" dirty="0"/>
              <a:t>是浮点型</a:t>
            </a:r>
            <a:endParaRPr lang="en-US" dirty="0"/>
          </a:p>
          <a:p>
            <a:pPr marL="838200" lvl="2"/>
            <a:r>
              <a:rPr lang="en-US" dirty="0"/>
              <a:t> (1e20 + -1e20) + 3.14 </a:t>
            </a:r>
            <a:r>
              <a:rPr lang="en-US" dirty="0">
                <a:sym typeface="Wingdings" pitchFamily="2" charset="2"/>
              </a:rPr>
              <a:t></a:t>
            </a:r>
            <a:r>
              <a:rPr lang="en-US" dirty="0"/>
              <a:t> 3.14</a:t>
            </a:r>
          </a:p>
          <a:p>
            <a:pPr marL="838200" lvl="2"/>
            <a:r>
              <a:rPr lang="en-US" dirty="0"/>
              <a:t> 1e20 + (-1e20 + 3.14) </a:t>
            </a:r>
            <a:r>
              <a:rPr lang="en-US" dirty="0">
                <a:sym typeface="Wingdings" pitchFamily="2" charset="2"/>
              </a:rPr>
              <a:t></a:t>
            </a:r>
            <a:r>
              <a:rPr lang="en-US" dirty="0"/>
              <a:t> </a:t>
            </a:r>
            <a:r>
              <a:rPr lang="en-US" altLang="zh-CN" b="1" dirty="0">
                <a:solidFill>
                  <a:srgbClr val="FF0000"/>
                </a:solidFill>
              </a:rPr>
              <a:t>0</a:t>
            </a:r>
            <a:r>
              <a:rPr lang="zh-CN" altLang="en-US" dirty="0"/>
              <a:t>，因为浮点数精度不同不满足结合律</a:t>
            </a:r>
            <a:endParaRPr lang="en-US"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55496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7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17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17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17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17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172">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172">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172">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172">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17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build="p" bldLvl="3"/>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type="title"/>
          </p:nvPr>
        </p:nvSpPr>
        <p:spPr>
          <a:xfrm>
            <a:off x="357018" y="435678"/>
            <a:ext cx="8329782" cy="762000"/>
          </a:xfrm>
        </p:spPr>
        <p:txBody>
          <a:bodyPr/>
          <a:lstStyle/>
          <a:p>
            <a:r>
              <a:rPr lang="zh-CN" altLang="en-US" sz="3200" dirty="0"/>
              <a:t>计算机系统中的算术 </a:t>
            </a:r>
            <a:r>
              <a:rPr lang="zh-CN" altLang="en-US" sz="3200" dirty="0">
                <a:solidFill>
                  <a:srgbClr val="FF0000"/>
                </a:solidFill>
                <a:latin typeface="Arial"/>
                <a:cs typeface="Arial"/>
              </a:rPr>
              <a:t>≠ </a:t>
            </a:r>
            <a:r>
              <a:rPr lang="zh-CN" altLang="en-US" sz="3200" dirty="0"/>
              <a:t>数学中的算术</a:t>
            </a:r>
            <a:r>
              <a:rPr lang="en-US" altLang="zh-CN" sz="3200" dirty="0"/>
              <a:t>(1/2)</a:t>
            </a:r>
            <a:endParaRPr lang="en-US" sz="3200" b="1" dirty="0"/>
          </a:p>
        </p:txBody>
      </p:sp>
      <p:sp>
        <p:nvSpPr>
          <p:cNvPr id="11268" name="Rectangle 4"/>
          <p:cNvSpPr>
            <a:spLocks noGrp="1" noChangeArrowheads="1"/>
          </p:cNvSpPr>
          <p:nvPr>
            <p:ph type="body" idx="1"/>
          </p:nvPr>
        </p:nvSpPr>
        <p:spPr/>
        <p:txBody>
          <a:bodyPr/>
          <a:lstStyle/>
          <a:p>
            <a:r>
              <a:rPr lang="zh-CN" altLang="en-US" sz="2600" dirty="0"/>
              <a:t>整数性质</a:t>
            </a:r>
            <a:endParaRPr lang="en-US" sz="2600" dirty="0"/>
          </a:p>
          <a:p>
            <a:pPr lvl="1"/>
            <a:r>
              <a:rPr lang="zh-CN" altLang="en-US" sz="2200" dirty="0"/>
              <a:t>交换律</a:t>
            </a:r>
            <a:r>
              <a:rPr lang="en-US" altLang="zh-CN" sz="2200" dirty="0"/>
              <a:t>: </a:t>
            </a:r>
            <a:r>
              <a:rPr lang="en-US" altLang="zh-CN" sz="2200" dirty="0" err="1"/>
              <a:t>a+b</a:t>
            </a:r>
            <a:r>
              <a:rPr lang="en-US" altLang="zh-CN" sz="2200" dirty="0"/>
              <a:t> = </a:t>
            </a:r>
            <a:r>
              <a:rPr lang="en-US" altLang="zh-CN" sz="2200" dirty="0" err="1"/>
              <a:t>b+a</a:t>
            </a:r>
            <a:endParaRPr lang="en-US" altLang="zh-CN" sz="2200" dirty="0"/>
          </a:p>
          <a:p>
            <a:pPr lvl="1"/>
            <a:r>
              <a:rPr lang="zh-CN" altLang="en-US" sz="2200" dirty="0"/>
              <a:t>结合律</a:t>
            </a:r>
            <a:r>
              <a:rPr lang="en-US" altLang="zh-CN" sz="2200" dirty="0"/>
              <a:t>: </a:t>
            </a:r>
            <a:r>
              <a:rPr lang="en-US" sz="2200" dirty="0"/>
              <a:t>(</a:t>
            </a:r>
            <a:r>
              <a:rPr lang="en-US" sz="2200" dirty="0" err="1"/>
              <a:t>a+b</a:t>
            </a:r>
            <a:r>
              <a:rPr lang="en-US" sz="2200" dirty="0"/>
              <a:t>)+c=a+(</a:t>
            </a:r>
            <a:r>
              <a:rPr lang="en-US" sz="2200" dirty="0" err="1"/>
              <a:t>b+c</a:t>
            </a:r>
            <a:r>
              <a:rPr lang="en-US" sz="2200" dirty="0"/>
              <a:t>)</a:t>
            </a:r>
            <a:endParaRPr lang="en-US" altLang="zh-CN" sz="2200" dirty="0"/>
          </a:p>
          <a:p>
            <a:pPr lvl="1"/>
            <a:r>
              <a:rPr lang="zh-CN" altLang="en-US" sz="2200" dirty="0"/>
              <a:t>分配律</a:t>
            </a:r>
            <a:r>
              <a:rPr lang="en-US" altLang="zh-CN" sz="2200" dirty="0"/>
              <a:t>: </a:t>
            </a:r>
            <a:r>
              <a:rPr lang="en-US" sz="2200" dirty="0"/>
              <a:t>a</a:t>
            </a:r>
            <a:r>
              <a:rPr lang="en-US" sz="2200" dirty="0">
                <a:latin typeface="Arial"/>
                <a:cs typeface="Arial"/>
              </a:rPr>
              <a:t>∙</a:t>
            </a:r>
            <a:r>
              <a:rPr lang="en-US" sz="2200" dirty="0"/>
              <a:t>(</a:t>
            </a:r>
            <a:r>
              <a:rPr lang="en-US" sz="2200" dirty="0" err="1"/>
              <a:t>b+c</a:t>
            </a:r>
            <a:r>
              <a:rPr lang="en-US" sz="2200" dirty="0"/>
              <a:t>)=</a:t>
            </a:r>
            <a:r>
              <a:rPr lang="en-US" sz="2200" dirty="0" err="1"/>
              <a:t>a</a:t>
            </a:r>
            <a:r>
              <a:rPr lang="en-US" sz="2200" dirty="0" err="1">
                <a:latin typeface="Arial"/>
                <a:cs typeface="Arial"/>
              </a:rPr>
              <a:t>∙b</a:t>
            </a:r>
            <a:r>
              <a:rPr lang="en-US" sz="2200" dirty="0">
                <a:latin typeface="Arial"/>
                <a:cs typeface="Arial"/>
              </a:rPr>
              <a:t> </a:t>
            </a:r>
            <a:r>
              <a:rPr lang="en-US" sz="2200" dirty="0"/>
              <a:t>+ </a:t>
            </a:r>
            <a:r>
              <a:rPr lang="en-US" sz="2200" dirty="0" err="1"/>
              <a:t>a</a:t>
            </a:r>
            <a:r>
              <a:rPr lang="en-US" sz="2200" dirty="0" err="1">
                <a:latin typeface="Arial"/>
                <a:cs typeface="Arial"/>
              </a:rPr>
              <a:t>∙</a:t>
            </a:r>
            <a:r>
              <a:rPr lang="en-US" sz="2200" dirty="0" err="1"/>
              <a:t>c</a:t>
            </a:r>
            <a:endParaRPr lang="en-US" sz="2200" dirty="0"/>
          </a:p>
          <a:p>
            <a:pPr lvl="1"/>
            <a:r>
              <a:rPr lang="zh-CN" altLang="en-US" sz="2200" dirty="0"/>
              <a:t>整型运算满足以上性质</a:t>
            </a:r>
            <a:endParaRPr lang="en-US" altLang="zh-CN" sz="2200" dirty="0"/>
          </a:p>
          <a:p>
            <a:endParaRPr lang="en-US" altLang="zh-CN" sz="2600" dirty="0"/>
          </a:p>
          <a:p>
            <a:r>
              <a:rPr lang="zh-CN" altLang="en-US" sz="2600" dirty="0"/>
              <a:t>实数性质</a:t>
            </a:r>
            <a:endParaRPr lang="en-US" sz="2600" dirty="0"/>
          </a:p>
          <a:p>
            <a:pPr lvl="1"/>
            <a:r>
              <a:rPr lang="zh-CN" altLang="en-US" sz="2200" dirty="0"/>
              <a:t>单调性：</a:t>
            </a:r>
            <a:r>
              <a:rPr lang="en-US" altLang="zh-CN" sz="2200" dirty="0"/>
              <a:t>if a </a:t>
            </a:r>
            <a:r>
              <a:rPr lang="en-US" altLang="zh-CN" sz="2200" dirty="0">
                <a:latin typeface="Arial"/>
                <a:cs typeface="Arial"/>
              </a:rPr>
              <a:t>≥ </a:t>
            </a:r>
            <a:r>
              <a:rPr lang="en-US" altLang="zh-CN" sz="2200" dirty="0"/>
              <a:t>b, c </a:t>
            </a:r>
            <a:r>
              <a:rPr lang="en-US" altLang="zh-CN" sz="2200" dirty="0">
                <a:latin typeface="Arial"/>
                <a:cs typeface="Arial"/>
              </a:rPr>
              <a:t>≥ </a:t>
            </a:r>
            <a:r>
              <a:rPr lang="en-US" altLang="zh-CN" sz="2200" dirty="0"/>
              <a:t>0, then (</a:t>
            </a:r>
            <a:r>
              <a:rPr lang="en-US" altLang="zh-CN" sz="2200" dirty="0" err="1"/>
              <a:t>a+c</a:t>
            </a:r>
            <a:r>
              <a:rPr lang="en-US" altLang="zh-CN" sz="2200" dirty="0"/>
              <a:t>) </a:t>
            </a:r>
            <a:r>
              <a:rPr lang="en-US" altLang="zh-CN" sz="2200" dirty="0">
                <a:latin typeface="Arial"/>
                <a:cs typeface="Arial"/>
              </a:rPr>
              <a:t>≥ </a:t>
            </a:r>
            <a:r>
              <a:rPr lang="en-US" altLang="zh-CN" sz="2200" dirty="0"/>
              <a:t>(</a:t>
            </a:r>
            <a:r>
              <a:rPr lang="en-US" altLang="zh-CN" sz="2200" dirty="0" err="1"/>
              <a:t>b+c</a:t>
            </a:r>
            <a:r>
              <a:rPr lang="en-US" altLang="zh-CN" sz="2200" dirty="0"/>
              <a:t>)</a:t>
            </a:r>
          </a:p>
          <a:p>
            <a:pPr lvl="1"/>
            <a:r>
              <a:rPr lang="zh-CN" altLang="en-US" sz="2200" dirty="0"/>
              <a:t>浮点型运算满足单调性</a:t>
            </a:r>
            <a:endParaRPr lang="en-US" altLang="zh-CN" sz="2200" dirty="0"/>
          </a:p>
          <a:p>
            <a:pPr lvl="1"/>
            <a:endParaRPr lang="en-US" altLang="zh-CN" sz="2200" dirty="0"/>
          </a:p>
          <a:p>
            <a:pPr lvl="1"/>
            <a:endParaRPr lang="en-US" altLang="zh-CN" sz="2200" dirty="0"/>
          </a:p>
        </p:txBody>
      </p:sp>
    </p:spTree>
    <p:extLst>
      <p:ext uri="{BB962C8B-B14F-4D97-AF65-F5344CB8AC3E}">
        <p14:creationId xmlns:p14="http://schemas.microsoft.com/office/powerpoint/2010/main" val="39544166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type="title"/>
          </p:nvPr>
        </p:nvSpPr>
        <p:spPr>
          <a:xfrm>
            <a:off x="357018" y="435678"/>
            <a:ext cx="8329782" cy="762000"/>
          </a:xfrm>
        </p:spPr>
        <p:txBody>
          <a:bodyPr/>
          <a:lstStyle/>
          <a:p>
            <a:r>
              <a:rPr lang="zh-CN" altLang="en-US" sz="3200" dirty="0"/>
              <a:t>计算机系统中的算术 </a:t>
            </a:r>
            <a:r>
              <a:rPr lang="zh-CN" altLang="en-US" sz="3200" dirty="0">
                <a:solidFill>
                  <a:srgbClr val="FF0000"/>
                </a:solidFill>
                <a:latin typeface="Arial"/>
                <a:cs typeface="Arial"/>
              </a:rPr>
              <a:t>≠ </a:t>
            </a:r>
            <a:r>
              <a:rPr lang="zh-CN" altLang="en-US" sz="3200" dirty="0"/>
              <a:t>数学中的算术</a:t>
            </a:r>
            <a:r>
              <a:rPr lang="en-US" altLang="zh-CN" sz="3200" dirty="0"/>
              <a:t>(2/2)</a:t>
            </a:r>
            <a:endParaRPr lang="en-US" sz="3200" b="1" dirty="0"/>
          </a:p>
        </p:txBody>
      </p:sp>
      <p:sp>
        <p:nvSpPr>
          <p:cNvPr id="11268" name="Rectangle 4"/>
          <p:cNvSpPr>
            <a:spLocks noGrp="1" noChangeArrowheads="1"/>
          </p:cNvSpPr>
          <p:nvPr>
            <p:ph type="body" idx="1"/>
          </p:nvPr>
        </p:nvSpPr>
        <p:spPr>
          <a:xfrm>
            <a:off x="396875" y="1362075"/>
            <a:ext cx="8670925" cy="4972050"/>
          </a:xfrm>
        </p:spPr>
        <p:txBody>
          <a:bodyPr/>
          <a:lstStyle/>
          <a:p>
            <a:r>
              <a:rPr lang="zh-CN" altLang="en-US" dirty="0"/>
              <a:t>有些性质在计算机系统中并不成立</a:t>
            </a:r>
            <a:endParaRPr lang="en-US" b="1" dirty="0"/>
          </a:p>
          <a:p>
            <a:pPr lvl="1"/>
            <a:r>
              <a:rPr lang="zh-CN" altLang="en-US" dirty="0"/>
              <a:t>计算机系统只能表示“</a:t>
            </a:r>
            <a:r>
              <a:rPr lang="zh-CN" altLang="en-US" b="1" dirty="0">
                <a:solidFill>
                  <a:srgbClr val="FF0000"/>
                </a:solidFill>
              </a:rPr>
              <a:t>有限大小的数</a:t>
            </a:r>
            <a:r>
              <a:rPr lang="zh-CN" altLang="en-US" dirty="0"/>
              <a:t>”：溢出问题</a:t>
            </a:r>
            <a:r>
              <a:rPr lang="zh-CN" altLang="en-US" sz="1800" dirty="0"/>
              <a:t>（例</a:t>
            </a:r>
            <a:r>
              <a:rPr lang="en-US" altLang="zh-CN" sz="1800" dirty="0"/>
              <a:t>1.1</a:t>
            </a:r>
            <a:r>
              <a:rPr lang="zh-CN" altLang="en-US" sz="1800" dirty="0"/>
              <a:t>）</a:t>
            </a:r>
            <a:endParaRPr lang="en-US" altLang="zh-CN" sz="1800" dirty="0"/>
          </a:p>
          <a:p>
            <a:pPr lvl="1"/>
            <a:r>
              <a:rPr lang="zh-CN" altLang="en-US" dirty="0"/>
              <a:t>浮点型不满足结合律：</a:t>
            </a:r>
            <a:r>
              <a:rPr lang="zh-CN" altLang="en-US" b="1" dirty="0">
                <a:solidFill>
                  <a:srgbClr val="FF0000"/>
                </a:solidFill>
              </a:rPr>
              <a:t>舍入操作会造成精度误差</a:t>
            </a:r>
            <a:r>
              <a:rPr lang="zh-CN" altLang="en-US" sz="1800" dirty="0"/>
              <a:t>（例</a:t>
            </a:r>
            <a:r>
              <a:rPr lang="en-US" altLang="zh-CN" sz="1800" dirty="0"/>
              <a:t>1.2</a:t>
            </a:r>
            <a:r>
              <a:rPr lang="zh-CN" altLang="en-US" sz="1800" dirty="0"/>
              <a:t>）</a:t>
            </a:r>
            <a:endParaRPr lang="en-US" sz="1800" dirty="0"/>
          </a:p>
          <a:p>
            <a:pPr lvl="1"/>
            <a:r>
              <a:rPr lang="zh-CN" altLang="en-US" dirty="0"/>
              <a:t>需要记住计算机中不同数据类型所满足的数学性质</a:t>
            </a:r>
            <a:endParaRPr lang="en-US" altLang="zh-CN" dirty="0"/>
          </a:p>
          <a:p>
            <a:pPr lvl="1"/>
            <a:r>
              <a:rPr lang="zh-CN" altLang="en-US" dirty="0"/>
              <a:t>对编译器和</a:t>
            </a:r>
            <a:r>
              <a:rPr lang="zh-CN" altLang="en-US" kern="1200" dirty="0">
                <a:latin typeface="Times New Roman" pitchFamily="18" charset="0"/>
              </a:rPr>
              <a:t>科学计算程序员尤为</a:t>
            </a:r>
            <a:r>
              <a:rPr lang="zh-CN" altLang="en-US" dirty="0"/>
              <a:t>重要：因为缺少一些数学性质会使得解决某些简单问题变得麻烦。</a:t>
            </a:r>
            <a:endParaRPr lang="en-US" altLang="zh-CN" dirty="0"/>
          </a:p>
          <a:p>
            <a:r>
              <a:rPr lang="zh-CN" altLang="en-US" dirty="0"/>
              <a:t>例</a:t>
            </a:r>
            <a:r>
              <a:rPr lang="en-US" altLang="zh-CN" dirty="0"/>
              <a:t>1.3</a:t>
            </a:r>
            <a:r>
              <a:rPr lang="zh-CN" altLang="en-US" dirty="0"/>
              <a:t>：</a:t>
            </a:r>
            <a:endParaRPr lang="en-US" altLang="zh-CN" dirty="0"/>
          </a:p>
          <a:p>
            <a:pPr lvl="1"/>
            <a:r>
              <a:rPr lang="zh-CN" altLang="en-US" dirty="0"/>
              <a:t>两个整型</a:t>
            </a:r>
            <a:r>
              <a:rPr lang="en-US" altLang="zh-CN" dirty="0"/>
              <a:t>a</a:t>
            </a:r>
            <a:r>
              <a:rPr lang="zh-CN" altLang="en-US" dirty="0"/>
              <a:t>和</a:t>
            </a:r>
            <a:r>
              <a:rPr lang="en-US" altLang="zh-CN" dirty="0"/>
              <a:t>b</a:t>
            </a:r>
            <a:r>
              <a:rPr lang="zh-CN" altLang="en-US" dirty="0"/>
              <a:t>是否相等：</a:t>
            </a:r>
            <a:r>
              <a:rPr lang="en-US" altLang="zh-CN" dirty="0"/>
              <a:t>a == b </a:t>
            </a:r>
          </a:p>
          <a:p>
            <a:pPr lvl="1"/>
            <a:r>
              <a:rPr lang="zh-CN" altLang="en-US" dirty="0"/>
              <a:t>两个浮点型</a:t>
            </a:r>
            <a:r>
              <a:rPr lang="en-US" altLang="zh-CN" dirty="0"/>
              <a:t>a</a:t>
            </a:r>
            <a:r>
              <a:rPr lang="zh-CN" altLang="en-US" dirty="0"/>
              <a:t>和</a:t>
            </a:r>
            <a:r>
              <a:rPr lang="en-US" altLang="zh-CN" dirty="0"/>
              <a:t>b</a:t>
            </a:r>
            <a:r>
              <a:rPr lang="zh-CN" altLang="en-US" dirty="0"/>
              <a:t>是否相等：</a:t>
            </a:r>
            <a:r>
              <a:rPr lang="en-US" altLang="zh-CN" dirty="0"/>
              <a:t>a == b </a:t>
            </a:r>
          </a:p>
          <a:p>
            <a:pPr lvl="2"/>
            <a:r>
              <a:rPr lang="zh-CN" altLang="en-US" dirty="0"/>
              <a:t>因为两个数精度可能不同</a:t>
            </a:r>
            <a:endParaRPr lang="en-US" altLang="zh-CN" dirty="0"/>
          </a:p>
          <a:p>
            <a:pPr lvl="2"/>
            <a:r>
              <a:rPr lang="zh-CN" altLang="en-US" dirty="0"/>
              <a:t>正确方法</a:t>
            </a:r>
            <a:r>
              <a:rPr lang="en-US" altLang="zh-CN" dirty="0"/>
              <a:t>——</a:t>
            </a:r>
            <a:r>
              <a:rPr lang="zh-CN" altLang="en-US" dirty="0"/>
              <a:t>作差取绝对值</a:t>
            </a:r>
            <a:endParaRPr lang="en-US" altLang="zh-CN" dirty="0"/>
          </a:p>
          <a:p>
            <a:pPr lvl="2">
              <a:buNone/>
            </a:pPr>
            <a:r>
              <a:rPr lang="en-US" altLang="zh-CN" dirty="0"/>
              <a:t>     </a:t>
            </a:r>
            <a:r>
              <a:rPr lang="en-US" altLang="zh-CN" dirty="0" err="1"/>
              <a:t>fabs</a:t>
            </a:r>
            <a:r>
              <a:rPr lang="en-US" altLang="zh-CN" dirty="0"/>
              <a:t> (a-b)&lt;= epsilon, (epsilon</a:t>
            </a:r>
            <a:r>
              <a:rPr lang="zh-CN" altLang="en-US" dirty="0"/>
              <a:t>是很小的数，如</a:t>
            </a:r>
            <a:r>
              <a:rPr lang="en-US" altLang="zh-CN" dirty="0"/>
              <a:t>0.00001)</a:t>
            </a:r>
          </a:p>
        </p:txBody>
      </p:sp>
      <p:pic>
        <p:nvPicPr>
          <p:cNvPr id="4" name="Picture 3" descr="emoticon_sad.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91200" y="4953000"/>
            <a:ext cx="378600" cy="378600"/>
          </a:xfrm>
          <a:prstGeom prst="rect">
            <a:avLst/>
          </a:prstGeom>
        </p:spPr>
      </p:pic>
      <p:pic>
        <p:nvPicPr>
          <p:cNvPr id="5" name="Picture 4" descr="emoticon_smile.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2600" y="4495800"/>
            <a:ext cx="378600" cy="378600"/>
          </a:xfrm>
          <a:prstGeom prst="rect">
            <a:avLst/>
          </a:prstGeom>
        </p:spPr>
      </p:pic>
    </p:spTree>
    <p:extLst>
      <p:ext uri="{BB962C8B-B14F-4D97-AF65-F5344CB8AC3E}">
        <p14:creationId xmlns:p14="http://schemas.microsoft.com/office/powerpoint/2010/main" val="2918069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268">
                                            <p:txEl>
                                              <p:pRg st="0" end="0"/>
                                            </p:txEl>
                                          </p:spTgt>
                                        </p:tgtEl>
                                        <p:attrNameLst>
                                          <p:attrName>style.visibility</p:attrName>
                                        </p:attrNameLst>
                                      </p:cBhvr>
                                      <p:to>
                                        <p:strVal val="visible"/>
                                      </p:to>
                                    </p:set>
                                    <p:animEffect transition="in" filter="fade">
                                      <p:cBhvr>
                                        <p:cTn id="7" dur="500"/>
                                        <p:tgtEl>
                                          <p:spTgt spid="1126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268">
                                            <p:txEl>
                                              <p:pRg st="1" end="1"/>
                                            </p:txEl>
                                          </p:spTgt>
                                        </p:tgtEl>
                                        <p:attrNameLst>
                                          <p:attrName>style.visibility</p:attrName>
                                        </p:attrNameLst>
                                      </p:cBhvr>
                                      <p:to>
                                        <p:strVal val="visible"/>
                                      </p:to>
                                    </p:set>
                                    <p:animEffect transition="in" filter="fade">
                                      <p:cBhvr>
                                        <p:cTn id="12" dur="500"/>
                                        <p:tgtEl>
                                          <p:spTgt spid="1126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268">
                                            <p:txEl>
                                              <p:pRg st="2" end="2"/>
                                            </p:txEl>
                                          </p:spTgt>
                                        </p:tgtEl>
                                        <p:attrNameLst>
                                          <p:attrName>style.visibility</p:attrName>
                                        </p:attrNameLst>
                                      </p:cBhvr>
                                      <p:to>
                                        <p:strVal val="visible"/>
                                      </p:to>
                                    </p:set>
                                    <p:animEffect transition="in" filter="fade">
                                      <p:cBhvr>
                                        <p:cTn id="17" dur="500"/>
                                        <p:tgtEl>
                                          <p:spTgt spid="1126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268">
                                            <p:txEl>
                                              <p:pRg st="3" end="3"/>
                                            </p:txEl>
                                          </p:spTgt>
                                        </p:tgtEl>
                                        <p:attrNameLst>
                                          <p:attrName>style.visibility</p:attrName>
                                        </p:attrNameLst>
                                      </p:cBhvr>
                                      <p:to>
                                        <p:strVal val="visible"/>
                                      </p:to>
                                    </p:set>
                                    <p:animEffect transition="in" filter="fade">
                                      <p:cBhvr>
                                        <p:cTn id="22" dur="500"/>
                                        <p:tgtEl>
                                          <p:spTgt spid="1126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268">
                                            <p:txEl>
                                              <p:pRg st="4" end="4"/>
                                            </p:txEl>
                                          </p:spTgt>
                                        </p:tgtEl>
                                        <p:attrNameLst>
                                          <p:attrName>style.visibility</p:attrName>
                                        </p:attrNameLst>
                                      </p:cBhvr>
                                      <p:to>
                                        <p:strVal val="visible"/>
                                      </p:to>
                                    </p:set>
                                    <p:animEffect transition="in" filter="fade">
                                      <p:cBhvr>
                                        <p:cTn id="27" dur="500"/>
                                        <p:tgtEl>
                                          <p:spTgt spid="1126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268">
                                            <p:txEl>
                                              <p:pRg st="5" end="5"/>
                                            </p:txEl>
                                          </p:spTgt>
                                        </p:tgtEl>
                                        <p:attrNameLst>
                                          <p:attrName>style.visibility</p:attrName>
                                        </p:attrNameLst>
                                      </p:cBhvr>
                                      <p:to>
                                        <p:strVal val="visible"/>
                                      </p:to>
                                    </p:set>
                                    <p:animEffect transition="in" filter="fade">
                                      <p:cBhvr>
                                        <p:cTn id="32" dur="500"/>
                                        <p:tgtEl>
                                          <p:spTgt spid="11268">
                                            <p:txEl>
                                              <p:pRg st="5" end="5"/>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1268">
                                            <p:txEl>
                                              <p:pRg st="6" end="6"/>
                                            </p:txEl>
                                          </p:spTgt>
                                        </p:tgtEl>
                                        <p:attrNameLst>
                                          <p:attrName>style.visibility</p:attrName>
                                        </p:attrNameLst>
                                      </p:cBhvr>
                                      <p:to>
                                        <p:strVal val="visible"/>
                                      </p:to>
                                    </p:set>
                                    <p:animEffect transition="in" filter="fade">
                                      <p:cBhvr>
                                        <p:cTn id="35" dur="500"/>
                                        <p:tgtEl>
                                          <p:spTgt spid="11268">
                                            <p:txEl>
                                              <p:pRg st="6" end="6"/>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1268">
                                            <p:txEl>
                                              <p:pRg st="7" end="7"/>
                                            </p:txEl>
                                          </p:spTgt>
                                        </p:tgtEl>
                                        <p:attrNameLst>
                                          <p:attrName>style.visibility</p:attrName>
                                        </p:attrNameLst>
                                      </p:cBhvr>
                                      <p:to>
                                        <p:strVal val="visible"/>
                                      </p:to>
                                    </p:set>
                                    <p:animEffect transition="in" filter="fade">
                                      <p:cBhvr>
                                        <p:cTn id="38" dur="500"/>
                                        <p:tgtEl>
                                          <p:spTgt spid="11268">
                                            <p:txEl>
                                              <p:pRg st="7" end="7"/>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nodeType="click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blinds(horizontal)">
                                      <p:cBhvr>
                                        <p:cTn id="43" dur="500"/>
                                        <p:tgtEl>
                                          <p:spTgt spid="5"/>
                                        </p:tgtEl>
                                      </p:cBhvr>
                                    </p:animEffect>
                                  </p:childTnLst>
                                </p:cTn>
                              </p:par>
                              <p:par>
                                <p:cTn id="44" presetID="3" presetClass="entr" presetSubtype="10" fill="hold" nodeType="with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blinds(horizontal)">
                                      <p:cBhvr>
                                        <p:cTn id="46" dur="500"/>
                                        <p:tgtEl>
                                          <p:spTgt spid="4"/>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1268">
                                            <p:txEl>
                                              <p:pRg st="8" end="8"/>
                                            </p:txEl>
                                          </p:spTgt>
                                        </p:tgtEl>
                                        <p:attrNameLst>
                                          <p:attrName>style.visibility</p:attrName>
                                        </p:attrNameLst>
                                      </p:cBhvr>
                                      <p:to>
                                        <p:strVal val="visible"/>
                                      </p:to>
                                    </p:set>
                                    <p:animEffect transition="in" filter="fade">
                                      <p:cBhvr>
                                        <p:cTn id="51" dur="500"/>
                                        <p:tgtEl>
                                          <p:spTgt spid="11268">
                                            <p:txEl>
                                              <p:pRg st="8" end="8"/>
                                            </p:txEl>
                                          </p:spTgt>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1268">
                                            <p:txEl>
                                              <p:pRg st="9" end="9"/>
                                            </p:txEl>
                                          </p:spTgt>
                                        </p:tgtEl>
                                        <p:attrNameLst>
                                          <p:attrName>style.visibility</p:attrName>
                                        </p:attrNameLst>
                                      </p:cBhvr>
                                      <p:to>
                                        <p:strVal val="visible"/>
                                      </p:to>
                                    </p:set>
                                    <p:animEffect transition="in" filter="fade">
                                      <p:cBhvr>
                                        <p:cTn id="54" dur="500"/>
                                        <p:tgtEl>
                                          <p:spTgt spid="11268">
                                            <p:txEl>
                                              <p:pRg st="9" end="9"/>
                                            </p:txEl>
                                          </p:spTgt>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1268">
                                            <p:txEl>
                                              <p:pRg st="10" end="10"/>
                                            </p:txEl>
                                          </p:spTgt>
                                        </p:tgtEl>
                                        <p:attrNameLst>
                                          <p:attrName>style.visibility</p:attrName>
                                        </p:attrNameLst>
                                      </p:cBhvr>
                                      <p:to>
                                        <p:strVal val="visible"/>
                                      </p:to>
                                    </p:set>
                                    <p:animEffect transition="in" filter="fade">
                                      <p:cBhvr>
                                        <p:cTn id="57" dur="500"/>
                                        <p:tgtEl>
                                          <p:spTgt spid="11268">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type="title"/>
          </p:nvPr>
        </p:nvSpPr>
        <p:spPr/>
        <p:txBody>
          <a:bodyPr/>
          <a:lstStyle/>
          <a:p>
            <a:r>
              <a:rPr lang="zh-CN" altLang="en-US" sz="3200" dirty="0"/>
              <a:t> 问题</a:t>
            </a:r>
            <a:r>
              <a:rPr lang="en-US" altLang="zh-CN" sz="3200" dirty="0"/>
              <a:t>2</a:t>
            </a:r>
            <a:r>
              <a:rPr lang="zh-CN" altLang="en-US" sz="3200" dirty="0"/>
              <a:t>：了解汇编 </a:t>
            </a:r>
            <a:r>
              <a:rPr lang="en-US" altLang="zh-CN" sz="3200" dirty="0"/>
              <a:t>(1/4)</a:t>
            </a:r>
            <a:br>
              <a:rPr lang="en-US" altLang="zh-CN" sz="3200" dirty="0"/>
            </a:br>
            <a:r>
              <a:rPr lang="en-US" sz="3200" b="1" dirty="0"/>
              <a:t>You’ve Got to Know Assembly</a:t>
            </a:r>
          </a:p>
        </p:txBody>
      </p:sp>
      <p:sp>
        <p:nvSpPr>
          <p:cNvPr id="12292" name="Rectangle 4"/>
          <p:cNvSpPr>
            <a:spLocks noGrp="1" noChangeArrowheads="1"/>
          </p:cNvSpPr>
          <p:nvPr>
            <p:ph type="body" idx="1"/>
          </p:nvPr>
        </p:nvSpPr>
        <p:spPr>
          <a:xfrm>
            <a:off x="396875" y="1371600"/>
            <a:ext cx="7896225" cy="4972050"/>
          </a:xfrm>
        </p:spPr>
        <p:txBody>
          <a:bodyPr/>
          <a:lstStyle/>
          <a:p>
            <a:pPr marL="0" indent="0">
              <a:buNone/>
            </a:pPr>
            <a:r>
              <a:rPr lang="zh-CN" altLang="en-US" sz="2800" dirty="0">
                <a:solidFill>
                  <a:srgbClr val="FF0000"/>
                </a:solidFill>
                <a:sym typeface="Wingdings" pitchFamily="2" charset="2"/>
              </a:rPr>
              <a:t>可能你永远都不会去写汇编程序，但是</a:t>
            </a:r>
            <a:r>
              <a:rPr lang="en-US" altLang="zh-CN" sz="2800" dirty="0">
                <a:solidFill>
                  <a:srgbClr val="FF0000"/>
                </a:solidFill>
                <a:sym typeface="Wingdings" pitchFamily="2" charset="2"/>
              </a:rPr>
              <a:t>……</a:t>
            </a:r>
          </a:p>
          <a:p>
            <a:pPr marL="0" indent="0">
              <a:buNone/>
            </a:pPr>
            <a:r>
              <a:rPr lang="zh-CN" altLang="en-US" sz="2800" dirty="0">
                <a:solidFill>
                  <a:srgbClr val="FF0000"/>
                </a:solidFill>
                <a:sym typeface="Wingdings" pitchFamily="2" charset="2"/>
              </a:rPr>
              <a:t>有助于了解机器层面的程序执行模型</a:t>
            </a:r>
            <a:endParaRPr lang="en-US" altLang="zh-CN" sz="2800" dirty="0">
              <a:solidFill>
                <a:srgbClr val="FF0000"/>
              </a:solidFill>
              <a:sym typeface="Wingdings" pitchFamily="2" charset="2"/>
            </a:endParaRPr>
          </a:p>
          <a:p>
            <a:pPr defTabSz="965058">
              <a:spcBef>
                <a:spcPct val="0"/>
              </a:spcBef>
              <a:defRPr/>
            </a:pPr>
            <a:r>
              <a:rPr lang="zh-CN" altLang="en-US" sz="2800" dirty="0">
                <a:sym typeface="Wingdings" pitchFamily="2" charset="2"/>
              </a:rPr>
              <a:t>帮助查找底层实现相关的程序错误（</a:t>
            </a:r>
            <a:r>
              <a:rPr lang="en-US" altLang="zh-CN" sz="2800" dirty="0">
                <a:sym typeface="Wingdings" pitchFamily="2" charset="2"/>
              </a:rPr>
              <a:t>bug</a:t>
            </a:r>
            <a:r>
              <a:rPr lang="zh-CN" altLang="en-US" sz="2800" dirty="0">
                <a:sym typeface="Wingdings" pitchFamily="2" charset="2"/>
              </a:rPr>
              <a:t>）</a:t>
            </a:r>
            <a:endParaRPr lang="en-US" altLang="zh-CN" sz="2800" dirty="0">
              <a:sym typeface="Wingdings" pitchFamily="2" charset="2"/>
            </a:endParaRPr>
          </a:p>
          <a:p>
            <a:pPr lvl="1"/>
            <a:r>
              <a:rPr lang="zh-CN" altLang="en-US" sz="2200" b="1" dirty="0">
                <a:effectLst>
                  <a:outerShdw blurRad="38100" dist="38100" dir="2700000" algn="tl">
                    <a:srgbClr val="000000">
                      <a:alpha val="43137"/>
                    </a:srgbClr>
                  </a:outerShdw>
                </a:effectLst>
              </a:rPr>
              <a:t>例</a:t>
            </a:r>
            <a:r>
              <a:rPr lang="en-US" altLang="zh-CN" sz="2200" b="1" dirty="0">
                <a:effectLst>
                  <a:outerShdw blurRad="38100" dist="38100" dir="2700000" algn="tl">
                    <a:srgbClr val="000000">
                      <a:alpha val="43137"/>
                    </a:srgbClr>
                  </a:outerShdw>
                </a:effectLst>
              </a:rPr>
              <a:t>2.1</a:t>
            </a:r>
            <a:r>
              <a:rPr lang="zh-CN" altLang="en-US" sz="2200" dirty="0"/>
              <a:t>：比较整型</a:t>
            </a:r>
            <a:r>
              <a:rPr lang="en-US" altLang="zh-CN" sz="2200" dirty="0"/>
              <a:t>(</a:t>
            </a:r>
            <a:r>
              <a:rPr lang="en-US" altLang="en-US" sz="2200" dirty="0" err="1"/>
              <a:t>int</a:t>
            </a:r>
            <a:r>
              <a:rPr lang="en-US" altLang="zh-CN" sz="2200" dirty="0"/>
              <a:t>)</a:t>
            </a:r>
            <a:r>
              <a:rPr lang="zh-CN" altLang="en-US" sz="2200" dirty="0"/>
              <a:t>、无符号整型</a:t>
            </a:r>
            <a:r>
              <a:rPr lang="en-US" altLang="zh-CN" sz="2200" dirty="0"/>
              <a:t>(</a:t>
            </a:r>
            <a:r>
              <a:rPr lang="en-US" altLang="en-US" sz="2200" dirty="0"/>
              <a:t>unsigned </a:t>
            </a:r>
            <a:r>
              <a:rPr lang="en-US" altLang="en-US" sz="2200" dirty="0" err="1"/>
              <a:t>int</a:t>
            </a:r>
            <a:r>
              <a:rPr lang="en-US" altLang="zh-CN" sz="2200" dirty="0"/>
              <a:t>)</a:t>
            </a:r>
          </a:p>
          <a:p>
            <a:pPr lvl="1"/>
            <a:r>
              <a:rPr lang="en-US" altLang="zh-CN" sz="2200" dirty="0"/>
              <a:t>d = −1 &lt;  TOTAL=12</a:t>
            </a:r>
            <a:r>
              <a:rPr lang="zh-CN" altLang="en-US" sz="2200" dirty="0"/>
              <a:t>，理应输出</a:t>
            </a:r>
            <a:r>
              <a:rPr lang="en-US" altLang="zh-CN" sz="2200" dirty="0"/>
              <a:t>small</a:t>
            </a:r>
            <a:r>
              <a:rPr lang="zh-CN" altLang="en-US" sz="2200" dirty="0"/>
              <a:t>，但结果却是</a:t>
            </a:r>
            <a:r>
              <a:rPr lang="en-US" altLang="zh-CN" sz="2200" dirty="0"/>
              <a:t>large</a:t>
            </a:r>
          </a:p>
          <a:p>
            <a:pPr lvl="2"/>
            <a:r>
              <a:rPr lang="en-US" altLang="zh-CN" dirty="0" err="1"/>
              <a:t>sizeof</a:t>
            </a:r>
            <a:r>
              <a:rPr lang="en-US" altLang="zh-CN" dirty="0"/>
              <a:t>()</a:t>
            </a:r>
            <a:r>
              <a:rPr lang="zh-CN" altLang="en-US" dirty="0"/>
              <a:t>的返回值是</a:t>
            </a:r>
            <a:r>
              <a:rPr lang="en-US" altLang="zh-CN" dirty="0"/>
              <a:t>unsigned </a:t>
            </a:r>
            <a:r>
              <a:rPr lang="en-US" altLang="zh-CN" dirty="0" err="1"/>
              <a:t>int</a:t>
            </a:r>
            <a:r>
              <a:rPr lang="zh-CN" altLang="en-US" dirty="0"/>
              <a:t>；</a:t>
            </a:r>
            <a:endParaRPr lang="en-US" altLang="zh-CN" dirty="0"/>
          </a:p>
          <a:p>
            <a:pPr lvl="2"/>
            <a:r>
              <a:rPr lang="en-US" altLang="zh-CN" dirty="0"/>
              <a:t>if</a:t>
            </a:r>
            <a:r>
              <a:rPr lang="zh-CN" altLang="en-US" dirty="0"/>
              <a:t>语句作比较时，编译器认为</a:t>
            </a:r>
            <a:r>
              <a:rPr lang="en-US" altLang="zh-CN" dirty="0"/>
              <a:t>−1</a:t>
            </a:r>
            <a:r>
              <a:rPr lang="zh-CN" altLang="en-US" dirty="0"/>
              <a:t>是</a:t>
            </a:r>
            <a:r>
              <a:rPr lang="en-US" altLang="zh-CN" dirty="0"/>
              <a:t>unsigned </a:t>
            </a:r>
            <a:r>
              <a:rPr lang="en-US" altLang="zh-CN" dirty="0" err="1"/>
              <a:t>int</a:t>
            </a:r>
            <a:r>
              <a:rPr lang="en-US" altLang="zh-CN" dirty="0"/>
              <a:t> (</a:t>
            </a:r>
            <a:r>
              <a:rPr lang="zh-CN" altLang="en-US" dirty="0"/>
              <a:t>很大的整数</a:t>
            </a:r>
            <a:r>
              <a:rPr lang="en-US" altLang="zh-CN" dirty="0"/>
              <a:t>)</a:t>
            </a:r>
          </a:p>
          <a:p>
            <a:pPr lvl="1"/>
            <a:r>
              <a:rPr lang="zh-CN" altLang="en-US" sz="2200" dirty="0"/>
              <a:t>通过底层汇编代码</a:t>
            </a:r>
            <a:r>
              <a:rPr lang="en-US" altLang="zh-CN" sz="2200" dirty="0"/>
              <a:t>/</a:t>
            </a:r>
            <a:r>
              <a:rPr lang="zh-CN" altLang="en-US" sz="2200" dirty="0"/>
              <a:t>目标程序文件</a:t>
            </a:r>
            <a:r>
              <a:rPr lang="en-US" altLang="zh-CN" sz="2200" dirty="0"/>
              <a:t>(</a:t>
            </a:r>
            <a:r>
              <a:rPr lang="zh-CN" altLang="en-US" sz="2200" dirty="0"/>
              <a:t>二进制文件</a:t>
            </a:r>
            <a:r>
              <a:rPr lang="en-US" altLang="zh-CN" sz="2200" dirty="0"/>
              <a:t>)</a:t>
            </a:r>
            <a:r>
              <a:rPr lang="zh-CN" altLang="en-US" sz="2200" dirty="0"/>
              <a:t>查看 </a:t>
            </a:r>
            <a:r>
              <a:rPr lang="en-US" altLang="zh-CN" sz="2200" dirty="0"/>
              <a:t>d </a:t>
            </a:r>
            <a:r>
              <a:rPr lang="zh-CN" altLang="en-US" sz="2200" dirty="0"/>
              <a:t>的数值</a:t>
            </a:r>
            <a:endParaRPr lang="en-US" altLang="zh-CN" sz="2200" dirty="0"/>
          </a:p>
          <a:p>
            <a:pPr lvl="1"/>
            <a:endParaRPr lang="en-US" altLang="zh-CN" sz="2600" dirty="0"/>
          </a:p>
        </p:txBody>
      </p:sp>
      <p:sp>
        <p:nvSpPr>
          <p:cNvPr id="4" name="Rectangle 4"/>
          <p:cNvSpPr>
            <a:spLocks/>
          </p:cNvSpPr>
          <p:nvPr/>
        </p:nvSpPr>
        <p:spPr bwMode="auto">
          <a:xfrm>
            <a:off x="2057400" y="4724400"/>
            <a:ext cx="6324600" cy="2006600"/>
          </a:xfrm>
          <a:prstGeom prst="rect">
            <a:avLst/>
          </a:prstGeom>
          <a:solidFill>
            <a:srgbClr val="F8F6D9"/>
          </a:solidFill>
          <a:ln w="6350" cap="flat">
            <a:solidFill>
              <a:schemeClr val="tx1"/>
            </a:solidFill>
            <a:prstDash val="solid"/>
            <a:miter lim="800000"/>
            <a:headEnd type="none" w="med" len="med"/>
            <a:tailEnd type="none" w="med" len="med"/>
          </a:ln>
        </p:spPr>
        <p:txBody>
          <a:bodyPr lIns="63500" tIns="63500" rIns="63500" bIns="63500">
            <a:prstTxWarp prst="textNoShape">
              <a:avLst/>
            </a:prstTxWarp>
          </a:bodyPr>
          <a:lstStyle/>
          <a:p>
            <a:pPr>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dirty="0" err="1">
                <a:latin typeface="Courier New"/>
                <a:ea typeface="Monaco" charset="0"/>
                <a:cs typeface="Courier New"/>
                <a:sym typeface="Monaco" charset="0"/>
              </a:rPr>
              <a:t>int</a:t>
            </a:r>
            <a:r>
              <a:rPr lang="en-US" sz="1600" dirty="0">
                <a:latin typeface="Courier New"/>
                <a:ea typeface="Monaco" charset="0"/>
                <a:cs typeface="Courier New"/>
                <a:sym typeface="Monaco" charset="0"/>
              </a:rPr>
              <a:t> array[] = {1,2,3};</a:t>
            </a:r>
          </a:p>
          <a:p>
            <a:pPr>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dirty="0">
                <a:latin typeface="Courier New"/>
                <a:ea typeface="Monaco" charset="0"/>
                <a:cs typeface="Courier New"/>
                <a:sym typeface="Monaco" charset="0"/>
              </a:rPr>
              <a:t>#define TOTAL </a:t>
            </a:r>
            <a:r>
              <a:rPr lang="en-US" sz="1600" dirty="0" err="1">
                <a:solidFill>
                  <a:srgbClr val="FF0000"/>
                </a:solidFill>
                <a:latin typeface="Courier New"/>
                <a:ea typeface="Monaco" charset="0"/>
                <a:cs typeface="Courier New"/>
                <a:sym typeface="Monaco" charset="0"/>
              </a:rPr>
              <a:t>sizeof</a:t>
            </a:r>
            <a:r>
              <a:rPr lang="en-US" sz="1600" dirty="0">
                <a:latin typeface="Courier New"/>
                <a:ea typeface="Monaco" charset="0"/>
                <a:cs typeface="Courier New"/>
                <a:sym typeface="Monaco" charset="0"/>
              </a:rPr>
              <a:t>(array) </a:t>
            </a:r>
            <a:r>
              <a:rPr lang="en-US" altLang="zh-CN" sz="1600" dirty="0">
                <a:solidFill>
                  <a:srgbClr val="FF0000"/>
                </a:solidFill>
                <a:latin typeface="Courier New"/>
                <a:ea typeface="Monaco" charset="0"/>
                <a:cs typeface="Courier New"/>
                <a:sym typeface="Monaco" charset="0"/>
              </a:rPr>
              <a:t>/</a:t>
            </a:r>
            <a:r>
              <a:rPr lang="zh-CN" altLang="en-US" sz="1600" dirty="0">
                <a:solidFill>
                  <a:srgbClr val="FF0000"/>
                </a:solidFill>
                <a:latin typeface="Courier New"/>
                <a:ea typeface="Monaco" charset="0"/>
                <a:cs typeface="Courier New"/>
                <a:sym typeface="Monaco" charset="0"/>
              </a:rPr>
              <a:t>* </a:t>
            </a:r>
            <a:r>
              <a:rPr lang="en-US" altLang="zh-CN" sz="1600" dirty="0">
                <a:solidFill>
                  <a:srgbClr val="FF0000"/>
                </a:solidFill>
                <a:latin typeface="Courier New"/>
                <a:ea typeface="Monaco" charset="0"/>
                <a:cs typeface="Courier New"/>
                <a:sym typeface="Monaco" charset="0"/>
              </a:rPr>
              <a:t>unsigned </a:t>
            </a:r>
            <a:r>
              <a:rPr lang="en-US" altLang="zh-CN" sz="1600" dirty="0" err="1">
                <a:solidFill>
                  <a:srgbClr val="FF0000"/>
                </a:solidFill>
                <a:latin typeface="Courier New"/>
                <a:ea typeface="Monaco" charset="0"/>
                <a:cs typeface="Courier New"/>
                <a:sym typeface="Monaco" charset="0"/>
              </a:rPr>
              <a:t>int</a:t>
            </a:r>
            <a:r>
              <a:rPr lang="en-US" altLang="zh-CN" sz="1600" dirty="0">
                <a:solidFill>
                  <a:srgbClr val="FF0000"/>
                </a:solidFill>
                <a:latin typeface="Courier New"/>
                <a:ea typeface="Monaco" charset="0"/>
                <a:cs typeface="Courier New"/>
                <a:sym typeface="Monaco" charset="0"/>
              </a:rPr>
              <a:t> </a:t>
            </a:r>
            <a:r>
              <a:rPr lang="zh-CN" altLang="en-US" sz="1600" dirty="0">
                <a:solidFill>
                  <a:srgbClr val="FF0000"/>
                </a:solidFill>
                <a:latin typeface="Courier New"/>
                <a:ea typeface="Monaco" charset="0"/>
                <a:cs typeface="Courier New"/>
                <a:sym typeface="Monaco" charset="0"/>
              </a:rPr>
              <a:t>*</a:t>
            </a:r>
            <a:r>
              <a:rPr lang="en-US" altLang="zh-CN" sz="1600" dirty="0">
                <a:solidFill>
                  <a:srgbClr val="FF0000"/>
                </a:solidFill>
                <a:latin typeface="Courier New"/>
                <a:ea typeface="Monaco" charset="0"/>
                <a:cs typeface="Courier New"/>
                <a:sym typeface="Monaco" charset="0"/>
              </a:rPr>
              <a:t>/</a:t>
            </a:r>
            <a:endParaRPr lang="en-US" sz="1600" dirty="0">
              <a:solidFill>
                <a:srgbClr val="FF0000"/>
              </a:solidFill>
              <a:latin typeface="Courier New"/>
              <a:ea typeface="Monaco" charset="0"/>
              <a:cs typeface="Courier New"/>
              <a:sym typeface="Monaco" charset="0"/>
            </a:endParaRPr>
          </a:p>
          <a:p>
            <a:pPr>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dirty="0">
                <a:latin typeface="Courier New"/>
                <a:ea typeface="Monaco" charset="0"/>
                <a:cs typeface="Courier New"/>
                <a:sym typeface="Monaco" charset="0"/>
              </a:rPr>
              <a:t>void main() {</a:t>
            </a:r>
          </a:p>
          <a:p>
            <a:pPr>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dirty="0">
                <a:latin typeface="Courier New"/>
                <a:ea typeface="Monaco" charset="0"/>
                <a:cs typeface="Courier New"/>
                <a:sym typeface="Monaco" charset="0"/>
              </a:rPr>
              <a:t>    </a:t>
            </a:r>
            <a:r>
              <a:rPr lang="en-US" sz="1600" dirty="0" err="1">
                <a:latin typeface="Courier New"/>
                <a:ea typeface="Monaco" charset="0"/>
                <a:cs typeface="Courier New"/>
                <a:sym typeface="Monaco" charset="0"/>
              </a:rPr>
              <a:t>int</a:t>
            </a:r>
            <a:r>
              <a:rPr lang="en-US" sz="1600" dirty="0">
                <a:latin typeface="Courier New"/>
                <a:ea typeface="Monaco" charset="0"/>
                <a:cs typeface="Courier New"/>
                <a:sym typeface="Monaco" charset="0"/>
              </a:rPr>
              <a:t> d = -1;</a:t>
            </a:r>
          </a:p>
          <a:p>
            <a:pPr>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dirty="0">
                <a:latin typeface="Courier New"/>
                <a:ea typeface="Monaco" charset="0"/>
                <a:cs typeface="Courier New"/>
                <a:sym typeface="Monaco" charset="0"/>
              </a:rPr>
              <a:t>    if (d &lt;= TOTAL)</a:t>
            </a:r>
          </a:p>
          <a:p>
            <a:pPr>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dirty="0">
                <a:latin typeface="Courier New"/>
                <a:ea typeface="Monaco" charset="0"/>
                <a:cs typeface="Courier New"/>
                <a:sym typeface="Monaco" charset="0"/>
              </a:rPr>
              <a:t>        </a:t>
            </a:r>
            <a:r>
              <a:rPr lang="en-US" sz="1600" dirty="0" err="1">
                <a:latin typeface="Courier New"/>
                <a:ea typeface="Monaco" charset="0"/>
                <a:cs typeface="Courier New"/>
                <a:sym typeface="Monaco" charset="0"/>
              </a:rPr>
              <a:t>printf</a:t>
            </a:r>
            <a:r>
              <a:rPr lang="en-US" sz="1600" dirty="0">
                <a:latin typeface="Courier New"/>
                <a:ea typeface="Monaco" charset="0"/>
                <a:cs typeface="Courier New"/>
                <a:sym typeface="Monaco" charset="0"/>
              </a:rPr>
              <a:t>("small\n");</a:t>
            </a:r>
          </a:p>
          <a:p>
            <a:pPr>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dirty="0">
                <a:latin typeface="Courier New"/>
                <a:ea typeface="Monaco" charset="0"/>
                <a:cs typeface="Courier New"/>
                <a:sym typeface="Monaco" charset="0"/>
              </a:rPr>
              <a:t>    else </a:t>
            </a:r>
            <a:r>
              <a:rPr lang="en-US" sz="1600" dirty="0" err="1">
                <a:latin typeface="Courier New"/>
                <a:ea typeface="Monaco" charset="0"/>
                <a:cs typeface="Courier New"/>
                <a:sym typeface="Monaco" charset="0"/>
              </a:rPr>
              <a:t>printf</a:t>
            </a:r>
            <a:r>
              <a:rPr lang="en-US" sz="1600" dirty="0">
                <a:latin typeface="Courier New"/>
                <a:ea typeface="Monaco" charset="0"/>
                <a:cs typeface="Courier New"/>
                <a:sym typeface="Monaco" charset="0"/>
              </a:rPr>
              <a:t>("large\n");</a:t>
            </a:r>
          </a:p>
          <a:p>
            <a:pPr>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dirty="0">
                <a:latin typeface="Courier New"/>
                <a:ea typeface="Monaco" charset="0"/>
                <a:cs typeface="Courier New"/>
                <a:sym typeface="Monaco" charset="0"/>
              </a:rPr>
              <a:t>}</a:t>
            </a:r>
            <a:endParaRPr lang="en-US" sz="1600" b="1" dirty="0">
              <a:solidFill>
                <a:schemeClr val="tx1"/>
              </a:solidFill>
              <a:latin typeface="Courier New"/>
              <a:ea typeface="Monaco" charset="0"/>
              <a:cs typeface="Courier New"/>
              <a:sym typeface="Monaco" charset="0"/>
            </a:endParaRPr>
          </a:p>
        </p:txBody>
      </p:sp>
    </p:spTree>
    <p:extLst>
      <p:ext uri="{BB962C8B-B14F-4D97-AF65-F5344CB8AC3E}">
        <p14:creationId xmlns:p14="http://schemas.microsoft.com/office/powerpoint/2010/main" val="1275175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292">
                                            <p:txEl>
                                              <p:pRg st="3" end="3"/>
                                            </p:txEl>
                                          </p:spTgt>
                                        </p:tgtEl>
                                        <p:attrNameLst>
                                          <p:attrName>style.visibility</p:attrName>
                                        </p:attrNameLst>
                                      </p:cBhvr>
                                      <p:to>
                                        <p:strVal val="visible"/>
                                      </p:to>
                                    </p:set>
                                    <p:animEffect transition="in" filter="fade">
                                      <p:cBhvr>
                                        <p:cTn id="7" dur="500"/>
                                        <p:tgtEl>
                                          <p:spTgt spid="12292">
                                            <p:txEl>
                                              <p:pRg st="3" end="3"/>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2292">
                                            <p:txEl>
                                              <p:pRg st="4" end="4"/>
                                            </p:txEl>
                                          </p:spTgt>
                                        </p:tgtEl>
                                        <p:attrNameLst>
                                          <p:attrName>style.visibility</p:attrName>
                                        </p:attrNameLst>
                                      </p:cBhvr>
                                      <p:to>
                                        <p:strVal val="visible"/>
                                      </p:to>
                                    </p:set>
                                    <p:animEffect transition="in" filter="fade">
                                      <p:cBhvr>
                                        <p:cTn id="16" dur="500"/>
                                        <p:tgtEl>
                                          <p:spTgt spid="12292">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2292">
                                            <p:txEl>
                                              <p:pRg st="5" end="5"/>
                                            </p:txEl>
                                          </p:spTgt>
                                        </p:tgtEl>
                                        <p:attrNameLst>
                                          <p:attrName>style.visibility</p:attrName>
                                        </p:attrNameLst>
                                      </p:cBhvr>
                                      <p:to>
                                        <p:strVal val="visible"/>
                                      </p:to>
                                    </p:set>
                                    <p:animEffect transition="in" filter="fade">
                                      <p:cBhvr>
                                        <p:cTn id="21" dur="500"/>
                                        <p:tgtEl>
                                          <p:spTgt spid="12292">
                                            <p:txEl>
                                              <p:pRg st="5" end="5"/>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292">
                                            <p:txEl>
                                              <p:pRg st="6" end="6"/>
                                            </p:txEl>
                                          </p:spTgt>
                                        </p:tgtEl>
                                        <p:attrNameLst>
                                          <p:attrName>style.visibility</p:attrName>
                                        </p:attrNameLst>
                                      </p:cBhvr>
                                      <p:to>
                                        <p:strVal val="visible"/>
                                      </p:to>
                                    </p:set>
                                    <p:animEffect transition="in" filter="fade">
                                      <p:cBhvr>
                                        <p:cTn id="24" dur="500"/>
                                        <p:tgtEl>
                                          <p:spTgt spid="12292">
                                            <p:txEl>
                                              <p:pRg st="6" end="6"/>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2292">
                                            <p:txEl>
                                              <p:pRg st="7" end="7"/>
                                            </p:txEl>
                                          </p:spTgt>
                                        </p:tgtEl>
                                        <p:attrNameLst>
                                          <p:attrName>style.visibility</p:attrName>
                                        </p:attrNameLst>
                                      </p:cBhvr>
                                      <p:to>
                                        <p:strVal val="visible"/>
                                      </p:to>
                                    </p:set>
                                    <p:animEffect transition="in" filter="fade">
                                      <p:cBhvr>
                                        <p:cTn id="29" dur="500"/>
                                        <p:tgtEl>
                                          <p:spTgt spid="1229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2" grpId="0" uiExpand="1" build="p"/>
      <p:bldP spid="4"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type="title"/>
          </p:nvPr>
        </p:nvSpPr>
        <p:spPr/>
        <p:txBody>
          <a:bodyPr/>
          <a:lstStyle/>
          <a:p>
            <a:r>
              <a:rPr lang="zh-CN" altLang="en-US" sz="3200" dirty="0"/>
              <a:t> 问题</a:t>
            </a:r>
            <a:r>
              <a:rPr lang="en-US" altLang="zh-CN" sz="3200" dirty="0"/>
              <a:t>2</a:t>
            </a:r>
            <a:r>
              <a:rPr lang="zh-CN" altLang="en-US" sz="3200" dirty="0"/>
              <a:t>：了解汇编 </a:t>
            </a:r>
            <a:r>
              <a:rPr lang="en-US" altLang="zh-CN" sz="3200" dirty="0"/>
              <a:t>(2/4)</a:t>
            </a:r>
            <a:br>
              <a:rPr lang="en-US" altLang="zh-CN" sz="3200" dirty="0"/>
            </a:br>
            <a:r>
              <a:rPr lang="en-US" sz="3200" b="1" dirty="0"/>
              <a:t>You’ve Got to Know Assembly</a:t>
            </a:r>
          </a:p>
        </p:txBody>
      </p:sp>
      <p:sp>
        <p:nvSpPr>
          <p:cNvPr id="12292" name="Rectangle 4"/>
          <p:cNvSpPr>
            <a:spLocks noGrp="1" noChangeArrowheads="1"/>
          </p:cNvSpPr>
          <p:nvPr>
            <p:ph type="body" idx="1"/>
          </p:nvPr>
        </p:nvSpPr>
        <p:spPr>
          <a:xfrm>
            <a:off x="396875" y="1581150"/>
            <a:ext cx="7896225" cy="4972050"/>
          </a:xfrm>
        </p:spPr>
        <p:txBody>
          <a:bodyPr/>
          <a:lstStyle/>
          <a:p>
            <a:pPr defTabSz="965058">
              <a:spcBef>
                <a:spcPct val="0"/>
              </a:spcBef>
              <a:defRPr/>
            </a:pPr>
            <a:r>
              <a:rPr lang="zh-CN" altLang="en-US" sz="2800" dirty="0">
                <a:sym typeface="Wingdings" pitchFamily="2" charset="2"/>
              </a:rPr>
              <a:t>程序性能调优</a:t>
            </a:r>
            <a:endParaRPr lang="en-US" altLang="zh-CN" sz="2800" dirty="0">
              <a:sym typeface="Wingdings" pitchFamily="2" charset="2"/>
            </a:endParaRPr>
          </a:p>
          <a:p>
            <a:pPr lvl="1" defTabSz="965058">
              <a:spcBef>
                <a:spcPct val="0"/>
              </a:spcBef>
              <a:defRPr/>
            </a:pPr>
            <a:r>
              <a:rPr lang="zh-CN" altLang="en-US" sz="2200" b="1" dirty="0">
                <a:effectLst>
                  <a:outerShdw blurRad="38100" dist="38100" dir="2700000" algn="tl">
                    <a:srgbClr val="000000">
                      <a:alpha val="43137"/>
                    </a:srgbClr>
                  </a:outerShdw>
                </a:effectLst>
                <a:sym typeface="Wingdings" pitchFamily="2" charset="2"/>
              </a:rPr>
              <a:t>例</a:t>
            </a:r>
            <a:r>
              <a:rPr lang="en-US" altLang="zh-CN" sz="2200" b="1" dirty="0">
                <a:effectLst>
                  <a:outerShdw blurRad="38100" dist="38100" dir="2700000" algn="tl">
                    <a:srgbClr val="000000">
                      <a:alpha val="43137"/>
                    </a:srgbClr>
                  </a:outerShdw>
                </a:effectLst>
                <a:sym typeface="Wingdings" pitchFamily="2" charset="2"/>
              </a:rPr>
              <a:t>2.2</a:t>
            </a:r>
            <a:r>
              <a:rPr lang="zh-CN" altLang="en-US" sz="2200" dirty="0">
                <a:sym typeface="Wingdings" pitchFamily="2" charset="2"/>
              </a:rPr>
              <a:t>：尝试不同代码写法，分析比较不同的底层汇编代码效率</a:t>
            </a:r>
            <a:endParaRPr lang="en-US" altLang="zh-CN" sz="2200" dirty="0">
              <a:sym typeface="Wingdings" pitchFamily="2" charset="2"/>
            </a:endParaRPr>
          </a:p>
          <a:p>
            <a:pPr lvl="1" defTabSz="965058">
              <a:spcBef>
                <a:spcPct val="0"/>
              </a:spcBef>
              <a:defRPr/>
            </a:pPr>
            <a:r>
              <a:rPr lang="zh-CN" altLang="en-US" sz="2200" dirty="0">
                <a:sym typeface="Wingdings" pitchFamily="2" charset="2"/>
              </a:rPr>
              <a:t>两个程序似乎有相同的行为。但是</a:t>
            </a:r>
            <a:r>
              <a:rPr lang="en-US" altLang="zh-CN" sz="2200" dirty="0">
                <a:sym typeface="Wingdings" pitchFamily="2" charset="2"/>
              </a:rPr>
              <a:t>fun2</a:t>
            </a:r>
            <a:r>
              <a:rPr lang="zh-CN" altLang="en-US" sz="2200" dirty="0">
                <a:sym typeface="Wingdings" pitchFamily="2" charset="2"/>
              </a:rPr>
              <a:t>的效率会更高</a:t>
            </a:r>
            <a:endParaRPr lang="en-US" altLang="zh-CN" sz="2200" dirty="0">
              <a:sym typeface="Wingdings" pitchFamily="2" charset="2"/>
            </a:endParaRPr>
          </a:p>
          <a:p>
            <a:pPr lvl="1" defTabSz="965058">
              <a:spcBef>
                <a:spcPct val="0"/>
              </a:spcBef>
              <a:defRPr/>
            </a:pPr>
            <a:r>
              <a:rPr lang="zh-CN" altLang="en-US" sz="2200" dirty="0">
                <a:sym typeface="Wingdings" pitchFamily="2" charset="2"/>
              </a:rPr>
              <a:t>通过底层代码可以看出，</a:t>
            </a:r>
            <a:r>
              <a:rPr lang="en-US" altLang="zh-CN" sz="2200" dirty="0">
                <a:sym typeface="Wingdings" pitchFamily="2" charset="2"/>
              </a:rPr>
              <a:t>fun1</a:t>
            </a:r>
            <a:r>
              <a:rPr lang="zh-CN" altLang="en-US" sz="2200" dirty="0">
                <a:sym typeface="Wingdings" pitchFamily="2" charset="2"/>
              </a:rPr>
              <a:t>需要</a:t>
            </a:r>
            <a:r>
              <a:rPr lang="en-US" altLang="zh-CN" sz="2200" dirty="0">
                <a:sym typeface="Wingdings" pitchFamily="2" charset="2"/>
              </a:rPr>
              <a:t>6</a:t>
            </a:r>
            <a:r>
              <a:rPr lang="zh-CN" altLang="en-US" sz="2200" dirty="0">
                <a:sym typeface="Wingdings" pitchFamily="2" charset="2"/>
              </a:rPr>
              <a:t>次存储器引用，而</a:t>
            </a:r>
            <a:r>
              <a:rPr lang="en-US" altLang="zh-CN" sz="2200" dirty="0">
                <a:sym typeface="Wingdings" pitchFamily="2" charset="2"/>
              </a:rPr>
              <a:t>fun2</a:t>
            </a:r>
            <a:r>
              <a:rPr lang="zh-CN" altLang="en-US" sz="2200" dirty="0">
                <a:sym typeface="Wingdings" pitchFamily="2" charset="2"/>
              </a:rPr>
              <a:t>只需</a:t>
            </a:r>
            <a:r>
              <a:rPr lang="en-US" altLang="zh-CN" sz="2200" dirty="0">
                <a:sym typeface="Wingdings" pitchFamily="2" charset="2"/>
              </a:rPr>
              <a:t>3</a:t>
            </a:r>
            <a:r>
              <a:rPr lang="zh-CN" altLang="en-US" sz="2200" dirty="0">
                <a:sym typeface="Wingdings" pitchFamily="2" charset="2"/>
              </a:rPr>
              <a:t>次</a:t>
            </a:r>
          </a:p>
          <a:p>
            <a:pPr lvl="1" defTabSz="965058">
              <a:spcBef>
                <a:spcPct val="0"/>
              </a:spcBef>
              <a:defRPr/>
            </a:pPr>
            <a:endParaRPr lang="en-US" altLang="zh-CN" sz="2200" dirty="0">
              <a:sym typeface="Wingdings" pitchFamily="2" charset="2"/>
            </a:endParaRPr>
          </a:p>
          <a:p>
            <a:pPr lvl="1" defTabSz="965058">
              <a:spcBef>
                <a:spcPct val="0"/>
              </a:spcBef>
              <a:defRPr/>
            </a:pPr>
            <a:endParaRPr lang="en-US" altLang="zh-CN" sz="2200" dirty="0">
              <a:sym typeface="Wingdings" pitchFamily="2" charset="2"/>
            </a:endParaRPr>
          </a:p>
          <a:p>
            <a:pPr defTabSz="965058">
              <a:spcBef>
                <a:spcPct val="0"/>
              </a:spcBef>
              <a:defRPr/>
            </a:pPr>
            <a:endParaRPr lang="en-US" altLang="zh-CN" sz="3200" dirty="0">
              <a:sym typeface="Wingdings" pitchFamily="2" charset="2"/>
            </a:endParaRPr>
          </a:p>
        </p:txBody>
      </p:sp>
      <p:sp>
        <p:nvSpPr>
          <p:cNvPr id="4" name="Rectangle 4"/>
          <p:cNvSpPr>
            <a:spLocks/>
          </p:cNvSpPr>
          <p:nvPr/>
        </p:nvSpPr>
        <p:spPr bwMode="auto">
          <a:xfrm>
            <a:off x="901700" y="3962400"/>
            <a:ext cx="7327900" cy="1371600"/>
          </a:xfrm>
          <a:prstGeom prst="rect">
            <a:avLst/>
          </a:prstGeom>
          <a:solidFill>
            <a:srgbClr val="F8F6D9"/>
          </a:solidFill>
          <a:ln w="6350" cap="flat">
            <a:solidFill>
              <a:schemeClr val="tx1"/>
            </a:solidFill>
            <a:prstDash val="solid"/>
            <a:miter lim="800000"/>
            <a:headEnd type="none" w="med" len="med"/>
            <a:tailEnd type="none" w="med" len="med"/>
          </a:ln>
        </p:spPr>
        <p:txBody>
          <a:bodyPr lIns="63500" tIns="63500" rIns="63500" bIns="63500">
            <a:prstTxWarp prst="textNoShape">
              <a:avLst/>
            </a:prstTxWarp>
          </a:bodyPr>
          <a:lstStyle/>
          <a:p>
            <a:pPr>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dirty="0">
                <a:latin typeface="Courier New"/>
                <a:ea typeface="Monaco" charset="0"/>
                <a:cs typeface="Courier New"/>
                <a:sym typeface="Monaco" charset="0"/>
              </a:rPr>
              <a:t>void </a:t>
            </a:r>
            <a:r>
              <a:rPr lang="en-US" altLang="zh-CN" sz="1600" dirty="0">
                <a:latin typeface="Courier New"/>
                <a:ea typeface="Monaco" charset="0"/>
                <a:cs typeface="Courier New"/>
                <a:sym typeface="Monaco" charset="0"/>
              </a:rPr>
              <a:t>fun1</a:t>
            </a:r>
            <a:r>
              <a:rPr lang="en-US" sz="1600" dirty="0">
                <a:latin typeface="Courier New"/>
                <a:ea typeface="Monaco" charset="0"/>
                <a:cs typeface="Courier New"/>
                <a:sym typeface="Monaco" charset="0"/>
              </a:rPr>
              <a:t>(</a:t>
            </a:r>
            <a:r>
              <a:rPr lang="en-US" altLang="zh-CN" sz="1600" dirty="0" err="1">
                <a:latin typeface="Courier New"/>
                <a:ea typeface="Monaco" charset="0"/>
                <a:cs typeface="Courier New"/>
                <a:sym typeface="Monaco" charset="0"/>
              </a:rPr>
              <a:t>int</a:t>
            </a:r>
            <a:r>
              <a:rPr lang="en-US" altLang="zh-CN" sz="1600" dirty="0">
                <a:latin typeface="Courier New"/>
                <a:ea typeface="Monaco" charset="0"/>
                <a:cs typeface="Courier New"/>
                <a:sym typeface="Monaco" charset="0"/>
              </a:rPr>
              <a:t> *x, </a:t>
            </a:r>
            <a:r>
              <a:rPr lang="en-US" altLang="zh-CN" sz="1600" dirty="0" err="1">
                <a:latin typeface="Courier New"/>
                <a:ea typeface="Monaco" charset="0"/>
                <a:cs typeface="Courier New"/>
                <a:sym typeface="Monaco" charset="0"/>
              </a:rPr>
              <a:t>int</a:t>
            </a:r>
            <a:r>
              <a:rPr lang="en-US" altLang="zh-CN" sz="1600" dirty="0">
                <a:latin typeface="Courier New"/>
                <a:ea typeface="Monaco" charset="0"/>
                <a:cs typeface="Courier New"/>
                <a:sym typeface="Monaco" charset="0"/>
              </a:rPr>
              <a:t> *y</a:t>
            </a:r>
            <a:r>
              <a:rPr lang="en-US" sz="1600" dirty="0">
                <a:latin typeface="Courier New"/>
                <a:ea typeface="Monaco" charset="0"/>
                <a:cs typeface="Courier New"/>
                <a:sym typeface="Monaco" charset="0"/>
              </a:rPr>
              <a:t>) </a:t>
            </a:r>
          </a:p>
          <a:p>
            <a:pPr>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dirty="0">
                <a:latin typeface="Courier New"/>
                <a:ea typeface="Monaco" charset="0"/>
                <a:cs typeface="Courier New"/>
                <a:sym typeface="Monaco" charset="0"/>
              </a:rPr>
              <a:t>{</a:t>
            </a:r>
          </a:p>
          <a:p>
            <a:pPr>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dirty="0">
                <a:latin typeface="Courier New"/>
                <a:ea typeface="Monaco" charset="0"/>
                <a:cs typeface="Courier New"/>
                <a:sym typeface="Monaco" charset="0"/>
              </a:rPr>
              <a:t>    *x += *y;   </a:t>
            </a:r>
          </a:p>
          <a:p>
            <a:pPr>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dirty="0">
                <a:latin typeface="Courier New"/>
                <a:ea typeface="Monaco" charset="0"/>
                <a:cs typeface="Courier New"/>
                <a:sym typeface="Monaco" charset="0"/>
              </a:rPr>
              <a:t>    *x += *y;</a:t>
            </a:r>
          </a:p>
          <a:p>
            <a:pPr>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dirty="0">
                <a:latin typeface="Courier New"/>
                <a:ea typeface="Monaco" charset="0"/>
                <a:cs typeface="Courier New"/>
                <a:sym typeface="Monaco" charset="0"/>
              </a:rPr>
              <a:t>}</a:t>
            </a:r>
          </a:p>
        </p:txBody>
      </p:sp>
      <p:sp>
        <p:nvSpPr>
          <p:cNvPr id="6" name="Rectangle 4"/>
          <p:cNvSpPr>
            <a:spLocks/>
          </p:cNvSpPr>
          <p:nvPr/>
        </p:nvSpPr>
        <p:spPr bwMode="auto">
          <a:xfrm>
            <a:off x="901700" y="5486400"/>
            <a:ext cx="7327900" cy="1143000"/>
          </a:xfrm>
          <a:prstGeom prst="rect">
            <a:avLst/>
          </a:prstGeom>
          <a:solidFill>
            <a:schemeClr val="accent5">
              <a:lumMod val="40000"/>
              <a:lumOff val="60000"/>
            </a:schemeClr>
          </a:solidFill>
          <a:ln w="6350" cap="flat">
            <a:solidFill>
              <a:schemeClr val="tx1"/>
            </a:solidFill>
            <a:prstDash val="solid"/>
            <a:miter lim="800000"/>
            <a:headEnd type="none" w="med" len="med"/>
            <a:tailEnd type="none" w="med" len="med"/>
          </a:ln>
        </p:spPr>
        <p:txBody>
          <a:bodyPr lIns="63500" tIns="63500" rIns="63500" bIns="63500">
            <a:prstTxWarp prst="textNoShape">
              <a:avLst/>
            </a:prstTxWarp>
          </a:bodyPr>
          <a:lstStyle/>
          <a:p>
            <a:pPr>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altLang="zh-CN" sz="1600" dirty="0">
                <a:latin typeface="Courier New"/>
                <a:ea typeface="Monaco" charset="0"/>
                <a:cs typeface="Courier New"/>
                <a:sym typeface="Monaco" charset="0"/>
              </a:rPr>
              <a:t>void fun2(</a:t>
            </a:r>
            <a:r>
              <a:rPr lang="en-US" altLang="zh-CN" sz="1600" dirty="0" err="1">
                <a:latin typeface="Courier New"/>
                <a:ea typeface="Monaco" charset="0"/>
                <a:cs typeface="Courier New"/>
                <a:sym typeface="Monaco" charset="0"/>
              </a:rPr>
              <a:t>int</a:t>
            </a:r>
            <a:r>
              <a:rPr lang="en-US" altLang="zh-CN" sz="1600" dirty="0">
                <a:latin typeface="Courier New"/>
                <a:ea typeface="Monaco" charset="0"/>
                <a:cs typeface="Courier New"/>
                <a:sym typeface="Monaco" charset="0"/>
              </a:rPr>
              <a:t> *x, </a:t>
            </a:r>
            <a:r>
              <a:rPr lang="en-US" altLang="zh-CN" sz="1600" dirty="0" err="1">
                <a:latin typeface="Courier New"/>
                <a:ea typeface="Monaco" charset="0"/>
                <a:cs typeface="Courier New"/>
                <a:sym typeface="Monaco" charset="0"/>
              </a:rPr>
              <a:t>int</a:t>
            </a:r>
            <a:r>
              <a:rPr lang="en-US" altLang="zh-CN" sz="1600" dirty="0">
                <a:latin typeface="Courier New"/>
                <a:ea typeface="Monaco" charset="0"/>
                <a:cs typeface="Courier New"/>
                <a:sym typeface="Monaco" charset="0"/>
              </a:rPr>
              <a:t> *y) </a:t>
            </a:r>
          </a:p>
          <a:p>
            <a:pPr>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altLang="zh-CN" sz="1600" dirty="0">
                <a:latin typeface="Courier New"/>
                <a:ea typeface="Monaco" charset="0"/>
                <a:cs typeface="Courier New"/>
                <a:sym typeface="Monaco" charset="0"/>
              </a:rPr>
              <a:t>{</a:t>
            </a:r>
          </a:p>
          <a:p>
            <a:pPr>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altLang="zh-CN" sz="1600" dirty="0">
                <a:latin typeface="Courier New"/>
                <a:ea typeface="Monaco" charset="0"/>
                <a:cs typeface="Courier New"/>
                <a:sym typeface="Monaco" charset="0"/>
              </a:rPr>
              <a:t>    *x += 2* (*y);   </a:t>
            </a:r>
          </a:p>
          <a:p>
            <a:pPr>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altLang="zh-CN" sz="1600" dirty="0">
                <a:latin typeface="Courier New"/>
                <a:ea typeface="Monaco" charset="0"/>
                <a:cs typeface="Courier New"/>
                <a:sym typeface="Monaco" charset="0"/>
              </a:rPr>
              <a:t>}</a:t>
            </a:r>
          </a:p>
        </p:txBody>
      </p:sp>
    </p:spTree>
    <p:extLst>
      <p:ext uri="{BB962C8B-B14F-4D97-AF65-F5344CB8AC3E}">
        <p14:creationId xmlns:p14="http://schemas.microsoft.com/office/powerpoint/2010/main" val="782219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292">
                                            <p:txEl>
                                              <p:pRg st="2" end="2"/>
                                            </p:txEl>
                                          </p:spTgt>
                                        </p:tgtEl>
                                        <p:attrNameLst>
                                          <p:attrName>style.visibility</p:attrName>
                                        </p:attrNameLst>
                                      </p:cBhvr>
                                      <p:to>
                                        <p:strVal val="visible"/>
                                      </p:to>
                                    </p:set>
                                    <p:animEffect transition="in" filter="fade">
                                      <p:cBhvr>
                                        <p:cTn id="17" dur="500"/>
                                        <p:tgtEl>
                                          <p:spTgt spid="1229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292">
                                            <p:txEl>
                                              <p:pRg st="3" end="3"/>
                                            </p:txEl>
                                          </p:spTgt>
                                        </p:tgtEl>
                                        <p:attrNameLst>
                                          <p:attrName>style.visibility</p:attrName>
                                        </p:attrNameLst>
                                      </p:cBhvr>
                                      <p:to>
                                        <p:strVal val="visible"/>
                                      </p:to>
                                    </p:set>
                                    <p:animEffect transition="in" filter="fade">
                                      <p:cBhvr>
                                        <p:cTn id="22" dur="500"/>
                                        <p:tgtEl>
                                          <p:spTgt spid="1229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type="title"/>
          </p:nvPr>
        </p:nvSpPr>
        <p:spPr/>
        <p:txBody>
          <a:bodyPr/>
          <a:lstStyle/>
          <a:p>
            <a:r>
              <a:rPr lang="zh-CN" altLang="en-US" sz="3200" dirty="0"/>
              <a:t> 问题</a:t>
            </a:r>
            <a:r>
              <a:rPr lang="en-US" altLang="zh-CN" sz="3200" dirty="0"/>
              <a:t>2</a:t>
            </a:r>
            <a:r>
              <a:rPr lang="zh-CN" altLang="en-US" sz="3200" dirty="0"/>
              <a:t>：了解汇编 </a:t>
            </a:r>
            <a:r>
              <a:rPr lang="en-US" altLang="zh-CN" sz="3200" dirty="0"/>
              <a:t>(3/4)</a:t>
            </a:r>
            <a:br>
              <a:rPr lang="en-US" altLang="zh-CN" sz="3200" dirty="0"/>
            </a:br>
            <a:r>
              <a:rPr lang="en-US" sz="3200" b="1" dirty="0"/>
              <a:t>You’ve Got to Know Assembly</a:t>
            </a:r>
          </a:p>
        </p:txBody>
      </p:sp>
      <p:sp>
        <p:nvSpPr>
          <p:cNvPr id="12292" name="Rectangle 4"/>
          <p:cNvSpPr>
            <a:spLocks noGrp="1" noChangeArrowheads="1"/>
          </p:cNvSpPr>
          <p:nvPr>
            <p:ph type="body" idx="1"/>
          </p:nvPr>
        </p:nvSpPr>
        <p:spPr>
          <a:xfrm>
            <a:off x="396875" y="1581150"/>
            <a:ext cx="7896225" cy="4972050"/>
          </a:xfrm>
        </p:spPr>
        <p:txBody>
          <a:bodyPr/>
          <a:lstStyle/>
          <a:p>
            <a:pPr defTabSz="965058">
              <a:spcBef>
                <a:spcPct val="0"/>
              </a:spcBef>
              <a:defRPr/>
            </a:pPr>
            <a:r>
              <a:rPr lang="zh-CN" altLang="en-US" sz="2800" dirty="0">
                <a:sym typeface="Wingdings" pitchFamily="2" charset="2"/>
              </a:rPr>
              <a:t>系统软件或嵌入式软件开发</a:t>
            </a:r>
            <a:endParaRPr lang="en-US" altLang="zh-CN" sz="2800" dirty="0">
              <a:sym typeface="Wingdings" pitchFamily="2" charset="2"/>
            </a:endParaRPr>
          </a:p>
          <a:p>
            <a:pPr lvl="1" defTabSz="965058">
              <a:spcBef>
                <a:spcPct val="0"/>
              </a:spcBef>
              <a:defRPr/>
            </a:pPr>
            <a:r>
              <a:rPr lang="zh-CN" altLang="en-US" dirty="0">
                <a:sym typeface="Wingdings" pitchFamily="2" charset="2"/>
              </a:rPr>
              <a:t>例如系统软件工程师往往会要求写小段汇编代码</a:t>
            </a:r>
            <a:endParaRPr lang="en-US" altLang="zh-CN" dirty="0">
              <a:sym typeface="Wingdings" pitchFamily="2" charset="2"/>
            </a:endParaRPr>
          </a:p>
          <a:p>
            <a:pPr lvl="1" defTabSz="965058">
              <a:spcBef>
                <a:spcPct val="0"/>
              </a:spcBef>
              <a:defRPr/>
            </a:pPr>
            <a:r>
              <a:rPr lang="zh-CN" altLang="en-US" b="1" dirty="0">
                <a:effectLst>
                  <a:outerShdw blurRad="38100" dist="38100" dir="2700000" algn="tl">
                    <a:srgbClr val="000000">
                      <a:alpha val="43137"/>
                    </a:srgbClr>
                  </a:outerShdw>
                </a:effectLst>
                <a:sym typeface="Wingdings" pitchFamily="2" charset="2"/>
              </a:rPr>
              <a:t>例</a:t>
            </a:r>
            <a:r>
              <a:rPr lang="en-US" altLang="zh-CN" b="1" dirty="0">
                <a:effectLst>
                  <a:outerShdw blurRad="38100" dist="38100" dir="2700000" algn="tl">
                    <a:srgbClr val="000000">
                      <a:alpha val="43137"/>
                    </a:srgbClr>
                  </a:outerShdw>
                </a:effectLst>
                <a:sym typeface="Wingdings" pitchFamily="2" charset="2"/>
              </a:rPr>
              <a:t>2.3</a:t>
            </a:r>
            <a:r>
              <a:rPr lang="zh-CN" altLang="en-US" dirty="0">
                <a:sym typeface="Wingdings" pitchFamily="2" charset="2"/>
              </a:rPr>
              <a:t>：把小段汇编代码加入</a:t>
            </a:r>
            <a:r>
              <a:rPr lang="en-US" altLang="zh-CN" dirty="0">
                <a:sym typeface="Wingdings" pitchFamily="2" charset="2"/>
              </a:rPr>
              <a:t>C</a:t>
            </a:r>
            <a:r>
              <a:rPr lang="zh-CN" altLang="en-US" dirty="0">
                <a:sym typeface="Wingdings" pitchFamily="2" charset="2"/>
              </a:rPr>
              <a:t>代码，来访问硬件（处理器）上的周期计数器（</a:t>
            </a:r>
            <a:r>
              <a:rPr lang="en-US" altLang="zh-CN" dirty="0">
                <a:sym typeface="Wingdings" pitchFamily="2" charset="2"/>
              </a:rPr>
              <a:t>cycle  counter</a:t>
            </a:r>
            <a:r>
              <a:rPr lang="zh-CN" altLang="en-US" dirty="0">
                <a:sym typeface="Wingdings" pitchFamily="2" charset="2"/>
              </a:rPr>
              <a:t>）。</a:t>
            </a:r>
            <a:endParaRPr lang="en-US" altLang="zh-CN" dirty="0">
              <a:sym typeface="Wingdings" pitchFamily="2" charset="2"/>
            </a:endParaRPr>
          </a:p>
        </p:txBody>
      </p:sp>
      <p:sp>
        <p:nvSpPr>
          <p:cNvPr id="4" name="Rectangle 5"/>
          <p:cNvSpPr>
            <a:spLocks/>
          </p:cNvSpPr>
          <p:nvPr/>
        </p:nvSpPr>
        <p:spPr bwMode="auto">
          <a:xfrm>
            <a:off x="609600" y="3352800"/>
            <a:ext cx="7670800" cy="3352800"/>
          </a:xfrm>
          <a:prstGeom prst="rect">
            <a:avLst/>
          </a:prstGeom>
          <a:solidFill>
            <a:srgbClr val="F8F6D9"/>
          </a:solidFill>
          <a:ln w="6350" cap="flat">
            <a:solidFill>
              <a:schemeClr val="tx1"/>
            </a:solidFill>
            <a:prstDash val="solid"/>
            <a:miter lim="800000"/>
            <a:headEnd type="none" w="med" len="med"/>
            <a:tailEnd type="none" w="med" len="med"/>
          </a:ln>
        </p:spPr>
        <p:txBody>
          <a:bodyPr lIns="63500" tIns="63500" rIns="63500" bIns="63500">
            <a:prstTxWarp prst="textNoShape">
              <a:avLst/>
            </a:prstTxWarp>
          </a:bodyPr>
          <a:lstStyle/>
          <a:p>
            <a:pPr algn="l">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b="1" dirty="0">
                <a:solidFill>
                  <a:schemeClr val="tx1"/>
                </a:solidFill>
                <a:latin typeface="Courier New"/>
                <a:ea typeface="Monaco" charset="0"/>
                <a:cs typeface="Courier New"/>
                <a:sym typeface="Monaco" charset="0"/>
              </a:rPr>
              <a:t>static unsigned </a:t>
            </a:r>
            <a:r>
              <a:rPr lang="en-US" sz="1600" b="1" dirty="0" err="1">
                <a:solidFill>
                  <a:schemeClr val="tx1"/>
                </a:solidFill>
                <a:latin typeface="Courier New"/>
                <a:ea typeface="Monaco" charset="0"/>
                <a:cs typeface="Courier New"/>
                <a:sym typeface="Monaco" charset="0"/>
              </a:rPr>
              <a:t>cyc_hi</a:t>
            </a:r>
            <a:r>
              <a:rPr lang="en-US" sz="1600" b="1" dirty="0">
                <a:solidFill>
                  <a:schemeClr val="tx1"/>
                </a:solidFill>
                <a:latin typeface="Courier New"/>
                <a:ea typeface="Monaco" charset="0"/>
                <a:cs typeface="Courier New"/>
                <a:sym typeface="Monaco" charset="0"/>
              </a:rPr>
              <a:t> = 0;</a:t>
            </a:r>
          </a:p>
          <a:p>
            <a:pPr algn="l">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b="1" dirty="0">
                <a:solidFill>
                  <a:schemeClr val="tx1"/>
                </a:solidFill>
                <a:latin typeface="Courier New"/>
                <a:ea typeface="Monaco" charset="0"/>
                <a:cs typeface="Courier New"/>
                <a:sym typeface="Monaco" charset="0"/>
              </a:rPr>
              <a:t>static unsigned </a:t>
            </a:r>
            <a:r>
              <a:rPr lang="en-US" sz="1600" b="1" dirty="0" err="1">
                <a:solidFill>
                  <a:schemeClr val="tx1"/>
                </a:solidFill>
                <a:latin typeface="Courier New"/>
                <a:ea typeface="Monaco" charset="0"/>
                <a:cs typeface="Courier New"/>
                <a:sym typeface="Monaco" charset="0"/>
              </a:rPr>
              <a:t>cyc_lo</a:t>
            </a:r>
            <a:r>
              <a:rPr lang="en-US" sz="1600" b="1" dirty="0">
                <a:solidFill>
                  <a:schemeClr val="tx1"/>
                </a:solidFill>
                <a:latin typeface="Courier New"/>
                <a:ea typeface="Monaco" charset="0"/>
                <a:cs typeface="Courier New"/>
                <a:sym typeface="Monaco" charset="0"/>
              </a:rPr>
              <a:t> = 0;</a:t>
            </a:r>
          </a:p>
          <a:p>
            <a:pPr algn="l">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endParaRPr lang="en-US" sz="1600" b="1" dirty="0">
              <a:solidFill>
                <a:schemeClr val="tx1"/>
              </a:solidFill>
              <a:latin typeface="Courier New"/>
              <a:ea typeface="Monaco" charset="0"/>
              <a:cs typeface="Courier New"/>
              <a:sym typeface="Monaco" charset="0"/>
            </a:endParaRPr>
          </a:p>
          <a:p>
            <a:pPr algn="l">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b="1" dirty="0">
                <a:solidFill>
                  <a:schemeClr val="tx1"/>
                </a:solidFill>
                <a:latin typeface="Courier New"/>
                <a:ea typeface="Monaco" charset="0"/>
                <a:cs typeface="Courier New"/>
                <a:sym typeface="Monaco" charset="0"/>
              </a:rPr>
              <a:t>/* Set *hi and *lo to the high and low order bits</a:t>
            </a:r>
          </a:p>
          <a:p>
            <a:pPr algn="l">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b="1" dirty="0">
                <a:solidFill>
                  <a:schemeClr val="tx1"/>
                </a:solidFill>
                <a:latin typeface="Courier New"/>
                <a:ea typeface="Monaco" charset="0"/>
                <a:cs typeface="Courier New"/>
                <a:sym typeface="Monaco" charset="0"/>
              </a:rPr>
              <a:t>   of the cycle counter.  </a:t>
            </a:r>
          </a:p>
          <a:p>
            <a:pPr algn="l">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b="1" dirty="0">
                <a:solidFill>
                  <a:schemeClr val="tx1"/>
                </a:solidFill>
                <a:latin typeface="Courier New"/>
                <a:ea typeface="Monaco" charset="0"/>
                <a:cs typeface="Courier New"/>
                <a:sym typeface="Monaco" charset="0"/>
              </a:rPr>
              <a:t>*/</a:t>
            </a:r>
          </a:p>
          <a:p>
            <a:pPr algn="l">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b="1" dirty="0">
                <a:solidFill>
                  <a:schemeClr val="tx1"/>
                </a:solidFill>
                <a:latin typeface="Courier New"/>
                <a:ea typeface="Monaco" charset="0"/>
                <a:cs typeface="Courier New"/>
                <a:sym typeface="Monaco" charset="0"/>
              </a:rPr>
              <a:t>void </a:t>
            </a:r>
            <a:r>
              <a:rPr lang="en-US" sz="1600" b="1" dirty="0" err="1">
                <a:solidFill>
                  <a:srgbClr val="FF0000"/>
                </a:solidFill>
                <a:latin typeface="Courier New"/>
                <a:ea typeface="Monaco" charset="0"/>
                <a:cs typeface="Courier New"/>
                <a:sym typeface="Monaco" charset="0"/>
              </a:rPr>
              <a:t>access_counter</a:t>
            </a:r>
            <a:r>
              <a:rPr lang="en-US" sz="1600" b="1" dirty="0" err="1">
                <a:solidFill>
                  <a:schemeClr val="tx1"/>
                </a:solidFill>
                <a:latin typeface="Courier New"/>
                <a:ea typeface="Monaco" charset="0"/>
                <a:cs typeface="Courier New"/>
                <a:sym typeface="Monaco" charset="0"/>
              </a:rPr>
              <a:t>(unsigned</a:t>
            </a:r>
            <a:r>
              <a:rPr lang="en-US" sz="1600" b="1" dirty="0">
                <a:solidFill>
                  <a:schemeClr val="tx1"/>
                </a:solidFill>
                <a:latin typeface="Courier New"/>
                <a:ea typeface="Monaco" charset="0"/>
                <a:cs typeface="Courier New"/>
                <a:sym typeface="Monaco" charset="0"/>
              </a:rPr>
              <a:t> *hi, unsigned *lo)</a:t>
            </a:r>
          </a:p>
          <a:p>
            <a:pPr algn="l">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b="1" dirty="0">
                <a:solidFill>
                  <a:schemeClr val="tx1"/>
                </a:solidFill>
                <a:latin typeface="Courier New"/>
                <a:ea typeface="Monaco" charset="0"/>
                <a:cs typeface="Courier New"/>
                <a:sym typeface="Monaco" charset="0"/>
              </a:rPr>
              <a:t>{</a:t>
            </a:r>
          </a:p>
          <a:p>
            <a:pPr algn="l">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b="1" dirty="0">
                <a:solidFill>
                  <a:schemeClr val="tx1"/>
                </a:solidFill>
                <a:latin typeface="Courier New"/>
                <a:ea typeface="Monaco" charset="0"/>
                <a:cs typeface="Courier New"/>
                <a:sym typeface="Monaco" charset="0"/>
              </a:rPr>
              <a:t>    </a:t>
            </a:r>
            <a:r>
              <a:rPr lang="en-US" sz="1600" b="1" dirty="0" err="1">
                <a:solidFill>
                  <a:srgbClr val="FF0000"/>
                </a:solidFill>
                <a:latin typeface="Courier New"/>
                <a:ea typeface="Monaco" charset="0"/>
                <a:cs typeface="Courier New"/>
                <a:sym typeface="Monaco" charset="0"/>
              </a:rPr>
              <a:t>asm</a:t>
            </a:r>
            <a:r>
              <a:rPr lang="en-US" sz="1600" b="1" dirty="0" err="1">
                <a:solidFill>
                  <a:schemeClr val="tx1"/>
                </a:solidFill>
                <a:latin typeface="Courier New"/>
                <a:ea typeface="Monaco" charset="0"/>
                <a:cs typeface="Courier New"/>
                <a:sym typeface="Monaco" charset="0"/>
              </a:rPr>
              <a:t>("rdtsc</a:t>
            </a:r>
            <a:r>
              <a:rPr lang="en-US" sz="1600" b="1" dirty="0">
                <a:solidFill>
                  <a:schemeClr val="tx1"/>
                </a:solidFill>
                <a:latin typeface="Courier New"/>
                <a:ea typeface="Monaco" charset="0"/>
                <a:cs typeface="Courier New"/>
                <a:sym typeface="Monaco" charset="0"/>
              </a:rPr>
              <a:t>; </a:t>
            </a:r>
            <a:r>
              <a:rPr lang="en-US" sz="1600" b="1" dirty="0" err="1">
                <a:solidFill>
                  <a:schemeClr val="tx1"/>
                </a:solidFill>
                <a:latin typeface="Courier New"/>
                <a:ea typeface="Monaco" charset="0"/>
                <a:cs typeface="Courier New"/>
                <a:sym typeface="Monaco" charset="0"/>
              </a:rPr>
              <a:t>movl</a:t>
            </a:r>
            <a:r>
              <a:rPr lang="en-US" sz="1600" b="1" dirty="0">
                <a:solidFill>
                  <a:schemeClr val="tx1"/>
                </a:solidFill>
                <a:latin typeface="Courier New"/>
                <a:ea typeface="Monaco" charset="0"/>
                <a:cs typeface="Courier New"/>
                <a:sym typeface="Monaco" charset="0"/>
              </a:rPr>
              <a:t> %%edx,%0; </a:t>
            </a:r>
            <a:r>
              <a:rPr lang="en-US" sz="1600" b="1" dirty="0" err="1">
                <a:solidFill>
                  <a:schemeClr val="tx1"/>
                </a:solidFill>
                <a:latin typeface="Courier New"/>
                <a:ea typeface="Monaco" charset="0"/>
                <a:cs typeface="Courier New"/>
                <a:sym typeface="Monaco" charset="0"/>
              </a:rPr>
              <a:t>movl</a:t>
            </a:r>
            <a:r>
              <a:rPr lang="en-US" sz="1600" b="1" dirty="0">
                <a:solidFill>
                  <a:schemeClr val="tx1"/>
                </a:solidFill>
                <a:latin typeface="Courier New"/>
                <a:ea typeface="Monaco" charset="0"/>
                <a:cs typeface="Courier New"/>
                <a:sym typeface="Monaco" charset="0"/>
              </a:rPr>
              <a:t> %%eax,%1"   </a:t>
            </a:r>
          </a:p>
          <a:p>
            <a:pPr algn="l">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b="1" dirty="0">
                <a:solidFill>
                  <a:schemeClr val="tx1"/>
                </a:solidFill>
                <a:latin typeface="Courier New"/>
                <a:ea typeface="Monaco" charset="0"/>
                <a:cs typeface="Courier New"/>
                <a:sym typeface="Monaco" charset="0"/>
              </a:rPr>
              <a:t>	: "=</a:t>
            </a:r>
            <a:r>
              <a:rPr lang="en-US" sz="1600" b="1" dirty="0" err="1">
                <a:solidFill>
                  <a:schemeClr val="tx1"/>
                </a:solidFill>
                <a:latin typeface="Courier New"/>
                <a:ea typeface="Monaco" charset="0"/>
                <a:cs typeface="Courier New"/>
                <a:sym typeface="Monaco" charset="0"/>
              </a:rPr>
              <a:t>r</a:t>
            </a:r>
            <a:r>
              <a:rPr lang="en-US" sz="1600" b="1" dirty="0">
                <a:solidFill>
                  <a:schemeClr val="tx1"/>
                </a:solidFill>
                <a:latin typeface="Courier New"/>
                <a:ea typeface="Monaco" charset="0"/>
                <a:cs typeface="Courier New"/>
                <a:sym typeface="Monaco" charset="0"/>
              </a:rPr>
              <a:t>" (*hi), "=</a:t>
            </a:r>
            <a:r>
              <a:rPr lang="en-US" sz="1600" b="1" dirty="0" err="1">
                <a:solidFill>
                  <a:schemeClr val="tx1"/>
                </a:solidFill>
                <a:latin typeface="Courier New"/>
                <a:ea typeface="Monaco" charset="0"/>
                <a:cs typeface="Courier New"/>
                <a:sym typeface="Monaco" charset="0"/>
              </a:rPr>
              <a:t>r</a:t>
            </a:r>
            <a:r>
              <a:rPr lang="en-US" sz="1600" b="1" dirty="0">
                <a:solidFill>
                  <a:schemeClr val="tx1"/>
                </a:solidFill>
                <a:latin typeface="Courier New"/>
                <a:ea typeface="Monaco" charset="0"/>
                <a:cs typeface="Courier New"/>
                <a:sym typeface="Monaco" charset="0"/>
              </a:rPr>
              <a:t>" (*lo) </a:t>
            </a:r>
          </a:p>
          <a:p>
            <a:pPr algn="l">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b="1" dirty="0">
                <a:solidFill>
                  <a:schemeClr val="tx1"/>
                </a:solidFill>
                <a:latin typeface="Courier New"/>
                <a:ea typeface="Monaco" charset="0"/>
                <a:cs typeface="Courier New"/>
                <a:sym typeface="Monaco" charset="0"/>
              </a:rPr>
              <a:t>	:</a:t>
            </a:r>
          </a:p>
          <a:p>
            <a:pPr algn="l">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b="1" dirty="0">
                <a:solidFill>
                  <a:schemeClr val="tx1"/>
                </a:solidFill>
                <a:latin typeface="Courier New"/>
                <a:ea typeface="Monaco" charset="0"/>
                <a:cs typeface="Courier New"/>
                <a:sym typeface="Monaco" charset="0"/>
              </a:rPr>
              <a:t>	: "%</a:t>
            </a:r>
            <a:r>
              <a:rPr lang="en-US" sz="1600" b="1" dirty="0" err="1">
                <a:solidFill>
                  <a:schemeClr val="tx1"/>
                </a:solidFill>
                <a:latin typeface="Courier New"/>
                <a:ea typeface="Monaco" charset="0"/>
                <a:cs typeface="Courier New"/>
                <a:sym typeface="Monaco" charset="0"/>
              </a:rPr>
              <a:t>edx</a:t>
            </a:r>
            <a:r>
              <a:rPr lang="en-US" sz="1600" b="1" dirty="0">
                <a:solidFill>
                  <a:schemeClr val="tx1"/>
                </a:solidFill>
                <a:latin typeface="Courier New"/>
                <a:ea typeface="Monaco" charset="0"/>
                <a:cs typeface="Courier New"/>
                <a:sym typeface="Monaco" charset="0"/>
              </a:rPr>
              <a:t>", "%</a:t>
            </a:r>
            <a:r>
              <a:rPr lang="en-US" sz="1600" b="1" dirty="0" err="1">
                <a:solidFill>
                  <a:schemeClr val="tx1"/>
                </a:solidFill>
                <a:latin typeface="Courier New"/>
                <a:ea typeface="Monaco" charset="0"/>
                <a:cs typeface="Courier New"/>
                <a:sym typeface="Monaco" charset="0"/>
              </a:rPr>
              <a:t>eax</a:t>
            </a:r>
            <a:r>
              <a:rPr lang="en-US" sz="1600" b="1" dirty="0">
                <a:solidFill>
                  <a:schemeClr val="tx1"/>
                </a:solidFill>
                <a:latin typeface="Courier New"/>
                <a:ea typeface="Monaco" charset="0"/>
                <a:cs typeface="Courier New"/>
                <a:sym typeface="Monaco" charset="0"/>
              </a:rPr>
              <a:t>");</a:t>
            </a:r>
          </a:p>
          <a:p>
            <a:pPr algn="l">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b="1" dirty="0">
                <a:solidFill>
                  <a:schemeClr val="tx1"/>
                </a:solidFill>
                <a:latin typeface="Courier New"/>
                <a:ea typeface="Monaco" charset="0"/>
                <a:cs typeface="Courier New"/>
                <a:sym typeface="Monaco" charset="0"/>
              </a:rPr>
              <a:t>}</a:t>
            </a:r>
          </a:p>
        </p:txBody>
      </p:sp>
    </p:spTree>
    <p:extLst>
      <p:ext uri="{BB962C8B-B14F-4D97-AF65-F5344CB8AC3E}">
        <p14:creationId xmlns:p14="http://schemas.microsoft.com/office/powerpoint/2010/main" val="3203618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292">
                                            <p:txEl>
                                              <p:pRg st="2" end="2"/>
                                            </p:txEl>
                                          </p:spTgt>
                                        </p:tgtEl>
                                        <p:attrNameLst>
                                          <p:attrName>style.visibility</p:attrName>
                                        </p:attrNameLst>
                                      </p:cBhvr>
                                      <p:to>
                                        <p:strVal val="visible"/>
                                      </p:to>
                                    </p:set>
                                    <p:animEffect transition="in" filter="fade">
                                      <p:cBhvr>
                                        <p:cTn id="7" dur="500"/>
                                        <p:tgtEl>
                                          <p:spTgt spid="12292">
                                            <p:txEl>
                                              <p:pRg st="2" end="2"/>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type="title"/>
          </p:nvPr>
        </p:nvSpPr>
        <p:spPr/>
        <p:txBody>
          <a:bodyPr/>
          <a:lstStyle/>
          <a:p>
            <a:r>
              <a:rPr lang="zh-CN" altLang="en-US" sz="3200" dirty="0"/>
              <a:t> 问题</a:t>
            </a:r>
            <a:r>
              <a:rPr lang="en-US" altLang="zh-CN" sz="3200" dirty="0"/>
              <a:t>2</a:t>
            </a:r>
            <a:r>
              <a:rPr lang="zh-CN" altLang="en-US" sz="3200" dirty="0"/>
              <a:t>：了解汇编 </a:t>
            </a:r>
            <a:r>
              <a:rPr lang="en-US" altLang="zh-CN" sz="3200" dirty="0"/>
              <a:t>(4/4)</a:t>
            </a:r>
            <a:br>
              <a:rPr lang="en-US" altLang="zh-CN" sz="3200" dirty="0"/>
            </a:br>
            <a:r>
              <a:rPr lang="en-US" sz="3200" b="1" dirty="0"/>
              <a:t>You’ve Got to Know Assembly</a:t>
            </a:r>
          </a:p>
        </p:txBody>
      </p:sp>
      <p:sp>
        <p:nvSpPr>
          <p:cNvPr id="12292" name="Rectangle 4"/>
          <p:cNvSpPr>
            <a:spLocks noGrp="1" noChangeArrowheads="1"/>
          </p:cNvSpPr>
          <p:nvPr>
            <p:ph type="body" idx="1"/>
          </p:nvPr>
        </p:nvSpPr>
        <p:spPr>
          <a:xfrm>
            <a:off x="396875" y="1581150"/>
            <a:ext cx="7896225" cy="4972050"/>
          </a:xfrm>
        </p:spPr>
        <p:txBody>
          <a:bodyPr/>
          <a:lstStyle/>
          <a:p>
            <a:r>
              <a:rPr lang="zh-CN" altLang="en-US" sz="2800" dirty="0">
                <a:sym typeface="Wingdings" pitchFamily="2" charset="2"/>
              </a:rPr>
              <a:t>防范恶意软件或分析第三方软件的安全性</a:t>
            </a:r>
            <a:endParaRPr lang="en-US" altLang="zh-CN" sz="2800" dirty="0">
              <a:sym typeface="Wingdings" pitchFamily="2" charset="2"/>
            </a:endParaRPr>
          </a:p>
          <a:p>
            <a:pPr lvl="1"/>
            <a:r>
              <a:rPr lang="zh-CN" altLang="en-US" sz="2400" dirty="0">
                <a:sym typeface="Wingdings" pitchFamily="2" charset="2"/>
              </a:rPr>
              <a:t>分析没有源代码的软件时，需要进行</a:t>
            </a:r>
            <a:r>
              <a:rPr lang="zh-CN" altLang="en-US" sz="2400" b="1" dirty="0">
                <a:solidFill>
                  <a:srgbClr val="FF0000"/>
                </a:solidFill>
                <a:sym typeface="Wingdings" pitchFamily="2" charset="2"/>
              </a:rPr>
              <a:t>反汇编</a:t>
            </a:r>
            <a:endParaRPr lang="en-US" altLang="zh-CN" sz="2400" b="1" dirty="0">
              <a:solidFill>
                <a:srgbClr val="FF0000"/>
              </a:solidFill>
              <a:sym typeface="Wingdings" pitchFamily="2" charset="2"/>
            </a:endParaRPr>
          </a:p>
          <a:p>
            <a:pPr lvl="1"/>
            <a:r>
              <a:rPr lang="zh-CN" altLang="en-US" sz="2400" dirty="0">
                <a:sym typeface="Wingdings" pitchFamily="2" charset="2"/>
              </a:rPr>
              <a:t>常见的安全漏洞包括：缓冲区溢出、内存泄露、非授权内存写入等</a:t>
            </a:r>
            <a:endParaRPr lang="en-US" altLang="zh-CN" sz="2400" dirty="0">
              <a:sym typeface="Wingdings" pitchFamily="2" charset="2"/>
            </a:endParaRPr>
          </a:p>
          <a:p>
            <a:pPr lvl="1"/>
            <a:r>
              <a:rPr lang="zh-CN" altLang="en-US" sz="2400" dirty="0">
                <a:sym typeface="Wingdings" pitchFamily="2" charset="2"/>
              </a:rPr>
              <a:t>对反汇编得到的代码进行</a:t>
            </a:r>
            <a:r>
              <a:rPr lang="zh-CN" altLang="en-US" sz="2400" b="1" dirty="0">
                <a:solidFill>
                  <a:srgbClr val="FF0000"/>
                </a:solidFill>
                <a:sym typeface="Wingdings" pitchFamily="2" charset="2"/>
              </a:rPr>
              <a:t>静态分析</a:t>
            </a:r>
            <a:r>
              <a:rPr lang="zh-CN" altLang="en-US" sz="2400" dirty="0">
                <a:sym typeface="Wingdings" pitchFamily="2" charset="2"/>
              </a:rPr>
              <a:t>，是一种找到已知安全漏洞代码的有效手段</a:t>
            </a:r>
            <a:endParaRPr lang="en-US" altLang="zh-CN" sz="2400" dirty="0">
              <a:sym typeface="Wingdings" pitchFamily="2" charset="2"/>
            </a:endParaRPr>
          </a:p>
          <a:p>
            <a:pPr lvl="1"/>
            <a:r>
              <a:rPr lang="zh-CN" altLang="en-US" sz="2400" b="1" dirty="0">
                <a:effectLst>
                  <a:outerShdw blurRad="38100" dist="38100" dir="2700000" algn="tl">
                    <a:srgbClr val="000000">
                      <a:alpha val="43137"/>
                    </a:srgbClr>
                  </a:outerShdw>
                </a:effectLst>
                <a:sym typeface="Wingdings" pitchFamily="2" charset="2"/>
              </a:rPr>
              <a:t>例</a:t>
            </a:r>
            <a:r>
              <a:rPr lang="en-US" altLang="zh-CN" sz="2400" b="1" dirty="0">
                <a:effectLst>
                  <a:outerShdw blurRad="38100" dist="38100" dir="2700000" algn="tl">
                    <a:srgbClr val="000000">
                      <a:alpha val="43137"/>
                    </a:srgbClr>
                  </a:outerShdw>
                </a:effectLst>
                <a:sym typeface="Wingdings" pitchFamily="2" charset="2"/>
              </a:rPr>
              <a:t>2.4</a:t>
            </a:r>
            <a:r>
              <a:rPr lang="zh-CN" altLang="en-US" sz="2400" dirty="0">
                <a:sym typeface="Wingdings" pitchFamily="2" charset="2"/>
              </a:rPr>
              <a:t>：定位 </a:t>
            </a:r>
            <a:r>
              <a:rPr lang="en-US" altLang="zh-CN" sz="2400" b="1" dirty="0">
                <a:solidFill>
                  <a:srgbClr val="FF0000"/>
                </a:solidFill>
                <a:sym typeface="Wingdings" pitchFamily="2" charset="2"/>
              </a:rPr>
              <a:t>gets</a:t>
            </a:r>
            <a:r>
              <a:rPr lang="en-US" altLang="zh-CN" sz="2400" dirty="0">
                <a:sym typeface="Wingdings" pitchFamily="2" charset="2"/>
              </a:rPr>
              <a:t>() </a:t>
            </a:r>
            <a:r>
              <a:rPr lang="zh-CN" altLang="en-US" sz="2400" dirty="0">
                <a:sym typeface="Wingdings" pitchFamily="2" charset="2"/>
              </a:rPr>
              <a:t>这样不安全函数对应的汇编代码</a:t>
            </a:r>
            <a:endParaRPr lang="en-US" altLang="zh-CN" sz="2400" dirty="0">
              <a:sym typeface="Wingdings" pitchFamily="2" charset="2"/>
            </a:endParaRPr>
          </a:p>
        </p:txBody>
      </p:sp>
      <p:sp>
        <p:nvSpPr>
          <p:cNvPr id="4" name="Rectangle 4"/>
          <p:cNvSpPr>
            <a:spLocks/>
          </p:cNvSpPr>
          <p:nvPr/>
        </p:nvSpPr>
        <p:spPr bwMode="auto">
          <a:xfrm>
            <a:off x="152400" y="4648200"/>
            <a:ext cx="4343400" cy="1905000"/>
          </a:xfrm>
          <a:prstGeom prst="rect">
            <a:avLst/>
          </a:prstGeom>
          <a:solidFill>
            <a:srgbClr val="F8F6D9"/>
          </a:solidFill>
          <a:ln w="6350" cap="flat">
            <a:solidFill>
              <a:schemeClr val="tx1"/>
            </a:solidFill>
            <a:prstDash val="solid"/>
            <a:miter lim="800000"/>
            <a:headEnd type="none" w="med" len="med"/>
            <a:tailEnd type="none" w="med" len="med"/>
          </a:ln>
        </p:spPr>
        <p:txBody>
          <a:bodyPr lIns="63500" tIns="63500" rIns="63500" bIns="63500">
            <a:prstTxWarp prst="textNoShape">
              <a:avLst/>
            </a:prstTxWarp>
          </a:bodyPr>
          <a:lstStyle/>
          <a:p>
            <a:pPr>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dirty="0">
                <a:latin typeface="Courier New"/>
                <a:ea typeface="Monaco" charset="0"/>
                <a:cs typeface="Courier New"/>
                <a:sym typeface="Monaco" charset="0"/>
              </a:rPr>
              <a:t>void </a:t>
            </a:r>
            <a:r>
              <a:rPr lang="en-US" altLang="zh-CN" sz="1600" dirty="0">
                <a:latin typeface="Courier New"/>
                <a:ea typeface="Monaco" charset="0"/>
                <a:cs typeface="Courier New"/>
                <a:sym typeface="Monaco" charset="0"/>
              </a:rPr>
              <a:t>main{}</a:t>
            </a:r>
            <a:endParaRPr lang="en-US" sz="1600" dirty="0">
              <a:latin typeface="Courier New"/>
              <a:ea typeface="Monaco" charset="0"/>
              <a:cs typeface="Courier New"/>
              <a:sym typeface="Monaco" charset="0"/>
            </a:endParaRPr>
          </a:p>
          <a:p>
            <a:pPr>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dirty="0">
                <a:latin typeface="Courier New"/>
                <a:ea typeface="Monaco" charset="0"/>
                <a:cs typeface="Courier New"/>
                <a:sym typeface="Monaco" charset="0"/>
              </a:rPr>
              <a:t>{</a:t>
            </a:r>
          </a:p>
          <a:p>
            <a:pPr>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dirty="0">
                <a:latin typeface="Courier New"/>
                <a:ea typeface="Monaco" charset="0"/>
                <a:cs typeface="Courier New"/>
                <a:sym typeface="Monaco" charset="0"/>
              </a:rPr>
              <a:t>    char </a:t>
            </a:r>
            <a:r>
              <a:rPr lang="en-US" sz="1600" dirty="0" err="1">
                <a:latin typeface="Courier New"/>
                <a:ea typeface="Monaco" charset="0"/>
                <a:cs typeface="Courier New"/>
                <a:sym typeface="Monaco" charset="0"/>
              </a:rPr>
              <a:t>buf</a:t>
            </a:r>
            <a:r>
              <a:rPr lang="en-US" altLang="zh-CN" sz="1600" dirty="0">
                <a:latin typeface="Courier New"/>
                <a:ea typeface="Monaco" charset="0"/>
                <a:cs typeface="Courier New"/>
                <a:sym typeface="Monaco" charset="0"/>
              </a:rPr>
              <a:t>[1024];</a:t>
            </a:r>
            <a:endParaRPr lang="en-US" sz="1600" dirty="0">
              <a:latin typeface="Courier New"/>
              <a:ea typeface="Monaco" charset="0"/>
              <a:cs typeface="Courier New"/>
              <a:sym typeface="Monaco" charset="0"/>
            </a:endParaRPr>
          </a:p>
          <a:p>
            <a:pPr>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2200" dirty="0">
                <a:solidFill>
                  <a:schemeClr val="accent2"/>
                </a:solidFill>
                <a:effectLst>
                  <a:outerShdw blurRad="38100" dist="38100" dir="2700000" algn="tl">
                    <a:srgbClr val="000000">
                      <a:alpha val="43137"/>
                    </a:srgbClr>
                  </a:outerShdw>
                </a:effectLst>
                <a:latin typeface="Courier New"/>
                <a:ea typeface="Monaco" charset="0"/>
                <a:cs typeface="Courier New"/>
                <a:sym typeface="Monaco" charset="0"/>
              </a:rPr>
              <a:t>    </a:t>
            </a:r>
            <a:r>
              <a:rPr lang="en-US" sz="2200" dirty="0">
                <a:solidFill>
                  <a:srgbClr val="FF0000"/>
                </a:solidFill>
                <a:latin typeface="Courier New"/>
                <a:ea typeface="Monaco" charset="0"/>
                <a:cs typeface="Courier New"/>
                <a:sym typeface="Monaco" charset="0"/>
              </a:rPr>
              <a:t>gets</a:t>
            </a:r>
            <a:r>
              <a:rPr lang="en-US" altLang="zh-CN" sz="1600" dirty="0">
                <a:latin typeface="Courier New"/>
                <a:ea typeface="Monaco" charset="0"/>
                <a:cs typeface="Courier New"/>
                <a:sym typeface="Monaco" charset="0"/>
              </a:rPr>
              <a:t>(</a:t>
            </a:r>
            <a:r>
              <a:rPr lang="en-US" altLang="zh-CN" sz="1600" dirty="0" err="1">
                <a:latin typeface="Courier New"/>
                <a:ea typeface="Monaco" charset="0"/>
                <a:cs typeface="Courier New"/>
                <a:sym typeface="Monaco" charset="0"/>
              </a:rPr>
              <a:t>buf</a:t>
            </a:r>
            <a:r>
              <a:rPr lang="en-US" altLang="zh-CN" sz="1600" dirty="0">
                <a:latin typeface="Courier New"/>
                <a:ea typeface="Monaco" charset="0"/>
                <a:cs typeface="Courier New"/>
                <a:sym typeface="Monaco" charset="0"/>
              </a:rPr>
              <a:t>);</a:t>
            </a:r>
          </a:p>
          <a:p>
            <a:pPr>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altLang="zh-CN" sz="1600" dirty="0">
                <a:solidFill>
                  <a:srgbClr val="FF0000"/>
                </a:solidFill>
                <a:latin typeface="Courier New"/>
                <a:ea typeface="Monaco" charset="0"/>
                <a:cs typeface="Courier New"/>
                <a:sym typeface="Monaco" charset="0"/>
              </a:rPr>
              <a:t>    /</a:t>
            </a:r>
            <a:r>
              <a:rPr lang="zh-CN" altLang="en-US" sz="1600" dirty="0">
                <a:solidFill>
                  <a:srgbClr val="FF0000"/>
                </a:solidFill>
                <a:latin typeface="Courier New"/>
                <a:ea typeface="Monaco" charset="0"/>
                <a:cs typeface="Courier New"/>
                <a:sym typeface="Monaco" charset="0"/>
              </a:rPr>
              <a:t>*用户输入不做限制，缓冲区溢出*</a:t>
            </a:r>
            <a:r>
              <a:rPr lang="en-US" altLang="zh-CN" sz="1600" dirty="0">
                <a:solidFill>
                  <a:srgbClr val="FF0000"/>
                </a:solidFill>
                <a:latin typeface="Courier New"/>
                <a:ea typeface="Monaco" charset="0"/>
                <a:cs typeface="Courier New"/>
                <a:sym typeface="Monaco" charset="0"/>
              </a:rPr>
              <a:t>/</a:t>
            </a:r>
            <a:endParaRPr lang="en-US" sz="1600" dirty="0">
              <a:solidFill>
                <a:srgbClr val="FF0000"/>
              </a:solidFill>
              <a:latin typeface="Courier New"/>
              <a:ea typeface="Monaco" charset="0"/>
              <a:cs typeface="Courier New"/>
              <a:sym typeface="Monaco" charset="0"/>
            </a:endParaRPr>
          </a:p>
          <a:p>
            <a:pPr>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dirty="0">
                <a:latin typeface="Courier New"/>
                <a:ea typeface="Monaco" charset="0"/>
                <a:cs typeface="Courier New"/>
                <a:sym typeface="Monaco" charset="0"/>
              </a:rPr>
              <a:t>}</a:t>
            </a:r>
          </a:p>
        </p:txBody>
      </p:sp>
      <p:sp>
        <p:nvSpPr>
          <p:cNvPr id="6" name="Rectangle 4"/>
          <p:cNvSpPr>
            <a:spLocks/>
          </p:cNvSpPr>
          <p:nvPr/>
        </p:nvSpPr>
        <p:spPr bwMode="auto">
          <a:xfrm>
            <a:off x="4572000" y="4648200"/>
            <a:ext cx="4331790" cy="1905000"/>
          </a:xfrm>
          <a:prstGeom prst="rect">
            <a:avLst/>
          </a:prstGeom>
          <a:solidFill>
            <a:schemeClr val="accent5">
              <a:lumMod val="40000"/>
              <a:lumOff val="60000"/>
            </a:schemeClr>
          </a:solidFill>
          <a:ln w="6350" cap="flat">
            <a:solidFill>
              <a:schemeClr val="tx1"/>
            </a:solidFill>
            <a:prstDash val="solid"/>
            <a:miter lim="800000"/>
            <a:headEnd type="none" w="med" len="med"/>
            <a:tailEnd type="none" w="med" len="med"/>
          </a:ln>
        </p:spPr>
        <p:txBody>
          <a:bodyPr lIns="63500" tIns="63500" rIns="63500" bIns="63500">
            <a:prstTxWarp prst="textNoShape">
              <a:avLst/>
            </a:prstTxWarp>
          </a:bodyPr>
          <a:lstStyle/>
          <a:p>
            <a:pPr>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altLang="zh-CN" sz="1600" dirty="0">
                <a:latin typeface="Courier New"/>
                <a:ea typeface="Monaco" charset="0"/>
                <a:cs typeface="Courier New"/>
                <a:sym typeface="Monaco" charset="0"/>
              </a:rPr>
              <a:t>#define BUFSIZE 1024</a:t>
            </a:r>
            <a:endParaRPr lang="en-US" sz="1600" dirty="0">
              <a:latin typeface="Courier New"/>
              <a:ea typeface="Monaco" charset="0"/>
              <a:cs typeface="Courier New"/>
              <a:sym typeface="Monaco" charset="0"/>
            </a:endParaRPr>
          </a:p>
          <a:p>
            <a:pPr>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dirty="0">
                <a:latin typeface="Courier New"/>
                <a:ea typeface="Monaco" charset="0"/>
                <a:cs typeface="Courier New"/>
                <a:sym typeface="Monaco" charset="0"/>
              </a:rPr>
              <a:t>void </a:t>
            </a:r>
            <a:r>
              <a:rPr lang="en-US" altLang="zh-CN" sz="1600" dirty="0">
                <a:latin typeface="Courier New"/>
                <a:ea typeface="Monaco" charset="0"/>
                <a:cs typeface="Courier New"/>
                <a:sym typeface="Monaco" charset="0"/>
              </a:rPr>
              <a:t>main{}</a:t>
            </a:r>
            <a:endParaRPr lang="en-US" sz="1600" dirty="0">
              <a:latin typeface="Courier New"/>
              <a:ea typeface="Monaco" charset="0"/>
              <a:cs typeface="Courier New"/>
              <a:sym typeface="Monaco" charset="0"/>
            </a:endParaRPr>
          </a:p>
          <a:p>
            <a:pPr>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dirty="0">
                <a:latin typeface="Courier New"/>
                <a:ea typeface="Monaco" charset="0"/>
                <a:cs typeface="Courier New"/>
                <a:sym typeface="Monaco" charset="0"/>
              </a:rPr>
              <a:t>{</a:t>
            </a:r>
          </a:p>
          <a:p>
            <a:pPr>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dirty="0">
                <a:latin typeface="Courier New"/>
                <a:ea typeface="Monaco" charset="0"/>
                <a:cs typeface="Courier New"/>
                <a:sym typeface="Monaco" charset="0"/>
              </a:rPr>
              <a:t>    char </a:t>
            </a:r>
            <a:r>
              <a:rPr lang="en-US" sz="1600" dirty="0" err="1">
                <a:latin typeface="Courier New"/>
                <a:ea typeface="Monaco" charset="0"/>
                <a:cs typeface="Courier New"/>
                <a:sym typeface="Monaco" charset="0"/>
              </a:rPr>
              <a:t>buf</a:t>
            </a:r>
            <a:r>
              <a:rPr lang="en-US" altLang="zh-CN" sz="1600" dirty="0">
                <a:latin typeface="Courier New"/>
                <a:ea typeface="Monaco" charset="0"/>
                <a:cs typeface="Courier New"/>
                <a:sym typeface="Monaco" charset="0"/>
              </a:rPr>
              <a:t>[BUFSIZE];</a:t>
            </a:r>
            <a:endParaRPr lang="en-US" sz="1600" dirty="0">
              <a:latin typeface="Courier New"/>
              <a:ea typeface="Monaco" charset="0"/>
              <a:cs typeface="Courier New"/>
              <a:sym typeface="Monaco" charset="0"/>
            </a:endParaRPr>
          </a:p>
          <a:p>
            <a:pPr>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2200" dirty="0">
                <a:solidFill>
                  <a:schemeClr val="accent2"/>
                </a:solidFill>
                <a:effectLst>
                  <a:outerShdw blurRad="38100" dist="38100" dir="2700000" algn="tl">
                    <a:srgbClr val="000000">
                      <a:alpha val="43137"/>
                    </a:srgbClr>
                  </a:outerShdw>
                </a:effectLst>
                <a:latin typeface="Courier New"/>
                <a:ea typeface="Monaco" charset="0"/>
                <a:cs typeface="Courier New"/>
                <a:sym typeface="Monaco" charset="0"/>
              </a:rPr>
              <a:t>    </a:t>
            </a:r>
            <a:r>
              <a:rPr lang="en-US" sz="2200" dirty="0" err="1">
                <a:solidFill>
                  <a:srgbClr val="FF0000"/>
                </a:solidFill>
                <a:latin typeface="Courier New"/>
                <a:ea typeface="Monaco" charset="0"/>
                <a:cs typeface="Courier New"/>
                <a:sym typeface="Monaco" charset="0"/>
              </a:rPr>
              <a:t>fgets</a:t>
            </a:r>
            <a:r>
              <a:rPr lang="en-US" altLang="zh-CN" sz="1600" dirty="0">
                <a:latin typeface="Courier New"/>
                <a:ea typeface="Monaco" charset="0"/>
                <a:cs typeface="Courier New"/>
                <a:sym typeface="Monaco" charset="0"/>
              </a:rPr>
              <a:t>(</a:t>
            </a:r>
            <a:r>
              <a:rPr lang="en-US" altLang="zh-CN" sz="1600" dirty="0" err="1">
                <a:latin typeface="Courier New"/>
                <a:ea typeface="Monaco" charset="0"/>
                <a:cs typeface="Courier New"/>
                <a:sym typeface="Monaco" charset="0"/>
              </a:rPr>
              <a:t>buf</a:t>
            </a:r>
            <a:r>
              <a:rPr lang="en-US" altLang="zh-CN" sz="1600" dirty="0">
                <a:latin typeface="Courier New"/>
                <a:ea typeface="Monaco" charset="0"/>
                <a:cs typeface="Courier New"/>
                <a:sym typeface="Monaco" charset="0"/>
              </a:rPr>
              <a:t>, BUFSIZE, </a:t>
            </a:r>
            <a:r>
              <a:rPr lang="en-US" altLang="zh-CN" sz="1600" dirty="0" err="1">
                <a:latin typeface="Courier New"/>
                <a:ea typeface="Monaco" charset="0"/>
                <a:cs typeface="Courier New"/>
                <a:sym typeface="Monaco" charset="0"/>
              </a:rPr>
              <a:t>stdin</a:t>
            </a:r>
            <a:r>
              <a:rPr lang="en-US" altLang="zh-CN" sz="1600" dirty="0">
                <a:latin typeface="Courier New"/>
                <a:ea typeface="Monaco" charset="0"/>
                <a:cs typeface="Courier New"/>
                <a:sym typeface="Monaco" charset="0"/>
              </a:rPr>
              <a:t>);</a:t>
            </a:r>
          </a:p>
          <a:p>
            <a:pPr>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altLang="zh-CN" sz="1600" dirty="0">
                <a:solidFill>
                  <a:srgbClr val="FF0000"/>
                </a:solidFill>
                <a:latin typeface="Courier New"/>
                <a:ea typeface="Monaco" charset="0"/>
                <a:cs typeface="Courier New"/>
                <a:sym typeface="Monaco" charset="0"/>
              </a:rPr>
              <a:t>    /</a:t>
            </a:r>
            <a:r>
              <a:rPr lang="zh-CN" altLang="en-US" sz="1600" dirty="0">
                <a:solidFill>
                  <a:srgbClr val="FF0000"/>
                </a:solidFill>
                <a:latin typeface="Courier New"/>
                <a:ea typeface="Monaco" charset="0"/>
                <a:cs typeface="Courier New"/>
                <a:sym typeface="Monaco" charset="0"/>
              </a:rPr>
              <a:t>*限制输入大小的参数*</a:t>
            </a:r>
            <a:r>
              <a:rPr lang="en-US" altLang="zh-CN" sz="1600" dirty="0">
                <a:solidFill>
                  <a:srgbClr val="FF0000"/>
                </a:solidFill>
                <a:latin typeface="Courier New"/>
                <a:ea typeface="Monaco" charset="0"/>
                <a:cs typeface="Courier New"/>
                <a:sym typeface="Monaco" charset="0"/>
              </a:rPr>
              <a:t>/</a:t>
            </a:r>
            <a:endParaRPr lang="en-US" sz="1600" dirty="0">
              <a:latin typeface="Courier New"/>
              <a:ea typeface="Monaco" charset="0"/>
              <a:cs typeface="Courier New"/>
              <a:sym typeface="Monaco" charset="0"/>
            </a:endParaRPr>
          </a:p>
          <a:p>
            <a:pPr>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dirty="0">
                <a:latin typeface="Courier New"/>
                <a:ea typeface="Monaco" charset="0"/>
                <a:cs typeface="Courier New"/>
                <a:sym typeface="Monaco" charset="0"/>
              </a:rPr>
              <a:t>}</a:t>
            </a:r>
          </a:p>
        </p:txBody>
      </p:sp>
    </p:spTree>
    <p:extLst>
      <p:ext uri="{BB962C8B-B14F-4D97-AF65-F5344CB8AC3E}">
        <p14:creationId xmlns:p14="http://schemas.microsoft.com/office/powerpoint/2010/main" val="3698576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292">
                                            <p:txEl>
                                              <p:pRg st="1" end="1"/>
                                            </p:txEl>
                                          </p:spTgt>
                                        </p:tgtEl>
                                        <p:attrNameLst>
                                          <p:attrName>style.visibility</p:attrName>
                                        </p:attrNameLst>
                                      </p:cBhvr>
                                      <p:to>
                                        <p:strVal val="visible"/>
                                      </p:to>
                                    </p:set>
                                    <p:animEffect transition="in" filter="fade">
                                      <p:cBhvr>
                                        <p:cTn id="7" dur="500"/>
                                        <p:tgtEl>
                                          <p:spTgt spid="1229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292">
                                            <p:txEl>
                                              <p:pRg st="2" end="2"/>
                                            </p:txEl>
                                          </p:spTgt>
                                        </p:tgtEl>
                                        <p:attrNameLst>
                                          <p:attrName>style.visibility</p:attrName>
                                        </p:attrNameLst>
                                      </p:cBhvr>
                                      <p:to>
                                        <p:strVal val="visible"/>
                                      </p:to>
                                    </p:set>
                                    <p:animEffect transition="in" filter="fade">
                                      <p:cBhvr>
                                        <p:cTn id="12" dur="500"/>
                                        <p:tgtEl>
                                          <p:spTgt spid="1229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292">
                                            <p:txEl>
                                              <p:pRg st="3" end="3"/>
                                            </p:txEl>
                                          </p:spTgt>
                                        </p:tgtEl>
                                        <p:attrNameLst>
                                          <p:attrName>style.visibility</p:attrName>
                                        </p:attrNameLst>
                                      </p:cBhvr>
                                      <p:to>
                                        <p:strVal val="visible"/>
                                      </p:to>
                                    </p:set>
                                    <p:animEffect transition="in" filter="fade">
                                      <p:cBhvr>
                                        <p:cTn id="17" dur="500"/>
                                        <p:tgtEl>
                                          <p:spTgt spid="1229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292">
                                            <p:txEl>
                                              <p:pRg st="4" end="4"/>
                                            </p:txEl>
                                          </p:spTgt>
                                        </p:tgtEl>
                                        <p:attrNameLst>
                                          <p:attrName>style.visibility</p:attrName>
                                        </p:attrNameLst>
                                      </p:cBhvr>
                                      <p:to>
                                        <p:strVal val="visible"/>
                                      </p:to>
                                    </p:set>
                                    <p:animEffect transition="in" filter="fade">
                                      <p:cBhvr>
                                        <p:cTn id="22" dur="500"/>
                                        <p:tgtEl>
                                          <p:spTgt spid="12292">
                                            <p:txEl>
                                              <p:pRg st="4" end="4"/>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2" grpId="0" uiExpand="1" build="p"/>
      <p:bldP spid="4" grpId="0" animBg="1"/>
      <p:bldP spid="6"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type="title"/>
          </p:nvPr>
        </p:nvSpPr>
        <p:spPr>
          <a:xfrm>
            <a:off x="357018" y="685800"/>
            <a:ext cx="7592093" cy="762000"/>
          </a:xfrm>
          <a:ln/>
        </p:spPr>
        <p:txBody>
          <a:bodyPr/>
          <a:lstStyle/>
          <a:p>
            <a:r>
              <a:rPr lang="zh-CN" altLang="en-US" sz="3200" b="1" dirty="0"/>
              <a:t> 问题</a:t>
            </a:r>
            <a:r>
              <a:rPr lang="en-US" altLang="zh-CN" sz="3200" b="1" dirty="0"/>
              <a:t>3</a:t>
            </a:r>
            <a:r>
              <a:rPr lang="zh-CN" altLang="en-US" sz="3200" dirty="0"/>
              <a:t>：内存对程序性能的影响至关重要</a:t>
            </a:r>
            <a:br>
              <a:rPr lang="en-US" altLang="zh-CN" sz="3200" dirty="0"/>
            </a:br>
            <a:r>
              <a:rPr lang="en-US" sz="3200" b="1" dirty="0"/>
              <a:t>Memory Matters</a:t>
            </a:r>
          </a:p>
        </p:txBody>
      </p:sp>
      <p:sp>
        <p:nvSpPr>
          <p:cNvPr id="17412" name="Rectangle 4"/>
          <p:cNvSpPr>
            <a:spLocks noGrp="1" noChangeArrowheads="1"/>
          </p:cNvSpPr>
          <p:nvPr>
            <p:ph type="body" idx="1"/>
          </p:nvPr>
        </p:nvSpPr>
        <p:spPr>
          <a:xfrm>
            <a:off x="396875" y="1657350"/>
            <a:ext cx="7896225" cy="4972050"/>
          </a:xfrm>
          <a:ln/>
        </p:spPr>
        <p:txBody>
          <a:bodyPr/>
          <a:lstStyle/>
          <a:p>
            <a:r>
              <a:rPr lang="zh-CN" altLang="en-US" sz="2600" b="1" dirty="0"/>
              <a:t>内存是有限的</a:t>
            </a:r>
            <a:endParaRPr lang="en-US" sz="2600" b="1" dirty="0"/>
          </a:p>
          <a:p>
            <a:pPr marL="552450" lvl="1"/>
            <a:r>
              <a:rPr lang="zh-CN" altLang="en-US" sz="2200" dirty="0"/>
              <a:t>必须合理地分配和管理内存</a:t>
            </a:r>
            <a:endParaRPr lang="en-US" sz="2200" dirty="0"/>
          </a:p>
          <a:p>
            <a:pPr marL="552450" lvl="1"/>
            <a:r>
              <a:rPr lang="zh-CN" altLang="en-US" sz="2200" dirty="0"/>
              <a:t>很多程序受限于内存</a:t>
            </a:r>
            <a:endParaRPr lang="en-US" altLang="zh-CN" sz="2200" dirty="0"/>
          </a:p>
          <a:p>
            <a:pPr marL="552450" lvl="1">
              <a:buNone/>
            </a:pPr>
            <a:endParaRPr lang="en-US" sz="2200" dirty="0"/>
          </a:p>
          <a:p>
            <a:r>
              <a:rPr lang="zh-CN" altLang="en-US" sz="2600" b="1" dirty="0"/>
              <a:t>内存引用错误尤为严重</a:t>
            </a:r>
            <a:endParaRPr lang="en-US" sz="2600" b="1" dirty="0"/>
          </a:p>
          <a:p>
            <a:pPr marL="552450" lvl="1"/>
            <a:r>
              <a:rPr lang="zh-CN" altLang="en-US" sz="2200" dirty="0"/>
              <a:t>错误的危害因时间、空间而异</a:t>
            </a:r>
            <a:endParaRPr lang="en-US" altLang="zh-CN" sz="2200" dirty="0"/>
          </a:p>
          <a:p>
            <a:pPr marL="552450" lvl="1">
              <a:buNone/>
            </a:pPr>
            <a:endParaRPr lang="en-US" sz="2200" dirty="0"/>
          </a:p>
          <a:p>
            <a:r>
              <a:rPr lang="zh-CN" altLang="en-US" sz="2600" b="1" dirty="0"/>
              <a:t>内存性能并不是始终如一的</a:t>
            </a:r>
            <a:endParaRPr lang="en-US" sz="2600" b="1" dirty="0"/>
          </a:p>
          <a:p>
            <a:pPr marL="552450" lvl="1"/>
            <a:r>
              <a:rPr lang="zh-CN" altLang="en-US" sz="2200" dirty="0"/>
              <a:t>高速缓存和虚拟内存极大地影响程序性能</a:t>
            </a:r>
            <a:endParaRPr lang="en-US" sz="2200" dirty="0"/>
          </a:p>
          <a:p>
            <a:pPr marL="552450" lvl="1"/>
            <a:r>
              <a:rPr lang="zh-CN" altLang="en-US" sz="2200" dirty="0"/>
              <a:t>根据存储系统的特点，可以对程序进行调优</a:t>
            </a:r>
            <a:r>
              <a:rPr lang="en-US" altLang="zh-CN" sz="2200" dirty="0"/>
              <a:t>(</a:t>
            </a:r>
            <a:r>
              <a:rPr lang="zh-CN" altLang="en-US" sz="2200" dirty="0"/>
              <a:t>见问题</a:t>
            </a:r>
            <a:r>
              <a:rPr lang="en-US" altLang="zh-CN" sz="2200" dirty="0"/>
              <a:t>4)</a:t>
            </a:r>
            <a:endParaRPr lang="en-US" sz="2200" dirty="0"/>
          </a:p>
        </p:txBody>
      </p:sp>
      <p:sp>
        <p:nvSpPr>
          <p:cNvPr id="3" name="矩形 2"/>
          <p:cNvSpPr/>
          <p:nvPr/>
        </p:nvSpPr>
        <p:spPr>
          <a:xfrm>
            <a:off x="4038600" y="1039118"/>
            <a:ext cx="4875213" cy="1077218"/>
          </a:xfrm>
          <a:prstGeom prst="rect">
            <a:avLst/>
          </a:prstGeom>
        </p:spPr>
        <p:txBody>
          <a:bodyPr wrap="square">
            <a:spAutoFit/>
          </a:bodyPr>
          <a:lstStyle/>
          <a:p>
            <a:r>
              <a:rPr lang="en-US" altLang="zh-CN" sz="3200" dirty="0">
                <a:solidFill>
                  <a:srgbClr val="C00000"/>
                </a:solidFill>
                <a:latin typeface="Calibri" pitchFamily="34" charset="0"/>
                <a:ea typeface="黑体" pitchFamily="49" charset="-122"/>
                <a:cs typeface="+mj-cs"/>
              </a:rPr>
              <a:t>Random Access Memory Is an Unphysical Abstraction</a:t>
            </a:r>
            <a:endParaRPr lang="zh-CN" altLang="en-US" sz="3200" dirty="0">
              <a:solidFill>
                <a:srgbClr val="C00000"/>
              </a:solidFill>
              <a:latin typeface="Calibri" pitchFamily="34" charset="0"/>
              <a:ea typeface="黑体" pitchFamily="49" charset="-122"/>
              <a:cs typeface="+mj-cs"/>
            </a:endParaRPr>
          </a:p>
        </p:txBody>
      </p:sp>
    </p:spTree>
    <p:extLst>
      <p:ext uri="{BB962C8B-B14F-4D97-AF65-F5344CB8AC3E}">
        <p14:creationId xmlns:p14="http://schemas.microsoft.com/office/powerpoint/2010/main" val="3540064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412">
                                            <p:txEl>
                                              <p:pRg st="0" end="0"/>
                                            </p:txEl>
                                          </p:spTgt>
                                        </p:tgtEl>
                                        <p:attrNameLst>
                                          <p:attrName>style.visibility</p:attrName>
                                        </p:attrNameLst>
                                      </p:cBhvr>
                                      <p:to>
                                        <p:strVal val="visible"/>
                                      </p:to>
                                    </p:set>
                                    <p:animEffect transition="in" filter="fade">
                                      <p:cBhvr>
                                        <p:cTn id="7" dur="500"/>
                                        <p:tgtEl>
                                          <p:spTgt spid="17412">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412">
                                            <p:txEl>
                                              <p:pRg st="1" end="1"/>
                                            </p:txEl>
                                          </p:spTgt>
                                        </p:tgtEl>
                                        <p:attrNameLst>
                                          <p:attrName>style.visibility</p:attrName>
                                        </p:attrNameLst>
                                      </p:cBhvr>
                                      <p:to>
                                        <p:strVal val="visible"/>
                                      </p:to>
                                    </p:set>
                                    <p:animEffect transition="in" filter="fade">
                                      <p:cBhvr>
                                        <p:cTn id="10" dur="500"/>
                                        <p:tgtEl>
                                          <p:spTgt spid="17412">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412">
                                            <p:txEl>
                                              <p:pRg st="2" end="2"/>
                                            </p:txEl>
                                          </p:spTgt>
                                        </p:tgtEl>
                                        <p:attrNameLst>
                                          <p:attrName>style.visibility</p:attrName>
                                        </p:attrNameLst>
                                      </p:cBhvr>
                                      <p:to>
                                        <p:strVal val="visible"/>
                                      </p:to>
                                    </p:set>
                                    <p:animEffect transition="in" filter="fade">
                                      <p:cBhvr>
                                        <p:cTn id="13" dur="500"/>
                                        <p:tgtEl>
                                          <p:spTgt spid="1741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7412">
                                            <p:txEl>
                                              <p:pRg st="4" end="4"/>
                                            </p:txEl>
                                          </p:spTgt>
                                        </p:tgtEl>
                                        <p:attrNameLst>
                                          <p:attrName>style.visibility</p:attrName>
                                        </p:attrNameLst>
                                      </p:cBhvr>
                                      <p:to>
                                        <p:strVal val="visible"/>
                                      </p:to>
                                    </p:set>
                                    <p:animEffect transition="in" filter="fade">
                                      <p:cBhvr>
                                        <p:cTn id="18" dur="500"/>
                                        <p:tgtEl>
                                          <p:spTgt spid="17412">
                                            <p:txEl>
                                              <p:pRg st="4" end="4"/>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7412">
                                            <p:txEl>
                                              <p:pRg st="5" end="5"/>
                                            </p:txEl>
                                          </p:spTgt>
                                        </p:tgtEl>
                                        <p:attrNameLst>
                                          <p:attrName>style.visibility</p:attrName>
                                        </p:attrNameLst>
                                      </p:cBhvr>
                                      <p:to>
                                        <p:strVal val="visible"/>
                                      </p:to>
                                    </p:set>
                                    <p:animEffect transition="in" filter="fade">
                                      <p:cBhvr>
                                        <p:cTn id="21" dur="500"/>
                                        <p:tgtEl>
                                          <p:spTgt spid="17412">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7412">
                                            <p:txEl>
                                              <p:pRg st="7" end="7"/>
                                            </p:txEl>
                                          </p:spTgt>
                                        </p:tgtEl>
                                        <p:attrNameLst>
                                          <p:attrName>style.visibility</p:attrName>
                                        </p:attrNameLst>
                                      </p:cBhvr>
                                      <p:to>
                                        <p:strVal val="visible"/>
                                      </p:to>
                                    </p:set>
                                    <p:animEffect transition="in" filter="fade">
                                      <p:cBhvr>
                                        <p:cTn id="26" dur="500"/>
                                        <p:tgtEl>
                                          <p:spTgt spid="17412">
                                            <p:txEl>
                                              <p:pRg st="7" end="7"/>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7412">
                                            <p:txEl>
                                              <p:pRg st="8" end="8"/>
                                            </p:txEl>
                                          </p:spTgt>
                                        </p:tgtEl>
                                        <p:attrNameLst>
                                          <p:attrName>style.visibility</p:attrName>
                                        </p:attrNameLst>
                                      </p:cBhvr>
                                      <p:to>
                                        <p:strVal val="visible"/>
                                      </p:to>
                                    </p:set>
                                    <p:animEffect transition="in" filter="fade">
                                      <p:cBhvr>
                                        <p:cTn id="29" dur="500"/>
                                        <p:tgtEl>
                                          <p:spTgt spid="17412">
                                            <p:txEl>
                                              <p:pRg st="8" end="8"/>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7412">
                                            <p:txEl>
                                              <p:pRg st="9" end="9"/>
                                            </p:txEl>
                                          </p:spTgt>
                                        </p:tgtEl>
                                        <p:attrNameLst>
                                          <p:attrName>style.visibility</p:attrName>
                                        </p:attrNameLst>
                                      </p:cBhvr>
                                      <p:to>
                                        <p:strVal val="visible"/>
                                      </p:to>
                                    </p:set>
                                    <p:animEffect transition="in" filter="fade">
                                      <p:cBhvr>
                                        <p:cTn id="32" dur="500"/>
                                        <p:tgtEl>
                                          <p:spTgt spid="1741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2"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type="title"/>
          </p:nvPr>
        </p:nvSpPr>
        <p:spPr>
          <a:ln/>
        </p:spPr>
        <p:txBody>
          <a:bodyPr/>
          <a:lstStyle/>
          <a:p>
            <a:pPr marL="119063" indent="-119063"/>
            <a:r>
              <a:rPr lang="zh-CN" altLang="en-US" b="1" dirty="0"/>
              <a:t>内存引用错误 </a:t>
            </a:r>
            <a:r>
              <a:rPr lang="en-US" altLang="zh-CN" b="1" dirty="0"/>
              <a:t>(1/3)</a:t>
            </a:r>
            <a:endParaRPr lang="en-US" b="1" dirty="0"/>
          </a:p>
        </p:txBody>
      </p:sp>
      <p:sp>
        <p:nvSpPr>
          <p:cNvPr id="18437" name="Rectangle 5"/>
          <p:cNvSpPr>
            <a:spLocks/>
          </p:cNvSpPr>
          <p:nvPr/>
        </p:nvSpPr>
        <p:spPr bwMode="auto">
          <a:xfrm>
            <a:off x="838200" y="4215850"/>
            <a:ext cx="7327900" cy="2184400"/>
          </a:xfrm>
          <a:prstGeom prst="rect">
            <a:avLst/>
          </a:prstGeom>
          <a:solidFill>
            <a:srgbClr val="FFFFFF"/>
          </a:solidFill>
          <a:ln w="12700" cap="flat">
            <a:noFill/>
            <a:miter lim="800000"/>
            <a:headEnd type="none" w="med" len="med"/>
            <a:tailEnd type="none" w="med" len="med"/>
          </a:ln>
        </p:spPr>
        <p:txBody>
          <a:bodyPr lIns="38100" tIns="38100" rIns="38100" bIns="38100">
            <a:prstTxWarp prst="textNoShape">
              <a:avLst/>
            </a:prstTxWarp>
          </a:bodyPr>
          <a:lstStyle/>
          <a:p>
            <a:pPr algn="l"/>
            <a:r>
              <a:rPr lang="en-US" sz="1800" dirty="0">
                <a:solidFill>
                  <a:schemeClr val="tx1"/>
                </a:solidFill>
                <a:latin typeface="Courier New" charset="0"/>
                <a:ea typeface="Zapf Dingbats" charset="2"/>
                <a:cs typeface="Zapf Dingbats" charset="2"/>
                <a:sym typeface="Courier New" charset="0"/>
              </a:rPr>
              <a:t>fun(0)  </a:t>
            </a:r>
            <a:r>
              <a:rPr lang="en-US" sz="1800" dirty="0">
                <a:solidFill>
                  <a:schemeClr val="tx1"/>
                </a:solidFill>
                <a:latin typeface="Courier New" charset="0"/>
                <a:ea typeface="Zapf Dingbats" charset="2"/>
                <a:cs typeface="Zapf Dingbats" charset="2"/>
                <a:sym typeface="Wingdings" pitchFamily="2" charset="2"/>
              </a:rPr>
              <a:t></a:t>
            </a:r>
            <a:r>
              <a:rPr lang="en-US" sz="1800" dirty="0">
                <a:solidFill>
                  <a:schemeClr val="tx1"/>
                </a:solidFill>
                <a:latin typeface="Courier New" charset="0"/>
                <a:ea typeface="Zapf Dingbats" charset="2"/>
                <a:cs typeface="Zapf Dingbats" charset="2"/>
                <a:sym typeface="Courier New" charset="0"/>
              </a:rPr>
              <a:t>	3.14</a:t>
            </a:r>
            <a:endParaRPr lang="en-US" sz="2400" dirty="0">
              <a:solidFill>
                <a:schemeClr val="tx1"/>
              </a:solidFill>
              <a:latin typeface="Arial Narrow" charset="0"/>
              <a:ea typeface="Lucida Grande" charset="0"/>
              <a:cs typeface="Lucida Grande" charset="0"/>
              <a:sym typeface="Arial Narrow" charset="0"/>
            </a:endParaRPr>
          </a:p>
          <a:p>
            <a:pPr algn="l"/>
            <a:r>
              <a:rPr lang="en-US" sz="1800" dirty="0">
                <a:solidFill>
                  <a:schemeClr val="tx1"/>
                </a:solidFill>
                <a:latin typeface="Courier New" charset="0"/>
                <a:ea typeface="Courier New" charset="0"/>
                <a:cs typeface="Courier New" charset="0"/>
                <a:sym typeface="Courier New" charset="0"/>
              </a:rPr>
              <a:t>fun(1)  </a:t>
            </a:r>
            <a:r>
              <a:rPr lang="en-US" sz="1800" dirty="0">
                <a:solidFill>
                  <a:schemeClr val="tx1"/>
                </a:solidFill>
                <a:latin typeface="Courier New" charset="0"/>
                <a:ea typeface="Courier New" charset="0"/>
                <a:cs typeface="Courier New" charset="0"/>
                <a:sym typeface="Wingdings" pitchFamily="2" charset="2"/>
              </a:rPr>
              <a:t></a:t>
            </a:r>
            <a:r>
              <a:rPr lang="en-US" sz="1800" dirty="0">
                <a:solidFill>
                  <a:schemeClr val="tx1"/>
                </a:solidFill>
                <a:latin typeface="Courier New" charset="0"/>
                <a:ea typeface="Monaco" charset="0"/>
                <a:cs typeface="Monaco" charset="0"/>
                <a:sym typeface="Courier New" charset="0"/>
              </a:rPr>
              <a:t>	3.14</a:t>
            </a:r>
            <a:endParaRPr lang="en-US" sz="2400" dirty="0">
              <a:solidFill>
                <a:schemeClr val="tx1"/>
              </a:solidFill>
              <a:latin typeface="Arial Narrow" charset="0"/>
              <a:ea typeface="Lucida Grande" charset="0"/>
              <a:cs typeface="Lucida Grande" charset="0"/>
              <a:sym typeface="Arial Narrow" charset="0"/>
            </a:endParaRPr>
          </a:p>
          <a:p>
            <a:pPr algn="l"/>
            <a:r>
              <a:rPr lang="en-US" sz="1800" dirty="0">
                <a:solidFill>
                  <a:schemeClr val="tx1"/>
                </a:solidFill>
                <a:latin typeface="Courier New" charset="0"/>
                <a:ea typeface="Courier New" charset="0"/>
                <a:cs typeface="Courier New" charset="0"/>
                <a:sym typeface="Courier New" charset="0"/>
              </a:rPr>
              <a:t>fun(2)  </a:t>
            </a:r>
            <a:r>
              <a:rPr lang="en-US" sz="1800" dirty="0">
                <a:solidFill>
                  <a:schemeClr val="tx1"/>
                </a:solidFill>
                <a:latin typeface="Courier New" charset="0"/>
                <a:ea typeface="Courier New" charset="0"/>
                <a:cs typeface="Courier New" charset="0"/>
                <a:sym typeface="Wingdings" pitchFamily="2" charset="2"/>
              </a:rPr>
              <a:t></a:t>
            </a:r>
            <a:r>
              <a:rPr lang="en-US" sz="1800" dirty="0">
                <a:solidFill>
                  <a:schemeClr val="tx1"/>
                </a:solidFill>
                <a:latin typeface="Courier New" charset="0"/>
                <a:ea typeface="Monaco" charset="0"/>
                <a:cs typeface="Monaco" charset="0"/>
                <a:sym typeface="Courier New" charset="0"/>
              </a:rPr>
              <a:t>	3.1399998664856</a:t>
            </a:r>
            <a:endParaRPr lang="en-US" sz="2400" dirty="0">
              <a:solidFill>
                <a:schemeClr val="tx1"/>
              </a:solidFill>
              <a:latin typeface="Arial Narrow" charset="0"/>
              <a:ea typeface="Lucida Grande" charset="0"/>
              <a:cs typeface="Lucida Grande" charset="0"/>
              <a:sym typeface="Arial Narrow" charset="0"/>
            </a:endParaRPr>
          </a:p>
          <a:p>
            <a:pPr algn="l"/>
            <a:r>
              <a:rPr lang="en-US" sz="1800" dirty="0">
                <a:solidFill>
                  <a:schemeClr val="tx1"/>
                </a:solidFill>
                <a:latin typeface="Courier New" charset="0"/>
                <a:ea typeface="Courier New" charset="0"/>
                <a:cs typeface="Courier New" charset="0"/>
                <a:sym typeface="Courier New" charset="0"/>
              </a:rPr>
              <a:t>fun(3)  </a:t>
            </a:r>
            <a:r>
              <a:rPr lang="en-US" sz="1800" dirty="0">
                <a:solidFill>
                  <a:schemeClr val="tx1"/>
                </a:solidFill>
                <a:latin typeface="Courier New" charset="0"/>
                <a:ea typeface="Courier New" charset="0"/>
                <a:cs typeface="Courier New" charset="0"/>
                <a:sym typeface="Wingdings" pitchFamily="2" charset="2"/>
              </a:rPr>
              <a:t></a:t>
            </a:r>
            <a:r>
              <a:rPr lang="en-US" sz="1800" dirty="0">
                <a:solidFill>
                  <a:schemeClr val="tx1"/>
                </a:solidFill>
                <a:latin typeface="Courier New" charset="0"/>
                <a:ea typeface="Monaco" charset="0"/>
                <a:cs typeface="Monaco" charset="0"/>
                <a:sym typeface="Courier New" charset="0"/>
              </a:rPr>
              <a:t>	2.00000061035156</a:t>
            </a:r>
            <a:endParaRPr lang="en-US" sz="2400" dirty="0">
              <a:solidFill>
                <a:schemeClr val="tx1"/>
              </a:solidFill>
              <a:latin typeface="Arial Narrow" charset="0"/>
              <a:ea typeface="Lucida Grande" charset="0"/>
              <a:cs typeface="Lucida Grande" charset="0"/>
              <a:sym typeface="Arial Narrow" charset="0"/>
            </a:endParaRPr>
          </a:p>
          <a:p>
            <a:pPr algn="l"/>
            <a:r>
              <a:rPr lang="en-US" sz="1800" dirty="0">
                <a:solidFill>
                  <a:schemeClr val="tx1"/>
                </a:solidFill>
                <a:latin typeface="Courier New" charset="0"/>
                <a:ea typeface="Courier New" charset="0"/>
                <a:cs typeface="Courier New" charset="0"/>
                <a:sym typeface="Courier New" charset="0"/>
              </a:rPr>
              <a:t>fun(4)  </a:t>
            </a:r>
            <a:r>
              <a:rPr lang="en-US" sz="1800" dirty="0">
                <a:solidFill>
                  <a:schemeClr val="tx1"/>
                </a:solidFill>
                <a:latin typeface="Courier New" charset="0"/>
                <a:ea typeface="Courier New" charset="0"/>
                <a:cs typeface="Courier New" charset="0"/>
                <a:sym typeface="Wingdings" pitchFamily="2" charset="2"/>
              </a:rPr>
              <a:t></a:t>
            </a:r>
            <a:r>
              <a:rPr lang="en-US" sz="1800" dirty="0">
                <a:solidFill>
                  <a:schemeClr val="tx1"/>
                </a:solidFill>
                <a:latin typeface="Courier New" charset="0"/>
                <a:ea typeface="Monaco" charset="0"/>
                <a:cs typeface="Monaco" charset="0"/>
                <a:sym typeface="Courier New" charset="0"/>
              </a:rPr>
              <a:t>	3.14</a:t>
            </a:r>
          </a:p>
          <a:p>
            <a:r>
              <a:rPr lang="en-US" altLang="zh-CN" sz="1800" dirty="0">
                <a:latin typeface="Courier New" charset="0"/>
                <a:ea typeface="Courier New" charset="0"/>
                <a:cs typeface="Courier New" charset="0"/>
                <a:sym typeface="Courier New" charset="0"/>
              </a:rPr>
              <a:t>fun(6)  </a:t>
            </a:r>
            <a:r>
              <a:rPr lang="en-US" altLang="zh-CN" sz="1800" dirty="0">
                <a:latin typeface="Courier New" charset="0"/>
                <a:ea typeface="Courier New" charset="0"/>
                <a:cs typeface="Courier New" charset="0"/>
                <a:sym typeface="Wingdings" pitchFamily="2" charset="2"/>
              </a:rPr>
              <a:t></a:t>
            </a:r>
            <a:r>
              <a:rPr lang="en-US" altLang="zh-CN" sz="1800" dirty="0">
                <a:latin typeface="Courier New" charset="0"/>
                <a:ea typeface="Monaco" charset="0"/>
                <a:cs typeface="Monaco" charset="0"/>
                <a:sym typeface="Courier New" charset="0"/>
              </a:rPr>
              <a:t>	</a:t>
            </a:r>
            <a:r>
              <a:rPr lang="en-US" sz="1800" dirty="0">
                <a:solidFill>
                  <a:schemeClr val="tx1"/>
                </a:solidFill>
                <a:latin typeface="Courier New" charset="0"/>
                <a:ea typeface="Monaco" charset="0"/>
                <a:cs typeface="Monaco" charset="0"/>
                <a:sym typeface="Courier New" charset="0"/>
              </a:rPr>
              <a:t>segmentation fault</a:t>
            </a:r>
          </a:p>
        </p:txBody>
      </p:sp>
      <p:sp>
        <p:nvSpPr>
          <p:cNvPr id="5" name="Rectangle 6"/>
          <p:cNvSpPr>
            <a:spLocks noGrp="1" noChangeArrowheads="1"/>
          </p:cNvSpPr>
          <p:nvPr>
            <p:ph idx="1"/>
          </p:nvPr>
        </p:nvSpPr>
        <p:spPr bwMode="auto">
          <a:xfrm>
            <a:off x="457200" y="6096000"/>
            <a:ext cx="8229600" cy="563563"/>
          </a:xfrm>
          <a:noFill/>
          <a:ln>
            <a:miter lim="800000"/>
            <a:headEnd/>
            <a:tailEnd/>
          </a:ln>
        </p:spPr>
        <p:txBody>
          <a:bodyPr wrap="square" lIns="38100" tIns="38100" rIns="38100" bIns="38100" numCol="1" anchor="t" anchorCtr="0" compatLnSpc="1">
            <a:prstTxWarp prst="textNoShape">
              <a:avLst/>
            </a:prstTxWarp>
          </a:bodyPr>
          <a:lstStyle/>
          <a:p>
            <a:pPr lvl="1" indent="-342900"/>
            <a:r>
              <a:rPr lang="en-US" dirty="0"/>
              <a:t>Result is system specific</a:t>
            </a:r>
          </a:p>
        </p:txBody>
      </p:sp>
      <p:sp>
        <p:nvSpPr>
          <p:cNvPr id="6" name="Rectangle 4"/>
          <p:cNvSpPr>
            <a:spLocks/>
          </p:cNvSpPr>
          <p:nvPr/>
        </p:nvSpPr>
        <p:spPr bwMode="auto">
          <a:xfrm>
            <a:off x="838200" y="1295400"/>
            <a:ext cx="6553200" cy="2844800"/>
          </a:xfrm>
          <a:prstGeom prst="rect">
            <a:avLst/>
          </a:prstGeom>
          <a:solidFill>
            <a:srgbClr val="F8F6D9"/>
          </a:solidFill>
          <a:ln w="6350" cap="flat">
            <a:solidFill>
              <a:schemeClr val="tx1"/>
            </a:solidFill>
            <a:prstDash val="solid"/>
            <a:miter lim="800000"/>
            <a:headEnd type="none" w="med" len="med"/>
            <a:tailEnd type="none" w="med" len="med"/>
          </a:ln>
        </p:spPr>
        <p:txBody>
          <a:bodyPr lIns="63500" tIns="63500" rIns="63500" bIns="63500">
            <a:prstTxWarp prst="textNoShape">
              <a:avLst/>
            </a:prstTxWarp>
          </a:bodyPr>
          <a:lstStyle/>
          <a:p>
            <a:pPr algn="l">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b="1" dirty="0" err="1">
                <a:solidFill>
                  <a:schemeClr val="tx1"/>
                </a:solidFill>
                <a:latin typeface="Courier New"/>
                <a:ea typeface="Monaco" charset="0"/>
                <a:cs typeface="Courier New"/>
                <a:sym typeface="Monaco" charset="0"/>
              </a:rPr>
              <a:t>typedef</a:t>
            </a:r>
            <a:r>
              <a:rPr lang="en-US" sz="1600" b="1" dirty="0">
                <a:solidFill>
                  <a:schemeClr val="tx1"/>
                </a:solidFill>
                <a:latin typeface="Courier New"/>
                <a:ea typeface="Monaco" charset="0"/>
                <a:cs typeface="Courier New"/>
                <a:sym typeface="Monaco" charset="0"/>
              </a:rPr>
              <a:t> </a:t>
            </a:r>
            <a:r>
              <a:rPr lang="en-US" sz="1600" b="1" dirty="0" err="1">
                <a:solidFill>
                  <a:schemeClr val="tx1"/>
                </a:solidFill>
                <a:latin typeface="Courier New"/>
                <a:ea typeface="Monaco" charset="0"/>
                <a:cs typeface="Courier New"/>
                <a:sym typeface="Monaco" charset="0"/>
              </a:rPr>
              <a:t>struct</a:t>
            </a:r>
            <a:r>
              <a:rPr lang="en-US" sz="1600" b="1" dirty="0">
                <a:solidFill>
                  <a:schemeClr val="tx1"/>
                </a:solidFill>
                <a:latin typeface="Courier New"/>
                <a:ea typeface="Monaco" charset="0"/>
                <a:cs typeface="Courier New"/>
                <a:sym typeface="Monaco" charset="0"/>
              </a:rPr>
              <a:t> {</a:t>
            </a:r>
          </a:p>
          <a:p>
            <a:pPr algn="l">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b="1" dirty="0">
                <a:solidFill>
                  <a:schemeClr val="tx1"/>
                </a:solidFill>
                <a:latin typeface="Courier New"/>
                <a:ea typeface="Monaco" charset="0"/>
                <a:cs typeface="Courier New"/>
                <a:sym typeface="Monaco" charset="0"/>
              </a:rPr>
              <a:t>  </a:t>
            </a:r>
            <a:r>
              <a:rPr lang="en-US" sz="1600" b="1" dirty="0" err="1">
                <a:solidFill>
                  <a:schemeClr val="tx1"/>
                </a:solidFill>
                <a:latin typeface="Courier New"/>
                <a:ea typeface="Monaco" charset="0"/>
                <a:cs typeface="Courier New"/>
                <a:sym typeface="Monaco" charset="0"/>
              </a:rPr>
              <a:t>int</a:t>
            </a:r>
            <a:r>
              <a:rPr lang="en-US" sz="1600" b="1" dirty="0">
                <a:solidFill>
                  <a:schemeClr val="tx1"/>
                </a:solidFill>
                <a:latin typeface="Courier New"/>
                <a:ea typeface="Monaco" charset="0"/>
                <a:cs typeface="Courier New"/>
                <a:sym typeface="Monaco" charset="0"/>
              </a:rPr>
              <a:t> a[2];</a:t>
            </a:r>
          </a:p>
          <a:p>
            <a:pPr algn="l">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b="1" dirty="0">
                <a:solidFill>
                  <a:schemeClr val="tx1"/>
                </a:solidFill>
                <a:latin typeface="Courier New"/>
                <a:ea typeface="Monaco" charset="0"/>
                <a:cs typeface="Courier New"/>
                <a:sym typeface="Monaco" charset="0"/>
              </a:rPr>
              <a:t>  double d;</a:t>
            </a:r>
          </a:p>
          <a:p>
            <a:pPr algn="l">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b="1" dirty="0">
                <a:solidFill>
                  <a:schemeClr val="tx1"/>
                </a:solidFill>
                <a:latin typeface="Courier New"/>
                <a:ea typeface="Monaco" charset="0"/>
                <a:cs typeface="Courier New"/>
                <a:sym typeface="Monaco" charset="0"/>
              </a:rPr>
              <a:t>} </a:t>
            </a:r>
            <a:r>
              <a:rPr lang="en-US" sz="1600" b="1" dirty="0" err="1">
                <a:solidFill>
                  <a:schemeClr val="tx1"/>
                </a:solidFill>
                <a:latin typeface="Courier New"/>
                <a:ea typeface="Monaco" charset="0"/>
                <a:cs typeface="Courier New"/>
                <a:sym typeface="Monaco" charset="0"/>
              </a:rPr>
              <a:t>struct_t</a:t>
            </a:r>
            <a:r>
              <a:rPr lang="en-US" sz="1600" b="1" dirty="0">
                <a:solidFill>
                  <a:schemeClr val="tx1"/>
                </a:solidFill>
                <a:latin typeface="Courier New"/>
                <a:ea typeface="Monaco" charset="0"/>
                <a:cs typeface="Courier New"/>
                <a:sym typeface="Monaco" charset="0"/>
              </a:rPr>
              <a:t>;</a:t>
            </a:r>
          </a:p>
          <a:p>
            <a:pPr algn="l">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endParaRPr lang="en-US" sz="1600" b="1" dirty="0">
              <a:solidFill>
                <a:schemeClr val="tx1"/>
              </a:solidFill>
              <a:latin typeface="Courier New"/>
              <a:ea typeface="Monaco" charset="0"/>
              <a:cs typeface="Courier New"/>
              <a:sym typeface="Monaco" charset="0"/>
            </a:endParaRPr>
          </a:p>
          <a:p>
            <a:pPr algn="l">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b="1" dirty="0">
                <a:solidFill>
                  <a:schemeClr val="tx1"/>
                </a:solidFill>
                <a:latin typeface="Courier New"/>
                <a:ea typeface="Monaco" charset="0"/>
                <a:cs typeface="Courier New"/>
                <a:sym typeface="Monaco" charset="0"/>
              </a:rPr>
              <a:t>double fun(</a:t>
            </a:r>
            <a:r>
              <a:rPr lang="en-US" sz="1600" b="1" dirty="0" err="1">
                <a:solidFill>
                  <a:schemeClr val="tx1"/>
                </a:solidFill>
                <a:latin typeface="Courier New"/>
                <a:ea typeface="Monaco" charset="0"/>
                <a:cs typeface="Courier New"/>
                <a:sym typeface="Monaco" charset="0"/>
              </a:rPr>
              <a:t>int</a:t>
            </a:r>
            <a:r>
              <a:rPr lang="en-US" sz="1600" b="1" dirty="0">
                <a:solidFill>
                  <a:schemeClr val="tx1"/>
                </a:solidFill>
                <a:latin typeface="Courier New"/>
                <a:ea typeface="Monaco" charset="0"/>
                <a:cs typeface="Courier New"/>
                <a:sym typeface="Monaco" charset="0"/>
              </a:rPr>
              <a:t> </a:t>
            </a:r>
            <a:r>
              <a:rPr lang="en-US" sz="1600" b="1" dirty="0" err="1">
                <a:solidFill>
                  <a:schemeClr val="tx1"/>
                </a:solidFill>
                <a:latin typeface="Courier New"/>
                <a:ea typeface="Monaco" charset="0"/>
                <a:cs typeface="Courier New"/>
                <a:sym typeface="Monaco" charset="0"/>
              </a:rPr>
              <a:t>i</a:t>
            </a:r>
            <a:r>
              <a:rPr lang="en-US" sz="1600" b="1" dirty="0">
                <a:solidFill>
                  <a:schemeClr val="tx1"/>
                </a:solidFill>
                <a:latin typeface="Courier New"/>
                <a:ea typeface="Monaco" charset="0"/>
                <a:cs typeface="Courier New"/>
                <a:sym typeface="Monaco" charset="0"/>
              </a:rPr>
              <a:t>) {</a:t>
            </a:r>
          </a:p>
          <a:p>
            <a:pPr algn="l">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b="1" dirty="0">
                <a:solidFill>
                  <a:schemeClr val="tx1"/>
                </a:solidFill>
                <a:latin typeface="Courier New"/>
                <a:ea typeface="Monaco" charset="0"/>
                <a:cs typeface="Courier New"/>
                <a:sym typeface="Monaco" charset="0"/>
              </a:rPr>
              <a:t>  volatile </a:t>
            </a:r>
            <a:r>
              <a:rPr lang="en-US" sz="1600" b="1" dirty="0" err="1">
                <a:solidFill>
                  <a:schemeClr val="tx1"/>
                </a:solidFill>
                <a:latin typeface="Courier New"/>
                <a:ea typeface="Monaco" charset="0"/>
                <a:cs typeface="Courier New"/>
                <a:sym typeface="Monaco" charset="0"/>
              </a:rPr>
              <a:t>struct_t</a:t>
            </a:r>
            <a:r>
              <a:rPr lang="en-US" sz="1600" b="1" dirty="0">
                <a:solidFill>
                  <a:schemeClr val="tx1"/>
                </a:solidFill>
                <a:latin typeface="Courier New"/>
                <a:ea typeface="Monaco" charset="0"/>
                <a:cs typeface="Courier New"/>
                <a:sym typeface="Monaco" charset="0"/>
              </a:rPr>
              <a:t> s;</a:t>
            </a:r>
          </a:p>
          <a:p>
            <a:pPr algn="l">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b="1" dirty="0">
                <a:solidFill>
                  <a:schemeClr val="tx1"/>
                </a:solidFill>
                <a:latin typeface="Courier New"/>
                <a:ea typeface="Monaco" charset="0"/>
                <a:cs typeface="Courier New"/>
                <a:sym typeface="Monaco" charset="0"/>
              </a:rPr>
              <a:t>  </a:t>
            </a:r>
            <a:r>
              <a:rPr lang="en-US" sz="1600" b="1" dirty="0" err="1">
                <a:solidFill>
                  <a:schemeClr val="tx1"/>
                </a:solidFill>
                <a:latin typeface="Courier New"/>
                <a:ea typeface="Monaco" charset="0"/>
                <a:cs typeface="Courier New"/>
                <a:sym typeface="Monaco" charset="0"/>
              </a:rPr>
              <a:t>s.d</a:t>
            </a:r>
            <a:r>
              <a:rPr lang="en-US" sz="1600" b="1" dirty="0">
                <a:solidFill>
                  <a:schemeClr val="tx1"/>
                </a:solidFill>
                <a:latin typeface="Courier New"/>
                <a:ea typeface="Monaco" charset="0"/>
                <a:cs typeface="Courier New"/>
                <a:sym typeface="Monaco" charset="0"/>
              </a:rPr>
              <a:t> = 3.14;</a:t>
            </a:r>
          </a:p>
          <a:p>
            <a:pPr algn="l">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b="1" dirty="0">
                <a:solidFill>
                  <a:schemeClr val="tx1"/>
                </a:solidFill>
                <a:latin typeface="Courier New"/>
                <a:ea typeface="Monaco" charset="0"/>
                <a:cs typeface="Courier New"/>
                <a:sym typeface="Monaco" charset="0"/>
              </a:rPr>
              <a:t>  </a:t>
            </a:r>
            <a:r>
              <a:rPr lang="en-US" sz="1600" b="1" dirty="0" err="1">
                <a:solidFill>
                  <a:schemeClr val="tx1"/>
                </a:solidFill>
                <a:latin typeface="Courier New"/>
                <a:ea typeface="Monaco" charset="0"/>
                <a:cs typeface="Courier New"/>
                <a:sym typeface="Monaco" charset="0"/>
              </a:rPr>
              <a:t>s.a</a:t>
            </a:r>
            <a:r>
              <a:rPr lang="en-US" sz="1600" b="1" dirty="0">
                <a:solidFill>
                  <a:schemeClr val="tx1"/>
                </a:solidFill>
                <a:latin typeface="Courier New"/>
                <a:ea typeface="Monaco" charset="0"/>
                <a:cs typeface="Courier New"/>
                <a:sym typeface="Monaco" charset="0"/>
              </a:rPr>
              <a:t>[</a:t>
            </a:r>
            <a:r>
              <a:rPr lang="en-US" sz="1600" b="1" dirty="0" err="1">
                <a:solidFill>
                  <a:schemeClr val="tx1"/>
                </a:solidFill>
                <a:latin typeface="Courier New"/>
                <a:ea typeface="Monaco" charset="0"/>
                <a:cs typeface="Courier New"/>
                <a:sym typeface="Monaco" charset="0"/>
              </a:rPr>
              <a:t>i</a:t>
            </a:r>
            <a:r>
              <a:rPr lang="en-US" sz="1600" b="1" dirty="0">
                <a:solidFill>
                  <a:schemeClr val="tx1"/>
                </a:solidFill>
                <a:latin typeface="Courier New"/>
                <a:ea typeface="Monaco" charset="0"/>
                <a:cs typeface="Courier New"/>
                <a:sym typeface="Monaco" charset="0"/>
              </a:rPr>
              <a:t>] = 1073741824; /* Possibly out of bounds */</a:t>
            </a:r>
          </a:p>
          <a:p>
            <a:pPr algn="l">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b="1" dirty="0">
                <a:solidFill>
                  <a:schemeClr val="tx1"/>
                </a:solidFill>
                <a:latin typeface="Courier New"/>
                <a:ea typeface="Monaco" charset="0"/>
                <a:cs typeface="Courier New"/>
                <a:sym typeface="Monaco" charset="0"/>
              </a:rPr>
              <a:t>  return </a:t>
            </a:r>
            <a:r>
              <a:rPr lang="en-US" sz="1600" b="1" dirty="0" err="1">
                <a:solidFill>
                  <a:schemeClr val="tx1"/>
                </a:solidFill>
                <a:latin typeface="Courier New"/>
                <a:ea typeface="Monaco" charset="0"/>
                <a:cs typeface="Courier New"/>
                <a:sym typeface="Monaco" charset="0"/>
              </a:rPr>
              <a:t>s.d</a:t>
            </a:r>
            <a:r>
              <a:rPr lang="en-US" sz="1600" b="1" dirty="0">
                <a:solidFill>
                  <a:schemeClr val="tx1"/>
                </a:solidFill>
                <a:latin typeface="Courier New"/>
                <a:ea typeface="Monaco" charset="0"/>
                <a:cs typeface="Courier New"/>
                <a:sym typeface="Monaco" charset="0"/>
              </a:rPr>
              <a:t>;</a:t>
            </a:r>
          </a:p>
          <a:p>
            <a:pPr algn="l">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b="1" dirty="0">
                <a:solidFill>
                  <a:schemeClr val="tx1"/>
                </a:solidFill>
                <a:latin typeface="Courier New"/>
                <a:ea typeface="Monaco" charset="0"/>
                <a:cs typeface="Courier New"/>
                <a:sym typeface="Monaco" charset="0"/>
              </a:rPr>
              <a:t>}</a:t>
            </a:r>
          </a:p>
        </p:txBody>
      </p:sp>
    </p:spTree>
    <p:extLst>
      <p:ext uri="{BB962C8B-B14F-4D97-AF65-F5344CB8AC3E}">
        <p14:creationId xmlns:p14="http://schemas.microsoft.com/office/powerpoint/2010/main" val="414270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3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43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43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43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43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43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7"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ChangeArrowheads="1"/>
          </p:cNvSpPr>
          <p:nvPr>
            <p:ph type="title"/>
          </p:nvPr>
        </p:nvSpPr>
        <p:spPr>
          <a:ln/>
        </p:spPr>
        <p:txBody>
          <a:bodyPr/>
          <a:lstStyle/>
          <a:p>
            <a:r>
              <a:rPr lang="zh-CN" altLang="en-US" dirty="0"/>
              <a:t>内存引用错误 </a:t>
            </a:r>
            <a:r>
              <a:rPr lang="en-US" altLang="zh-CN" dirty="0"/>
              <a:t>(2/3)</a:t>
            </a:r>
            <a:endParaRPr lang="en-US" b="1" dirty="0"/>
          </a:p>
        </p:txBody>
      </p:sp>
      <p:sp>
        <p:nvSpPr>
          <p:cNvPr id="9" name="Rectangle 4"/>
          <p:cNvSpPr>
            <a:spLocks/>
          </p:cNvSpPr>
          <p:nvPr/>
        </p:nvSpPr>
        <p:spPr bwMode="auto">
          <a:xfrm>
            <a:off x="762000" y="1270000"/>
            <a:ext cx="2209800" cy="1320800"/>
          </a:xfrm>
          <a:prstGeom prst="rect">
            <a:avLst/>
          </a:prstGeom>
          <a:solidFill>
            <a:srgbClr val="F8F6D9"/>
          </a:solidFill>
          <a:ln w="6350" cap="flat">
            <a:solidFill>
              <a:schemeClr val="tx1"/>
            </a:solidFill>
            <a:prstDash val="solid"/>
            <a:miter lim="800000"/>
            <a:headEnd type="none" w="med" len="med"/>
            <a:tailEnd type="none" w="med" len="med"/>
          </a:ln>
        </p:spPr>
        <p:txBody>
          <a:bodyPr lIns="63500" tIns="63500" rIns="63500" bIns="63500">
            <a:prstTxWarp prst="textNoShape">
              <a:avLst/>
            </a:prstTxWarp>
          </a:bodyPr>
          <a:lstStyle/>
          <a:p>
            <a:pPr algn="l">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b="1" dirty="0" err="1">
                <a:solidFill>
                  <a:schemeClr val="tx1"/>
                </a:solidFill>
                <a:latin typeface="Courier New"/>
                <a:ea typeface="Monaco" charset="0"/>
                <a:cs typeface="Courier New"/>
                <a:sym typeface="Monaco" charset="0"/>
              </a:rPr>
              <a:t>typedef</a:t>
            </a:r>
            <a:r>
              <a:rPr lang="en-US" sz="1600" b="1" dirty="0">
                <a:solidFill>
                  <a:schemeClr val="tx1"/>
                </a:solidFill>
                <a:latin typeface="Courier New"/>
                <a:ea typeface="Monaco" charset="0"/>
                <a:cs typeface="Courier New"/>
                <a:sym typeface="Monaco" charset="0"/>
              </a:rPr>
              <a:t> </a:t>
            </a:r>
            <a:r>
              <a:rPr lang="en-US" sz="1600" b="1" dirty="0" err="1">
                <a:solidFill>
                  <a:schemeClr val="tx1"/>
                </a:solidFill>
                <a:latin typeface="Courier New"/>
                <a:ea typeface="Monaco" charset="0"/>
                <a:cs typeface="Courier New"/>
                <a:sym typeface="Monaco" charset="0"/>
              </a:rPr>
              <a:t>struct</a:t>
            </a:r>
            <a:r>
              <a:rPr lang="en-US" sz="1600" b="1" dirty="0">
                <a:solidFill>
                  <a:schemeClr val="tx1"/>
                </a:solidFill>
                <a:latin typeface="Courier New"/>
                <a:ea typeface="Monaco" charset="0"/>
                <a:cs typeface="Courier New"/>
                <a:sym typeface="Monaco" charset="0"/>
              </a:rPr>
              <a:t> {</a:t>
            </a:r>
          </a:p>
          <a:p>
            <a:pPr algn="l">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b="1" dirty="0">
                <a:solidFill>
                  <a:schemeClr val="tx1"/>
                </a:solidFill>
                <a:latin typeface="Courier New"/>
                <a:ea typeface="Monaco" charset="0"/>
                <a:cs typeface="Courier New"/>
                <a:sym typeface="Monaco" charset="0"/>
              </a:rPr>
              <a:t>  </a:t>
            </a:r>
            <a:r>
              <a:rPr lang="en-US" sz="1600" b="1" dirty="0" err="1">
                <a:solidFill>
                  <a:schemeClr val="tx1"/>
                </a:solidFill>
                <a:latin typeface="Courier New"/>
                <a:ea typeface="Monaco" charset="0"/>
                <a:cs typeface="Courier New"/>
                <a:sym typeface="Monaco" charset="0"/>
              </a:rPr>
              <a:t>int</a:t>
            </a:r>
            <a:r>
              <a:rPr lang="en-US" sz="1600" b="1" dirty="0">
                <a:solidFill>
                  <a:schemeClr val="tx1"/>
                </a:solidFill>
                <a:latin typeface="Courier New"/>
                <a:ea typeface="Monaco" charset="0"/>
                <a:cs typeface="Courier New"/>
                <a:sym typeface="Monaco" charset="0"/>
              </a:rPr>
              <a:t> a[2];</a:t>
            </a:r>
          </a:p>
          <a:p>
            <a:pPr algn="l">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b="1" dirty="0">
                <a:solidFill>
                  <a:schemeClr val="tx1"/>
                </a:solidFill>
                <a:latin typeface="Courier New"/>
                <a:ea typeface="Monaco" charset="0"/>
                <a:cs typeface="Courier New"/>
                <a:sym typeface="Monaco" charset="0"/>
              </a:rPr>
              <a:t>  double d;</a:t>
            </a:r>
          </a:p>
          <a:p>
            <a:pPr algn="l">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b="1" dirty="0">
                <a:solidFill>
                  <a:schemeClr val="tx1"/>
                </a:solidFill>
                <a:latin typeface="Courier New"/>
                <a:ea typeface="Monaco" charset="0"/>
                <a:cs typeface="Courier New"/>
                <a:sym typeface="Monaco" charset="0"/>
              </a:rPr>
              <a:t>} </a:t>
            </a:r>
            <a:r>
              <a:rPr lang="en-US" sz="1600" b="1" dirty="0" err="1">
                <a:solidFill>
                  <a:schemeClr val="tx1"/>
                </a:solidFill>
                <a:latin typeface="Courier New"/>
                <a:ea typeface="Monaco" charset="0"/>
                <a:cs typeface="Courier New"/>
                <a:sym typeface="Monaco" charset="0"/>
              </a:rPr>
              <a:t>struct_t</a:t>
            </a:r>
            <a:r>
              <a:rPr lang="en-US" sz="1600" b="1" dirty="0">
                <a:solidFill>
                  <a:schemeClr val="tx1"/>
                </a:solidFill>
                <a:latin typeface="Courier New"/>
                <a:ea typeface="Monaco" charset="0"/>
                <a:cs typeface="Courier New"/>
                <a:sym typeface="Monaco" charset="0"/>
              </a:rPr>
              <a:t>;</a:t>
            </a:r>
          </a:p>
        </p:txBody>
      </p:sp>
      <p:sp>
        <p:nvSpPr>
          <p:cNvPr id="10" name="Rectangle 5"/>
          <p:cNvSpPr>
            <a:spLocks/>
          </p:cNvSpPr>
          <p:nvPr/>
        </p:nvSpPr>
        <p:spPr bwMode="auto">
          <a:xfrm>
            <a:off x="3429000" y="1210805"/>
            <a:ext cx="5105400" cy="2184400"/>
          </a:xfrm>
          <a:prstGeom prst="rect">
            <a:avLst/>
          </a:prstGeom>
          <a:solidFill>
            <a:srgbClr val="FFFFFF"/>
          </a:solidFill>
          <a:ln w="12700" cap="flat">
            <a:noFill/>
            <a:miter lim="800000"/>
            <a:headEnd type="none" w="med" len="med"/>
            <a:tailEnd type="none" w="med" len="med"/>
          </a:ln>
        </p:spPr>
        <p:txBody>
          <a:bodyPr lIns="38100" tIns="38100" rIns="38100" bIns="38100">
            <a:prstTxWarp prst="textNoShape">
              <a:avLst/>
            </a:prstTxWarp>
          </a:bodyPr>
          <a:lstStyle/>
          <a:p>
            <a:pPr algn="l"/>
            <a:r>
              <a:rPr lang="en-US" sz="1800" dirty="0">
                <a:solidFill>
                  <a:schemeClr val="tx1"/>
                </a:solidFill>
                <a:latin typeface="Courier New" charset="0"/>
                <a:ea typeface="Zapf Dingbats" charset="2"/>
                <a:cs typeface="Zapf Dingbats" charset="2"/>
                <a:sym typeface="Courier New" charset="0"/>
              </a:rPr>
              <a:t>fun(0)  </a:t>
            </a:r>
            <a:r>
              <a:rPr lang="en-US" sz="1800" dirty="0">
                <a:solidFill>
                  <a:schemeClr val="tx1"/>
                </a:solidFill>
                <a:latin typeface="Courier New" charset="0"/>
                <a:ea typeface="Zapf Dingbats" charset="2"/>
                <a:cs typeface="Zapf Dingbats" charset="2"/>
                <a:sym typeface="Wingdings" pitchFamily="2" charset="2"/>
              </a:rPr>
              <a:t></a:t>
            </a:r>
            <a:r>
              <a:rPr lang="en-US" sz="1800" dirty="0">
                <a:solidFill>
                  <a:schemeClr val="tx1"/>
                </a:solidFill>
                <a:latin typeface="Courier New" charset="0"/>
                <a:ea typeface="Zapf Dingbats" charset="2"/>
                <a:cs typeface="Zapf Dingbats" charset="2"/>
                <a:sym typeface="Courier New" charset="0"/>
              </a:rPr>
              <a:t>	3.14</a:t>
            </a:r>
            <a:endParaRPr lang="en-US" sz="2400" dirty="0">
              <a:solidFill>
                <a:schemeClr val="tx1"/>
              </a:solidFill>
              <a:latin typeface="Arial Narrow" charset="0"/>
              <a:ea typeface="Lucida Grande" charset="0"/>
              <a:cs typeface="Lucida Grande" charset="0"/>
              <a:sym typeface="Arial Narrow" charset="0"/>
            </a:endParaRPr>
          </a:p>
          <a:p>
            <a:pPr algn="l"/>
            <a:r>
              <a:rPr lang="en-US" sz="1800" dirty="0">
                <a:solidFill>
                  <a:schemeClr val="tx1"/>
                </a:solidFill>
                <a:latin typeface="Courier New" charset="0"/>
                <a:ea typeface="Courier New" charset="0"/>
                <a:cs typeface="Courier New" charset="0"/>
                <a:sym typeface="Courier New" charset="0"/>
              </a:rPr>
              <a:t>fun(1)  </a:t>
            </a:r>
            <a:r>
              <a:rPr lang="en-US" sz="1800" dirty="0">
                <a:solidFill>
                  <a:schemeClr val="tx1"/>
                </a:solidFill>
                <a:latin typeface="Courier New" charset="0"/>
                <a:ea typeface="Courier New" charset="0"/>
                <a:cs typeface="Courier New" charset="0"/>
                <a:sym typeface="Wingdings" pitchFamily="2" charset="2"/>
              </a:rPr>
              <a:t></a:t>
            </a:r>
            <a:r>
              <a:rPr lang="en-US" sz="1800" dirty="0">
                <a:solidFill>
                  <a:schemeClr val="tx1"/>
                </a:solidFill>
                <a:latin typeface="Courier New" charset="0"/>
                <a:ea typeface="Monaco" charset="0"/>
                <a:cs typeface="Monaco" charset="0"/>
                <a:sym typeface="Courier New" charset="0"/>
              </a:rPr>
              <a:t>	3.14</a:t>
            </a:r>
            <a:endParaRPr lang="en-US" sz="2400" dirty="0">
              <a:solidFill>
                <a:schemeClr val="tx1"/>
              </a:solidFill>
              <a:latin typeface="Arial Narrow" charset="0"/>
              <a:ea typeface="Lucida Grande" charset="0"/>
              <a:cs typeface="Lucida Grande" charset="0"/>
              <a:sym typeface="Arial Narrow" charset="0"/>
            </a:endParaRPr>
          </a:p>
          <a:p>
            <a:pPr algn="l"/>
            <a:r>
              <a:rPr lang="en-US" sz="1800" dirty="0">
                <a:solidFill>
                  <a:schemeClr val="tx1"/>
                </a:solidFill>
                <a:latin typeface="Courier New" charset="0"/>
                <a:ea typeface="Courier New" charset="0"/>
                <a:cs typeface="Courier New" charset="0"/>
                <a:sym typeface="Courier New" charset="0"/>
              </a:rPr>
              <a:t>fun(2)  </a:t>
            </a:r>
            <a:r>
              <a:rPr lang="en-US" sz="1800" dirty="0">
                <a:solidFill>
                  <a:schemeClr val="tx1"/>
                </a:solidFill>
                <a:latin typeface="Courier New" charset="0"/>
                <a:ea typeface="Courier New" charset="0"/>
                <a:cs typeface="Courier New" charset="0"/>
                <a:sym typeface="Wingdings" pitchFamily="2" charset="2"/>
              </a:rPr>
              <a:t></a:t>
            </a:r>
            <a:r>
              <a:rPr lang="en-US" sz="1800" dirty="0">
                <a:solidFill>
                  <a:schemeClr val="tx1"/>
                </a:solidFill>
                <a:latin typeface="Courier New" charset="0"/>
                <a:ea typeface="Monaco" charset="0"/>
                <a:cs typeface="Monaco" charset="0"/>
                <a:sym typeface="Courier New" charset="0"/>
              </a:rPr>
              <a:t>	3.1399998664856</a:t>
            </a:r>
            <a:endParaRPr lang="en-US" sz="2400" dirty="0">
              <a:solidFill>
                <a:schemeClr val="tx1"/>
              </a:solidFill>
              <a:latin typeface="Arial Narrow" charset="0"/>
              <a:ea typeface="Lucida Grande" charset="0"/>
              <a:cs typeface="Lucida Grande" charset="0"/>
              <a:sym typeface="Arial Narrow" charset="0"/>
            </a:endParaRPr>
          </a:p>
          <a:p>
            <a:pPr algn="l"/>
            <a:r>
              <a:rPr lang="en-US" sz="1800" dirty="0">
                <a:solidFill>
                  <a:schemeClr val="tx1"/>
                </a:solidFill>
                <a:latin typeface="Courier New" charset="0"/>
                <a:ea typeface="Courier New" charset="0"/>
                <a:cs typeface="Courier New" charset="0"/>
                <a:sym typeface="Courier New" charset="0"/>
              </a:rPr>
              <a:t>fun(3)  </a:t>
            </a:r>
            <a:r>
              <a:rPr lang="en-US" sz="1800" dirty="0">
                <a:solidFill>
                  <a:schemeClr val="tx1"/>
                </a:solidFill>
                <a:latin typeface="Courier New" charset="0"/>
                <a:ea typeface="Courier New" charset="0"/>
                <a:cs typeface="Courier New" charset="0"/>
                <a:sym typeface="Wingdings" pitchFamily="2" charset="2"/>
              </a:rPr>
              <a:t></a:t>
            </a:r>
            <a:r>
              <a:rPr lang="en-US" sz="1800" dirty="0">
                <a:solidFill>
                  <a:schemeClr val="tx1"/>
                </a:solidFill>
                <a:latin typeface="Courier New" charset="0"/>
                <a:ea typeface="Monaco" charset="0"/>
                <a:cs typeface="Monaco" charset="0"/>
                <a:sym typeface="Courier New" charset="0"/>
              </a:rPr>
              <a:t>	2.00000061035156</a:t>
            </a:r>
            <a:endParaRPr lang="en-US" sz="2400" dirty="0">
              <a:solidFill>
                <a:schemeClr val="tx1"/>
              </a:solidFill>
              <a:latin typeface="Arial Narrow" charset="0"/>
              <a:ea typeface="Lucida Grande" charset="0"/>
              <a:cs typeface="Lucida Grande" charset="0"/>
              <a:sym typeface="Arial Narrow" charset="0"/>
            </a:endParaRPr>
          </a:p>
          <a:p>
            <a:pPr algn="l"/>
            <a:r>
              <a:rPr lang="en-US" sz="1800" dirty="0">
                <a:solidFill>
                  <a:schemeClr val="tx1"/>
                </a:solidFill>
                <a:latin typeface="Courier New" charset="0"/>
                <a:ea typeface="Courier New" charset="0"/>
                <a:cs typeface="Courier New" charset="0"/>
                <a:sym typeface="Courier New" charset="0"/>
              </a:rPr>
              <a:t>fun(4)  </a:t>
            </a:r>
            <a:r>
              <a:rPr lang="en-US" sz="1800" dirty="0">
                <a:solidFill>
                  <a:schemeClr val="tx1"/>
                </a:solidFill>
                <a:latin typeface="Courier New" charset="0"/>
                <a:ea typeface="Courier New" charset="0"/>
                <a:cs typeface="Courier New" charset="0"/>
                <a:sym typeface="Wingdings" pitchFamily="2" charset="2"/>
              </a:rPr>
              <a:t></a:t>
            </a:r>
            <a:r>
              <a:rPr lang="en-US" sz="1800" dirty="0">
                <a:solidFill>
                  <a:schemeClr val="tx1"/>
                </a:solidFill>
                <a:latin typeface="Courier New" charset="0"/>
                <a:ea typeface="Monaco" charset="0"/>
                <a:cs typeface="Monaco" charset="0"/>
                <a:sym typeface="Courier New" charset="0"/>
              </a:rPr>
              <a:t>	3.14</a:t>
            </a:r>
          </a:p>
          <a:p>
            <a:r>
              <a:rPr lang="en-US" altLang="zh-CN" sz="1800" dirty="0">
                <a:latin typeface="Courier New" charset="0"/>
                <a:ea typeface="Courier New" charset="0"/>
                <a:cs typeface="Courier New" charset="0"/>
                <a:sym typeface="Courier New" charset="0"/>
              </a:rPr>
              <a:t>fun(6)  </a:t>
            </a:r>
            <a:r>
              <a:rPr lang="en-US" altLang="zh-CN" sz="1800" dirty="0">
                <a:latin typeface="Courier New" charset="0"/>
                <a:ea typeface="Courier New" charset="0"/>
                <a:cs typeface="Courier New" charset="0"/>
                <a:sym typeface="Wingdings" pitchFamily="2" charset="2"/>
              </a:rPr>
              <a:t></a:t>
            </a:r>
            <a:r>
              <a:rPr lang="en-US" altLang="zh-CN" sz="1800" dirty="0">
                <a:latin typeface="Courier New" charset="0"/>
                <a:ea typeface="Monaco" charset="0"/>
                <a:cs typeface="Monaco" charset="0"/>
                <a:sym typeface="Courier New" charset="0"/>
              </a:rPr>
              <a:t>	</a:t>
            </a:r>
            <a:r>
              <a:rPr lang="en-US" sz="1800" dirty="0">
                <a:solidFill>
                  <a:schemeClr val="tx1"/>
                </a:solidFill>
                <a:latin typeface="Courier New" charset="0"/>
                <a:ea typeface="Monaco" charset="0"/>
                <a:cs typeface="Monaco" charset="0"/>
                <a:sym typeface="Courier New" charset="0"/>
              </a:rPr>
              <a:t>segmentation fault</a:t>
            </a:r>
          </a:p>
        </p:txBody>
      </p:sp>
      <p:sp>
        <p:nvSpPr>
          <p:cNvPr id="11" name="AutoShape 6"/>
          <p:cNvSpPr>
            <a:spLocks/>
          </p:cNvSpPr>
          <p:nvPr/>
        </p:nvSpPr>
        <p:spPr bwMode="auto">
          <a:xfrm>
            <a:off x="5365750" y="3886200"/>
            <a:ext cx="304800" cy="2667000"/>
          </a:xfrm>
          <a:custGeom>
            <a:avLst/>
            <a:gdLst>
              <a:gd name="T0" fmla="*/ 10800 w 21600"/>
              <a:gd name="T1" fmla="*/ 10800 h 21600"/>
            </a:gdLst>
            <a:ahLst/>
            <a:cxnLst>
              <a:cxn ang="0">
                <a:pos x="T0" y="T1"/>
              </a:cxn>
            </a:cxnLst>
            <a:rect l="0" t="0" r="r" b="b"/>
            <a:pathLst>
              <a:path w="21600" h="21600">
                <a:moveTo>
                  <a:pt x="0" y="0"/>
                </a:moveTo>
                <a:cubicBezTo>
                  <a:pt x="5965" y="0"/>
                  <a:pt x="10800" y="631"/>
                  <a:pt x="10800" y="1409"/>
                </a:cubicBezTo>
                <a:lnTo>
                  <a:pt x="10800" y="9391"/>
                </a:lnTo>
                <a:cubicBezTo>
                  <a:pt x="10800" y="10169"/>
                  <a:pt x="15635" y="10800"/>
                  <a:pt x="21600" y="10800"/>
                </a:cubicBezTo>
                <a:cubicBezTo>
                  <a:pt x="15635" y="10800"/>
                  <a:pt x="10800" y="11431"/>
                  <a:pt x="10800" y="12209"/>
                </a:cubicBezTo>
                <a:lnTo>
                  <a:pt x="10800" y="20191"/>
                </a:lnTo>
                <a:cubicBezTo>
                  <a:pt x="10800" y="20969"/>
                  <a:pt x="5965" y="21600"/>
                  <a:pt x="0" y="21600"/>
                </a:cubicBezTo>
              </a:path>
            </a:pathLst>
          </a:custGeom>
          <a:noFill/>
          <a:ln w="28575" cap="flat">
            <a:solidFill>
              <a:srgbClr val="7F7F7F"/>
            </a:solidFill>
            <a:prstDash val="solid"/>
            <a:round/>
            <a:headEnd type="none" w="med" len="med"/>
            <a:tailEnd type="none" w="med" len="med"/>
          </a:ln>
        </p:spPr>
        <p:txBody>
          <a:bodyPr lIns="0" tIns="0" rIns="0" bIns="0">
            <a:prstTxWarp prst="textNoShape">
              <a:avLst/>
            </a:prstTxWarp>
          </a:bodyPr>
          <a:lstStyle>
            <a:defPPr>
              <a:defRPr lang="en-US"/>
            </a:defPPr>
            <a:lvl1pPr algn="ctr" rtl="0" fontAlgn="base">
              <a:spcBef>
                <a:spcPct val="0"/>
              </a:spcBef>
              <a:spcAft>
                <a:spcPct val="0"/>
              </a:spcAft>
              <a:defRPr sz="4200" kern="1200">
                <a:solidFill>
                  <a:srgbClr val="000000"/>
                </a:solidFill>
                <a:latin typeface="Gill Sans" charset="0"/>
                <a:ea typeface="ヒラギノ角ゴ ProN W3" charset="-128"/>
                <a:cs typeface="ヒラギノ角ゴ ProN W3" charset="-128"/>
                <a:sym typeface="Gill Sans" charset="0"/>
              </a:defRPr>
            </a:lvl1pPr>
            <a:lvl2pPr marL="457200" algn="ctr" rtl="0" fontAlgn="base">
              <a:spcBef>
                <a:spcPct val="0"/>
              </a:spcBef>
              <a:spcAft>
                <a:spcPct val="0"/>
              </a:spcAft>
              <a:defRPr sz="4200" kern="1200">
                <a:solidFill>
                  <a:srgbClr val="000000"/>
                </a:solidFill>
                <a:latin typeface="Gill Sans" charset="0"/>
                <a:ea typeface="ヒラギノ角ゴ ProN W3" charset="-128"/>
                <a:cs typeface="ヒラギノ角ゴ ProN W3" charset="-128"/>
                <a:sym typeface="Gill Sans" charset="0"/>
              </a:defRPr>
            </a:lvl2pPr>
            <a:lvl3pPr marL="914400" algn="ctr" rtl="0" fontAlgn="base">
              <a:spcBef>
                <a:spcPct val="0"/>
              </a:spcBef>
              <a:spcAft>
                <a:spcPct val="0"/>
              </a:spcAft>
              <a:defRPr sz="4200" kern="1200">
                <a:solidFill>
                  <a:srgbClr val="000000"/>
                </a:solidFill>
                <a:latin typeface="Gill Sans" charset="0"/>
                <a:ea typeface="ヒラギノ角ゴ ProN W3" charset="-128"/>
                <a:cs typeface="ヒラギノ角ゴ ProN W3" charset="-128"/>
                <a:sym typeface="Gill Sans" charset="0"/>
              </a:defRPr>
            </a:lvl3pPr>
            <a:lvl4pPr marL="1371600" algn="ctr" rtl="0" fontAlgn="base">
              <a:spcBef>
                <a:spcPct val="0"/>
              </a:spcBef>
              <a:spcAft>
                <a:spcPct val="0"/>
              </a:spcAft>
              <a:defRPr sz="4200" kern="1200">
                <a:solidFill>
                  <a:srgbClr val="000000"/>
                </a:solidFill>
                <a:latin typeface="Gill Sans" charset="0"/>
                <a:ea typeface="ヒラギノ角ゴ ProN W3" charset="-128"/>
                <a:cs typeface="ヒラギノ角ゴ ProN W3" charset="-128"/>
                <a:sym typeface="Gill Sans" charset="0"/>
              </a:defRPr>
            </a:lvl4pPr>
            <a:lvl5pPr marL="1828800" algn="ctr" rtl="0" fontAlgn="base">
              <a:spcBef>
                <a:spcPct val="0"/>
              </a:spcBef>
              <a:spcAft>
                <a:spcPct val="0"/>
              </a:spcAft>
              <a:defRPr sz="4200" kern="1200">
                <a:solidFill>
                  <a:srgbClr val="000000"/>
                </a:solidFill>
                <a:latin typeface="Gill Sans" charset="0"/>
                <a:ea typeface="ヒラギノ角ゴ ProN W3" charset="-128"/>
                <a:cs typeface="ヒラギノ角ゴ ProN W3" charset="-128"/>
                <a:sym typeface="Gill Sans" charset="0"/>
              </a:defRPr>
            </a:lvl5pPr>
            <a:lvl6pPr marL="2286000" algn="l" defTabSz="457200" rtl="0" eaLnBrk="1" latinLnBrk="0" hangingPunct="1">
              <a:defRPr sz="4200" kern="1200">
                <a:solidFill>
                  <a:srgbClr val="000000"/>
                </a:solidFill>
                <a:latin typeface="Gill Sans" charset="0"/>
                <a:ea typeface="ヒラギノ角ゴ ProN W3" charset="-128"/>
                <a:cs typeface="ヒラギノ角ゴ ProN W3" charset="-128"/>
                <a:sym typeface="Gill Sans" charset="0"/>
              </a:defRPr>
            </a:lvl6pPr>
            <a:lvl7pPr marL="2743200" algn="l" defTabSz="457200" rtl="0" eaLnBrk="1" latinLnBrk="0" hangingPunct="1">
              <a:defRPr sz="4200" kern="1200">
                <a:solidFill>
                  <a:srgbClr val="000000"/>
                </a:solidFill>
                <a:latin typeface="Gill Sans" charset="0"/>
                <a:ea typeface="ヒラギノ角ゴ ProN W3" charset="-128"/>
                <a:cs typeface="ヒラギノ角ゴ ProN W3" charset="-128"/>
                <a:sym typeface="Gill Sans" charset="0"/>
              </a:defRPr>
            </a:lvl7pPr>
            <a:lvl8pPr marL="3200400" algn="l" defTabSz="457200" rtl="0" eaLnBrk="1" latinLnBrk="0" hangingPunct="1">
              <a:defRPr sz="4200" kern="1200">
                <a:solidFill>
                  <a:srgbClr val="000000"/>
                </a:solidFill>
                <a:latin typeface="Gill Sans" charset="0"/>
                <a:ea typeface="ヒラギノ角ゴ ProN W3" charset="-128"/>
                <a:cs typeface="ヒラギノ角ゴ ProN W3" charset="-128"/>
                <a:sym typeface="Gill Sans" charset="0"/>
              </a:defRPr>
            </a:lvl8pPr>
            <a:lvl9pPr marL="3657600" algn="l" defTabSz="457200" rtl="0" eaLnBrk="1" latinLnBrk="0" hangingPunct="1">
              <a:defRPr sz="4200" kern="1200">
                <a:solidFill>
                  <a:srgbClr val="000000"/>
                </a:solidFill>
                <a:latin typeface="Gill Sans" charset="0"/>
                <a:ea typeface="ヒラギノ角ゴ ProN W3" charset="-128"/>
                <a:cs typeface="ヒラギノ角ゴ ProN W3" charset="-128"/>
                <a:sym typeface="Gill Sans" charset="0"/>
              </a:defRPr>
            </a:lvl9pPr>
          </a:lstStyle>
          <a:p>
            <a:endParaRPr lang="en-US"/>
          </a:p>
        </p:txBody>
      </p:sp>
      <p:sp>
        <p:nvSpPr>
          <p:cNvPr id="12" name="Rectangle 7"/>
          <p:cNvSpPr>
            <a:spLocks/>
          </p:cNvSpPr>
          <p:nvPr/>
        </p:nvSpPr>
        <p:spPr bwMode="auto">
          <a:xfrm>
            <a:off x="5822950" y="4953000"/>
            <a:ext cx="2120900" cy="647700"/>
          </a:xfrm>
          <a:prstGeom prst="rect">
            <a:avLst/>
          </a:prstGeom>
          <a:noFill/>
          <a:ln w="19050" cap="flat">
            <a:noFill/>
            <a:miter lim="800000"/>
            <a:headEnd type="none" w="med" len="med"/>
            <a:tailEnd type="none" w="med" len="med"/>
          </a:ln>
        </p:spPr>
        <p:txBody>
          <a:bodyPr lIns="38100" tIns="38100" rIns="38100" bIns="38100">
            <a:prstTxWarp prst="textNoShape">
              <a:avLst/>
            </a:prstTxWarp>
          </a:bodyPr>
          <a:lstStyle>
            <a:defPPr>
              <a:defRPr lang="en-US"/>
            </a:defPPr>
            <a:lvl1pPr algn="ctr" rtl="0" fontAlgn="base">
              <a:spcBef>
                <a:spcPct val="0"/>
              </a:spcBef>
              <a:spcAft>
                <a:spcPct val="0"/>
              </a:spcAft>
              <a:defRPr sz="4200" kern="1200">
                <a:solidFill>
                  <a:srgbClr val="000000"/>
                </a:solidFill>
                <a:latin typeface="Gill Sans" charset="0"/>
                <a:ea typeface="ヒラギノ角ゴ ProN W3" charset="-128"/>
                <a:cs typeface="ヒラギノ角ゴ ProN W3" charset="-128"/>
                <a:sym typeface="Gill Sans" charset="0"/>
              </a:defRPr>
            </a:lvl1pPr>
            <a:lvl2pPr marL="457200" algn="ctr" rtl="0" fontAlgn="base">
              <a:spcBef>
                <a:spcPct val="0"/>
              </a:spcBef>
              <a:spcAft>
                <a:spcPct val="0"/>
              </a:spcAft>
              <a:defRPr sz="4200" kern="1200">
                <a:solidFill>
                  <a:srgbClr val="000000"/>
                </a:solidFill>
                <a:latin typeface="Gill Sans" charset="0"/>
                <a:ea typeface="ヒラギノ角ゴ ProN W3" charset="-128"/>
                <a:cs typeface="ヒラギノ角ゴ ProN W3" charset="-128"/>
                <a:sym typeface="Gill Sans" charset="0"/>
              </a:defRPr>
            </a:lvl2pPr>
            <a:lvl3pPr marL="914400" algn="ctr" rtl="0" fontAlgn="base">
              <a:spcBef>
                <a:spcPct val="0"/>
              </a:spcBef>
              <a:spcAft>
                <a:spcPct val="0"/>
              </a:spcAft>
              <a:defRPr sz="4200" kern="1200">
                <a:solidFill>
                  <a:srgbClr val="000000"/>
                </a:solidFill>
                <a:latin typeface="Gill Sans" charset="0"/>
                <a:ea typeface="ヒラギノ角ゴ ProN W3" charset="-128"/>
                <a:cs typeface="ヒラギノ角ゴ ProN W3" charset="-128"/>
                <a:sym typeface="Gill Sans" charset="0"/>
              </a:defRPr>
            </a:lvl3pPr>
            <a:lvl4pPr marL="1371600" algn="ctr" rtl="0" fontAlgn="base">
              <a:spcBef>
                <a:spcPct val="0"/>
              </a:spcBef>
              <a:spcAft>
                <a:spcPct val="0"/>
              </a:spcAft>
              <a:defRPr sz="4200" kern="1200">
                <a:solidFill>
                  <a:srgbClr val="000000"/>
                </a:solidFill>
                <a:latin typeface="Gill Sans" charset="0"/>
                <a:ea typeface="ヒラギノ角ゴ ProN W3" charset="-128"/>
                <a:cs typeface="ヒラギノ角ゴ ProN W3" charset="-128"/>
                <a:sym typeface="Gill Sans" charset="0"/>
              </a:defRPr>
            </a:lvl4pPr>
            <a:lvl5pPr marL="1828800" algn="ctr" rtl="0" fontAlgn="base">
              <a:spcBef>
                <a:spcPct val="0"/>
              </a:spcBef>
              <a:spcAft>
                <a:spcPct val="0"/>
              </a:spcAft>
              <a:defRPr sz="4200" kern="1200">
                <a:solidFill>
                  <a:srgbClr val="000000"/>
                </a:solidFill>
                <a:latin typeface="Gill Sans" charset="0"/>
                <a:ea typeface="ヒラギノ角ゴ ProN W3" charset="-128"/>
                <a:cs typeface="ヒラギノ角ゴ ProN W3" charset="-128"/>
                <a:sym typeface="Gill Sans" charset="0"/>
              </a:defRPr>
            </a:lvl5pPr>
            <a:lvl6pPr marL="2286000" algn="l" defTabSz="457200" rtl="0" eaLnBrk="1" latinLnBrk="0" hangingPunct="1">
              <a:defRPr sz="4200" kern="1200">
                <a:solidFill>
                  <a:srgbClr val="000000"/>
                </a:solidFill>
                <a:latin typeface="Gill Sans" charset="0"/>
                <a:ea typeface="ヒラギノ角ゴ ProN W3" charset="-128"/>
                <a:cs typeface="ヒラギノ角ゴ ProN W3" charset="-128"/>
                <a:sym typeface="Gill Sans" charset="0"/>
              </a:defRPr>
            </a:lvl6pPr>
            <a:lvl7pPr marL="2743200" algn="l" defTabSz="457200" rtl="0" eaLnBrk="1" latinLnBrk="0" hangingPunct="1">
              <a:defRPr sz="4200" kern="1200">
                <a:solidFill>
                  <a:srgbClr val="000000"/>
                </a:solidFill>
                <a:latin typeface="Gill Sans" charset="0"/>
                <a:ea typeface="ヒラギノ角ゴ ProN W3" charset="-128"/>
                <a:cs typeface="ヒラギノ角ゴ ProN W3" charset="-128"/>
                <a:sym typeface="Gill Sans" charset="0"/>
              </a:defRPr>
            </a:lvl7pPr>
            <a:lvl8pPr marL="3200400" algn="l" defTabSz="457200" rtl="0" eaLnBrk="1" latinLnBrk="0" hangingPunct="1">
              <a:defRPr sz="4200" kern="1200">
                <a:solidFill>
                  <a:srgbClr val="000000"/>
                </a:solidFill>
                <a:latin typeface="Gill Sans" charset="0"/>
                <a:ea typeface="ヒラギノ角ゴ ProN W3" charset="-128"/>
                <a:cs typeface="ヒラギノ角ゴ ProN W3" charset="-128"/>
                <a:sym typeface="Gill Sans" charset="0"/>
              </a:defRPr>
            </a:lvl8pPr>
            <a:lvl9pPr marL="3657600" algn="l" defTabSz="457200" rtl="0" eaLnBrk="1" latinLnBrk="0" hangingPunct="1">
              <a:defRPr sz="4200" kern="1200">
                <a:solidFill>
                  <a:srgbClr val="000000"/>
                </a:solidFill>
                <a:latin typeface="Gill Sans" charset="0"/>
                <a:ea typeface="ヒラギノ角ゴ ProN W3" charset="-128"/>
                <a:cs typeface="ヒラギノ角ゴ ProN W3" charset="-128"/>
                <a:sym typeface="Gill Sans" charset="0"/>
              </a:defRPr>
            </a:lvl9pPr>
          </a:lstStyle>
          <a:p>
            <a:pPr algn="l">
              <a:lnSpc>
                <a:spcPct val="110000"/>
              </a:lnSpc>
            </a:pPr>
            <a:r>
              <a:rPr lang="en-US" sz="1800" dirty="0">
                <a:solidFill>
                  <a:schemeClr val="tx1"/>
                </a:solidFill>
                <a:latin typeface="Calibri" charset="0"/>
                <a:ea typeface="Calibri" charset="0"/>
                <a:cs typeface="Calibri" charset="0"/>
                <a:sym typeface="Calibri" charset="0"/>
              </a:rPr>
              <a:t>Location accessed by </a:t>
            </a:r>
            <a:r>
              <a:rPr lang="en-US" sz="1800" dirty="0">
                <a:solidFill>
                  <a:schemeClr val="tx1"/>
                </a:solidFill>
                <a:latin typeface="Courier New" charset="0"/>
                <a:ea typeface="Courier New" charset="0"/>
                <a:cs typeface="Courier New" charset="0"/>
                <a:sym typeface="Courier New" charset="0"/>
              </a:rPr>
              <a:t>fun(</a:t>
            </a:r>
            <a:r>
              <a:rPr lang="en-US" sz="1800" dirty="0" err="1">
                <a:solidFill>
                  <a:schemeClr val="tx1"/>
                </a:solidFill>
                <a:latin typeface="Courier New" charset="0"/>
                <a:ea typeface="Courier New" charset="0"/>
                <a:cs typeface="Courier New" charset="0"/>
                <a:sym typeface="Courier New" charset="0"/>
              </a:rPr>
              <a:t>i</a:t>
            </a:r>
            <a:r>
              <a:rPr lang="en-US" sz="1800" dirty="0">
                <a:solidFill>
                  <a:schemeClr val="tx1"/>
                </a:solidFill>
                <a:latin typeface="Courier New" charset="0"/>
                <a:ea typeface="Courier New" charset="0"/>
                <a:cs typeface="Courier New" charset="0"/>
                <a:sym typeface="Courier New" charset="0"/>
              </a:rPr>
              <a:t>)</a:t>
            </a:r>
          </a:p>
        </p:txBody>
      </p:sp>
      <p:sp>
        <p:nvSpPr>
          <p:cNvPr id="13" name="Rectangle 8"/>
          <p:cNvSpPr>
            <a:spLocks/>
          </p:cNvSpPr>
          <p:nvPr/>
        </p:nvSpPr>
        <p:spPr bwMode="auto">
          <a:xfrm>
            <a:off x="1479550" y="3352800"/>
            <a:ext cx="1668462" cy="444500"/>
          </a:xfrm>
          <a:prstGeom prst="rect">
            <a:avLst/>
          </a:prstGeom>
          <a:noFill/>
          <a:ln w="12700" cap="flat">
            <a:noFill/>
            <a:miter lim="800000"/>
            <a:headEnd type="none" w="med" len="med"/>
            <a:tailEnd type="none" w="med" len="med"/>
          </a:ln>
        </p:spPr>
        <p:txBody>
          <a:bodyPr wrap="none" lIns="0" tIns="0" rIns="0" bIns="0">
            <a:prstTxWarp prst="textNoShape">
              <a:avLst/>
            </a:prstTxWarp>
            <a:spAutoFit/>
          </a:bodyPr>
          <a:lstStyle>
            <a:defPPr>
              <a:defRPr lang="en-US"/>
            </a:defPPr>
            <a:lvl1pPr algn="ctr" rtl="0" fontAlgn="base">
              <a:spcBef>
                <a:spcPct val="0"/>
              </a:spcBef>
              <a:spcAft>
                <a:spcPct val="0"/>
              </a:spcAft>
              <a:defRPr sz="4200" kern="1200">
                <a:solidFill>
                  <a:srgbClr val="000000"/>
                </a:solidFill>
                <a:latin typeface="Gill Sans" charset="0"/>
                <a:ea typeface="ヒラギノ角ゴ ProN W3" charset="-128"/>
                <a:cs typeface="ヒラギノ角ゴ ProN W3" charset="-128"/>
                <a:sym typeface="Gill Sans" charset="0"/>
              </a:defRPr>
            </a:lvl1pPr>
            <a:lvl2pPr marL="457200" algn="ctr" rtl="0" fontAlgn="base">
              <a:spcBef>
                <a:spcPct val="0"/>
              </a:spcBef>
              <a:spcAft>
                <a:spcPct val="0"/>
              </a:spcAft>
              <a:defRPr sz="4200" kern="1200">
                <a:solidFill>
                  <a:srgbClr val="000000"/>
                </a:solidFill>
                <a:latin typeface="Gill Sans" charset="0"/>
                <a:ea typeface="ヒラギノ角ゴ ProN W3" charset="-128"/>
                <a:cs typeface="ヒラギノ角ゴ ProN W3" charset="-128"/>
                <a:sym typeface="Gill Sans" charset="0"/>
              </a:defRPr>
            </a:lvl2pPr>
            <a:lvl3pPr marL="914400" algn="ctr" rtl="0" fontAlgn="base">
              <a:spcBef>
                <a:spcPct val="0"/>
              </a:spcBef>
              <a:spcAft>
                <a:spcPct val="0"/>
              </a:spcAft>
              <a:defRPr sz="4200" kern="1200">
                <a:solidFill>
                  <a:srgbClr val="000000"/>
                </a:solidFill>
                <a:latin typeface="Gill Sans" charset="0"/>
                <a:ea typeface="ヒラギノ角ゴ ProN W3" charset="-128"/>
                <a:cs typeface="ヒラギノ角ゴ ProN W3" charset="-128"/>
                <a:sym typeface="Gill Sans" charset="0"/>
              </a:defRPr>
            </a:lvl3pPr>
            <a:lvl4pPr marL="1371600" algn="ctr" rtl="0" fontAlgn="base">
              <a:spcBef>
                <a:spcPct val="0"/>
              </a:spcBef>
              <a:spcAft>
                <a:spcPct val="0"/>
              </a:spcAft>
              <a:defRPr sz="4200" kern="1200">
                <a:solidFill>
                  <a:srgbClr val="000000"/>
                </a:solidFill>
                <a:latin typeface="Gill Sans" charset="0"/>
                <a:ea typeface="ヒラギノ角ゴ ProN W3" charset="-128"/>
                <a:cs typeface="ヒラギノ角ゴ ProN W3" charset="-128"/>
                <a:sym typeface="Gill Sans" charset="0"/>
              </a:defRPr>
            </a:lvl4pPr>
            <a:lvl5pPr marL="1828800" algn="ctr" rtl="0" fontAlgn="base">
              <a:spcBef>
                <a:spcPct val="0"/>
              </a:spcBef>
              <a:spcAft>
                <a:spcPct val="0"/>
              </a:spcAft>
              <a:defRPr sz="4200" kern="1200">
                <a:solidFill>
                  <a:srgbClr val="000000"/>
                </a:solidFill>
                <a:latin typeface="Gill Sans" charset="0"/>
                <a:ea typeface="ヒラギノ角ゴ ProN W3" charset="-128"/>
                <a:cs typeface="ヒラギノ角ゴ ProN W3" charset="-128"/>
                <a:sym typeface="Gill Sans" charset="0"/>
              </a:defRPr>
            </a:lvl5pPr>
            <a:lvl6pPr marL="2286000" algn="l" defTabSz="457200" rtl="0" eaLnBrk="1" latinLnBrk="0" hangingPunct="1">
              <a:defRPr sz="4200" kern="1200">
                <a:solidFill>
                  <a:srgbClr val="000000"/>
                </a:solidFill>
                <a:latin typeface="Gill Sans" charset="0"/>
                <a:ea typeface="ヒラギノ角ゴ ProN W3" charset="-128"/>
                <a:cs typeface="ヒラギノ角ゴ ProN W3" charset="-128"/>
                <a:sym typeface="Gill Sans" charset="0"/>
              </a:defRPr>
            </a:lvl6pPr>
            <a:lvl7pPr marL="2743200" algn="l" defTabSz="457200" rtl="0" eaLnBrk="1" latinLnBrk="0" hangingPunct="1">
              <a:defRPr sz="4200" kern="1200">
                <a:solidFill>
                  <a:srgbClr val="000000"/>
                </a:solidFill>
                <a:latin typeface="Gill Sans" charset="0"/>
                <a:ea typeface="ヒラギノ角ゴ ProN W3" charset="-128"/>
                <a:cs typeface="ヒラギノ角ゴ ProN W3" charset="-128"/>
                <a:sym typeface="Gill Sans" charset="0"/>
              </a:defRPr>
            </a:lvl7pPr>
            <a:lvl8pPr marL="3200400" algn="l" defTabSz="457200" rtl="0" eaLnBrk="1" latinLnBrk="0" hangingPunct="1">
              <a:defRPr sz="4200" kern="1200">
                <a:solidFill>
                  <a:srgbClr val="000000"/>
                </a:solidFill>
                <a:latin typeface="Gill Sans" charset="0"/>
                <a:ea typeface="ヒラギノ角ゴ ProN W3" charset="-128"/>
                <a:cs typeface="ヒラギノ角ゴ ProN W3" charset="-128"/>
                <a:sym typeface="Gill Sans" charset="0"/>
              </a:defRPr>
            </a:lvl8pPr>
            <a:lvl9pPr marL="3657600" algn="l" defTabSz="457200" rtl="0" eaLnBrk="1" latinLnBrk="0" hangingPunct="1">
              <a:defRPr sz="4200" kern="1200">
                <a:solidFill>
                  <a:srgbClr val="000000"/>
                </a:solidFill>
                <a:latin typeface="Gill Sans" charset="0"/>
                <a:ea typeface="ヒラギノ角ゴ ProN W3" charset="-128"/>
                <a:cs typeface="ヒラギノ角ゴ ProN W3" charset="-128"/>
                <a:sym typeface="Gill Sans" charset="0"/>
              </a:defRPr>
            </a:lvl9pPr>
          </a:lstStyle>
          <a:p>
            <a:r>
              <a:rPr lang="en-US" sz="2400" dirty="0">
                <a:solidFill>
                  <a:schemeClr val="tx1"/>
                </a:solidFill>
                <a:latin typeface="Calibri Bold" charset="0"/>
                <a:ea typeface="Calibri Bold" charset="0"/>
                <a:cs typeface="Calibri Bold" charset="0"/>
                <a:sym typeface="Calibri Bold" charset="0"/>
              </a:rPr>
              <a:t>Explanation:</a:t>
            </a:r>
          </a:p>
        </p:txBody>
      </p:sp>
      <p:pic>
        <p:nvPicPr>
          <p:cNvPr id="14" name="table"/>
          <p:cNvPicPr>
            <a:picLocks noChangeAspect="1"/>
          </p:cNvPicPr>
          <p:nvPr/>
        </p:nvPicPr>
        <p:blipFill>
          <a:blip r:embed="rId3"/>
          <a:stretch>
            <a:fillRect/>
          </a:stretch>
        </p:blipFill>
        <p:spPr>
          <a:xfrm>
            <a:off x="3232150" y="3886200"/>
            <a:ext cx="2070100" cy="2667000"/>
          </a:xfrm>
          <a:prstGeom prst="rect">
            <a:avLst/>
          </a:prstGeom>
        </p:spPr>
      </p:pic>
      <p:sp>
        <p:nvSpPr>
          <p:cNvPr id="15" name="AutoShape 6"/>
          <p:cNvSpPr>
            <a:spLocks/>
          </p:cNvSpPr>
          <p:nvPr/>
        </p:nvSpPr>
        <p:spPr bwMode="auto">
          <a:xfrm flipH="1">
            <a:off x="2774950" y="5029200"/>
            <a:ext cx="304800" cy="1524000"/>
          </a:xfrm>
          <a:custGeom>
            <a:avLst/>
            <a:gdLst>
              <a:gd name="T0" fmla="*/ 10800 w 21600"/>
              <a:gd name="T1" fmla="*/ 10800 h 21600"/>
            </a:gdLst>
            <a:ahLst/>
            <a:cxnLst>
              <a:cxn ang="0">
                <a:pos x="T0" y="T1"/>
              </a:cxn>
            </a:cxnLst>
            <a:rect l="0" t="0" r="r" b="b"/>
            <a:pathLst>
              <a:path w="21600" h="21600">
                <a:moveTo>
                  <a:pt x="0" y="0"/>
                </a:moveTo>
                <a:cubicBezTo>
                  <a:pt x="5965" y="0"/>
                  <a:pt x="10800" y="631"/>
                  <a:pt x="10800" y="1409"/>
                </a:cubicBezTo>
                <a:lnTo>
                  <a:pt x="10800" y="9391"/>
                </a:lnTo>
                <a:cubicBezTo>
                  <a:pt x="10800" y="10169"/>
                  <a:pt x="15635" y="10800"/>
                  <a:pt x="21600" y="10800"/>
                </a:cubicBezTo>
                <a:cubicBezTo>
                  <a:pt x="15635" y="10800"/>
                  <a:pt x="10800" y="11431"/>
                  <a:pt x="10800" y="12209"/>
                </a:cubicBezTo>
                <a:lnTo>
                  <a:pt x="10800" y="20191"/>
                </a:lnTo>
                <a:cubicBezTo>
                  <a:pt x="10800" y="20969"/>
                  <a:pt x="5965" y="21600"/>
                  <a:pt x="0" y="21600"/>
                </a:cubicBezTo>
              </a:path>
            </a:pathLst>
          </a:custGeom>
          <a:noFill/>
          <a:ln w="28575" cap="flat">
            <a:solidFill>
              <a:srgbClr val="7F7F7F"/>
            </a:solidFill>
            <a:prstDash val="solid"/>
            <a:round/>
            <a:headEnd type="none" w="med" len="med"/>
            <a:tailEnd type="none" w="med" len="med"/>
          </a:ln>
        </p:spPr>
        <p:txBody>
          <a:bodyPr lIns="0" tIns="0" rIns="0" bIns="0">
            <a:prstTxWarp prst="textNoShape">
              <a:avLst/>
            </a:prstTxWarp>
          </a:bodyPr>
          <a:lstStyle>
            <a:defPPr>
              <a:defRPr lang="en-US"/>
            </a:defPPr>
            <a:lvl1pPr algn="ctr" rtl="0" fontAlgn="base">
              <a:spcBef>
                <a:spcPct val="0"/>
              </a:spcBef>
              <a:spcAft>
                <a:spcPct val="0"/>
              </a:spcAft>
              <a:defRPr sz="4200" kern="1200">
                <a:solidFill>
                  <a:srgbClr val="000000"/>
                </a:solidFill>
                <a:latin typeface="Gill Sans" charset="0"/>
                <a:ea typeface="ヒラギノ角ゴ ProN W3" charset="-128"/>
                <a:cs typeface="ヒラギノ角ゴ ProN W3" charset="-128"/>
                <a:sym typeface="Gill Sans" charset="0"/>
              </a:defRPr>
            </a:lvl1pPr>
            <a:lvl2pPr marL="457200" algn="ctr" rtl="0" fontAlgn="base">
              <a:spcBef>
                <a:spcPct val="0"/>
              </a:spcBef>
              <a:spcAft>
                <a:spcPct val="0"/>
              </a:spcAft>
              <a:defRPr sz="4200" kern="1200">
                <a:solidFill>
                  <a:srgbClr val="000000"/>
                </a:solidFill>
                <a:latin typeface="Gill Sans" charset="0"/>
                <a:ea typeface="ヒラギノ角ゴ ProN W3" charset="-128"/>
                <a:cs typeface="ヒラギノ角ゴ ProN W3" charset="-128"/>
                <a:sym typeface="Gill Sans" charset="0"/>
              </a:defRPr>
            </a:lvl2pPr>
            <a:lvl3pPr marL="914400" algn="ctr" rtl="0" fontAlgn="base">
              <a:spcBef>
                <a:spcPct val="0"/>
              </a:spcBef>
              <a:spcAft>
                <a:spcPct val="0"/>
              </a:spcAft>
              <a:defRPr sz="4200" kern="1200">
                <a:solidFill>
                  <a:srgbClr val="000000"/>
                </a:solidFill>
                <a:latin typeface="Gill Sans" charset="0"/>
                <a:ea typeface="ヒラギノ角ゴ ProN W3" charset="-128"/>
                <a:cs typeface="ヒラギノ角ゴ ProN W3" charset="-128"/>
                <a:sym typeface="Gill Sans" charset="0"/>
              </a:defRPr>
            </a:lvl3pPr>
            <a:lvl4pPr marL="1371600" algn="ctr" rtl="0" fontAlgn="base">
              <a:spcBef>
                <a:spcPct val="0"/>
              </a:spcBef>
              <a:spcAft>
                <a:spcPct val="0"/>
              </a:spcAft>
              <a:defRPr sz="4200" kern="1200">
                <a:solidFill>
                  <a:srgbClr val="000000"/>
                </a:solidFill>
                <a:latin typeface="Gill Sans" charset="0"/>
                <a:ea typeface="ヒラギノ角ゴ ProN W3" charset="-128"/>
                <a:cs typeface="ヒラギノ角ゴ ProN W3" charset="-128"/>
                <a:sym typeface="Gill Sans" charset="0"/>
              </a:defRPr>
            </a:lvl4pPr>
            <a:lvl5pPr marL="1828800" algn="ctr" rtl="0" fontAlgn="base">
              <a:spcBef>
                <a:spcPct val="0"/>
              </a:spcBef>
              <a:spcAft>
                <a:spcPct val="0"/>
              </a:spcAft>
              <a:defRPr sz="4200" kern="1200">
                <a:solidFill>
                  <a:srgbClr val="000000"/>
                </a:solidFill>
                <a:latin typeface="Gill Sans" charset="0"/>
                <a:ea typeface="ヒラギノ角ゴ ProN W3" charset="-128"/>
                <a:cs typeface="ヒラギノ角ゴ ProN W3" charset="-128"/>
                <a:sym typeface="Gill Sans" charset="0"/>
              </a:defRPr>
            </a:lvl5pPr>
            <a:lvl6pPr marL="2286000" algn="l" defTabSz="457200" rtl="0" eaLnBrk="1" latinLnBrk="0" hangingPunct="1">
              <a:defRPr sz="4200" kern="1200">
                <a:solidFill>
                  <a:srgbClr val="000000"/>
                </a:solidFill>
                <a:latin typeface="Gill Sans" charset="0"/>
                <a:ea typeface="ヒラギノ角ゴ ProN W3" charset="-128"/>
                <a:cs typeface="ヒラギノ角ゴ ProN W3" charset="-128"/>
                <a:sym typeface="Gill Sans" charset="0"/>
              </a:defRPr>
            </a:lvl6pPr>
            <a:lvl7pPr marL="2743200" algn="l" defTabSz="457200" rtl="0" eaLnBrk="1" latinLnBrk="0" hangingPunct="1">
              <a:defRPr sz="4200" kern="1200">
                <a:solidFill>
                  <a:srgbClr val="000000"/>
                </a:solidFill>
                <a:latin typeface="Gill Sans" charset="0"/>
                <a:ea typeface="ヒラギノ角ゴ ProN W3" charset="-128"/>
                <a:cs typeface="ヒラギノ角ゴ ProN W3" charset="-128"/>
                <a:sym typeface="Gill Sans" charset="0"/>
              </a:defRPr>
            </a:lvl7pPr>
            <a:lvl8pPr marL="3200400" algn="l" defTabSz="457200" rtl="0" eaLnBrk="1" latinLnBrk="0" hangingPunct="1">
              <a:defRPr sz="4200" kern="1200">
                <a:solidFill>
                  <a:srgbClr val="000000"/>
                </a:solidFill>
                <a:latin typeface="Gill Sans" charset="0"/>
                <a:ea typeface="ヒラギノ角ゴ ProN W3" charset="-128"/>
                <a:cs typeface="ヒラギノ角ゴ ProN W3" charset="-128"/>
                <a:sym typeface="Gill Sans" charset="0"/>
              </a:defRPr>
            </a:lvl8pPr>
            <a:lvl9pPr marL="3657600" algn="l" defTabSz="457200" rtl="0" eaLnBrk="1" latinLnBrk="0" hangingPunct="1">
              <a:defRPr sz="4200" kern="1200">
                <a:solidFill>
                  <a:srgbClr val="000000"/>
                </a:solidFill>
                <a:latin typeface="Gill Sans" charset="0"/>
                <a:ea typeface="ヒラギノ角ゴ ProN W3" charset="-128"/>
                <a:cs typeface="ヒラギノ角ゴ ProN W3" charset="-128"/>
                <a:sym typeface="Gill Sans" charset="0"/>
              </a:defRPr>
            </a:lvl9pPr>
          </a:lstStyle>
          <a:p>
            <a:endParaRPr lang="en-US"/>
          </a:p>
        </p:txBody>
      </p:sp>
      <p:sp>
        <p:nvSpPr>
          <p:cNvPr id="16" name="Rectangle 1"/>
          <p:cNvSpPr/>
          <p:nvPr/>
        </p:nvSpPr>
        <p:spPr>
          <a:xfrm>
            <a:off x="1327150" y="5638800"/>
            <a:ext cx="1292842" cy="369332"/>
          </a:xfrm>
          <a:prstGeom prst="rect">
            <a:avLst/>
          </a:prstGeom>
        </p:spPr>
        <p:txBody>
          <a:bodyPr wrap="none">
            <a:spAutoFit/>
          </a:bodyPr>
          <a:lstStyle>
            <a:defPPr>
              <a:defRPr lang="en-US"/>
            </a:defPPr>
            <a:lvl1pPr algn="ctr" rtl="0" fontAlgn="base">
              <a:spcBef>
                <a:spcPct val="0"/>
              </a:spcBef>
              <a:spcAft>
                <a:spcPct val="0"/>
              </a:spcAft>
              <a:defRPr sz="4200" kern="1200">
                <a:solidFill>
                  <a:srgbClr val="000000"/>
                </a:solidFill>
                <a:latin typeface="Gill Sans" charset="0"/>
                <a:ea typeface="ヒラギノ角ゴ ProN W3" charset="-128"/>
                <a:cs typeface="ヒラギノ角ゴ ProN W3" charset="-128"/>
                <a:sym typeface="Gill Sans" charset="0"/>
              </a:defRPr>
            </a:lvl1pPr>
            <a:lvl2pPr marL="457200" algn="ctr" rtl="0" fontAlgn="base">
              <a:spcBef>
                <a:spcPct val="0"/>
              </a:spcBef>
              <a:spcAft>
                <a:spcPct val="0"/>
              </a:spcAft>
              <a:defRPr sz="4200" kern="1200">
                <a:solidFill>
                  <a:srgbClr val="000000"/>
                </a:solidFill>
                <a:latin typeface="Gill Sans" charset="0"/>
                <a:ea typeface="ヒラギノ角ゴ ProN W3" charset="-128"/>
                <a:cs typeface="ヒラギノ角ゴ ProN W3" charset="-128"/>
                <a:sym typeface="Gill Sans" charset="0"/>
              </a:defRPr>
            </a:lvl2pPr>
            <a:lvl3pPr marL="914400" algn="ctr" rtl="0" fontAlgn="base">
              <a:spcBef>
                <a:spcPct val="0"/>
              </a:spcBef>
              <a:spcAft>
                <a:spcPct val="0"/>
              </a:spcAft>
              <a:defRPr sz="4200" kern="1200">
                <a:solidFill>
                  <a:srgbClr val="000000"/>
                </a:solidFill>
                <a:latin typeface="Gill Sans" charset="0"/>
                <a:ea typeface="ヒラギノ角ゴ ProN W3" charset="-128"/>
                <a:cs typeface="ヒラギノ角ゴ ProN W3" charset="-128"/>
                <a:sym typeface="Gill Sans" charset="0"/>
              </a:defRPr>
            </a:lvl3pPr>
            <a:lvl4pPr marL="1371600" algn="ctr" rtl="0" fontAlgn="base">
              <a:spcBef>
                <a:spcPct val="0"/>
              </a:spcBef>
              <a:spcAft>
                <a:spcPct val="0"/>
              </a:spcAft>
              <a:defRPr sz="4200" kern="1200">
                <a:solidFill>
                  <a:srgbClr val="000000"/>
                </a:solidFill>
                <a:latin typeface="Gill Sans" charset="0"/>
                <a:ea typeface="ヒラギノ角ゴ ProN W3" charset="-128"/>
                <a:cs typeface="ヒラギノ角ゴ ProN W3" charset="-128"/>
                <a:sym typeface="Gill Sans" charset="0"/>
              </a:defRPr>
            </a:lvl4pPr>
            <a:lvl5pPr marL="1828800" algn="ctr" rtl="0" fontAlgn="base">
              <a:spcBef>
                <a:spcPct val="0"/>
              </a:spcBef>
              <a:spcAft>
                <a:spcPct val="0"/>
              </a:spcAft>
              <a:defRPr sz="4200" kern="1200">
                <a:solidFill>
                  <a:srgbClr val="000000"/>
                </a:solidFill>
                <a:latin typeface="Gill Sans" charset="0"/>
                <a:ea typeface="ヒラギノ角ゴ ProN W3" charset="-128"/>
                <a:cs typeface="ヒラギノ角ゴ ProN W3" charset="-128"/>
                <a:sym typeface="Gill Sans" charset="0"/>
              </a:defRPr>
            </a:lvl5pPr>
            <a:lvl6pPr marL="2286000" algn="l" defTabSz="457200" rtl="0" eaLnBrk="1" latinLnBrk="0" hangingPunct="1">
              <a:defRPr sz="4200" kern="1200">
                <a:solidFill>
                  <a:srgbClr val="000000"/>
                </a:solidFill>
                <a:latin typeface="Gill Sans" charset="0"/>
                <a:ea typeface="ヒラギノ角ゴ ProN W3" charset="-128"/>
                <a:cs typeface="ヒラギノ角ゴ ProN W3" charset="-128"/>
                <a:sym typeface="Gill Sans" charset="0"/>
              </a:defRPr>
            </a:lvl6pPr>
            <a:lvl7pPr marL="2743200" algn="l" defTabSz="457200" rtl="0" eaLnBrk="1" latinLnBrk="0" hangingPunct="1">
              <a:defRPr sz="4200" kern="1200">
                <a:solidFill>
                  <a:srgbClr val="000000"/>
                </a:solidFill>
                <a:latin typeface="Gill Sans" charset="0"/>
                <a:ea typeface="ヒラギノ角ゴ ProN W3" charset="-128"/>
                <a:cs typeface="ヒラギノ角ゴ ProN W3" charset="-128"/>
                <a:sym typeface="Gill Sans" charset="0"/>
              </a:defRPr>
            </a:lvl7pPr>
            <a:lvl8pPr marL="3200400" algn="l" defTabSz="457200" rtl="0" eaLnBrk="1" latinLnBrk="0" hangingPunct="1">
              <a:defRPr sz="4200" kern="1200">
                <a:solidFill>
                  <a:srgbClr val="000000"/>
                </a:solidFill>
                <a:latin typeface="Gill Sans" charset="0"/>
                <a:ea typeface="ヒラギノ角ゴ ProN W3" charset="-128"/>
                <a:cs typeface="ヒラギノ角ゴ ProN W3" charset="-128"/>
                <a:sym typeface="Gill Sans" charset="0"/>
              </a:defRPr>
            </a:lvl8pPr>
            <a:lvl9pPr marL="3657600" algn="l" defTabSz="457200" rtl="0" eaLnBrk="1" latinLnBrk="0" hangingPunct="1">
              <a:defRPr sz="4200" kern="1200">
                <a:solidFill>
                  <a:srgbClr val="000000"/>
                </a:solidFill>
                <a:latin typeface="Gill Sans" charset="0"/>
                <a:ea typeface="ヒラギノ角ゴ ProN W3" charset="-128"/>
                <a:cs typeface="ヒラギノ角ゴ ProN W3" charset="-128"/>
                <a:sym typeface="Gill Sans" charset="0"/>
              </a:defRPr>
            </a:lvl9pPr>
          </a:lstStyle>
          <a:p>
            <a:r>
              <a:rPr lang="en-US" sz="1800" dirty="0" err="1">
                <a:solidFill>
                  <a:schemeClr val="tx1"/>
                </a:solidFill>
                <a:latin typeface="Courier New" charset="0"/>
                <a:ea typeface="Courier New" charset="0"/>
                <a:cs typeface="Courier New" charset="0"/>
                <a:sym typeface="Courier New" charset="0"/>
              </a:rPr>
              <a:t>struct_t</a:t>
            </a:r>
            <a:endParaRPr lang="en-US" sz="1800" dirty="0"/>
          </a:p>
        </p:txBody>
      </p:sp>
    </p:spTree>
    <p:extLst>
      <p:ext uri="{BB962C8B-B14F-4D97-AF65-F5344CB8AC3E}">
        <p14:creationId xmlns:p14="http://schemas.microsoft.com/office/powerpoint/2010/main" val="2384998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type="title"/>
          </p:nvPr>
        </p:nvSpPr>
        <p:spPr>
          <a:ln/>
        </p:spPr>
        <p:txBody>
          <a:bodyPr/>
          <a:lstStyle/>
          <a:p>
            <a:r>
              <a:rPr lang="zh-CN" altLang="en-US" dirty="0"/>
              <a:t>内存引用错误 </a:t>
            </a:r>
            <a:r>
              <a:rPr lang="en-US" altLang="zh-CN" dirty="0"/>
              <a:t>(3/3)</a:t>
            </a:r>
            <a:endParaRPr lang="en-US" b="1" dirty="0"/>
          </a:p>
        </p:txBody>
      </p:sp>
      <p:sp>
        <p:nvSpPr>
          <p:cNvPr id="20484" name="Rectangle 4"/>
          <p:cNvSpPr>
            <a:spLocks noGrp="1" noChangeArrowheads="1"/>
          </p:cNvSpPr>
          <p:nvPr>
            <p:ph type="body" idx="1"/>
          </p:nvPr>
        </p:nvSpPr>
        <p:spPr>
          <a:ln/>
        </p:spPr>
        <p:txBody>
          <a:bodyPr/>
          <a:lstStyle/>
          <a:p>
            <a:r>
              <a:rPr lang="en-US" sz="2800" b="1" dirty="0"/>
              <a:t>C </a:t>
            </a:r>
            <a:r>
              <a:rPr lang="zh-CN" altLang="en-US" sz="2800" dirty="0"/>
              <a:t>和</a:t>
            </a:r>
            <a:r>
              <a:rPr lang="en-US" sz="2800" b="1" dirty="0"/>
              <a:t> C++ </a:t>
            </a:r>
            <a:r>
              <a:rPr lang="zh-CN" altLang="en-US" sz="2800" b="1" dirty="0"/>
              <a:t>并没有提供对此类错误的防范机制，比如：</a:t>
            </a:r>
            <a:endParaRPr lang="en-US" sz="2800" b="1" dirty="0"/>
          </a:p>
          <a:p>
            <a:pPr marL="552450" lvl="1"/>
            <a:r>
              <a:rPr lang="zh-CN" altLang="en-US" sz="2400" dirty="0"/>
              <a:t>数组越界错误</a:t>
            </a:r>
            <a:endParaRPr lang="en-US" sz="2400" dirty="0"/>
          </a:p>
          <a:p>
            <a:pPr marL="552450" lvl="1"/>
            <a:r>
              <a:rPr lang="zh-CN" altLang="en-US" sz="2400" dirty="0"/>
              <a:t>指针错误</a:t>
            </a:r>
            <a:endParaRPr lang="en-US" sz="2400" dirty="0"/>
          </a:p>
          <a:p>
            <a:pPr marL="552450" lvl="1"/>
            <a:r>
              <a:rPr lang="zh-CN" altLang="en-US" sz="2400" dirty="0"/>
              <a:t>滥用</a:t>
            </a:r>
            <a:r>
              <a:rPr lang="en-US" sz="2400" dirty="0"/>
              <a:t> </a:t>
            </a:r>
            <a:r>
              <a:rPr lang="en-US" sz="2400" dirty="0" err="1"/>
              <a:t>malloc</a:t>
            </a:r>
            <a:r>
              <a:rPr lang="en-US" sz="2400" dirty="0"/>
              <a:t>/free </a:t>
            </a:r>
            <a:r>
              <a:rPr lang="zh-CN" altLang="en-US" sz="2400" dirty="0"/>
              <a:t>函数</a:t>
            </a:r>
            <a:endParaRPr lang="en-US" sz="2400" dirty="0"/>
          </a:p>
          <a:p>
            <a:endParaRPr lang="en-US" altLang="zh-CN" sz="2800" b="1" dirty="0"/>
          </a:p>
          <a:p>
            <a:r>
              <a:rPr lang="zh-CN" altLang="en-US" sz="2800" b="1" dirty="0"/>
              <a:t>应对措施</a:t>
            </a:r>
            <a:endParaRPr lang="en-US" sz="2800" b="1" dirty="0"/>
          </a:p>
          <a:p>
            <a:pPr marL="552450" lvl="1"/>
            <a:r>
              <a:rPr lang="zh-CN" altLang="en-US" sz="2400" dirty="0"/>
              <a:t>用其他语言编程，例如</a:t>
            </a:r>
            <a:r>
              <a:rPr lang="en-US" sz="2400" dirty="0"/>
              <a:t> Java, Ruby</a:t>
            </a:r>
            <a:r>
              <a:rPr lang="en-US" dirty="0"/>
              <a:t>, </a:t>
            </a:r>
            <a:r>
              <a:rPr lang="en-US" altLang="zh-CN" dirty="0"/>
              <a:t>Python, </a:t>
            </a:r>
            <a:r>
              <a:rPr lang="en-US" sz="2400" dirty="0"/>
              <a:t>ML</a:t>
            </a:r>
          </a:p>
          <a:p>
            <a:pPr marL="552450" lvl="1"/>
            <a:r>
              <a:rPr lang="zh-CN" altLang="en-US" sz="2400" dirty="0"/>
              <a:t>使用工具来检测此类内存错误</a:t>
            </a:r>
            <a:endParaRPr lang="en-US" sz="2400" dirty="0"/>
          </a:p>
        </p:txBody>
      </p:sp>
    </p:spTree>
    <p:extLst>
      <p:ext uri="{BB962C8B-B14F-4D97-AF65-F5344CB8AC3E}">
        <p14:creationId xmlns:p14="http://schemas.microsoft.com/office/powerpoint/2010/main" val="4131148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484">
                                            <p:txEl>
                                              <p:pRg st="0" end="0"/>
                                            </p:txEl>
                                          </p:spTgt>
                                        </p:tgtEl>
                                        <p:attrNameLst>
                                          <p:attrName>style.visibility</p:attrName>
                                        </p:attrNameLst>
                                      </p:cBhvr>
                                      <p:to>
                                        <p:strVal val="visible"/>
                                      </p:to>
                                    </p:set>
                                    <p:animEffect transition="in" filter="fade">
                                      <p:cBhvr>
                                        <p:cTn id="7" dur="500"/>
                                        <p:tgtEl>
                                          <p:spTgt spid="20484">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484">
                                            <p:txEl>
                                              <p:pRg st="1" end="1"/>
                                            </p:txEl>
                                          </p:spTgt>
                                        </p:tgtEl>
                                        <p:attrNameLst>
                                          <p:attrName>style.visibility</p:attrName>
                                        </p:attrNameLst>
                                      </p:cBhvr>
                                      <p:to>
                                        <p:strVal val="visible"/>
                                      </p:to>
                                    </p:set>
                                    <p:animEffect transition="in" filter="fade">
                                      <p:cBhvr>
                                        <p:cTn id="10" dur="500"/>
                                        <p:tgtEl>
                                          <p:spTgt spid="20484">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0484">
                                            <p:txEl>
                                              <p:pRg st="2" end="2"/>
                                            </p:txEl>
                                          </p:spTgt>
                                        </p:tgtEl>
                                        <p:attrNameLst>
                                          <p:attrName>style.visibility</p:attrName>
                                        </p:attrNameLst>
                                      </p:cBhvr>
                                      <p:to>
                                        <p:strVal val="visible"/>
                                      </p:to>
                                    </p:set>
                                    <p:animEffect transition="in" filter="fade">
                                      <p:cBhvr>
                                        <p:cTn id="13" dur="500"/>
                                        <p:tgtEl>
                                          <p:spTgt spid="20484">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0484">
                                            <p:txEl>
                                              <p:pRg st="3" end="3"/>
                                            </p:txEl>
                                          </p:spTgt>
                                        </p:tgtEl>
                                        <p:attrNameLst>
                                          <p:attrName>style.visibility</p:attrName>
                                        </p:attrNameLst>
                                      </p:cBhvr>
                                      <p:to>
                                        <p:strVal val="visible"/>
                                      </p:to>
                                    </p:set>
                                    <p:animEffect transition="in" filter="fade">
                                      <p:cBhvr>
                                        <p:cTn id="16" dur="500"/>
                                        <p:tgtEl>
                                          <p:spTgt spid="20484">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484">
                                            <p:txEl>
                                              <p:pRg st="5" end="5"/>
                                            </p:txEl>
                                          </p:spTgt>
                                        </p:tgtEl>
                                        <p:attrNameLst>
                                          <p:attrName>style.visibility</p:attrName>
                                        </p:attrNameLst>
                                      </p:cBhvr>
                                      <p:to>
                                        <p:strVal val="visible"/>
                                      </p:to>
                                    </p:set>
                                    <p:animEffect transition="in" filter="fade">
                                      <p:cBhvr>
                                        <p:cTn id="21" dur="500"/>
                                        <p:tgtEl>
                                          <p:spTgt spid="20484">
                                            <p:txEl>
                                              <p:pRg st="5" end="5"/>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0484">
                                            <p:txEl>
                                              <p:pRg st="6" end="6"/>
                                            </p:txEl>
                                          </p:spTgt>
                                        </p:tgtEl>
                                        <p:attrNameLst>
                                          <p:attrName>style.visibility</p:attrName>
                                        </p:attrNameLst>
                                      </p:cBhvr>
                                      <p:to>
                                        <p:strVal val="visible"/>
                                      </p:to>
                                    </p:set>
                                    <p:animEffect transition="in" filter="fade">
                                      <p:cBhvr>
                                        <p:cTn id="24" dur="500"/>
                                        <p:tgtEl>
                                          <p:spTgt spid="20484">
                                            <p:txEl>
                                              <p:pRg st="6" end="6"/>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0484">
                                            <p:txEl>
                                              <p:pRg st="7" end="7"/>
                                            </p:txEl>
                                          </p:spTgt>
                                        </p:tgtEl>
                                        <p:attrNameLst>
                                          <p:attrName>style.visibility</p:attrName>
                                        </p:attrNameLst>
                                      </p:cBhvr>
                                      <p:to>
                                        <p:strVal val="visible"/>
                                      </p:to>
                                    </p:set>
                                    <p:animEffect transition="in" filter="fade">
                                      <p:cBhvr>
                                        <p:cTn id="27" dur="500"/>
                                        <p:tgtEl>
                                          <p:spTgt spid="2048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4"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Grp="1" noChangeArrowheads="1"/>
          </p:cNvSpPr>
          <p:nvPr>
            <p:ph type="title"/>
          </p:nvPr>
        </p:nvSpPr>
        <p:spPr>
          <a:xfrm>
            <a:off x="381000" y="838200"/>
            <a:ext cx="8382000" cy="1066800"/>
          </a:xfrm>
          <a:ln/>
        </p:spPr>
        <p:txBody>
          <a:bodyPr>
            <a:noAutofit/>
          </a:bodyPr>
          <a:lstStyle/>
          <a:p>
            <a:r>
              <a:rPr lang="zh-CN" altLang="en-US" sz="3200" b="1" dirty="0"/>
              <a:t> </a:t>
            </a:r>
            <a:r>
              <a:rPr lang="zh-CN" altLang="en-US" sz="3000" b="1" dirty="0"/>
              <a:t>问题</a:t>
            </a:r>
            <a:r>
              <a:rPr lang="en-US" altLang="zh-CN" sz="3000" b="1" dirty="0"/>
              <a:t>4</a:t>
            </a:r>
            <a:r>
              <a:rPr lang="zh-CN" altLang="en-US" sz="3000" b="1" dirty="0"/>
              <a:t>：</a:t>
            </a:r>
            <a:r>
              <a:rPr lang="zh-CN" altLang="en-US" sz="3000" dirty="0"/>
              <a:t>算法性能分析结果 </a:t>
            </a:r>
            <a:r>
              <a:rPr lang="zh-CN" altLang="en-US" sz="2800" dirty="0">
                <a:solidFill>
                  <a:srgbClr val="FF0000"/>
                </a:solidFill>
                <a:latin typeface="Arial"/>
                <a:cs typeface="Arial"/>
              </a:rPr>
              <a:t>≠ </a:t>
            </a:r>
            <a:r>
              <a:rPr lang="zh-CN" altLang="en-US" sz="3000" dirty="0"/>
              <a:t>实际程序性能</a:t>
            </a:r>
            <a:br>
              <a:rPr lang="en-US" sz="3000" b="1" dirty="0"/>
            </a:br>
            <a:r>
              <a:rPr lang="en-US" sz="3000" b="1" dirty="0"/>
              <a:t>There’s more to performance than asymptotic complexity</a:t>
            </a:r>
            <a:br>
              <a:rPr lang="en-US" sz="3200" dirty="0"/>
            </a:br>
            <a:endParaRPr lang="en-US" sz="3200" dirty="0"/>
          </a:p>
        </p:txBody>
      </p:sp>
      <p:sp>
        <p:nvSpPr>
          <p:cNvPr id="23556" name="Rectangle 4"/>
          <p:cNvSpPr>
            <a:spLocks noGrp="1" noChangeArrowheads="1"/>
          </p:cNvSpPr>
          <p:nvPr>
            <p:ph type="body" idx="1"/>
          </p:nvPr>
        </p:nvSpPr>
        <p:spPr>
          <a:xfrm>
            <a:off x="381000" y="2286000"/>
            <a:ext cx="8382000" cy="3987800"/>
          </a:xfrm>
          <a:ln/>
        </p:spPr>
        <p:txBody>
          <a:bodyPr/>
          <a:lstStyle/>
          <a:p>
            <a:r>
              <a:rPr lang="zh-CN" altLang="en-US" sz="2600" dirty="0"/>
              <a:t>代码写的好坏与否，可能导致程序性能的</a:t>
            </a:r>
            <a:r>
              <a:rPr lang="zh-CN" altLang="en-US" sz="2600" dirty="0">
                <a:solidFill>
                  <a:srgbClr val="FF0000"/>
                </a:solidFill>
              </a:rPr>
              <a:t>数量级差别</a:t>
            </a:r>
            <a:endParaRPr lang="en-US" altLang="zh-CN" sz="2600" dirty="0">
              <a:solidFill>
                <a:srgbClr val="FF0000"/>
              </a:solidFill>
            </a:endParaRPr>
          </a:p>
          <a:p>
            <a:endParaRPr lang="en-US" altLang="zh-CN" sz="2600" dirty="0"/>
          </a:p>
          <a:p>
            <a:r>
              <a:rPr lang="zh-CN" altLang="en-US" sz="2600" dirty="0"/>
              <a:t>程序性能优化有多个层面</a:t>
            </a:r>
            <a:endParaRPr lang="en-US" altLang="zh-CN" sz="2600" dirty="0"/>
          </a:p>
          <a:p>
            <a:pPr lvl="1"/>
            <a:r>
              <a:rPr lang="zh-CN" altLang="en-US" sz="2200" dirty="0"/>
              <a:t>算法，数据表达，过程，循环</a:t>
            </a:r>
            <a:endParaRPr lang="en-US" sz="2200" dirty="0"/>
          </a:p>
          <a:p>
            <a:endParaRPr lang="en-US" altLang="zh-CN" sz="2600" b="1" dirty="0"/>
          </a:p>
          <a:p>
            <a:r>
              <a:rPr lang="zh-CN" altLang="en-US" sz="2600" b="1" dirty="0"/>
              <a:t>只有理解了系统实现才能做到有效优化</a:t>
            </a:r>
            <a:endParaRPr lang="en-US" sz="2600" b="1" dirty="0"/>
          </a:p>
          <a:p>
            <a:pPr marL="552450" lvl="1"/>
            <a:r>
              <a:rPr lang="zh-CN" altLang="en-US" sz="2200" dirty="0"/>
              <a:t>衡量程序性能的指标：执行时间、内存占用、能耗等。</a:t>
            </a:r>
            <a:endParaRPr lang="en-US" sz="2200" dirty="0"/>
          </a:p>
          <a:p>
            <a:pPr marL="552450" lvl="1"/>
            <a:r>
              <a:rPr lang="zh-CN" altLang="en-US" sz="2200" dirty="0"/>
              <a:t>了解程序的编译、执行过程中的细节，如内存访问模式</a:t>
            </a:r>
            <a:endParaRPr lang="en-US" sz="2200" dirty="0"/>
          </a:p>
          <a:p>
            <a:pPr marL="952500" lvl="2"/>
            <a:r>
              <a:rPr lang="zh-CN" altLang="en-US" sz="2200" dirty="0"/>
              <a:t>例：内存访问模式影响程序性能</a:t>
            </a:r>
            <a:endParaRPr lang="en-US" sz="2200" dirty="0"/>
          </a:p>
        </p:txBody>
      </p:sp>
    </p:spTree>
    <p:extLst>
      <p:ext uri="{BB962C8B-B14F-4D97-AF65-F5344CB8AC3E}">
        <p14:creationId xmlns:p14="http://schemas.microsoft.com/office/powerpoint/2010/main" val="2363891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556">
                                            <p:txEl>
                                              <p:pRg st="0" end="0"/>
                                            </p:txEl>
                                          </p:spTgt>
                                        </p:tgtEl>
                                        <p:attrNameLst>
                                          <p:attrName>style.visibility</p:attrName>
                                        </p:attrNameLst>
                                      </p:cBhvr>
                                      <p:to>
                                        <p:strVal val="visible"/>
                                      </p:to>
                                    </p:set>
                                    <p:animEffect transition="in" filter="fade">
                                      <p:cBhvr>
                                        <p:cTn id="7" dur="500"/>
                                        <p:tgtEl>
                                          <p:spTgt spid="2355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556">
                                            <p:txEl>
                                              <p:pRg st="2" end="2"/>
                                            </p:txEl>
                                          </p:spTgt>
                                        </p:tgtEl>
                                        <p:attrNameLst>
                                          <p:attrName>style.visibility</p:attrName>
                                        </p:attrNameLst>
                                      </p:cBhvr>
                                      <p:to>
                                        <p:strVal val="visible"/>
                                      </p:to>
                                    </p:set>
                                    <p:animEffect transition="in" filter="fade">
                                      <p:cBhvr>
                                        <p:cTn id="12" dur="500"/>
                                        <p:tgtEl>
                                          <p:spTgt spid="23556">
                                            <p:txEl>
                                              <p:pRg st="2" end="2"/>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3556">
                                            <p:txEl>
                                              <p:pRg st="3" end="3"/>
                                            </p:txEl>
                                          </p:spTgt>
                                        </p:tgtEl>
                                        <p:attrNameLst>
                                          <p:attrName>style.visibility</p:attrName>
                                        </p:attrNameLst>
                                      </p:cBhvr>
                                      <p:to>
                                        <p:strVal val="visible"/>
                                      </p:to>
                                    </p:set>
                                    <p:animEffect transition="in" filter="fade">
                                      <p:cBhvr>
                                        <p:cTn id="15" dur="500"/>
                                        <p:tgtEl>
                                          <p:spTgt spid="23556">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3556">
                                            <p:txEl>
                                              <p:pRg st="5" end="5"/>
                                            </p:txEl>
                                          </p:spTgt>
                                        </p:tgtEl>
                                        <p:attrNameLst>
                                          <p:attrName>style.visibility</p:attrName>
                                        </p:attrNameLst>
                                      </p:cBhvr>
                                      <p:to>
                                        <p:strVal val="visible"/>
                                      </p:to>
                                    </p:set>
                                    <p:animEffect transition="in" filter="fade">
                                      <p:cBhvr>
                                        <p:cTn id="20" dur="500"/>
                                        <p:tgtEl>
                                          <p:spTgt spid="23556">
                                            <p:txEl>
                                              <p:pRg st="5" end="5"/>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3556">
                                            <p:txEl>
                                              <p:pRg st="6" end="6"/>
                                            </p:txEl>
                                          </p:spTgt>
                                        </p:tgtEl>
                                        <p:attrNameLst>
                                          <p:attrName>style.visibility</p:attrName>
                                        </p:attrNameLst>
                                      </p:cBhvr>
                                      <p:to>
                                        <p:strVal val="visible"/>
                                      </p:to>
                                    </p:set>
                                    <p:animEffect transition="in" filter="fade">
                                      <p:cBhvr>
                                        <p:cTn id="23" dur="500"/>
                                        <p:tgtEl>
                                          <p:spTgt spid="23556">
                                            <p:txEl>
                                              <p:pRg st="6" end="6"/>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3556">
                                            <p:txEl>
                                              <p:pRg st="7" end="7"/>
                                            </p:txEl>
                                          </p:spTgt>
                                        </p:tgtEl>
                                        <p:attrNameLst>
                                          <p:attrName>style.visibility</p:attrName>
                                        </p:attrNameLst>
                                      </p:cBhvr>
                                      <p:to>
                                        <p:strVal val="visible"/>
                                      </p:to>
                                    </p:set>
                                    <p:animEffect transition="in" filter="fade">
                                      <p:cBhvr>
                                        <p:cTn id="26" dur="500"/>
                                        <p:tgtEl>
                                          <p:spTgt spid="23556">
                                            <p:txEl>
                                              <p:pRg st="7" end="7"/>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3556">
                                            <p:txEl>
                                              <p:pRg st="8" end="8"/>
                                            </p:txEl>
                                          </p:spTgt>
                                        </p:tgtEl>
                                        <p:attrNameLst>
                                          <p:attrName>style.visibility</p:attrName>
                                        </p:attrNameLst>
                                      </p:cBhvr>
                                      <p:to>
                                        <p:strVal val="visible"/>
                                      </p:to>
                                    </p:set>
                                    <p:animEffect transition="in" filter="fade">
                                      <p:cBhvr>
                                        <p:cTn id="29" dur="500"/>
                                        <p:tgtEl>
                                          <p:spTgt spid="2355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6"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Grp="1" noChangeArrowheads="1"/>
          </p:cNvSpPr>
          <p:nvPr>
            <p:ph type="title"/>
          </p:nvPr>
        </p:nvSpPr>
        <p:spPr>
          <a:ln/>
        </p:spPr>
        <p:txBody>
          <a:bodyPr/>
          <a:lstStyle/>
          <a:p>
            <a:pPr marL="119063" indent="-119063"/>
            <a:r>
              <a:rPr lang="zh-CN" altLang="en-US" dirty="0"/>
              <a:t>内存性能影响程序性能</a:t>
            </a:r>
            <a:endParaRPr lang="en-US" b="1" dirty="0"/>
          </a:p>
        </p:txBody>
      </p:sp>
      <p:sp>
        <p:nvSpPr>
          <p:cNvPr id="21508" name="Rectangle 4"/>
          <p:cNvSpPr>
            <a:spLocks noGrp="1" noChangeArrowheads="1"/>
          </p:cNvSpPr>
          <p:nvPr>
            <p:ph type="body" idx="1"/>
          </p:nvPr>
        </p:nvSpPr>
        <p:spPr>
          <a:xfrm>
            <a:off x="357018" y="4797425"/>
            <a:ext cx="7378700" cy="1904999"/>
          </a:xfrm>
          <a:ln/>
        </p:spPr>
        <p:txBody>
          <a:bodyPr/>
          <a:lstStyle/>
          <a:p>
            <a:r>
              <a:rPr lang="zh-CN" altLang="en-US" dirty="0"/>
              <a:t>内存是分层组织的</a:t>
            </a:r>
            <a:endParaRPr lang="en-US" altLang="zh-CN" dirty="0"/>
          </a:p>
          <a:p>
            <a:r>
              <a:rPr lang="zh-CN" altLang="en-US" dirty="0"/>
              <a:t>程序性能取决于内存访问模式</a:t>
            </a:r>
            <a:endParaRPr lang="en-US" altLang="zh-CN" dirty="0"/>
          </a:p>
          <a:p>
            <a:pPr lvl="1"/>
            <a:r>
              <a:rPr lang="zh-CN" altLang="en-US" dirty="0"/>
              <a:t>例如：如何访问内存中的二维数组、多维数组</a:t>
            </a:r>
            <a:endParaRPr lang="en-US" altLang="zh-CN" dirty="0"/>
          </a:p>
        </p:txBody>
      </p:sp>
      <p:sp>
        <p:nvSpPr>
          <p:cNvPr id="21509" name="Rectangle 5"/>
          <p:cNvSpPr>
            <a:spLocks/>
          </p:cNvSpPr>
          <p:nvPr/>
        </p:nvSpPr>
        <p:spPr bwMode="auto">
          <a:xfrm>
            <a:off x="4648200" y="1371601"/>
            <a:ext cx="4267200" cy="2511424"/>
          </a:xfrm>
          <a:prstGeom prst="rect">
            <a:avLst/>
          </a:prstGeom>
          <a:solidFill>
            <a:srgbClr val="D3F2D3"/>
          </a:solidFill>
          <a:ln w="6350" cap="flat">
            <a:solidFill>
              <a:schemeClr val="tx1"/>
            </a:solidFill>
            <a:prstDash val="solid"/>
            <a:miter lim="800000"/>
            <a:headEnd type="none" w="med" len="med"/>
            <a:tailEnd type="none" w="med" len="med"/>
          </a:ln>
        </p:spPr>
        <p:txBody>
          <a:bodyPr lIns="63500" tIns="63500" rIns="63500" bIns="63500">
            <a:prstTxWarp prst="textNoShape">
              <a:avLst/>
            </a:prstTxWarp>
          </a:bodyPr>
          <a:lstStyle/>
          <a:p>
            <a:pPr>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dirty="0">
                <a:solidFill>
                  <a:schemeClr val="tx1"/>
                </a:solidFill>
                <a:latin typeface="Courier New" panose="02070309020205020404" pitchFamily="49" charset="0"/>
                <a:ea typeface="Monaco" charset="0"/>
                <a:cs typeface="Courier New" panose="02070309020205020404" pitchFamily="49" charset="0"/>
                <a:sym typeface="Monaco" charset="0"/>
              </a:rPr>
              <a:t>void </a:t>
            </a:r>
            <a:r>
              <a:rPr lang="en-US" sz="1600" dirty="0" err="1">
                <a:solidFill>
                  <a:srgbClr val="FF0000"/>
                </a:solidFill>
                <a:latin typeface="Courier New" panose="02070309020205020404" pitchFamily="49" charset="0"/>
                <a:ea typeface="Monaco" charset="0"/>
                <a:cs typeface="Courier New" panose="02070309020205020404" pitchFamily="49" charset="0"/>
                <a:sym typeface="Monaco" charset="0"/>
              </a:rPr>
              <a:t>copyji</a:t>
            </a:r>
            <a:r>
              <a:rPr lang="en-US" sz="1600" dirty="0">
                <a:solidFill>
                  <a:srgbClr val="FF0000"/>
                </a:solidFill>
                <a:latin typeface="Courier New" panose="02070309020205020404" pitchFamily="49" charset="0"/>
                <a:ea typeface="Monaco" charset="0"/>
                <a:cs typeface="Courier New" panose="02070309020205020404" pitchFamily="49" charset="0"/>
                <a:sym typeface="Monaco" charset="0"/>
              </a:rPr>
              <a:t> </a:t>
            </a:r>
            <a:r>
              <a:rPr lang="en-US" sz="1600" dirty="0">
                <a:solidFill>
                  <a:schemeClr val="tx1"/>
                </a:solidFill>
                <a:latin typeface="Courier New" panose="02070309020205020404" pitchFamily="49" charset="0"/>
                <a:ea typeface="Monaco" charset="0"/>
                <a:cs typeface="Courier New" panose="02070309020205020404" pitchFamily="49" charset="0"/>
                <a:sym typeface="Monaco" charset="0"/>
              </a:rPr>
              <a:t>(</a:t>
            </a:r>
            <a:r>
              <a:rPr lang="en-US" sz="1600" dirty="0" err="1">
                <a:solidFill>
                  <a:schemeClr val="tx1"/>
                </a:solidFill>
                <a:latin typeface="Courier New" panose="02070309020205020404" pitchFamily="49" charset="0"/>
                <a:ea typeface="Monaco" charset="0"/>
                <a:cs typeface="Courier New" panose="02070309020205020404" pitchFamily="49" charset="0"/>
                <a:sym typeface="Monaco" charset="0"/>
              </a:rPr>
              <a:t>int</a:t>
            </a:r>
            <a:r>
              <a:rPr lang="en-US" sz="1600" dirty="0">
                <a:solidFill>
                  <a:schemeClr val="tx1"/>
                </a:solidFill>
                <a:latin typeface="Courier New" panose="02070309020205020404" pitchFamily="49" charset="0"/>
                <a:ea typeface="Monaco" charset="0"/>
                <a:cs typeface="Courier New" panose="02070309020205020404" pitchFamily="49" charset="0"/>
                <a:sym typeface="Monaco" charset="0"/>
              </a:rPr>
              <a:t> src[2048][2048],</a:t>
            </a:r>
          </a:p>
          <a:p>
            <a:pPr algn="l">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dirty="0">
                <a:solidFill>
                  <a:schemeClr val="tx1"/>
                </a:solidFill>
                <a:latin typeface="Courier New" panose="02070309020205020404" pitchFamily="49" charset="0"/>
                <a:ea typeface="Monaco" charset="0"/>
                <a:cs typeface="Courier New" panose="02070309020205020404" pitchFamily="49" charset="0"/>
                <a:sym typeface="Monaco" charset="0"/>
              </a:rPr>
              <a:t>            </a:t>
            </a:r>
            <a:r>
              <a:rPr lang="en-US" sz="1600" dirty="0" err="1">
                <a:solidFill>
                  <a:schemeClr val="tx1"/>
                </a:solidFill>
                <a:latin typeface="Courier New" panose="02070309020205020404" pitchFamily="49" charset="0"/>
                <a:ea typeface="Monaco" charset="0"/>
                <a:cs typeface="Courier New" panose="02070309020205020404" pitchFamily="49" charset="0"/>
                <a:sym typeface="Monaco" charset="0"/>
              </a:rPr>
              <a:t>int</a:t>
            </a:r>
            <a:r>
              <a:rPr lang="en-US" sz="1600" dirty="0">
                <a:solidFill>
                  <a:schemeClr val="tx1"/>
                </a:solidFill>
                <a:latin typeface="Courier New" panose="02070309020205020404" pitchFamily="49" charset="0"/>
                <a:ea typeface="Monaco" charset="0"/>
                <a:cs typeface="Courier New" panose="02070309020205020404" pitchFamily="49" charset="0"/>
                <a:sym typeface="Monaco" charset="0"/>
              </a:rPr>
              <a:t> dst[2048][2048])</a:t>
            </a:r>
          </a:p>
          <a:p>
            <a:pPr algn="l">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dirty="0">
                <a:solidFill>
                  <a:schemeClr val="tx1"/>
                </a:solidFill>
                <a:latin typeface="Courier New" panose="02070309020205020404" pitchFamily="49" charset="0"/>
                <a:ea typeface="Monaco" charset="0"/>
                <a:cs typeface="Courier New" panose="02070309020205020404" pitchFamily="49" charset="0"/>
                <a:sym typeface="Monaco" charset="0"/>
              </a:rPr>
              <a:t>{</a:t>
            </a:r>
          </a:p>
          <a:p>
            <a:pPr algn="l">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dirty="0">
                <a:solidFill>
                  <a:schemeClr val="tx1"/>
                </a:solidFill>
                <a:latin typeface="Courier New" panose="02070309020205020404" pitchFamily="49" charset="0"/>
                <a:ea typeface="Monaco" charset="0"/>
                <a:cs typeface="Courier New" panose="02070309020205020404" pitchFamily="49" charset="0"/>
                <a:sym typeface="Monaco" charset="0"/>
              </a:rPr>
              <a:t>  </a:t>
            </a:r>
            <a:r>
              <a:rPr lang="en-US" sz="1600" dirty="0" err="1">
                <a:solidFill>
                  <a:schemeClr val="tx1"/>
                </a:solidFill>
                <a:latin typeface="Courier New" panose="02070309020205020404" pitchFamily="49" charset="0"/>
                <a:ea typeface="Monaco" charset="0"/>
                <a:cs typeface="Courier New" panose="02070309020205020404" pitchFamily="49" charset="0"/>
                <a:sym typeface="Monaco" charset="0"/>
              </a:rPr>
              <a:t>int</a:t>
            </a:r>
            <a:r>
              <a:rPr lang="en-US" sz="1600" dirty="0">
                <a:solidFill>
                  <a:schemeClr val="tx1"/>
                </a:solidFill>
                <a:latin typeface="Courier New" panose="02070309020205020404" pitchFamily="49" charset="0"/>
                <a:ea typeface="Monaco" charset="0"/>
                <a:cs typeface="Courier New" panose="02070309020205020404" pitchFamily="49" charset="0"/>
                <a:sym typeface="Monaco" charset="0"/>
              </a:rPr>
              <a:t> </a:t>
            </a:r>
            <a:r>
              <a:rPr lang="en-US" sz="1600" dirty="0" err="1">
                <a:solidFill>
                  <a:schemeClr val="tx1"/>
                </a:solidFill>
                <a:latin typeface="Courier New" panose="02070309020205020404" pitchFamily="49" charset="0"/>
                <a:ea typeface="Monaco" charset="0"/>
                <a:cs typeface="Courier New" panose="02070309020205020404" pitchFamily="49" charset="0"/>
                <a:sym typeface="Monaco" charset="0"/>
              </a:rPr>
              <a:t>i,j</a:t>
            </a:r>
            <a:r>
              <a:rPr lang="en-US" sz="1600" dirty="0">
                <a:solidFill>
                  <a:schemeClr val="tx1"/>
                </a:solidFill>
                <a:latin typeface="Courier New" panose="02070309020205020404" pitchFamily="49" charset="0"/>
                <a:ea typeface="Monaco" charset="0"/>
                <a:cs typeface="Courier New" panose="02070309020205020404" pitchFamily="49" charset="0"/>
                <a:sym typeface="Monaco" charset="0"/>
              </a:rPr>
              <a:t>;</a:t>
            </a:r>
          </a:p>
          <a:p>
            <a:pPr algn="l">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dirty="0">
                <a:solidFill>
                  <a:schemeClr val="tx1"/>
                </a:solidFill>
                <a:latin typeface="Courier New" panose="02070309020205020404" pitchFamily="49" charset="0"/>
                <a:ea typeface="Monaco" charset="0"/>
                <a:cs typeface="Courier New" panose="02070309020205020404" pitchFamily="49" charset="0"/>
                <a:sym typeface="Monaco" charset="0"/>
              </a:rPr>
              <a:t>  </a:t>
            </a:r>
            <a:r>
              <a:rPr lang="en-US" sz="1600" dirty="0">
                <a:solidFill>
                  <a:srgbClr val="21218A"/>
                </a:solidFill>
                <a:latin typeface="Courier New" panose="02070309020205020404" pitchFamily="49" charset="0"/>
                <a:ea typeface="Monaco" charset="0"/>
                <a:cs typeface="Courier New" panose="02070309020205020404" pitchFamily="49" charset="0"/>
                <a:sym typeface="Monaco" charset="0"/>
              </a:rPr>
              <a:t>for (</a:t>
            </a:r>
            <a:r>
              <a:rPr lang="en-US" sz="1600" dirty="0" err="1">
                <a:solidFill>
                  <a:srgbClr val="21218A"/>
                </a:solidFill>
                <a:latin typeface="Courier New" panose="02070309020205020404" pitchFamily="49" charset="0"/>
                <a:ea typeface="Monaco" charset="0"/>
                <a:cs typeface="Courier New" panose="02070309020205020404" pitchFamily="49" charset="0"/>
                <a:sym typeface="Monaco" charset="0"/>
              </a:rPr>
              <a:t>j</a:t>
            </a:r>
            <a:r>
              <a:rPr lang="en-US" sz="1600" dirty="0">
                <a:solidFill>
                  <a:srgbClr val="21218A"/>
                </a:solidFill>
                <a:latin typeface="Courier New" panose="02070309020205020404" pitchFamily="49" charset="0"/>
                <a:ea typeface="Monaco" charset="0"/>
                <a:cs typeface="Courier New" panose="02070309020205020404" pitchFamily="49" charset="0"/>
                <a:sym typeface="Monaco" charset="0"/>
              </a:rPr>
              <a:t> = 0; </a:t>
            </a:r>
            <a:r>
              <a:rPr lang="en-US" sz="1600" dirty="0" err="1">
                <a:solidFill>
                  <a:srgbClr val="21218A"/>
                </a:solidFill>
                <a:latin typeface="Courier New" panose="02070309020205020404" pitchFamily="49" charset="0"/>
                <a:ea typeface="Monaco" charset="0"/>
                <a:cs typeface="Courier New" panose="02070309020205020404" pitchFamily="49" charset="0"/>
                <a:sym typeface="Monaco" charset="0"/>
              </a:rPr>
              <a:t>j</a:t>
            </a:r>
            <a:r>
              <a:rPr lang="en-US" sz="1600" dirty="0">
                <a:solidFill>
                  <a:srgbClr val="21218A"/>
                </a:solidFill>
                <a:latin typeface="Courier New" panose="02070309020205020404" pitchFamily="49" charset="0"/>
                <a:ea typeface="Monaco" charset="0"/>
                <a:cs typeface="Courier New" panose="02070309020205020404" pitchFamily="49" charset="0"/>
                <a:sym typeface="Monaco" charset="0"/>
              </a:rPr>
              <a:t> &lt; 2048; </a:t>
            </a:r>
            <a:r>
              <a:rPr lang="en-US" sz="1600" dirty="0" err="1">
                <a:solidFill>
                  <a:srgbClr val="21218A"/>
                </a:solidFill>
                <a:latin typeface="Courier New" panose="02070309020205020404" pitchFamily="49" charset="0"/>
                <a:ea typeface="Monaco" charset="0"/>
                <a:cs typeface="Courier New" panose="02070309020205020404" pitchFamily="49" charset="0"/>
                <a:sym typeface="Monaco" charset="0"/>
              </a:rPr>
              <a:t>j</a:t>
            </a:r>
            <a:r>
              <a:rPr lang="en-US" sz="1600" dirty="0">
                <a:solidFill>
                  <a:srgbClr val="21218A"/>
                </a:solidFill>
                <a:latin typeface="Courier New" panose="02070309020205020404" pitchFamily="49" charset="0"/>
                <a:ea typeface="Monaco" charset="0"/>
                <a:cs typeface="Courier New" panose="02070309020205020404" pitchFamily="49" charset="0"/>
                <a:sym typeface="Monaco" charset="0"/>
              </a:rPr>
              <a:t>++)</a:t>
            </a:r>
            <a:endParaRPr lang="en-US" sz="1600" dirty="0">
              <a:solidFill>
                <a:schemeClr val="tx1"/>
              </a:solidFill>
              <a:latin typeface="Courier New" panose="02070309020205020404" pitchFamily="49" charset="0"/>
              <a:ea typeface="Monaco" charset="0"/>
              <a:cs typeface="Courier New" panose="02070309020205020404" pitchFamily="49" charset="0"/>
              <a:sym typeface="Monaco" charset="0"/>
            </a:endParaRPr>
          </a:p>
          <a:p>
            <a:pPr algn="l">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dirty="0">
                <a:solidFill>
                  <a:schemeClr val="tx1"/>
                </a:solidFill>
                <a:latin typeface="Courier New" panose="02070309020205020404" pitchFamily="49" charset="0"/>
                <a:ea typeface="Monaco" charset="0"/>
                <a:cs typeface="Courier New" panose="02070309020205020404" pitchFamily="49" charset="0"/>
                <a:sym typeface="Monaco" charset="0"/>
              </a:rPr>
              <a:t>    </a:t>
            </a:r>
            <a:r>
              <a:rPr lang="en-US" sz="1600" dirty="0">
                <a:solidFill>
                  <a:srgbClr val="C00000"/>
                </a:solidFill>
                <a:latin typeface="Courier New" panose="02070309020205020404" pitchFamily="49" charset="0"/>
                <a:ea typeface="Monaco" charset="0"/>
                <a:cs typeface="Courier New" panose="02070309020205020404" pitchFamily="49" charset="0"/>
                <a:sym typeface="Monaco" charset="0"/>
              </a:rPr>
              <a:t>for (</a:t>
            </a:r>
            <a:r>
              <a:rPr lang="en-US" sz="1600" dirty="0" err="1">
                <a:solidFill>
                  <a:srgbClr val="C00000"/>
                </a:solidFill>
                <a:latin typeface="Courier New" panose="02070309020205020404" pitchFamily="49" charset="0"/>
                <a:ea typeface="Monaco" charset="0"/>
                <a:cs typeface="Courier New" panose="02070309020205020404" pitchFamily="49" charset="0"/>
                <a:sym typeface="Monaco" charset="0"/>
              </a:rPr>
              <a:t>i</a:t>
            </a:r>
            <a:r>
              <a:rPr lang="en-US" sz="1600" dirty="0">
                <a:solidFill>
                  <a:srgbClr val="C00000"/>
                </a:solidFill>
                <a:latin typeface="Courier New" panose="02070309020205020404" pitchFamily="49" charset="0"/>
                <a:ea typeface="Monaco" charset="0"/>
                <a:cs typeface="Courier New" panose="02070309020205020404" pitchFamily="49" charset="0"/>
                <a:sym typeface="Monaco" charset="0"/>
              </a:rPr>
              <a:t> = 0; </a:t>
            </a:r>
            <a:r>
              <a:rPr lang="en-US" sz="1600" dirty="0" err="1">
                <a:solidFill>
                  <a:srgbClr val="C00000"/>
                </a:solidFill>
                <a:latin typeface="Courier New" panose="02070309020205020404" pitchFamily="49" charset="0"/>
                <a:ea typeface="Monaco" charset="0"/>
                <a:cs typeface="Courier New" panose="02070309020205020404" pitchFamily="49" charset="0"/>
                <a:sym typeface="Monaco" charset="0"/>
              </a:rPr>
              <a:t>i</a:t>
            </a:r>
            <a:r>
              <a:rPr lang="en-US" sz="1600" dirty="0">
                <a:solidFill>
                  <a:srgbClr val="C00000"/>
                </a:solidFill>
                <a:latin typeface="Courier New" panose="02070309020205020404" pitchFamily="49" charset="0"/>
                <a:ea typeface="Monaco" charset="0"/>
                <a:cs typeface="Courier New" panose="02070309020205020404" pitchFamily="49" charset="0"/>
                <a:sym typeface="Monaco" charset="0"/>
              </a:rPr>
              <a:t> &lt; 2048; </a:t>
            </a:r>
            <a:r>
              <a:rPr lang="en-US" sz="1600" dirty="0" err="1">
                <a:solidFill>
                  <a:srgbClr val="C00000"/>
                </a:solidFill>
                <a:latin typeface="Courier New" panose="02070309020205020404" pitchFamily="49" charset="0"/>
                <a:ea typeface="Monaco" charset="0"/>
                <a:cs typeface="Courier New" panose="02070309020205020404" pitchFamily="49" charset="0"/>
                <a:sym typeface="Monaco" charset="0"/>
              </a:rPr>
              <a:t>i</a:t>
            </a:r>
            <a:r>
              <a:rPr lang="en-US" sz="1600" dirty="0">
                <a:solidFill>
                  <a:srgbClr val="C00000"/>
                </a:solidFill>
                <a:latin typeface="Courier New" panose="02070309020205020404" pitchFamily="49" charset="0"/>
                <a:ea typeface="Monaco" charset="0"/>
                <a:cs typeface="Courier New" panose="02070309020205020404" pitchFamily="49" charset="0"/>
                <a:sym typeface="Monaco" charset="0"/>
              </a:rPr>
              <a:t>++)</a:t>
            </a:r>
            <a:endParaRPr lang="en-US" sz="1600" dirty="0">
              <a:solidFill>
                <a:schemeClr val="tx1"/>
              </a:solidFill>
              <a:latin typeface="Courier New" panose="02070309020205020404" pitchFamily="49" charset="0"/>
              <a:ea typeface="Monaco" charset="0"/>
              <a:cs typeface="Courier New" panose="02070309020205020404" pitchFamily="49" charset="0"/>
              <a:sym typeface="Monaco" charset="0"/>
            </a:endParaRPr>
          </a:p>
          <a:p>
            <a:pPr algn="l">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dirty="0">
                <a:solidFill>
                  <a:schemeClr val="tx1"/>
                </a:solidFill>
                <a:latin typeface="Courier New" panose="02070309020205020404" pitchFamily="49" charset="0"/>
                <a:ea typeface="Monaco" charset="0"/>
                <a:cs typeface="Courier New" panose="02070309020205020404" pitchFamily="49" charset="0"/>
                <a:sym typeface="Monaco" charset="0"/>
              </a:rPr>
              <a:t>      </a:t>
            </a:r>
            <a:r>
              <a:rPr lang="en-US" sz="1600" dirty="0" err="1">
                <a:solidFill>
                  <a:schemeClr val="tx1"/>
                </a:solidFill>
                <a:latin typeface="Courier New" panose="02070309020205020404" pitchFamily="49" charset="0"/>
                <a:ea typeface="Monaco" charset="0"/>
                <a:cs typeface="Courier New" panose="02070309020205020404" pitchFamily="49" charset="0"/>
                <a:sym typeface="Monaco" charset="0"/>
              </a:rPr>
              <a:t>dst[i][j</a:t>
            </a:r>
            <a:r>
              <a:rPr lang="en-US" sz="1600" dirty="0">
                <a:solidFill>
                  <a:schemeClr val="tx1"/>
                </a:solidFill>
                <a:latin typeface="Courier New" panose="02070309020205020404" pitchFamily="49" charset="0"/>
                <a:ea typeface="Monaco" charset="0"/>
                <a:cs typeface="Courier New" panose="02070309020205020404" pitchFamily="49" charset="0"/>
                <a:sym typeface="Monaco" charset="0"/>
              </a:rPr>
              <a:t>] = </a:t>
            </a:r>
            <a:r>
              <a:rPr lang="en-US" sz="1600" dirty="0" err="1">
                <a:solidFill>
                  <a:schemeClr val="tx1"/>
                </a:solidFill>
                <a:latin typeface="Courier New" panose="02070309020205020404" pitchFamily="49" charset="0"/>
                <a:ea typeface="Monaco" charset="0"/>
                <a:cs typeface="Courier New" panose="02070309020205020404" pitchFamily="49" charset="0"/>
                <a:sym typeface="Monaco" charset="0"/>
              </a:rPr>
              <a:t>src[i][j</a:t>
            </a:r>
            <a:r>
              <a:rPr lang="en-US" sz="1600" dirty="0">
                <a:solidFill>
                  <a:schemeClr val="tx1"/>
                </a:solidFill>
                <a:latin typeface="Courier New" panose="02070309020205020404" pitchFamily="49" charset="0"/>
                <a:ea typeface="Monaco" charset="0"/>
                <a:cs typeface="Courier New" panose="02070309020205020404" pitchFamily="49" charset="0"/>
                <a:sym typeface="Monaco" charset="0"/>
              </a:rPr>
              <a:t>];</a:t>
            </a:r>
          </a:p>
          <a:p>
            <a:pPr algn="l">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dirty="0">
                <a:solidFill>
                  <a:schemeClr val="tx1"/>
                </a:solidFill>
                <a:latin typeface="Courier New" panose="02070309020205020404" pitchFamily="49" charset="0"/>
                <a:ea typeface="Monaco" charset="0"/>
                <a:cs typeface="Courier New" panose="02070309020205020404" pitchFamily="49" charset="0"/>
                <a:sym typeface="Monaco" charset="0"/>
              </a:rPr>
              <a:t>}</a:t>
            </a:r>
          </a:p>
        </p:txBody>
      </p:sp>
      <p:sp>
        <p:nvSpPr>
          <p:cNvPr id="21510" name="Rectangle 6"/>
          <p:cNvSpPr>
            <a:spLocks/>
          </p:cNvSpPr>
          <p:nvPr/>
        </p:nvSpPr>
        <p:spPr bwMode="auto">
          <a:xfrm>
            <a:off x="304800" y="1371600"/>
            <a:ext cx="4267200" cy="2511425"/>
          </a:xfrm>
          <a:prstGeom prst="rect">
            <a:avLst/>
          </a:prstGeom>
          <a:solidFill>
            <a:srgbClr val="F8F6D9"/>
          </a:solidFill>
          <a:ln w="6350" cap="flat">
            <a:solidFill>
              <a:schemeClr val="tx1"/>
            </a:solidFill>
            <a:prstDash val="solid"/>
            <a:miter lim="800000"/>
            <a:headEnd type="none" w="med" len="med"/>
            <a:tailEnd type="none" w="med" len="med"/>
          </a:ln>
        </p:spPr>
        <p:txBody>
          <a:bodyPr lIns="63500" tIns="63500" rIns="63500" bIns="63500">
            <a:prstTxWarp prst="textNoShape">
              <a:avLst/>
            </a:prstTxWarp>
          </a:bodyPr>
          <a:lstStyle/>
          <a:p>
            <a:pPr algn="l">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dirty="0">
                <a:solidFill>
                  <a:schemeClr val="tx1"/>
                </a:solidFill>
                <a:latin typeface="Courier New" panose="02070309020205020404" pitchFamily="49" charset="0"/>
                <a:ea typeface="Monaco" charset="0"/>
                <a:cs typeface="Courier New" panose="02070309020205020404" pitchFamily="49" charset="0"/>
                <a:sym typeface="Monaco" charset="0"/>
              </a:rPr>
              <a:t>void </a:t>
            </a:r>
            <a:r>
              <a:rPr lang="en-US" sz="1600" dirty="0" err="1">
                <a:solidFill>
                  <a:srgbClr val="FF0000"/>
                </a:solidFill>
                <a:latin typeface="Courier New" panose="02070309020205020404" pitchFamily="49" charset="0"/>
                <a:ea typeface="Monaco" charset="0"/>
                <a:cs typeface="Courier New" panose="02070309020205020404" pitchFamily="49" charset="0"/>
                <a:sym typeface="Monaco" charset="0"/>
              </a:rPr>
              <a:t>copyij</a:t>
            </a:r>
            <a:r>
              <a:rPr lang="en-US" sz="1600" dirty="0">
                <a:solidFill>
                  <a:srgbClr val="FF0000"/>
                </a:solidFill>
                <a:latin typeface="Courier New" panose="02070309020205020404" pitchFamily="49" charset="0"/>
                <a:ea typeface="Monaco" charset="0"/>
                <a:cs typeface="Courier New" panose="02070309020205020404" pitchFamily="49" charset="0"/>
                <a:sym typeface="Monaco" charset="0"/>
              </a:rPr>
              <a:t> </a:t>
            </a:r>
            <a:r>
              <a:rPr lang="en-US" sz="1600" dirty="0">
                <a:solidFill>
                  <a:schemeClr val="tx1"/>
                </a:solidFill>
                <a:latin typeface="Courier New" panose="02070309020205020404" pitchFamily="49" charset="0"/>
                <a:ea typeface="Monaco" charset="0"/>
                <a:cs typeface="Courier New" panose="02070309020205020404" pitchFamily="49" charset="0"/>
                <a:sym typeface="Monaco" charset="0"/>
              </a:rPr>
              <a:t>(</a:t>
            </a:r>
            <a:r>
              <a:rPr lang="en-US" sz="1600" dirty="0" err="1">
                <a:solidFill>
                  <a:schemeClr val="tx1"/>
                </a:solidFill>
                <a:latin typeface="Courier New" panose="02070309020205020404" pitchFamily="49" charset="0"/>
                <a:ea typeface="Monaco" charset="0"/>
                <a:cs typeface="Courier New" panose="02070309020205020404" pitchFamily="49" charset="0"/>
                <a:sym typeface="Monaco" charset="0"/>
              </a:rPr>
              <a:t>int</a:t>
            </a:r>
            <a:r>
              <a:rPr lang="en-US" sz="1600" dirty="0">
                <a:solidFill>
                  <a:schemeClr val="tx1"/>
                </a:solidFill>
                <a:latin typeface="Courier New" panose="02070309020205020404" pitchFamily="49" charset="0"/>
                <a:ea typeface="Monaco" charset="0"/>
                <a:cs typeface="Courier New" panose="02070309020205020404" pitchFamily="49" charset="0"/>
                <a:sym typeface="Monaco" charset="0"/>
              </a:rPr>
              <a:t> </a:t>
            </a:r>
            <a:r>
              <a:rPr lang="en-US" sz="1600" dirty="0" err="1">
                <a:solidFill>
                  <a:schemeClr val="tx1"/>
                </a:solidFill>
                <a:latin typeface="Courier New" panose="02070309020205020404" pitchFamily="49" charset="0"/>
                <a:ea typeface="Monaco" charset="0"/>
                <a:cs typeface="Courier New" panose="02070309020205020404" pitchFamily="49" charset="0"/>
                <a:sym typeface="Monaco" charset="0"/>
              </a:rPr>
              <a:t>src</a:t>
            </a:r>
            <a:r>
              <a:rPr lang="en-US" sz="1600" dirty="0">
                <a:solidFill>
                  <a:schemeClr val="tx1"/>
                </a:solidFill>
                <a:latin typeface="Courier New" panose="02070309020205020404" pitchFamily="49" charset="0"/>
                <a:ea typeface="Monaco" charset="0"/>
                <a:cs typeface="Courier New" panose="02070309020205020404" pitchFamily="49" charset="0"/>
                <a:sym typeface="Monaco" charset="0"/>
              </a:rPr>
              <a:t>[2048][2048],</a:t>
            </a:r>
          </a:p>
          <a:p>
            <a:pPr algn="l">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dirty="0">
                <a:solidFill>
                  <a:schemeClr val="tx1"/>
                </a:solidFill>
                <a:latin typeface="Courier New" panose="02070309020205020404" pitchFamily="49" charset="0"/>
                <a:ea typeface="Monaco" charset="0"/>
                <a:cs typeface="Courier New" panose="02070309020205020404" pitchFamily="49" charset="0"/>
                <a:sym typeface="Monaco" charset="0"/>
              </a:rPr>
              <a:t>            </a:t>
            </a:r>
            <a:r>
              <a:rPr lang="en-US" sz="1600" dirty="0" err="1">
                <a:solidFill>
                  <a:schemeClr val="tx1"/>
                </a:solidFill>
                <a:latin typeface="Courier New" panose="02070309020205020404" pitchFamily="49" charset="0"/>
                <a:ea typeface="Monaco" charset="0"/>
                <a:cs typeface="Courier New" panose="02070309020205020404" pitchFamily="49" charset="0"/>
                <a:sym typeface="Monaco" charset="0"/>
              </a:rPr>
              <a:t>int</a:t>
            </a:r>
            <a:r>
              <a:rPr lang="en-US" sz="1600" dirty="0">
                <a:solidFill>
                  <a:schemeClr val="tx1"/>
                </a:solidFill>
                <a:latin typeface="Courier New" panose="02070309020205020404" pitchFamily="49" charset="0"/>
                <a:ea typeface="Monaco" charset="0"/>
                <a:cs typeface="Courier New" panose="02070309020205020404" pitchFamily="49" charset="0"/>
                <a:sym typeface="Monaco" charset="0"/>
              </a:rPr>
              <a:t> </a:t>
            </a:r>
            <a:r>
              <a:rPr lang="en-US" sz="1600" dirty="0" err="1">
                <a:solidFill>
                  <a:schemeClr val="tx1"/>
                </a:solidFill>
                <a:latin typeface="Courier New" panose="02070309020205020404" pitchFamily="49" charset="0"/>
                <a:ea typeface="Monaco" charset="0"/>
                <a:cs typeface="Courier New" panose="02070309020205020404" pitchFamily="49" charset="0"/>
                <a:sym typeface="Monaco" charset="0"/>
              </a:rPr>
              <a:t>dst</a:t>
            </a:r>
            <a:r>
              <a:rPr lang="en-US" sz="1600" dirty="0">
                <a:solidFill>
                  <a:schemeClr val="tx1"/>
                </a:solidFill>
                <a:latin typeface="Courier New" panose="02070309020205020404" pitchFamily="49" charset="0"/>
                <a:ea typeface="Monaco" charset="0"/>
                <a:cs typeface="Courier New" panose="02070309020205020404" pitchFamily="49" charset="0"/>
                <a:sym typeface="Monaco" charset="0"/>
              </a:rPr>
              <a:t>[2048][2048])</a:t>
            </a:r>
          </a:p>
          <a:p>
            <a:pPr algn="l">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dirty="0">
                <a:solidFill>
                  <a:schemeClr val="tx1"/>
                </a:solidFill>
                <a:latin typeface="Courier New" panose="02070309020205020404" pitchFamily="49" charset="0"/>
                <a:ea typeface="Monaco" charset="0"/>
                <a:cs typeface="Courier New" panose="02070309020205020404" pitchFamily="49" charset="0"/>
                <a:sym typeface="Monaco" charset="0"/>
              </a:rPr>
              <a:t>{</a:t>
            </a:r>
          </a:p>
          <a:p>
            <a:pPr algn="l">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dirty="0">
                <a:solidFill>
                  <a:schemeClr val="tx1"/>
                </a:solidFill>
                <a:latin typeface="Courier New" panose="02070309020205020404" pitchFamily="49" charset="0"/>
                <a:ea typeface="Monaco" charset="0"/>
                <a:cs typeface="Courier New" panose="02070309020205020404" pitchFamily="49" charset="0"/>
                <a:sym typeface="Monaco" charset="0"/>
              </a:rPr>
              <a:t>  </a:t>
            </a:r>
            <a:r>
              <a:rPr lang="en-US" sz="1600" dirty="0" err="1">
                <a:solidFill>
                  <a:schemeClr val="tx1"/>
                </a:solidFill>
                <a:latin typeface="Courier New" panose="02070309020205020404" pitchFamily="49" charset="0"/>
                <a:ea typeface="Monaco" charset="0"/>
                <a:cs typeface="Courier New" panose="02070309020205020404" pitchFamily="49" charset="0"/>
                <a:sym typeface="Monaco" charset="0"/>
              </a:rPr>
              <a:t>int</a:t>
            </a:r>
            <a:r>
              <a:rPr lang="en-US" sz="1600" dirty="0">
                <a:solidFill>
                  <a:schemeClr val="tx1"/>
                </a:solidFill>
                <a:latin typeface="Courier New" panose="02070309020205020404" pitchFamily="49" charset="0"/>
                <a:ea typeface="Monaco" charset="0"/>
                <a:cs typeface="Courier New" panose="02070309020205020404" pitchFamily="49" charset="0"/>
                <a:sym typeface="Monaco" charset="0"/>
              </a:rPr>
              <a:t> </a:t>
            </a:r>
            <a:r>
              <a:rPr lang="en-US" sz="1600" dirty="0" err="1">
                <a:solidFill>
                  <a:schemeClr val="tx1"/>
                </a:solidFill>
                <a:latin typeface="Courier New" panose="02070309020205020404" pitchFamily="49" charset="0"/>
                <a:ea typeface="Monaco" charset="0"/>
                <a:cs typeface="Courier New" panose="02070309020205020404" pitchFamily="49" charset="0"/>
                <a:sym typeface="Monaco" charset="0"/>
              </a:rPr>
              <a:t>i,j</a:t>
            </a:r>
            <a:r>
              <a:rPr lang="en-US" sz="1600" dirty="0">
                <a:solidFill>
                  <a:schemeClr val="tx1"/>
                </a:solidFill>
                <a:latin typeface="Courier New" panose="02070309020205020404" pitchFamily="49" charset="0"/>
                <a:ea typeface="Monaco" charset="0"/>
                <a:cs typeface="Courier New" panose="02070309020205020404" pitchFamily="49" charset="0"/>
                <a:sym typeface="Monaco" charset="0"/>
              </a:rPr>
              <a:t>;</a:t>
            </a:r>
          </a:p>
          <a:p>
            <a:pPr algn="l">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dirty="0">
                <a:solidFill>
                  <a:schemeClr val="tx1"/>
                </a:solidFill>
                <a:latin typeface="Courier New" panose="02070309020205020404" pitchFamily="49" charset="0"/>
                <a:ea typeface="Monaco" charset="0"/>
                <a:cs typeface="Courier New" panose="02070309020205020404" pitchFamily="49" charset="0"/>
                <a:sym typeface="Monaco" charset="0"/>
              </a:rPr>
              <a:t>  </a:t>
            </a:r>
            <a:r>
              <a:rPr lang="en-US" sz="1600" dirty="0">
                <a:solidFill>
                  <a:srgbClr val="C00000"/>
                </a:solidFill>
                <a:latin typeface="Courier New" panose="02070309020205020404" pitchFamily="49" charset="0"/>
                <a:ea typeface="Monaco" charset="0"/>
                <a:cs typeface="Courier New" panose="02070309020205020404" pitchFamily="49" charset="0"/>
                <a:sym typeface="Monaco" charset="0"/>
              </a:rPr>
              <a:t>for (</a:t>
            </a:r>
            <a:r>
              <a:rPr lang="en-US" sz="1600" dirty="0" err="1">
                <a:solidFill>
                  <a:srgbClr val="C00000"/>
                </a:solidFill>
                <a:latin typeface="Courier New" panose="02070309020205020404" pitchFamily="49" charset="0"/>
                <a:ea typeface="Monaco" charset="0"/>
                <a:cs typeface="Courier New" panose="02070309020205020404" pitchFamily="49" charset="0"/>
                <a:sym typeface="Monaco" charset="0"/>
              </a:rPr>
              <a:t>i</a:t>
            </a:r>
            <a:r>
              <a:rPr lang="en-US" sz="1600" dirty="0">
                <a:solidFill>
                  <a:srgbClr val="C00000"/>
                </a:solidFill>
                <a:latin typeface="Courier New" panose="02070309020205020404" pitchFamily="49" charset="0"/>
                <a:ea typeface="Monaco" charset="0"/>
                <a:cs typeface="Courier New" panose="02070309020205020404" pitchFamily="49" charset="0"/>
                <a:sym typeface="Monaco" charset="0"/>
              </a:rPr>
              <a:t> = 0; </a:t>
            </a:r>
            <a:r>
              <a:rPr lang="en-US" sz="1600" dirty="0" err="1">
                <a:solidFill>
                  <a:srgbClr val="C00000"/>
                </a:solidFill>
                <a:latin typeface="Courier New" panose="02070309020205020404" pitchFamily="49" charset="0"/>
                <a:ea typeface="Monaco" charset="0"/>
                <a:cs typeface="Courier New" panose="02070309020205020404" pitchFamily="49" charset="0"/>
                <a:sym typeface="Monaco" charset="0"/>
              </a:rPr>
              <a:t>i</a:t>
            </a:r>
            <a:r>
              <a:rPr lang="en-US" sz="1600" dirty="0">
                <a:solidFill>
                  <a:srgbClr val="C00000"/>
                </a:solidFill>
                <a:latin typeface="Courier New" panose="02070309020205020404" pitchFamily="49" charset="0"/>
                <a:ea typeface="Monaco" charset="0"/>
                <a:cs typeface="Courier New" panose="02070309020205020404" pitchFamily="49" charset="0"/>
                <a:sym typeface="Monaco" charset="0"/>
              </a:rPr>
              <a:t> &lt; 2048; </a:t>
            </a:r>
            <a:r>
              <a:rPr lang="en-US" sz="1600" dirty="0" err="1">
                <a:solidFill>
                  <a:srgbClr val="C00000"/>
                </a:solidFill>
                <a:latin typeface="Courier New" panose="02070309020205020404" pitchFamily="49" charset="0"/>
                <a:ea typeface="Monaco" charset="0"/>
                <a:cs typeface="Courier New" panose="02070309020205020404" pitchFamily="49" charset="0"/>
                <a:sym typeface="Monaco" charset="0"/>
              </a:rPr>
              <a:t>i</a:t>
            </a:r>
            <a:r>
              <a:rPr lang="en-US" sz="1600" dirty="0">
                <a:solidFill>
                  <a:srgbClr val="C00000"/>
                </a:solidFill>
                <a:latin typeface="Courier New" panose="02070309020205020404" pitchFamily="49" charset="0"/>
                <a:ea typeface="Monaco" charset="0"/>
                <a:cs typeface="Courier New" panose="02070309020205020404" pitchFamily="49" charset="0"/>
                <a:sym typeface="Monaco" charset="0"/>
              </a:rPr>
              <a:t>++)</a:t>
            </a:r>
            <a:endParaRPr lang="en-US" sz="1600" dirty="0">
              <a:solidFill>
                <a:schemeClr val="tx1"/>
              </a:solidFill>
              <a:latin typeface="Courier New" panose="02070309020205020404" pitchFamily="49" charset="0"/>
              <a:ea typeface="Monaco" charset="0"/>
              <a:cs typeface="Courier New" panose="02070309020205020404" pitchFamily="49" charset="0"/>
              <a:sym typeface="Monaco" charset="0"/>
            </a:endParaRPr>
          </a:p>
          <a:p>
            <a:pPr algn="l">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dirty="0">
                <a:solidFill>
                  <a:schemeClr val="tx1"/>
                </a:solidFill>
                <a:latin typeface="Courier New" panose="02070309020205020404" pitchFamily="49" charset="0"/>
                <a:ea typeface="Monaco" charset="0"/>
                <a:cs typeface="Courier New" panose="02070309020205020404" pitchFamily="49" charset="0"/>
                <a:sym typeface="Monaco" charset="0"/>
              </a:rPr>
              <a:t>    </a:t>
            </a:r>
            <a:r>
              <a:rPr lang="en-US" sz="1600" dirty="0">
                <a:solidFill>
                  <a:srgbClr val="21218A"/>
                </a:solidFill>
                <a:latin typeface="Courier New" panose="02070309020205020404" pitchFamily="49" charset="0"/>
                <a:ea typeface="Monaco" charset="0"/>
                <a:cs typeface="Courier New" panose="02070309020205020404" pitchFamily="49" charset="0"/>
                <a:sym typeface="Monaco" charset="0"/>
              </a:rPr>
              <a:t>for (j = 0; j &lt; 2048; j++)</a:t>
            </a:r>
            <a:endParaRPr lang="en-US" sz="1600" dirty="0">
              <a:solidFill>
                <a:schemeClr val="tx1"/>
              </a:solidFill>
              <a:latin typeface="Courier New" panose="02070309020205020404" pitchFamily="49" charset="0"/>
              <a:ea typeface="Monaco" charset="0"/>
              <a:cs typeface="Courier New" panose="02070309020205020404" pitchFamily="49" charset="0"/>
              <a:sym typeface="Monaco" charset="0"/>
            </a:endParaRPr>
          </a:p>
          <a:p>
            <a:pPr algn="l">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dirty="0">
                <a:solidFill>
                  <a:schemeClr val="tx1"/>
                </a:solidFill>
                <a:latin typeface="Courier New" panose="02070309020205020404" pitchFamily="49" charset="0"/>
                <a:ea typeface="Monaco" charset="0"/>
                <a:cs typeface="Courier New" panose="02070309020205020404" pitchFamily="49" charset="0"/>
                <a:sym typeface="Monaco" charset="0"/>
              </a:rPr>
              <a:t>      </a:t>
            </a:r>
            <a:r>
              <a:rPr lang="en-US" sz="1600" dirty="0" err="1">
                <a:solidFill>
                  <a:schemeClr val="tx1"/>
                </a:solidFill>
                <a:latin typeface="Courier New" panose="02070309020205020404" pitchFamily="49" charset="0"/>
                <a:ea typeface="Monaco" charset="0"/>
                <a:cs typeface="Courier New" panose="02070309020205020404" pitchFamily="49" charset="0"/>
                <a:sym typeface="Monaco" charset="0"/>
              </a:rPr>
              <a:t>dst</a:t>
            </a:r>
            <a:r>
              <a:rPr lang="en-US" sz="1600" dirty="0">
                <a:solidFill>
                  <a:schemeClr val="tx1"/>
                </a:solidFill>
                <a:latin typeface="Courier New" panose="02070309020205020404" pitchFamily="49" charset="0"/>
                <a:ea typeface="Monaco" charset="0"/>
                <a:cs typeface="Courier New" panose="02070309020205020404" pitchFamily="49" charset="0"/>
                <a:sym typeface="Monaco" charset="0"/>
              </a:rPr>
              <a:t>[</a:t>
            </a:r>
            <a:r>
              <a:rPr lang="en-US" sz="1600" dirty="0" err="1">
                <a:solidFill>
                  <a:schemeClr val="tx1"/>
                </a:solidFill>
                <a:latin typeface="Courier New" panose="02070309020205020404" pitchFamily="49" charset="0"/>
                <a:ea typeface="Monaco" charset="0"/>
                <a:cs typeface="Courier New" panose="02070309020205020404" pitchFamily="49" charset="0"/>
                <a:sym typeface="Monaco" charset="0"/>
              </a:rPr>
              <a:t>i</a:t>
            </a:r>
            <a:r>
              <a:rPr lang="en-US" sz="1600" dirty="0">
                <a:solidFill>
                  <a:schemeClr val="tx1"/>
                </a:solidFill>
                <a:latin typeface="Courier New" panose="02070309020205020404" pitchFamily="49" charset="0"/>
                <a:ea typeface="Monaco" charset="0"/>
                <a:cs typeface="Courier New" panose="02070309020205020404" pitchFamily="49" charset="0"/>
                <a:sym typeface="Monaco" charset="0"/>
              </a:rPr>
              <a:t>][j] = </a:t>
            </a:r>
            <a:r>
              <a:rPr lang="en-US" sz="1600" dirty="0" err="1">
                <a:solidFill>
                  <a:schemeClr val="tx1"/>
                </a:solidFill>
                <a:latin typeface="Courier New" panose="02070309020205020404" pitchFamily="49" charset="0"/>
                <a:ea typeface="Monaco" charset="0"/>
                <a:cs typeface="Courier New" panose="02070309020205020404" pitchFamily="49" charset="0"/>
                <a:sym typeface="Monaco" charset="0"/>
              </a:rPr>
              <a:t>src</a:t>
            </a:r>
            <a:r>
              <a:rPr lang="en-US" sz="1600" dirty="0">
                <a:solidFill>
                  <a:schemeClr val="tx1"/>
                </a:solidFill>
                <a:latin typeface="Courier New" panose="02070309020205020404" pitchFamily="49" charset="0"/>
                <a:ea typeface="Monaco" charset="0"/>
                <a:cs typeface="Courier New" panose="02070309020205020404" pitchFamily="49" charset="0"/>
                <a:sym typeface="Monaco" charset="0"/>
              </a:rPr>
              <a:t>[</a:t>
            </a:r>
            <a:r>
              <a:rPr lang="en-US" sz="1600" dirty="0" err="1">
                <a:solidFill>
                  <a:schemeClr val="tx1"/>
                </a:solidFill>
                <a:latin typeface="Courier New" panose="02070309020205020404" pitchFamily="49" charset="0"/>
                <a:ea typeface="Monaco" charset="0"/>
                <a:cs typeface="Courier New" panose="02070309020205020404" pitchFamily="49" charset="0"/>
                <a:sym typeface="Monaco" charset="0"/>
              </a:rPr>
              <a:t>i</a:t>
            </a:r>
            <a:r>
              <a:rPr lang="en-US" sz="1600" dirty="0">
                <a:solidFill>
                  <a:schemeClr val="tx1"/>
                </a:solidFill>
                <a:latin typeface="Courier New" panose="02070309020205020404" pitchFamily="49" charset="0"/>
                <a:ea typeface="Monaco" charset="0"/>
                <a:cs typeface="Courier New" panose="02070309020205020404" pitchFamily="49" charset="0"/>
                <a:sym typeface="Monaco" charset="0"/>
              </a:rPr>
              <a:t>][j];</a:t>
            </a:r>
          </a:p>
          <a:p>
            <a:pPr algn="l">
              <a:tabLst>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 pos="914400" algn="l"/>
                <a:tab pos="2286000" algn="l"/>
              </a:tabLst>
            </a:pPr>
            <a:r>
              <a:rPr lang="en-US" sz="1600" dirty="0">
                <a:solidFill>
                  <a:schemeClr val="tx1"/>
                </a:solidFill>
                <a:latin typeface="Courier New" panose="02070309020205020404" pitchFamily="49" charset="0"/>
                <a:ea typeface="Monaco" charset="0"/>
                <a:cs typeface="Courier New" panose="02070309020205020404" pitchFamily="49" charset="0"/>
                <a:sym typeface="Monaco" charset="0"/>
              </a:rPr>
              <a:t>}</a:t>
            </a:r>
          </a:p>
        </p:txBody>
      </p:sp>
      <p:grpSp>
        <p:nvGrpSpPr>
          <p:cNvPr id="2" name="Group 7"/>
          <p:cNvGrpSpPr>
            <a:grpSpLocks/>
          </p:cNvGrpSpPr>
          <p:nvPr/>
        </p:nvGrpSpPr>
        <p:grpSpPr bwMode="auto">
          <a:xfrm>
            <a:off x="4191000" y="2488660"/>
            <a:ext cx="762000" cy="406940"/>
            <a:chOff x="0" y="0"/>
            <a:chExt cx="480" cy="144"/>
          </a:xfrm>
        </p:grpSpPr>
        <p:sp>
          <p:nvSpPr>
            <p:cNvPr id="21512" name="Line 8"/>
            <p:cNvSpPr>
              <a:spLocks noChangeShapeType="1"/>
            </p:cNvSpPr>
            <p:nvPr/>
          </p:nvSpPr>
          <p:spPr bwMode="auto">
            <a:xfrm>
              <a:off x="0" y="0"/>
              <a:ext cx="480" cy="144"/>
            </a:xfrm>
            <a:prstGeom prst="line">
              <a:avLst/>
            </a:prstGeom>
            <a:noFill/>
            <a:ln w="63500" cap="flat">
              <a:solidFill>
                <a:srgbClr val="FF0000"/>
              </a:solidFill>
              <a:prstDash val="solid"/>
              <a:round/>
              <a:headEnd type="none" w="med" len="med"/>
              <a:tailEnd type="triangle" w="sm" len="sm"/>
            </a:ln>
          </p:spPr>
          <p:txBody>
            <a:bodyPr lIns="0" tIns="0" rIns="0" bIns="0">
              <a:prstTxWarp prst="textNoShape">
                <a:avLst/>
              </a:prstTxWarp>
            </a:bodyPr>
            <a:lstStyle/>
            <a:p>
              <a:endParaRPr lang="en-US"/>
            </a:p>
          </p:txBody>
        </p:sp>
        <p:sp>
          <p:nvSpPr>
            <p:cNvPr id="21513" name="Line 9"/>
            <p:cNvSpPr>
              <a:spLocks noChangeShapeType="1"/>
            </p:cNvSpPr>
            <p:nvPr/>
          </p:nvSpPr>
          <p:spPr bwMode="auto">
            <a:xfrm rot="10800000" flipH="1">
              <a:off x="0" y="0"/>
              <a:ext cx="480" cy="144"/>
            </a:xfrm>
            <a:prstGeom prst="line">
              <a:avLst/>
            </a:prstGeom>
            <a:noFill/>
            <a:ln w="63500" cap="flat">
              <a:solidFill>
                <a:srgbClr val="FF0000"/>
              </a:solidFill>
              <a:prstDash val="solid"/>
              <a:round/>
              <a:headEnd type="none" w="med" len="med"/>
              <a:tailEnd type="triangle" w="sm" len="sm"/>
            </a:ln>
          </p:spPr>
          <p:txBody>
            <a:bodyPr lIns="0" tIns="0" rIns="0" bIns="0">
              <a:prstTxWarp prst="textNoShape">
                <a:avLst/>
              </a:prstTxWarp>
            </a:bodyPr>
            <a:lstStyle/>
            <a:p>
              <a:endParaRPr lang="en-US"/>
            </a:p>
          </p:txBody>
        </p:sp>
      </p:grpSp>
      <p:sp>
        <p:nvSpPr>
          <p:cNvPr id="21514" name="Rectangle 10"/>
          <p:cNvSpPr>
            <a:spLocks/>
          </p:cNvSpPr>
          <p:nvPr/>
        </p:nvSpPr>
        <p:spPr bwMode="auto">
          <a:xfrm>
            <a:off x="1823709" y="3451766"/>
            <a:ext cx="5648982" cy="938719"/>
          </a:xfrm>
          <a:prstGeom prst="rect">
            <a:avLst/>
          </a:prstGeom>
          <a:noFill/>
          <a:ln w="12700" cap="rnd">
            <a:noFill/>
            <a:round/>
            <a:headEnd type="none" w="med" len="med"/>
            <a:tailEnd type="none" w="med" len="med"/>
          </a:ln>
        </p:spPr>
        <p:txBody>
          <a:bodyPr wrap="none" lIns="38100" tIns="38100" rIns="38100" bIns="38100">
            <a:prstTxWarp prst="textNoShape">
              <a:avLst/>
            </a:prstTxWarp>
            <a:spAutoFit/>
          </a:bodyPr>
          <a:lstStyle/>
          <a:p>
            <a:r>
              <a:rPr lang="en-US" sz="2800" dirty="0">
                <a:solidFill>
                  <a:srgbClr val="FF0000"/>
                </a:solidFill>
                <a:latin typeface="Calibri" charset="0"/>
                <a:ea typeface="Calibri" charset="0"/>
                <a:cs typeface="Calibri" charset="0"/>
                <a:sym typeface="Calibri" charset="0"/>
              </a:rPr>
              <a:t>4.3ms                                            81.8ms</a:t>
            </a:r>
          </a:p>
          <a:p>
            <a:pPr algn="ctr"/>
            <a:r>
              <a:rPr lang="en-US" sz="2800" b="0" dirty="0">
                <a:solidFill>
                  <a:srgbClr val="0070C0"/>
                </a:solidFill>
                <a:latin typeface="Calibri" charset="0"/>
                <a:ea typeface="Calibri" charset="0"/>
                <a:cs typeface="Calibri" charset="0"/>
                <a:sym typeface="Calibri" charset="0"/>
              </a:rPr>
              <a:t>2.0 GHz Intel Core i7 </a:t>
            </a:r>
            <a:r>
              <a:rPr lang="en-US" sz="2800" b="0" dirty="0" err="1">
                <a:solidFill>
                  <a:srgbClr val="0070C0"/>
                </a:solidFill>
                <a:latin typeface="Calibri" charset="0"/>
                <a:ea typeface="Calibri" charset="0"/>
                <a:cs typeface="Calibri" charset="0"/>
                <a:sym typeface="Calibri" charset="0"/>
              </a:rPr>
              <a:t>Haswell</a:t>
            </a:r>
            <a:endParaRPr lang="en-US" sz="2800" b="0" dirty="0">
              <a:solidFill>
                <a:srgbClr val="0070C0"/>
              </a:solidFill>
              <a:latin typeface="Calibri" charset="0"/>
              <a:ea typeface="Calibri" charset="0"/>
              <a:cs typeface="Calibri" charset="0"/>
              <a:sym typeface="Calibri" charset="0"/>
            </a:endParaRPr>
          </a:p>
        </p:txBody>
      </p:sp>
    </p:spTree>
    <p:extLst>
      <p:ext uri="{BB962C8B-B14F-4D97-AF65-F5344CB8AC3E}">
        <p14:creationId xmlns:p14="http://schemas.microsoft.com/office/powerpoint/2010/main" val="2928138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1509"/>
                                        </p:tgtEl>
                                        <p:attrNameLst>
                                          <p:attrName>style.visibility</p:attrName>
                                        </p:attrNameLst>
                                      </p:cBhvr>
                                      <p:to>
                                        <p:strVal val="visible"/>
                                      </p:to>
                                    </p:set>
                                    <p:animEffect transition="in" filter="blinds(horizontal)">
                                      <p:cBhvr>
                                        <p:cTn id="7" dur="500"/>
                                        <p:tgtEl>
                                          <p:spTgt spid="2150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1508">
                                            <p:txEl>
                                              <p:pRg st="0" end="0"/>
                                            </p:txEl>
                                          </p:spTgt>
                                        </p:tgtEl>
                                        <p:attrNameLst>
                                          <p:attrName>style.visibility</p:attrName>
                                        </p:attrNameLst>
                                      </p:cBhvr>
                                      <p:to>
                                        <p:strVal val="visible"/>
                                      </p:to>
                                    </p:set>
                                    <p:animEffect transition="in" filter="blinds(horizontal)">
                                      <p:cBhvr>
                                        <p:cTn id="17" dur="500"/>
                                        <p:tgtEl>
                                          <p:spTgt spid="21508">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1508">
                                            <p:txEl>
                                              <p:pRg st="1" end="1"/>
                                            </p:txEl>
                                          </p:spTgt>
                                        </p:tgtEl>
                                        <p:attrNameLst>
                                          <p:attrName>style.visibility</p:attrName>
                                        </p:attrNameLst>
                                      </p:cBhvr>
                                      <p:to>
                                        <p:strVal val="visible"/>
                                      </p:to>
                                    </p:set>
                                    <p:animEffect transition="in" filter="blinds(horizontal)">
                                      <p:cBhvr>
                                        <p:cTn id="22" dur="500"/>
                                        <p:tgtEl>
                                          <p:spTgt spid="21508">
                                            <p:txEl>
                                              <p:pRg st="1" end="1"/>
                                            </p:txEl>
                                          </p:spTgt>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21508">
                                            <p:txEl>
                                              <p:pRg st="2" end="2"/>
                                            </p:txEl>
                                          </p:spTgt>
                                        </p:tgtEl>
                                        <p:attrNameLst>
                                          <p:attrName>style.visibility</p:attrName>
                                        </p:attrNameLst>
                                      </p:cBhvr>
                                      <p:to>
                                        <p:strVal val="visible"/>
                                      </p:to>
                                    </p:set>
                                    <p:animEffect transition="in" filter="blinds(horizontal)">
                                      <p:cBhvr>
                                        <p:cTn id="25" dur="500"/>
                                        <p:tgtEl>
                                          <p:spTgt spid="21508">
                                            <p:txEl>
                                              <p:pRg st="2" end="2"/>
                                            </p:txEl>
                                          </p:spTgt>
                                        </p:tgtEl>
                                      </p:cBhvr>
                                    </p:animEffect>
                                  </p:childTnLst>
                                </p:cTn>
                              </p:par>
                            </p:childTnLst>
                          </p:cTn>
                        </p:par>
                        <p:par>
                          <p:cTn id="26" fill="hold">
                            <p:stCondLst>
                              <p:cond delay="500"/>
                            </p:stCondLst>
                            <p:childTnLst>
                              <p:par>
                                <p:cTn id="27" presetID="9" presetClass="entr" presetSubtype="0" fill="hold" grpId="0" nodeType="afterEffect">
                                  <p:stCondLst>
                                    <p:cond delay="0"/>
                                  </p:stCondLst>
                                  <p:childTnLst>
                                    <p:set>
                                      <p:cBhvr>
                                        <p:cTn id="28" dur="1" fill="hold">
                                          <p:stCondLst>
                                            <p:cond delay="0"/>
                                          </p:stCondLst>
                                        </p:cTn>
                                        <p:tgtEl>
                                          <p:spTgt spid="21514"/>
                                        </p:tgtEl>
                                        <p:attrNameLst>
                                          <p:attrName>style.visibility</p:attrName>
                                        </p:attrNameLst>
                                      </p:cBhvr>
                                      <p:to>
                                        <p:strVal val="visible"/>
                                      </p:to>
                                    </p:set>
                                    <p:animEffect transition="in" filter="dissolve">
                                      <p:cBhvr>
                                        <p:cTn id="29" dur="500"/>
                                        <p:tgtEl>
                                          <p:spTgt spid="215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8" grpId="0" uiExpand="1" build="allAtOnce"/>
      <p:bldP spid="21509" grpId="0" animBg="1"/>
      <p:bldP spid="21514"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为什么性能有这些差别</a:t>
            </a:r>
          </a:p>
        </p:txBody>
      </p:sp>
      <p:graphicFrame>
        <p:nvGraphicFramePr>
          <p:cNvPr id="4" name="Chart 3"/>
          <p:cNvGraphicFramePr>
            <a:graphicFrameLocks noGrp="1" noChangeAspect="1"/>
          </p:cNvGraphicFramePr>
          <p:nvPr>
            <p:extLst>
              <p:ext uri="{D42A27DB-BD31-4B8C-83A1-F6EECF244321}">
                <p14:modId xmlns:p14="http://schemas.microsoft.com/office/powerpoint/2010/main" val="763857443"/>
              </p:ext>
            </p:extLst>
          </p:nvPr>
        </p:nvGraphicFramePr>
        <p:xfrm>
          <a:off x="457200" y="1061112"/>
          <a:ext cx="8572500" cy="5829300"/>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bwMode="auto">
          <a:xfrm>
            <a:off x="1828800" y="1295400"/>
            <a:ext cx="1219200" cy="533400"/>
          </a:xfrm>
          <a:prstGeom prst="rect">
            <a:avLst/>
          </a:prstGeom>
          <a:solidFill>
            <a:srgbClr val="FFFF00"/>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b="1" u="none" strike="noStrike" cap="none" normalizeH="0" baseline="0" dirty="0" err="1">
                <a:ln>
                  <a:noFill/>
                </a:ln>
                <a:solidFill>
                  <a:srgbClr val="000000"/>
                </a:solidFill>
                <a:effectLst/>
                <a:latin typeface="Courier New"/>
                <a:ea typeface="ヒラギノ角ゴ ProN W3" charset="-128"/>
                <a:cs typeface="Courier New"/>
                <a:sym typeface="Gill Sans" charset="0"/>
              </a:rPr>
              <a:t>copyij</a:t>
            </a:r>
            <a:endParaRPr kumimoji="0" lang="en-US" sz="1800" b="1" u="none" strike="noStrike" cap="none" normalizeH="0" baseline="0" dirty="0">
              <a:ln>
                <a:noFill/>
              </a:ln>
              <a:solidFill>
                <a:srgbClr val="000000"/>
              </a:solidFill>
              <a:effectLst/>
              <a:latin typeface="Courier New"/>
              <a:ea typeface="ヒラギノ角ゴ ProN W3" charset="-128"/>
              <a:cs typeface="Courier New"/>
              <a:sym typeface="Gill Sans" charset="0"/>
            </a:endParaRPr>
          </a:p>
        </p:txBody>
      </p:sp>
      <p:sp>
        <p:nvSpPr>
          <p:cNvPr id="6" name="Rectangle 5"/>
          <p:cNvSpPr/>
          <p:nvPr/>
        </p:nvSpPr>
        <p:spPr bwMode="auto">
          <a:xfrm>
            <a:off x="4724400" y="4724400"/>
            <a:ext cx="1219200" cy="533400"/>
          </a:xfrm>
          <a:prstGeom prst="rect">
            <a:avLst/>
          </a:prstGeom>
          <a:solidFill>
            <a:srgbClr val="FFFF00"/>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b="1" u="none" strike="noStrike" cap="none" normalizeH="0" baseline="0" dirty="0" err="1">
                <a:ln>
                  <a:noFill/>
                </a:ln>
                <a:solidFill>
                  <a:srgbClr val="000000"/>
                </a:solidFill>
                <a:effectLst/>
                <a:latin typeface="Courier New"/>
                <a:ea typeface="ヒラギノ角ゴ ProN W3" charset="-128"/>
                <a:cs typeface="Courier New"/>
                <a:sym typeface="Gill Sans" charset="0"/>
              </a:rPr>
              <a:t>copyji</a:t>
            </a:r>
            <a:endParaRPr kumimoji="0" lang="en-US" sz="1800" b="1" u="none" strike="noStrike" cap="none" normalizeH="0" baseline="0" dirty="0">
              <a:ln>
                <a:noFill/>
              </a:ln>
              <a:solidFill>
                <a:srgbClr val="000000"/>
              </a:solidFill>
              <a:effectLst/>
              <a:latin typeface="Courier New"/>
              <a:ea typeface="ヒラギノ角ゴ ProN W3" charset="-128"/>
              <a:cs typeface="Courier New"/>
              <a:sym typeface="Gill Sans" charset="0"/>
            </a:endParaRPr>
          </a:p>
        </p:txBody>
      </p:sp>
      <p:cxnSp>
        <p:nvCxnSpPr>
          <p:cNvPr id="7" name="Straight Arrow Connector 7"/>
          <p:cNvCxnSpPr>
            <a:stCxn id="5" idx="2"/>
          </p:cNvCxnSpPr>
          <p:nvPr/>
        </p:nvCxnSpPr>
        <p:spPr bwMode="auto">
          <a:xfrm flipH="1">
            <a:off x="1981200" y="1828800"/>
            <a:ext cx="457200" cy="1828800"/>
          </a:xfrm>
          <a:prstGeom prst="straightConnector1">
            <a:avLst/>
          </a:prstGeom>
          <a:solidFill>
            <a:schemeClr val="accent1"/>
          </a:solidFill>
          <a:ln w="25400" cap="flat" cmpd="sng" algn="ctr">
            <a:solidFill>
              <a:srgbClr val="FF0000"/>
            </a:solidFill>
            <a:prstDash val="solid"/>
            <a:round/>
            <a:headEnd type="none" w="med" len="med"/>
            <a:tailEnd type="arrow"/>
          </a:ln>
          <a:effectLst/>
        </p:spPr>
      </p:cxnSp>
      <p:cxnSp>
        <p:nvCxnSpPr>
          <p:cNvPr id="8" name="Straight Arrow Connector 8"/>
          <p:cNvCxnSpPr>
            <a:stCxn id="6" idx="2"/>
          </p:cNvCxnSpPr>
          <p:nvPr/>
        </p:nvCxnSpPr>
        <p:spPr bwMode="auto">
          <a:xfrm flipH="1">
            <a:off x="4495800" y="5257800"/>
            <a:ext cx="838200" cy="685800"/>
          </a:xfrm>
          <a:prstGeom prst="straightConnector1">
            <a:avLst/>
          </a:prstGeom>
          <a:solidFill>
            <a:schemeClr val="accent1"/>
          </a:solidFill>
          <a:ln w="25400" cap="flat" cmpd="sng" algn="ctr">
            <a:solidFill>
              <a:srgbClr val="FF0000"/>
            </a:solidFill>
            <a:prstDash val="solid"/>
            <a:round/>
            <a:headEnd type="none" w="med" len="med"/>
            <a:tailEnd type="arrow"/>
          </a:ln>
          <a:effectLst/>
        </p:spPr>
      </p:cxnSp>
    </p:spTree>
    <p:extLst>
      <p:ext uri="{BB962C8B-B14F-4D97-AF65-F5344CB8AC3E}">
        <p14:creationId xmlns:p14="http://schemas.microsoft.com/office/powerpoint/2010/main" val="10587548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p:cNvSpPr>
            <a:spLocks noGrp="1" noChangeArrowheads="1"/>
          </p:cNvSpPr>
          <p:nvPr>
            <p:ph type="title"/>
          </p:nvPr>
        </p:nvSpPr>
        <p:spPr>
          <a:xfrm>
            <a:off x="152400" y="254000"/>
            <a:ext cx="8763000" cy="1168400"/>
          </a:xfrm>
          <a:ln/>
        </p:spPr>
        <p:txBody>
          <a:bodyPr/>
          <a:lstStyle/>
          <a:p>
            <a:pPr marL="119063" indent="-119063"/>
            <a:r>
              <a:rPr lang="en-US" sz="3200" b="1" dirty="0"/>
              <a:t> </a:t>
            </a:r>
            <a:r>
              <a:rPr lang="zh-CN" altLang="en-US" sz="3200" dirty="0"/>
              <a:t>问题</a:t>
            </a:r>
            <a:r>
              <a:rPr lang="en-US" altLang="zh-CN" sz="3200" dirty="0"/>
              <a:t>5</a:t>
            </a:r>
            <a:r>
              <a:rPr lang="zh-CN" altLang="en-US" sz="3200" dirty="0"/>
              <a:t>：计算机网络环境下的新问题</a:t>
            </a:r>
            <a:br>
              <a:rPr lang="en-US" sz="3200" b="1" dirty="0"/>
            </a:br>
            <a:r>
              <a:rPr lang="en-US" sz="3200" b="1" dirty="0"/>
              <a:t>Computers do more than execute programs</a:t>
            </a:r>
          </a:p>
        </p:txBody>
      </p:sp>
      <p:sp>
        <p:nvSpPr>
          <p:cNvPr id="26628" name="Rectangle 4"/>
          <p:cNvSpPr>
            <a:spLocks noGrp="1" noChangeArrowheads="1"/>
          </p:cNvSpPr>
          <p:nvPr>
            <p:ph type="body" idx="1"/>
          </p:nvPr>
        </p:nvSpPr>
        <p:spPr>
          <a:xfrm>
            <a:off x="381000" y="1600200"/>
            <a:ext cx="8382000" cy="4114800"/>
          </a:xfrm>
          <a:ln/>
        </p:spPr>
        <p:txBody>
          <a:bodyPr/>
          <a:lstStyle/>
          <a:p>
            <a:r>
              <a:rPr lang="zh-CN" altLang="en-US" sz="2600" b="1" dirty="0"/>
              <a:t>计算机需要输入和输出数据</a:t>
            </a:r>
            <a:endParaRPr lang="en-US" sz="2600" b="1" dirty="0"/>
          </a:p>
          <a:p>
            <a:pPr marL="552450" lvl="1"/>
            <a:r>
              <a:rPr lang="zh-CN" altLang="en-US" sz="2400" dirty="0"/>
              <a:t>程序执行前，需要输入数据</a:t>
            </a:r>
            <a:endParaRPr lang="en-US" altLang="zh-CN" sz="2400" dirty="0"/>
          </a:p>
          <a:p>
            <a:pPr marL="552450" lvl="1"/>
            <a:r>
              <a:rPr lang="zh-CN" altLang="en-US" sz="2400" dirty="0"/>
              <a:t>程序执行后，需要输出结果</a:t>
            </a:r>
            <a:endParaRPr lang="en-US" altLang="zh-CN" sz="2400" dirty="0"/>
          </a:p>
          <a:p>
            <a:pPr marL="552450" lvl="1"/>
            <a:r>
              <a:rPr lang="zh-CN" altLang="en-US" sz="2400" dirty="0"/>
              <a:t>在</a:t>
            </a:r>
            <a:r>
              <a:rPr lang="zh-CN" altLang="en-US" sz="2400" b="1" dirty="0">
                <a:solidFill>
                  <a:srgbClr val="FF0000"/>
                </a:solidFill>
              </a:rPr>
              <a:t>网络环境</a:t>
            </a:r>
            <a:r>
              <a:rPr lang="zh-CN" altLang="en-US" sz="2400" dirty="0"/>
              <a:t>下，数据输入来源</a:t>
            </a:r>
            <a:endParaRPr lang="en-US" altLang="zh-CN" sz="2400" dirty="0"/>
          </a:p>
          <a:p>
            <a:pPr marL="952500" lvl="2"/>
            <a:r>
              <a:rPr lang="zh-CN" altLang="en-US" sz="2400" dirty="0"/>
              <a:t>本地磁盘</a:t>
            </a:r>
            <a:endParaRPr lang="en-US" altLang="zh-CN" sz="2400" dirty="0"/>
          </a:p>
          <a:p>
            <a:pPr marL="952500" lvl="2"/>
            <a:r>
              <a:rPr lang="zh-CN" altLang="en-US" sz="2400" dirty="0"/>
              <a:t>网络中别的计算机。例如，利用上传数据到服务器，利用服务器的超强计算能力做仿真实验</a:t>
            </a:r>
            <a:endParaRPr lang="en-US" altLang="zh-CN" sz="2400" dirty="0"/>
          </a:p>
          <a:p>
            <a:pPr marL="152400"/>
            <a:r>
              <a:rPr lang="en-US" sz="2800" dirty="0"/>
              <a:t>I/O </a:t>
            </a:r>
            <a:r>
              <a:rPr lang="zh-CN" altLang="en-US" sz="2800" dirty="0"/>
              <a:t>系统对程序稳定性和性能至关重要</a:t>
            </a:r>
            <a:endParaRPr lang="en-US" altLang="zh-CN" sz="2800" dirty="0"/>
          </a:p>
          <a:p>
            <a:pPr marL="552450" lvl="1"/>
            <a:r>
              <a:rPr lang="zh-CN" altLang="en-US" sz="2400" dirty="0"/>
              <a:t>如果缺少</a:t>
            </a:r>
            <a:r>
              <a:rPr lang="en-US" altLang="zh-CN" sz="2400" dirty="0"/>
              <a:t>I/O</a:t>
            </a:r>
            <a:r>
              <a:rPr lang="zh-CN" altLang="en-US" sz="2400" dirty="0"/>
              <a:t>异常处理能力，就会出现程序运行错误</a:t>
            </a:r>
            <a:endParaRPr lang="en-US" altLang="zh-CN" sz="2400" dirty="0"/>
          </a:p>
          <a:p>
            <a:endParaRPr lang="en-US" sz="2600" dirty="0"/>
          </a:p>
          <a:p>
            <a:endParaRPr lang="en-US" sz="2400" dirty="0"/>
          </a:p>
        </p:txBody>
      </p:sp>
    </p:spTree>
    <p:extLst>
      <p:ext uri="{BB962C8B-B14F-4D97-AF65-F5344CB8AC3E}">
        <p14:creationId xmlns:p14="http://schemas.microsoft.com/office/powerpoint/2010/main" val="3815336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6628">
                                            <p:txEl>
                                              <p:pRg st="1" end="1"/>
                                            </p:txEl>
                                          </p:spTgt>
                                        </p:tgtEl>
                                        <p:attrNameLst>
                                          <p:attrName>style.visibility</p:attrName>
                                        </p:attrNameLst>
                                      </p:cBhvr>
                                      <p:to>
                                        <p:strVal val="visible"/>
                                      </p:to>
                                    </p:set>
                                    <p:animEffect transition="in" filter="blinds(horizontal)">
                                      <p:cBhvr>
                                        <p:cTn id="7" dur="500"/>
                                        <p:tgtEl>
                                          <p:spTgt spid="26628">
                                            <p:txEl>
                                              <p:pRg st="1" end="1"/>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6628">
                                            <p:txEl>
                                              <p:pRg st="2" end="2"/>
                                            </p:txEl>
                                          </p:spTgt>
                                        </p:tgtEl>
                                        <p:attrNameLst>
                                          <p:attrName>style.visibility</p:attrName>
                                        </p:attrNameLst>
                                      </p:cBhvr>
                                      <p:to>
                                        <p:strVal val="visible"/>
                                      </p:to>
                                    </p:set>
                                    <p:animEffect transition="in" filter="blinds(horizontal)">
                                      <p:cBhvr>
                                        <p:cTn id="10" dur="500"/>
                                        <p:tgtEl>
                                          <p:spTgt spid="26628">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6628">
                                            <p:txEl>
                                              <p:pRg st="3" end="3"/>
                                            </p:txEl>
                                          </p:spTgt>
                                        </p:tgtEl>
                                        <p:attrNameLst>
                                          <p:attrName>style.visibility</p:attrName>
                                        </p:attrNameLst>
                                      </p:cBhvr>
                                      <p:to>
                                        <p:strVal val="visible"/>
                                      </p:to>
                                    </p:set>
                                    <p:animEffect transition="in" filter="blinds(horizontal)">
                                      <p:cBhvr>
                                        <p:cTn id="15" dur="500"/>
                                        <p:tgtEl>
                                          <p:spTgt spid="26628">
                                            <p:txEl>
                                              <p:pRg st="3" end="3"/>
                                            </p:txEl>
                                          </p:spTgt>
                                        </p:tgtEl>
                                      </p:cBhvr>
                                    </p:animEffect>
                                  </p:childTnLst>
                                </p:cTn>
                              </p:par>
                            </p:childTnLst>
                          </p:cTn>
                        </p:par>
                        <p:par>
                          <p:cTn id="16" fill="hold">
                            <p:stCondLst>
                              <p:cond delay="500"/>
                            </p:stCondLst>
                            <p:childTnLst>
                              <p:par>
                                <p:cTn id="17" presetID="3" presetClass="entr" presetSubtype="10" fill="hold" nodeType="afterEffect">
                                  <p:stCondLst>
                                    <p:cond delay="0"/>
                                  </p:stCondLst>
                                  <p:childTnLst>
                                    <p:set>
                                      <p:cBhvr>
                                        <p:cTn id="18" dur="1" fill="hold">
                                          <p:stCondLst>
                                            <p:cond delay="0"/>
                                          </p:stCondLst>
                                        </p:cTn>
                                        <p:tgtEl>
                                          <p:spTgt spid="26628">
                                            <p:txEl>
                                              <p:pRg st="4" end="4"/>
                                            </p:txEl>
                                          </p:spTgt>
                                        </p:tgtEl>
                                        <p:attrNameLst>
                                          <p:attrName>style.visibility</p:attrName>
                                        </p:attrNameLst>
                                      </p:cBhvr>
                                      <p:to>
                                        <p:strVal val="visible"/>
                                      </p:to>
                                    </p:set>
                                    <p:animEffect transition="in" filter="blinds(horizontal)">
                                      <p:cBhvr>
                                        <p:cTn id="19" dur="500"/>
                                        <p:tgtEl>
                                          <p:spTgt spid="26628">
                                            <p:txEl>
                                              <p:pRg st="4" end="4"/>
                                            </p:txEl>
                                          </p:spTgt>
                                        </p:tgtEl>
                                      </p:cBhvr>
                                    </p:animEffect>
                                  </p:childTnLst>
                                </p:cTn>
                              </p:par>
                            </p:childTnLst>
                          </p:cTn>
                        </p:par>
                        <p:par>
                          <p:cTn id="20" fill="hold">
                            <p:stCondLst>
                              <p:cond delay="1000"/>
                            </p:stCondLst>
                            <p:childTnLst>
                              <p:par>
                                <p:cTn id="21" presetID="3" presetClass="entr" presetSubtype="10" fill="hold" nodeType="afterEffect">
                                  <p:stCondLst>
                                    <p:cond delay="0"/>
                                  </p:stCondLst>
                                  <p:childTnLst>
                                    <p:set>
                                      <p:cBhvr>
                                        <p:cTn id="22" dur="1" fill="hold">
                                          <p:stCondLst>
                                            <p:cond delay="0"/>
                                          </p:stCondLst>
                                        </p:cTn>
                                        <p:tgtEl>
                                          <p:spTgt spid="26628">
                                            <p:txEl>
                                              <p:pRg st="5" end="5"/>
                                            </p:txEl>
                                          </p:spTgt>
                                        </p:tgtEl>
                                        <p:attrNameLst>
                                          <p:attrName>style.visibility</p:attrName>
                                        </p:attrNameLst>
                                      </p:cBhvr>
                                      <p:to>
                                        <p:strVal val="visible"/>
                                      </p:to>
                                    </p:set>
                                    <p:animEffect transition="in" filter="blinds(horizontal)">
                                      <p:cBhvr>
                                        <p:cTn id="23" dur="500"/>
                                        <p:tgtEl>
                                          <p:spTgt spid="26628">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26628">
                                            <p:txEl>
                                              <p:pRg st="6" end="6"/>
                                            </p:txEl>
                                          </p:spTgt>
                                        </p:tgtEl>
                                        <p:attrNameLst>
                                          <p:attrName>style.visibility</p:attrName>
                                        </p:attrNameLst>
                                      </p:cBhvr>
                                      <p:to>
                                        <p:strVal val="visible"/>
                                      </p:to>
                                    </p:set>
                                    <p:animEffect transition="in" filter="blinds(horizontal)">
                                      <p:cBhvr>
                                        <p:cTn id="28" dur="500"/>
                                        <p:tgtEl>
                                          <p:spTgt spid="26628">
                                            <p:txEl>
                                              <p:pRg st="6" end="6"/>
                                            </p:txEl>
                                          </p:spTgt>
                                        </p:tgtEl>
                                      </p:cBhvr>
                                    </p:animEffect>
                                  </p:childTnLst>
                                </p:cTn>
                              </p:par>
                              <p:par>
                                <p:cTn id="29" presetID="3" presetClass="entr" presetSubtype="10" fill="hold" nodeType="withEffect">
                                  <p:stCondLst>
                                    <p:cond delay="0"/>
                                  </p:stCondLst>
                                  <p:childTnLst>
                                    <p:set>
                                      <p:cBhvr>
                                        <p:cTn id="30" dur="1" fill="hold">
                                          <p:stCondLst>
                                            <p:cond delay="0"/>
                                          </p:stCondLst>
                                        </p:cTn>
                                        <p:tgtEl>
                                          <p:spTgt spid="26628">
                                            <p:txEl>
                                              <p:pRg st="7" end="7"/>
                                            </p:txEl>
                                          </p:spTgt>
                                        </p:tgtEl>
                                        <p:attrNameLst>
                                          <p:attrName>style.visibility</p:attrName>
                                        </p:attrNameLst>
                                      </p:cBhvr>
                                      <p:to>
                                        <p:strVal val="visible"/>
                                      </p:to>
                                    </p:set>
                                    <p:animEffect transition="in" filter="blinds(horizontal)">
                                      <p:cBhvr>
                                        <p:cTn id="31" dur="500"/>
                                        <p:tgtEl>
                                          <p:spTgt spid="2662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p:cNvSpPr>
            <a:spLocks noGrp="1" noChangeArrowheads="1"/>
          </p:cNvSpPr>
          <p:nvPr>
            <p:ph type="title"/>
          </p:nvPr>
        </p:nvSpPr>
        <p:spPr>
          <a:xfrm>
            <a:off x="152400" y="254000"/>
            <a:ext cx="8763000" cy="1168400"/>
          </a:xfrm>
          <a:ln/>
        </p:spPr>
        <p:txBody>
          <a:bodyPr/>
          <a:lstStyle/>
          <a:p>
            <a:r>
              <a:rPr lang="en-US" sz="3200" b="1" dirty="0"/>
              <a:t> </a:t>
            </a:r>
            <a:r>
              <a:rPr lang="zh-CN" altLang="en-US" sz="3200" dirty="0"/>
              <a:t>问题</a:t>
            </a:r>
            <a:r>
              <a:rPr lang="en-US" altLang="zh-CN" sz="3200" dirty="0"/>
              <a:t>5</a:t>
            </a:r>
            <a:r>
              <a:rPr lang="zh-CN" altLang="en-US" sz="3200" dirty="0"/>
              <a:t>：计算机网络环境下的新问题</a:t>
            </a:r>
            <a:r>
              <a:rPr lang="en-US" altLang="zh-CN" sz="3200" dirty="0"/>
              <a:t> </a:t>
            </a:r>
            <a:br>
              <a:rPr lang="en-US" sz="3200" b="1" dirty="0"/>
            </a:br>
            <a:r>
              <a:rPr lang="en-US" sz="3200" b="1" dirty="0"/>
              <a:t>Computers do more than execute programs</a:t>
            </a:r>
          </a:p>
        </p:txBody>
      </p:sp>
      <p:sp>
        <p:nvSpPr>
          <p:cNvPr id="26628" name="Rectangle 4"/>
          <p:cNvSpPr>
            <a:spLocks noGrp="1" noChangeArrowheads="1"/>
          </p:cNvSpPr>
          <p:nvPr>
            <p:ph type="body" idx="1"/>
          </p:nvPr>
        </p:nvSpPr>
        <p:spPr>
          <a:xfrm>
            <a:off x="381000" y="1600200"/>
            <a:ext cx="8382000" cy="4648200"/>
          </a:xfrm>
          <a:ln/>
        </p:spPr>
        <p:txBody>
          <a:bodyPr/>
          <a:lstStyle/>
          <a:p>
            <a:r>
              <a:rPr lang="zh-CN" altLang="en-US" sz="2800" dirty="0"/>
              <a:t>如何保证</a:t>
            </a:r>
            <a:r>
              <a:rPr lang="zh-CN" altLang="en-US" sz="2800" dirty="0">
                <a:solidFill>
                  <a:srgbClr val="FF0000"/>
                </a:solidFill>
              </a:rPr>
              <a:t>网络中数据的正确性</a:t>
            </a:r>
            <a:r>
              <a:rPr lang="en-US" altLang="zh-CN" sz="2800" dirty="0">
                <a:solidFill>
                  <a:srgbClr val="FF0000"/>
                </a:solidFill>
              </a:rPr>
              <a:t>/</a:t>
            </a:r>
            <a:r>
              <a:rPr lang="zh-CN" altLang="en-US" sz="2800" dirty="0">
                <a:solidFill>
                  <a:srgbClr val="FF0000"/>
                </a:solidFill>
              </a:rPr>
              <a:t>可靠性</a:t>
            </a:r>
            <a:r>
              <a:rPr lang="zh-CN" altLang="en-US" sz="2800" dirty="0"/>
              <a:t>（当计算机从网络中别的机器获得数据时）</a:t>
            </a:r>
            <a:endParaRPr lang="en-US" altLang="zh-CN" sz="2800" dirty="0"/>
          </a:p>
          <a:p>
            <a:r>
              <a:rPr lang="zh-CN" altLang="en-US" sz="2800" dirty="0"/>
              <a:t>不同计算机引起的并发操作相互干扰</a:t>
            </a:r>
            <a:endParaRPr lang="en-US" altLang="zh-CN" sz="2800" dirty="0"/>
          </a:p>
          <a:p>
            <a:pPr lvl="1"/>
            <a:r>
              <a:rPr lang="zh-CN" altLang="en-US" sz="2600" dirty="0"/>
              <a:t>如果计算机之间没有协作（并发控制），则会导致网络中服务器上数据库“</a:t>
            </a:r>
            <a:r>
              <a:rPr lang="zh-CN" altLang="en-US" sz="2600" b="1" dirty="0">
                <a:solidFill>
                  <a:srgbClr val="FF0000"/>
                </a:solidFill>
              </a:rPr>
              <a:t>更新丢失</a:t>
            </a:r>
            <a:r>
              <a:rPr lang="zh-CN" altLang="en-US" sz="2600" dirty="0"/>
              <a:t>”错误</a:t>
            </a:r>
            <a:endParaRPr lang="en-US" altLang="zh-CN" sz="2600" dirty="0"/>
          </a:p>
          <a:p>
            <a:pPr marL="457200" lvl="1" indent="0">
              <a:buNone/>
            </a:pPr>
            <a:r>
              <a:rPr lang="zh-CN" altLang="en-US" sz="2600" b="1" dirty="0">
                <a:effectLst>
                  <a:outerShdw blurRad="38100" dist="38100" dir="2700000" algn="tl">
                    <a:srgbClr val="000000">
                      <a:alpha val="43137"/>
                    </a:srgbClr>
                  </a:outerShdw>
                </a:effectLst>
              </a:rPr>
              <a:t>例</a:t>
            </a:r>
            <a:r>
              <a:rPr lang="en-US" altLang="zh-CN" sz="2600" b="1" dirty="0">
                <a:effectLst>
                  <a:outerShdw blurRad="38100" dist="38100" dir="2700000" algn="tl">
                    <a:srgbClr val="000000">
                      <a:alpha val="43137"/>
                    </a:srgbClr>
                  </a:outerShdw>
                </a:effectLst>
              </a:rPr>
              <a:t>5.1</a:t>
            </a:r>
            <a:r>
              <a:rPr lang="zh-CN" altLang="en-US" sz="2600" dirty="0"/>
              <a:t>：网上商店仓库某产品存量</a:t>
            </a:r>
            <a:r>
              <a:rPr lang="en-US" altLang="zh-CN" sz="2600" dirty="0"/>
              <a:t>100</a:t>
            </a:r>
          </a:p>
          <a:p>
            <a:pPr lvl="1"/>
            <a:r>
              <a:rPr lang="zh-CN" altLang="en-US" sz="2600" dirty="0"/>
              <a:t>入库业务员读取库存，进货</a:t>
            </a:r>
            <a:r>
              <a:rPr lang="en-US" altLang="zh-CN" sz="2600" dirty="0"/>
              <a:t>50</a:t>
            </a:r>
            <a:r>
              <a:rPr lang="zh-CN" altLang="en-US" sz="2600" dirty="0"/>
              <a:t>，更新库存</a:t>
            </a:r>
            <a:endParaRPr lang="en-US" altLang="zh-CN" sz="2600" dirty="0"/>
          </a:p>
          <a:p>
            <a:pPr lvl="1"/>
            <a:r>
              <a:rPr lang="zh-CN" altLang="en-US" sz="2600" dirty="0"/>
              <a:t>出库业务员读取库存，出货</a:t>
            </a:r>
            <a:r>
              <a:rPr lang="en-US" altLang="zh-CN" sz="2600" dirty="0"/>
              <a:t>40</a:t>
            </a:r>
            <a:r>
              <a:rPr lang="zh-CN" altLang="en-US" sz="2600" dirty="0"/>
              <a:t>，更新库存</a:t>
            </a:r>
            <a:endParaRPr lang="en-US" altLang="zh-CN" sz="2600" dirty="0"/>
          </a:p>
          <a:p>
            <a:pPr lvl="1"/>
            <a:r>
              <a:rPr lang="zh-CN" altLang="en-US" sz="2600" dirty="0"/>
              <a:t>若上述读取库存操作同时发生，则更新后库存可能为</a:t>
            </a:r>
            <a:r>
              <a:rPr lang="en-US" altLang="zh-CN" sz="2600" dirty="0"/>
              <a:t>150</a:t>
            </a:r>
            <a:r>
              <a:rPr lang="zh-CN" altLang="en-US" sz="2600" dirty="0"/>
              <a:t>或</a:t>
            </a:r>
            <a:r>
              <a:rPr lang="en-US" altLang="zh-CN" sz="2600" dirty="0"/>
              <a:t>60</a:t>
            </a:r>
            <a:r>
              <a:rPr lang="zh-CN" altLang="en-US" sz="2600" dirty="0"/>
              <a:t>，导致“更新丢失”错误</a:t>
            </a:r>
            <a:endParaRPr lang="en-US" altLang="zh-CN" sz="2600" dirty="0">
              <a:solidFill>
                <a:srgbClr val="FF0000"/>
              </a:solidFill>
            </a:endParaRPr>
          </a:p>
          <a:p>
            <a:pPr lvl="2">
              <a:buNone/>
            </a:pPr>
            <a:endParaRPr lang="en-US" altLang="zh-CN" sz="2600" dirty="0"/>
          </a:p>
        </p:txBody>
      </p:sp>
    </p:spTree>
    <p:extLst>
      <p:ext uri="{BB962C8B-B14F-4D97-AF65-F5344CB8AC3E}">
        <p14:creationId xmlns:p14="http://schemas.microsoft.com/office/powerpoint/2010/main" val="3414180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6628">
                                            <p:txEl>
                                              <p:pRg st="1" end="1"/>
                                            </p:txEl>
                                          </p:spTgt>
                                        </p:tgtEl>
                                        <p:attrNameLst>
                                          <p:attrName>style.visibility</p:attrName>
                                        </p:attrNameLst>
                                      </p:cBhvr>
                                      <p:to>
                                        <p:strVal val="visible"/>
                                      </p:to>
                                    </p:set>
                                    <p:animEffect transition="in" filter="blinds(horizontal)">
                                      <p:cBhvr>
                                        <p:cTn id="7" dur="500"/>
                                        <p:tgtEl>
                                          <p:spTgt spid="26628">
                                            <p:txEl>
                                              <p:pRg st="1" end="1"/>
                                            </p:txEl>
                                          </p:spTgt>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26628">
                                            <p:txEl>
                                              <p:pRg st="2" end="2"/>
                                            </p:txEl>
                                          </p:spTgt>
                                        </p:tgtEl>
                                        <p:attrNameLst>
                                          <p:attrName>style.visibility</p:attrName>
                                        </p:attrNameLst>
                                      </p:cBhvr>
                                      <p:to>
                                        <p:strVal val="visible"/>
                                      </p:to>
                                    </p:set>
                                    <p:animEffect transition="in" filter="blinds(horizontal)">
                                      <p:cBhvr>
                                        <p:cTn id="11" dur="500"/>
                                        <p:tgtEl>
                                          <p:spTgt spid="26628">
                                            <p:txEl>
                                              <p:pRg st="2" end="2"/>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26628">
                                            <p:txEl>
                                              <p:pRg st="3" end="3"/>
                                            </p:txEl>
                                          </p:spTgt>
                                        </p:tgtEl>
                                        <p:attrNameLst>
                                          <p:attrName>style.visibility</p:attrName>
                                        </p:attrNameLst>
                                      </p:cBhvr>
                                      <p:to>
                                        <p:strVal val="visible"/>
                                      </p:to>
                                    </p:set>
                                    <p:animEffect transition="in" filter="blinds(horizontal)">
                                      <p:cBhvr>
                                        <p:cTn id="16" dur="500"/>
                                        <p:tgtEl>
                                          <p:spTgt spid="26628">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26628">
                                            <p:txEl>
                                              <p:pRg st="4" end="4"/>
                                            </p:txEl>
                                          </p:spTgt>
                                        </p:tgtEl>
                                        <p:attrNameLst>
                                          <p:attrName>style.visibility</p:attrName>
                                        </p:attrNameLst>
                                      </p:cBhvr>
                                      <p:to>
                                        <p:strVal val="visible"/>
                                      </p:to>
                                    </p:set>
                                    <p:animEffect transition="in" filter="blinds(horizontal)">
                                      <p:cBhvr>
                                        <p:cTn id="21" dur="500"/>
                                        <p:tgtEl>
                                          <p:spTgt spid="26628">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26628">
                                            <p:txEl>
                                              <p:pRg st="5" end="5"/>
                                            </p:txEl>
                                          </p:spTgt>
                                        </p:tgtEl>
                                        <p:attrNameLst>
                                          <p:attrName>style.visibility</p:attrName>
                                        </p:attrNameLst>
                                      </p:cBhvr>
                                      <p:to>
                                        <p:strVal val="visible"/>
                                      </p:to>
                                    </p:set>
                                    <p:animEffect transition="in" filter="blinds(horizontal)">
                                      <p:cBhvr>
                                        <p:cTn id="26" dur="500"/>
                                        <p:tgtEl>
                                          <p:spTgt spid="26628">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26628">
                                            <p:txEl>
                                              <p:pRg st="6" end="6"/>
                                            </p:txEl>
                                          </p:spTgt>
                                        </p:tgtEl>
                                        <p:attrNameLst>
                                          <p:attrName>style.visibility</p:attrName>
                                        </p:attrNameLst>
                                      </p:cBhvr>
                                      <p:to>
                                        <p:strVal val="visible"/>
                                      </p:to>
                                    </p:set>
                                    <p:animEffect transition="in" filter="blinds(horizontal)">
                                      <p:cBhvr>
                                        <p:cTn id="31" dur="500"/>
                                        <p:tgtEl>
                                          <p:spTgt spid="2662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6627" name="Rectangle 3"/>
          <p:cNvSpPr>
            <a:spLocks noGrp="1" noChangeArrowheads="1"/>
          </p:cNvSpPr>
          <p:nvPr>
            <p:ph type="title"/>
          </p:nvPr>
        </p:nvSpPr>
        <p:spPr>
          <a:xfrm>
            <a:off x="152400" y="254000"/>
            <a:ext cx="8763000" cy="1168400"/>
          </a:xfrm>
          <a:ln/>
        </p:spPr>
        <p:txBody>
          <a:bodyPr/>
          <a:lstStyle/>
          <a:p>
            <a:r>
              <a:rPr lang="en-US" sz="3200" b="1" dirty="0"/>
              <a:t> </a:t>
            </a:r>
            <a:r>
              <a:rPr lang="zh-CN" altLang="en-US" sz="3200" dirty="0"/>
              <a:t>问题</a:t>
            </a:r>
            <a:r>
              <a:rPr lang="en-US" altLang="zh-CN" sz="3200" dirty="0"/>
              <a:t>5</a:t>
            </a:r>
            <a:r>
              <a:rPr lang="zh-CN" altLang="en-US" sz="3200" dirty="0"/>
              <a:t>：计算机网络环境下的新问题</a:t>
            </a:r>
            <a:r>
              <a:rPr lang="en-US" altLang="zh-CN" sz="3200" dirty="0"/>
              <a:t>(3/4) </a:t>
            </a:r>
            <a:br>
              <a:rPr lang="en-US" sz="3200" b="1" dirty="0"/>
            </a:br>
            <a:r>
              <a:rPr lang="en-US" sz="3200" b="1" dirty="0"/>
              <a:t>Computers do more than execute programs</a:t>
            </a:r>
          </a:p>
        </p:txBody>
      </p:sp>
      <p:sp>
        <p:nvSpPr>
          <p:cNvPr id="26628" name="Rectangle 4"/>
          <p:cNvSpPr>
            <a:spLocks noGrp="1" noChangeArrowheads="1"/>
          </p:cNvSpPr>
          <p:nvPr>
            <p:ph type="body" idx="1"/>
          </p:nvPr>
        </p:nvSpPr>
        <p:spPr>
          <a:xfrm>
            <a:off x="0" y="1600200"/>
            <a:ext cx="5542548" cy="4876800"/>
          </a:xfrm>
          <a:ln/>
        </p:spPr>
        <p:txBody>
          <a:bodyPr/>
          <a:lstStyle/>
          <a:p>
            <a:r>
              <a:rPr lang="zh-CN" altLang="en-US" sz="3000" dirty="0"/>
              <a:t>如何处理多媒体数据传输</a:t>
            </a:r>
            <a:endParaRPr lang="en-US" altLang="zh-CN" sz="3000" dirty="0"/>
          </a:p>
          <a:p>
            <a:pPr marL="457200" lvl="1" indent="0">
              <a:buNone/>
            </a:pPr>
            <a:r>
              <a:rPr lang="zh-CN" altLang="en-US" sz="2600" b="1" dirty="0">
                <a:effectLst>
                  <a:outerShdw blurRad="38100" dist="38100" dir="2700000" algn="tl">
                    <a:srgbClr val="000000">
                      <a:alpha val="43137"/>
                    </a:srgbClr>
                  </a:outerShdw>
                </a:effectLst>
              </a:rPr>
              <a:t>例</a:t>
            </a:r>
            <a:r>
              <a:rPr lang="en-US" altLang="zh-CN" sz="2600" b="1" dirty="0">
                <a:effectLst>
                  <a:outerShdw blurRad="38100" dist="38100" dir="2700000" algn="tl">
                    <a:srgbClr val="000000">
                      <a:alpha val="43137"/>
                    </a:srgbClr>
                  </a:outerShdw>
                </a:effectLst>
              </a:rPr>
              <a:t>5.2</a:t>
            </a:r>
            <a:r>
              <a:rPr lang="zh-CN" altLang="en-US" sz="2600" dirty="0"/>
              <a:t>：在线视频网站面临数据丢包问题</a:t>
            </a:r>
            <a:endParaRPr lang="en-US" altLang="zh-CN" sz="2600" dirty="0"/>
          </a:p>
          <a:p>
            <a:pPr lvl="1"/>
            <a:r>
              <a:rPr lang="zh-CN" altLang="en-US" sz="2600" dirty="0"/>
              <a:t>丢包会造成画质下降、声音断断续续</a:t>
            </a:r>
            <a:endParaRPr lang="en-US" altLang="zh-CN" sz="2600" dirty="0"/>
          </a:p>
          <a:p>
            <a:pPr lvl="1"/>
            <a:r>
              <a:rPr lang="zh-CN" altLang="en-US" sz="2600" b="1" dirty="0">
                <a:effectLst>
                  <a:outerShdw blurRad="38100" dist="38100" dir="2700000" algn="tl">
                    <a:srgbClr val="000000">
                      <a:alpha val="43137"/>
                    </a:srgbClr>
                  </a:outerShdw>
                </a:effectLst>
              </a:rPr>
              <a:t>用户</a:t>
            </a:r>
            <a:r>
              <a:rPr lang="zh-CN" altLang="en-US" sz="2600" dirty="0"/>
              <a:t>：</a:t>
            </a:r>
            <a:r>
              <a:rPr lang="zh-CN" altLang="en-US" sz="2600" b="1" dirty="0">
                <a:solidFill>
                  <a:srgbClr val="FF0000"/>
                </a:solidFill>
              </a:rPr>
              <a:t>等待</a:t>
            </a:r>
            <a:r>
              <a:rPr lang="zh-CN" altLang="en-US" sz="2600" b="1" dirty="0">
                <a:effectLst>
                  <a:outerShdw blurRad="38100" dist="38100" dir="2700000" algn="tl">
                    <a:srgbClr val="000000">
                      <a:alpha val="43137"/>
                    </a:srgbClr>
                  </a:outerShdw>
                </a:effectLst>
              </a:rPr>
              <a:t>还是</a:t>
            </a:r>
            <a:r>
              <a:rPr lang="zh-CN" altLang="en-US" sz="2600" b="1" dirty="0">
                <a:solidFill>
                  <a:srgbClr val="FF0000"/>
                </a:solidFill>
              </a:rPr>
              <a:t>继续观看</a:t>
            </a:r>
            <a:r>
              <a:rPr lang="zh-CN" altLang="en-US" sz="2600" b="1" dirty="0"/>
              <a:t>？</a:t>
            </a:r>
            <a:endParaRPr lang="en-US" altLang="zh-CN" sz="2600" dirty="0"/>
          </a:p>
          <a:p>
            <a:pPr lvl="2"/>
            <a:r>
              <a:rPr lang="zh-CN" altLang="en-US" sz="2600" dirty="0"/>
              <a:t>用户往往选择继续观看，即使画面可能有马赛克、分辨率下降、或声音不清楚</a:t>
            </a:r>
            <a:endParaRPr lang="en-US" altLang="zh-CN" sz="2600" dirty="0"/>
          </a:p>
        </p:txBody>
      </p:sp>
      <p:pic>
        <p:nvPicPr>
          <p:cNvPr id="4" name="Picture 3" descr="1273539460.jpg"/>
          <p:cNvPicPr>
            <a:picLocks noChangeAspect="1"/>
          </p:cNvPicPr>
          <p:nvPr/>
        </p:nvPicPr>
        <p:blipFill>
          <a:blip r:embed="rId3" cstate="print"/>
          <a:stretch>
            <a:fillRect/>
          </a:stretch>
        </p:blipFill>
        <p:spPr>
          <a:xfrm>
            <a:off x="5542548" y="2362200"/>
            <a:ext cx="3449052" cy="3276600"/>
          </a:xfrm>
          <a:prstGeom prst="rect">
            <a:avLst/>
          </a:prstGeom>
        </p:spPr>
      </p:pic>
    </p:spTree>
    <p:extLst>
      <p:ext uri="{BB962C8B-B14F-4D97-AF65-F5344CB8AC3E}">
        <p14:creationId xmlns:p14="http://schemas.microsoft.com/office/powerpoint/2010/main" val="2818692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628">
                                            <p:txEl>
                                              <p:pRg st="1" end="1"/>
                                            </p:txEl>
                                          </p:spTgt>
                                        </p:tgtEl>
                                        <p:attrNameLst>
                                          <p:attrName>style.visibility</p:attrName>
                                        </p:attrNameLst>
                                      </p:cBhvr>
                                      <p:to>
                                        <p:strVal val="visible"/>
                                      </p:to>
                                    </p:set>
                                    <p:animEffect transition="in" filter="fade">
                                      <p:cBhvr>
                                        <p:cTn id="7" dur="500"/>
                                        <p:tgtEl>
                                          <p:spTgt spid="2662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628">
                                            <p:txEl>
                                              <p:pRg st="2" end="2"/>
                                            </p:txEl>
                                          </p:spTgt>
                                        </p:tgtEl>
                                        <p:attrNameLst>
                                          <p:attrName>style.visibility</p:attrName>
                                        </p:attrNameLst>
                                      </p:cBhvr>
                                      <p:to>
                                        <p:strVal val="visible"/>
                                      </p:to>
                                    </p:set>
                                    <p:animEffect transition="in" filter="fade">
                                      <p:cBhvr>
                                        <p:cTn id="12" dur="500"/>
                                        <p:tgtEl>
                                          <p:spTgt spid="2662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6628">
                                            <p:txEl>
                                              <p:pRg st="3" end="3"/>
                                            </p:txEl>
                                          </p:spTgt>
                                        </p:tgtEl>
                                        <p:attrNameLst>
                                          <p:attrName>style.visibility</p:attrName>
                                        </p:attrNameLst>
                                      </p:cBhvr>
                                      <p:to>
                                        <p:strVal val="visible"/>
                                      </p:to>
                                    </p:set>
                                    <p:animEffect transition="in" filter="fade">
                                      <p:cBhvr>
                                        <p:cTn id="17" dur="500"/>
                                        <p:tgtEl>
                                          <p:spTgt spid="26628">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6628">
                                            <p:txEl>
                                              <p:pRg st="4" end="4"/>
                                            </p:txEl>
                                          </p:spTgt>
                                        </p:tgtEl>
                                        <p:attrNameLst>
                                          <p:attrName>style.visibility</p:attrName>
                                        </p:attrNameLst>
                                      </p:cBhvr>
                                      <p:to>
                                        <p:strVal val="visible"/>
                                      </p:to>
                                    </p:set>
                                    <p:animEffect transition="in" filter="fade">
                                      <p:cBhvr>
                                        <p:cTn id="22" dur="500"/>
                                        <p:tgtEl>
                                          <p:spTgt spid="2662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8" grpId="0" uiExpand="1" build="p"/>
    </p:bldLst>
  </p:timing>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6627" name="Rectangle 3"/>
          <p:cNvSpPr>
            <a:spLocks noGrp="1" noChangeArrowheads="1"/>
          </p:cNvSpPr>
          <p:nvPr>
            <p:ph type="title"/>
          </p:nvPr>
        </p:nvSpPr>
        <p:spPr>
          <a:xfrm>
            <a:off x="152400" y="254000"/>
            <a:ext cx="8763000" cy="1168400"/>
          </a:xfrm>
          <a:ln/>
        </p:spPr>
        <p:txBody>
          <a:bodyPr/>
          <a:lstStyle/>
          <a:p>
            <a:r>
              <a:rPr lang="en-US" sz="3200" b="1" dirty="0"/>
              <a:t> </a:t>
            </a:r>
            <a:r>
              <a:rPr lang="zh-CN" altLang="en-US" sz="3200" dirty="0"/>
              <a:t>问题</a:t>
            </a:r>
            <a:r>
              <a:rPr lang="en-US" altLang="zh-CN" sz="3200" dirty="0"/>
              <a:t>5</a:t>
            </a:r>
            <a:r>
              <a:rPr lang="zh-CN" altLang="en-US" sz="3200" dirty="0"/>
              <a:t>：计算机网络环境下的新问题</a:t>
            </a:r>
            <a:r>
              <a:rPr lang="en-US" altLang="zh-CN" sz="3200"/>
              <a:t>(4/4) </a:t>
            </a:r>
            <a:br>
              <a:rPr lang="en-US" sz="3200" b="1" dirty="0"/>
            </a:br>
            <a:r>
              <a:rPr lang="en-US" sz="3200" b="1" dirty="0"/>
              <a:t>Computers do more than execute programs</a:t>
            </a:r>
          </a:p>
        </p:txBody>
      </p:sp>
      <p:sp>
        <p:nvSpPr>
          <p:cNvPr id="26628" name="Rectangle 4"/>
          <p:cNvSpPr>
            <a:spLocks noGrp="1" noChangeArrowheads="1"/>
          </p:cNvSpPr>
          <p:nvPr>
            <p:ph type="body" idx="1"/>
          </p:nvPr>
        </p:nvSpPr>
        <p:spPr>
          <a:xfrm>
            <a:off x="381000" y="1600200"/>
            <a:ext cx="8382000" cy="4114800"/>
          </a:xfrm>
          <a:ln/>
        </p:spPr>
        <p:txBody>
          <a:bodyPr/>
          <a:lstStyle/>
          <a:p>
            <a:r>
              <a:rPr lang="zh-CN" altLang="en-US" sz="3000" dirty="0"/>
              <a:t>跨网络平台的兼容性</a:t>
            </a:r>
            <a:endParaRPr lang="en-US" altLang="zh-CN" sz="3000" dirty="0"/>
          </a:p>
          <a:p>
            <a:pPr marL="457200" lvl="1" indent="0">
              <a:buNone/>
            </a:pPr>
            <a:r>
              <a:rPr lang="zh-CN" altLang="en-US" sz="2600" b="1" dirty="0">
                <a:effectLst>
                  <a:outerShdw blurRad="38100" dist="38100" dir="2700000" algn="tl">
                    <a:srgbClr val="000000">
                      <a:alpha val="43137"/>
                    </a:srgbClr>
                  </a:outerShdw>
                </a:effectLst>
              </a:rPr>
              <a:t>例</a:t>
            </a:r>
            <a:r>
              <a:rPr lang="en-US" altLang="zh-CN" sz="2600" b="1" dirty="0">
                <a:effectLst>
                  <a:outerShdw blurRad="38100" dist="38100" dir="2700000" algn="tl">
                    <a:srgbClr val="000000">
                      <a:alpha val="43137"/>
                    </a:srgbClr>
                  </a:outerShdw>
                </a:effectLst>
              </a:rPr>
              <a:t>5.3</a:t>
            </a:r>
            <a:r>
              <a:rPr lang="zh-CN" altLang="en-US" sz="2600" dirty="0"/>
              <a:t>：手机发一个消息给好友的笔记本电脑</a:t>
            </a:r>
            <a:endParaRPr lang="en-US" altLang="zh-CN" sz="2600" dirty="0"/>
          </a:p>
          <a:p>
            <a:pPr lvl="1"/>
            <a:r>
              <a:rPr lang="zh-CN" altLang="en-US" sz="2600" dirty="0"/>
              <a:t>该消息跨越</a:t>
            </a:r>
            <a:r>
              <a:rPr lang="en-US" altLang="zh-CN" sz="2600" dirty="0"/>
              <a:t>——</a:t>
            </a:r>
            <a:r>
              <a:rPr lang="zh-CN" altLang="en-US" sz="2600" b="1" dirty="0">
                <a:solidFill>
                  <a:srgbClr val="FF0000"/>
                </a:solidFill>
              </a:rPr>
              <a:t>无线手机通信网</a:t>
            </a:r>
            <a:r>
              <a:rPr lang="zh-CN" altLang="en-US" sz="2600" dirty="0"/>
              <a:t>、</a:t>
            </a:r>
            <a:r>
              <a:rPr lang="zh-CN" altLang="en-US" sz="2600" b="1" dirty="0">
                <a:solidFill>
                  <a:srgbClr val="FF0000"/>
                </a:solidFill>
              </a:rPr>
              <a:t>以太网</a:t>
            </a:r>
            <a:r>
              <a:rPr lang="zh-CN" altLang="en-US" sz="2600" dirty="0"/>
              <a:t>（有线网）、</a:t>
            </a:r>
            <a:r>
              <a:rPr lang="zh-CN" altLang="en-US" sz="2600" b="1" dirty="0">
                <a:solidFill>
                  <a:srgbClr val="FF0000"/>
                </a:solidFill>
              </a:rPr>
              <a:t>无线</a:t>
            </a:r>
            <a:r>
              <a:rPr lang="en-US" altLang="zh-CN" sz="2600" b="1" dirty="0" err="1">
                <a:solidFill>
                  <a:srgbClr val="FF0000"/>
                </a:solidFill>
              </a:rPr>
              <a:t>WiFi</a:t>
            </a:r>
            <a:r>
              <a:rPr lang="zh-CN" altLang="en-US" sz="2600" b="1" dirty="0">
                <a:solidFill>
                  <a:srgbClr val="FF0000"/>
                </a:solidFill>
              </a:rPr>
              <a:t>网络</a:t>
            </a:r>
            <a:r>
              <a:rPr lang="en-US" altLang="zh-CN" sz="2600" dirty="0"/>
              <a:t>——</a:t>
            </a:r>
            <a:r>
              <a:rPr lang="zh-CN" altLang="en-US" sz="2600" dirty="0"/>
              <a:t>这三大网络平台。</a:t>
            </a:r>
            <a:endParaRPr lang="en-US" altLang="zh-CN" sz="2600" dirty="0"/>
          </a:p>
          <a:p>
            <a:pPr lvl="1"/>
            <a:r>
              <a:rPr lang="zh-CN" altLang="en-US" sz="2600" b="1" dirty="0">
                <a:solidFill>
                  <a:srgbClr val="FF0000"/>
                </a:solidFill>
              </a:rPr>
              <a:t>兼容性</a:t>
            </a:r>
            <a:r>
              <a:rPr lang="zh-CN" altLang="en-US" sz="2600" dirty="0"/>
              <a:t>：该消息能被多种通信协议多次编解码，最终被</a:t>
            </a:r>
            <a:r>
              <a:rPr lang="en-US" altLang="zh-CN" sz="2600" dirty="0" err="1"/>
              <a:t>WiFi</a:t>
            </a:r>
            <a:r>
              <a:rPr lang="zh-CN" altLang="en-US" sz="2600" dirty="0"/>
              <a:t>网络终端（笔记本电脑无线网卡）接收</a:t>
            </a:r>
            <a:endParaRPr lang="en-US" altLang="zh-CN" sz="2600" dirty="0"/>
          </a:p>
        </p:txBody>
      </p:sp>
      <p:pic>
        <p:nvPicPr>
          <p:cNvPr id="107" name="Picture 106" descr="100607-iphone4.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0152" y="5476838"/>
            <a:ext cx="611848" cy="995362"/>
          </a:xfrm>
          <a:prstGeom prst="rect">
            <a:avLst/>
          </a:prstGeom>
        </p:spPr>
      </p:pic>
      <p:pic>
        <p:nvPicPr>
          <p:cNvPr id="108" name="Picture 107" descr="christmas-letter.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322097"/>
            <a:ext cx="1008890" cy="1008890"/>
          </a:xfrm>
          <a:prstGeom prst="rect">
            <a:avLst/>
          </a:prstGeom>
        </p:spPr>
      </p:pic>
      <p:pic>
        <p:nvPicPr>
          <p:cNvPr id="109" name="Picture 108" descr="juanjo_Router.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076341" y="5420173"/>
            <a:ext cx="1249904" cy="1249904"/>
          </a:xfrm>
          <a:prstGeom prst="rect">
            <a:avLst/>
          </a:prstGeom>
        </p:spPr>
      </p:pic>
      <p:pic>
        <p:nvPicPr>
          <p:cNvPr id="110" name="Picture 109" descr="network_wireless.png"/>
          <p:cNvPicPr>
            <a:picLocks noChangeAspect="1"/>
          </p:cNvPicPr>
          <p:nvPr/>
        </p:nvPicPr>
        <p:blipFill>
          <a:blip r:embed="rId6" cstate="print"/>
          <a:stretch>
            <a:fillRect/>
          </a:stretch>
        </p:blipFill>
        <p:spPr>
          <a:xfrm>
            <a:off x="1143000" y="5105400"/>
            <a:ext cx="1645658" cy="1645658"/>
          </a:xfrm>
          <a:prstGeom prst="rect">
            <a:avLst/>
          </a:prstGeom>
        </p:spPr>
      </p:pic>
      <p:pic>
        <p:nvPicPr>
          <p:cNvPr id="112" name="Picture 111" descr="juanjo_Router.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648238" y="5410200"/>
            <a:ext cx="1249904" cy="1249904"/>
          </a:xfrm>
          <a:prstGeom prst="rect">
            <a:avLst/>
          </a:prstGeom>
        </p:spPr>
      </p:pic>
      <p:cxnSp>
        <p:nvCxnSpPr>
          <p:cNvPr id="118" name="Straight Connector 117"/>
          <p:cNvCxnSpPr/>
          <p:nvPr/>
        </p:nvCxnSpPr>
        <p:spPr bwMode="auto">
          <a:xfrm flipH="1">
            <a:off x="2714859" y="6019800"/>
            <a:ext cx="485541" cy="0"/>
          </a:xfrm>
          <a:prstGeom prst="line">
            <a:avLst/>
          </a:prstGeom>
          <a:noFill/>
          <a:ln w="63500" cap="flat" cmpd="sng" algn="ctr">
            <a:solidFill>
              <a:srgbClr val="CC0000"/>
            </a:solidFill>
            <a:prstDash val="solid"/>
            <a:round/>
            <a:headEnd type="none" w="med" len="med"/>
            <a:tailEnd type="none" w="med" len="med"/>
          </a:ln>
          <a:effectLst/>
        </p:spPr>
      </p:cxnSp>
      <p:cxnSp>
        <p:nvCxnSpPr>
          <p:cNvPr id="120" name="Straight Connector 119"/>
          <p:cNvCxnSpPr/>
          <p:nvPr/>
        </p:nvCxnSpPr>
        <p:spPr bwMode="auto">
          <a:xfrm flipH="1">
            <a:off x="4267200" y="6045125"/>
            <a:ext cx="485541" cy="0"/>
          </a:xfrm>
          <a:prstGeom prst="line">
            <a:avLst/>
          </a:prstGeom>
          <a:noFill/>
          <a:ln w="63500" cap="flat" cmpd="sng" algn="ctr">
            <a:solidFill>
              <a:srgbClr val="CC0000"/>
            </a:solidFill>
            <a:prstDash val="solid"/>
            <a:round/>
            <a:headEnd type="none" w="med" len="med"/>
            <a:tailEnd type="none" w="med" len="med"/>
          </a:ln>
          <a:effectLst/>
        </p:spPr>
      </p:cxnSp>
      <p:cxnSp>
        <p:nvCxnSpPr>
          <p:cNvPr id="121" name="Straight Connector 120"/>
          <p:cNvCxnSpPr/>
          <p:nvPr/>
        </p:nvCxnSpPr>
        <p:spPr bwMode="auto">
          <a:xfrm flipH="1">
            <a:off x="5869801" y="6019800"/>
            <a:ext cx="485541" cy="0"/>
          </a:xfrm>
          <a:prstGeom prst="line">
            <a:avLst/>
          </a:prstGeom>
          <a:noFill/>
          <a:ln w="63500" cap="flat" cmpd="sng" algn="ctr">
            <a:solidFill>
              <a:srgbClr val="CC0000"/>
            </a:solidFill>
            <a:prstDash val="solid"/>
            <a:round/>
            <a:headEnd type="none" w="med" len="med"/>
            <a:tailEnd type="none" w="med" len="med"/>
          </a:ln>
          <a:effectLst/>
        </p:spPr>
      </p:cxnSp>
      <p:pic>
        <p:nvPicPr>
          <p:cNvPr id="123" name="Picture 122" descr="macbook_black.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928167" y="5337367"/>
            <a:ext cx="1139633" cy="1139633"/>
          </a:xfrm>
          <a:prstGeom prst="rect">
            <a:avLst/>
          </a:prstGeom>
        </p:spPr>
      </p:pic>
      <p:pic>
        <p:nvPicPr>
          <p:cNvPr id="124" name="Picture 123" descr="access_point.pn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248400" y="5410200"/>
            <a:ext cx="1142962" cy="1142962"/>
          </a:xfrm>
          <a:prstGeom prst="rect">
            <a:avLst/>
          </a:prstGeom>
        </p:spPr>
      </p:pic>
    </p:spTree>
    <p:extLst>
      <p:ext uri="{BB962C8B-B14F-4D97-AF65-F5344CB8AC3E}">
        <p14:creationId xmlns:p14="http://schemas.microsoft.com/office/powerpoint/2010/main" val="4039266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6628">
                                            <p:txEl>
                                              <p:pRg st="2" end="2"/>
                                            </p:txEl>
                                          </p:spTgt>
                                        </p:tgtEl>
                                        <p:attrNameLst>
                                          <p:attrName>style.visibility</p:attrName>
                                        </p:attrNameLst>
                                      </p:cBhvr>
                                      <p:to>
                                        <p:strVal val="visible"/>
                                      </p:to>
                                    </p:set>
                                    <p:animEffect transition="in" filter="blinds(horizontal)">
                                      <p:cBhvr>
                                        <p:cTn id="7" dur="500"/>
                                        <p:tgtEl>
                                          <p:spTgt spid="26628">
                                            <p:txEl>
                                              <p:pRg st="2" end="2"/>
                                            </p:txEl>
                                          </p:spTgt>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110"/>
                                        </p:tgtEl>
                                        <p:attrNameLst>
                                          <p:attrName>style.visibility</p:attrName>
                                        </p:attrNameLst>
                                      </p:cBhvr>
                                      <p:to>
                                        <p:strVal val="visible"/>
                                      </p:to>
                                    </p:set>
                                    <p:animEffect transition="in" filter="blinds(horizontal)">
                                      <p:cBhvr>
                                        <p:cTn id="11" dur="500"/>
                                        <p:tgtEl>
                                          <p:spTgt spid="110"/>
                                        </p:tgtEl>
                                      </p:cBhvr>
                                    </p:animEffect>
                                  </p:childTnLst>
                                </p:cTn>
                              </p:par>
                            </p:childTnLst>
                          </p:cTn>
                        </p:par>
                        <p:par>
                          <p:cTn id="12" fill="hold">
                            <p:stCondLst>
                              <p:cond delay="1000"/>
                            </p:stCondLst>
                            <p:childTnLst>
                              <p:par>
                                <p:cTn id="13" presetID="3" presetClass="entr" presetSubtype="10" fill="hold" nodeType="afterEffect">
                                  <p:stCondLst>
                                    <p:cond delay="0"/>
                                  </p:stCondLst>
                                  <p:childTnLst>
                                    <p:set>
                                      <p:cBhvr>
                                        <p:cTn id="14" dur="1" fill="hold">
                                          <p:stCondLst>
                                            <p:cond delay="0"/>
                                          </p:stCondLst>
                                        </p:cTn>
                                        <p:tgtEl>
                                          <p:spTgt spid="109"/>
                                        </p:tgtEl>
                                        <p:attrNameLst>
                                          <p:attrName>style.visibility</p:attrName>
                                        </p:attrNameLst>
                                      </p:cBhvr>
                                      <p:to>
                                        <p:strVal val="visible"/>
                                      </p:to>
                                    </p:set>
                                    <p:animEffect transition="in" filter="blinds(horizontal)">
                                      <p:cBhvr>
                                        <p:cTn id="15" dur="500"/>
                                        <p:tgtEl>
                                          <p:spTgt spid="109"/>
                                        </p:tgtEl>
                                      </p:cBhvr>
                                    </p:animEffect>
                                  </p:childTnLst>
                                </p:cTn>
                              </p:par>
                              <p:par>
                                <p:cTn id="16" presetID="3" presetClass="entr" presetSubtype="10" fill="hold" nodeType="withEffect">
                                  <p:stCondLst>
                                    <p:cond delay="0"/>
                                  </p:stCondLst>
                                  <p:childTnLst>
                                    <p:set>
                                      <p:cBhvr>
                                        <p:cTn id="17" dur="1" fill="hold">
                                          <p:stCondLst>
                                            <p:cond delay="0"/>
                                          </p:stCondLst>
                                        </p:cTn>
                                        <p:tgtEl>
                                          <p:spTgt spid="112"/>
                                        </p:tgtEl>
                                        <p:attrNameLst>
                                          <p:attrName>style.visibility</p:attrName>
                                        </p:attrNameLst>
                                      </p:cBhvr>
                                      <p:to>
                                        <p:strVal val="visible"/>
                                      </p:to>
                                    </p:set>
                                    <p:animEffect transition="in" filter="blinds(horizontal)">
                                      <p:cBhvr>
                                        <p:cTn id="18" dur="500"/>
                                        <p:tgtEl>
                                          <p:spTgt spid="112"/>
                                        </p:tgtEl>
                                      </p:cBhvr>
                                    </p:animEffect>
                                  </p:childTnLst>
                                </p:cTn>
                              </p:par>
                              <p:par>
                                <p:cTn id="19" presetID="3" presetClass="entr" presetSubtype="10" fill="hold" nodeType="withEffect">
                                  <p:stCondLst>
                                    <p:cond delay="0"/>
                                  </p:stCondLst>
                                  <p:childTnLst>
                                    <p:set>
                                      <p:cBhvr>
                                        <p:cTn id="20" dur="1" fill="hold">
                                          <p:stCondLst>
                                            <p:cond delay="0"/>
                                          </p:stCondLst>
                                        </p:cTn>
                                        <p:tgtEl>
                                          <p:spTgt spid="118"/>
                                        </p:tgtEl>
                                        <p:attrNameLst>
                                          <p:attrName>style.visibility</p:attrName>
                                        </p:attrNameLst>
                                      </p:cBhvr>
                                      <p:to>
                                        <p:strVal val="visible"/>
                                      </p:to>
                                    </p:set>
                                    <p:animEffect transition="in" filter="blinds(horizontal)">
                                      <p:cBhvr>
                                        <p:cTn id="21" dur="500"/>
                                        <p:tgtEl>
                                          <p:spTgt spid="118"/>
                                        </p:tgtEl>
                                      </p:cBhvr>
                                    </p:animEffect>
                                  </p:childTnLst>
                                </p:cTn>
                              </p:par>
                              <p:par>
                                <p:cTn id="22" presetID="3" presetClass="entr" presetSubtype="10" fill="hold" nodeType="withEffect">
                                  <p:stCondLst>
                                    <p:cond delay="0"/>
                                  </p:stCondLst>
                                  <p:childTnLst>
                                    <p:set>
                                      <p:cBhvr>
                                        <p:cTn id="23" dur="1" fill="hold">
                                          <p:stCondLst>
                                            <p:cond delay="0"/>
                                          </p:stCondLst>
                                        </p:cTn>
                                        <p:tgtEl>
                                          <p:spTgt spid="120"/>
                                        </p:tgtEl>
                                        <p:attrNameLst>
                                          <p:attrName>style.visibility</p:attrName>
                                        </p:attrNameLst>
                                      </p:cBhvr>
                                      <p:to>
                                        <p:strVal val="visible"/>
                                      </p:to>
                                    </p:set>
                                    <p:animEffect transition="in" filter="blinds(horizontal)">
                                      <p:cBhvr>
                                        <p:cTn id="24" dur="500"/>
                                        <p:tgtEl>
                                          <p:spTgt spid="120"/>
                                        </p:tgtEl>
                                      </p:cBhvr>
                                    </p:animEffect>
                                  </p:childTnLst>
                                </p:cTn>
                              </p:par>
                              <p:par>
                                <p:cTn id="25" presetID="3" presetClass="entr" presetSubtype="10" fill="hold" nodeType="withEffect">
                                  <p:stCondLst>
                                    <p:cond delay="0"/>
                                  </p:stCondLst>
                                  <p:childTnLst>
                                    <p:set>
                                      <p:cBhvr>
                                        <p:cTn id="26" dur="1" fill="hold">
                                          <p:stCondLst>
                                            <p:cond delay="0"/>
                                          </p:stCondLst>
                                        </p:cTn>
                                        <p:tgtEl>
                                          <p:spTgt spid="121"/>
                                        </p:tgtEl>
                                        <p:attrNameLst>
                                          <p:attrName>style.visibility</p:attrName>
                                        </p:attrNameLst>
                                      </p:cBhvr>
                                      <p:to>
                                        <p:strVal val="visible"/>
                                      </p:to>
                                    </p:set>
                                    <p:animEffect transition="in" filter="blinds(horizontal)">
                                      <p:cBhvr>
                                        <p:cTn id="27" dur="500"/>
                                        <p:tgtEl>
                                          <p:spTgt spid="121"/>
                                        </p:tgtEl>
                                      </p:cBhvr>
                                    </p:animEffect>
                                  </p:childTnLst>
                                </p:cTn>
                              </p:par>
                            </p:childTnLst>
                          </p:cTn>
                        </p:par>
                        <p:par>
                          <p:cTn id="28" fill="hold">
                            <p:stCondLst>
                              <p:cond delay="1500"/>
                            </p:stCondLst>
                            <p:childTnLst>
                              <p:par>
                                <p:cTn id="29" presetID="3" presetClass="entr" presetSubtype="10" fill="hold" nodeType="afterEffect">
                                  <p:stCondLst>
                                    <p:cond delay="0"/>
                                  </p:stCondLst>
                                  <p:childTnLst>
                                    <p:set>
                                      <p:cBhvr>
                                        <p:cTn id="30" dur="1" fill="hold">
                                          <p:stCondLst>
                                            <p:cond delay="0"/>
                                          </p:stCondLst>
                                        </p:cTn>
                                        <p:tgtEl>
                                          <p:spTgt spid="124"/>
                                        </p:tgtEl>
                                        <p:attrNameLst>
                                          <p:attrName>style.visibility</p:attrName>
                                        </p:attrNameLst>
                                      </p:cBhvr>
                                      <p:to>
                                        <p:strVal val="visible"/>
                                      </p:to>
                                    </p:set>
                                    <p:animEffect transition="in" filter="blinds(horizontal)">
                                      <p:cBhvr>
                                        <p:cTn id="31" dur="500"/>
                                        <p:tgtEl>
                                          <p:spTgt spid="124"/>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26628">
                                            <p:txEl>
                                              <p:pRg st="3" end="3"/>
                                            </p:txEl>
                                          </p:spTgt>
                                        </p:tgtEl>
                                        <p:attrNameLst>
                                          <p:attrName>style.visibility</p:attrName>
                                        </p:attrNameLst>
                                      </p:cBhvr>
                                      <p:to>
                                        <p:strVal val="visible"/>
                                      </p:to>
                                    </p:set>
                                    <p:animEffect transition="in" filter="blinds(horizontal)">
                                      <p:cBhvr>
                                        <p:cTn id="36" dur="500"/>
                                        <p:tgtEl>
                                          <p:spTgt spid="26628">
                                            <p:txEl>
                                              <p:pRg st="3" end="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63" presetClass="path" presetSubtype="0" accel="50000" decel="50000" fill="hold" nodeType="clickEffect">
                                  <p:stCondLst>
                                    <p:cond delay="0"/>
                                  </p:stCondLst>
                                  <p:childTnLst>
                                    <p:animMotion origin="layout" path="M -3.33333E-6 -3.7037E-6 L 0.20313 -3.7037E-6 " pathEditMode="relative" rAng="0" ptsTypes="AA">
                                      <p:cBhvr>
                                        <p:cTn id="40" dur="2000" fill="hold"/>
                                        <p:tgtEl>
                                          <p:spTgt spid="108"/>
                                        </p:tgtEl>
                                        <p:attrNameLst>
                                          <p:attrName>ppt_x</p:attrName>
                                          <p:attrName>ppt_y</p:attrName>
                                        </p:attrNameLst>
                                      </p:cBhvr>
                                      <p:rCtr x="102" y="0"/>
                                    </p:animMotion>
                                  </p:childTnLst>
                                </p:cTn>
                              </p:par>
                            </p:childTnLst>
                          </p:cTn>
                        </p:par>
                      </p:childTnLst>
                    </p:cTn>
                  </p:par>
                  <p:par>
                    <p:cTn id="41" fill="hold">
                      <p:stCondLst>
                        <p:cond delay="indefinite"/>
                      </p:stCondLst>
                      <p:childTnLst>
                        <p:par>
                          <p:cTn id="42" fill="hold">
                            <p:stCondLst>
                              <p:cond delay="0"/>
                            </p:stCondLst>
                            <p:childTnLst>
                              <p:par>
                                <p:cTn id="43" presetID="63" presetClass="path" presetSubtype="0" accel="50000" decel="50000" fill="hold" nodeType="clickEffect">
                                  <p:stCondLst>
                                    <p:cond delay="0"/>
                                  </p:stCondLst>
                                  <p:childTnLst>
                                    <p:animMotion origin="layout" path="M 0.20312 0 L 0.67812 0 " pathEditMode="relative" rAng="0" ptsTypes="AA">
                                      <p:cBhvr>
                                        <p:cTn id="44" dur="2000" fill="hold"/>
                                        <p:tgtEl>
                                          <p:spTgt spid="108"/>
                                        </p:tgtEl>
                                        <p:attrNameLst>
                                          <p:attrName>ppt_x</p:attrName>
                                          <p:attrName>ppt_y</p:attrName>
                                        </p:attrNameLst>
                                      </p:cBhvr>
                                      <p:rCtr x="237" y="0"/>
                                    </p:animMotion>
                                  </p:childTnLst>
                                </p:cTn>
                              </p:par>
                            </p:childTnLst>
                          </p:cTn>
                        </p:par>
                      </p:childTnLst>
                    </p:cTn>
                  </p:par>
                  <p:par>
                    <p:cTn id="45" fill="hold">
                      <p:stCondLst>
                        <p:cond delay="indefinite"/>
                      </p:stCondLst>
                      <p:childTnLst>
                        <p:par>
                          <p:cTn id="46" fill="hold">
                            <p:stCondLst>
                              <p:cond delay="0"/>
                            </p:stCondLst>
                            <p:childTnLst>
                              <p:par>
                                <p:cTn id="47" presetID="63" presetClass="path" presetSubtype="0" accel="50000" decel="50000" fill="hold" nodeType="clickEffect">
                                  <p:stCondLst>
                                    <p:cond delay="0"/>
                                  </p:stCondLst>
                                  <p:childTnLst>
                                    <p:animMotion origin="layout" path="M 0.67812 -3.7037E-6 L 0.88646 -3.7037E-6 " pathEditMode="relative" rAng="0" ptsTypes="AA">
                                      <p:cBhvr>
                                        <p:cTn id="48" dur="2000" fill="hold"/>
                                        <p:tgtEl>
                                          <p:spTgt spid="108"/>
                                        </p:tgtEl>
                                        <p:attrNameLst>
                                          <p:attrName>ppt_x</p:attrName>
                                          <p:attrName>ppt_y</p:attrName>
                                        </p:attrNameLst>
                                      </p:cBhvr>
                                      <p:rCtr x="104"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title"/>
          </p:nvPr>
        </p:nvSpPr>
        <p:spPr/>
        <p:txBody>
          <a:bodyPr/>
          <a:lstStyle/>
          <a:p>
            <a:r>
              <a:rPr lang="zh-CN" altLang="en-US" dirty="0"/>
              <a:t>主要内容</a:t>
            </a:r>
            <a:endParaRPr lang="en-US" dirty="0"/>
          </a:p>
        </p:txBody>
      </p:sp>
      <p:sp>
        <p:nvSpPr>
          <p:cNvPr id="5124" name="Rectangle 4"/>
          <p:cNvSpPr>
            <a:spLocks noGrp="1" noChangeArrowheads="1"/>
          </p:cNvSpPr>
          <p:nvPr>
            <p:ph type="body" idx="1"/>
          </p:nvPr>
        </p:nvSpPr>
        <p:spPr>
          <a:xfrm>
            <a:off x="381000" y="1397000"/>
            <a:ext cx="8382000" cy="4927600"/>
          </a:xfrm>
        </p:spPr>
        <p:txBody>
          <a:bodyPr/>
          <a:lstStyle/>
          <a:p>
            <a:pPr>
              <a:lnSpc>
                <a:spcPct val="150000"/>
              </a:lnSpc>
              <a:spcBef>
                <a:spcPts val="0"/>
              </a:spcBef>
            </a:pPr>
            <a:r>
              <a:rPr lang="zh-CN" altLang="en-US" sz="3200" dirty="0"/>
              <a:t>课程起源</a:t>
            </a:r>
            <a:endParaRPr lang="en-US" altLang="zh-CN" sz="3200" dirty="0"/>
          </a:p>
          <a:p>
            <a:pPr>
              <a:lnSpc>
                <a:spcPct val="150000"/>
              </a:lnSpc>
              <a:spcBef>
                <a:spcPts val="0"/>
              </a:spcBef>
            </a:pPr>
            <a:r>
              <a:rPr lang="zh-CN" altLang="en-US" sz="3200" dirty="0"/>
              <a:t>课程规划 </a:t>
            </a:r>
            <a:endParaRPr lang="en-US" altLang="zh-CN" sz="3200" dirty="0"/>
          </a:p>
          <a:p>
            <a:pPr>
              <a:lnSpc>
                <a:spcPct val="150000"/>
              </a:lnSpc>
              <a:spcBef>
                <a:spcPts val="0"/>
              </a:spcBef>
            </a:pPr>
            <a:r>
              <a:rPr lang="zh-CN" altLang="en-US" sz="3200" dirty="0"/>
              <a:t>五个有趣的现实问题 </a:t>
            </a:r>
            <a:endParaRPr lang="en-US" sz="3200" dirty="0"/>
          </a:p>
          <a:p>
            <a:pPr>
              <a:lnSpc>
                <a:spcPct val="150000"/>
              </a:lnSpc>
              <a:spcBef>
                <a:spcPts val="0"/>
              </a:spcBef>
            </a:pPr>
            <a:r>
              <a:rPr lang="zh-CN" altLang="en-US" sz="3200" dirty="0"/>
              <a:t>课程主体内容</a:t>
            </a:r>
            <a:endParaRPr lang="en-US" altLang="zh-CN" sz="3200" dirty="0"/>
          </a:p>
          <a:p>
            <a:pPr>
              <a:lnSpc>
                <a:spcPct val="150000"/>
              </a:lnSpc>
              <a:spcBef>
                <a:spcPts val="0"/>
              </a:spcBef>
            </a:pPr>
            <a:r>
              <a:rPr lang="zh-CN" altLang="en-US" sz="3200" dirty="0"/>
              <a:t>注意事项</a:t>
            </a:r>
            <a:br>
              <a:rPr lang="en-US" altLang="zh-CN" sz="3200" dirty="0"/>
            </a:br>
            <a:endParaRPr lang="en-US" sz="3200" dirty="0"/>
          </a:p>
        </p:txBody>
      </p:sp>
      <p:sp>
        <p:nvSpPr>
          <p:cNvPr id="4" name="箭头: 左 3">
            <a:extLst>
              <a:ext uri="{FF2B5EF4-FFF2-40B4-BE49-F238E27FC236}">
                <a16:creationId xmlns:a16="http://schemas.microsoft.com/office/drawing/2014/main" id="{ABB736E7-A473-4DFC-AE53-72E3B6113249}"/>
              </a:ext>
            </a:extLst>
          </p:cNvPr>
          <p:cNvSpPr/>
          <p:nvPr/>
        </p:nvSpPr>
        <p:spPr bwMode="auto">
          <a:xfrm>
            <a:off x="3429000" y="3810000"/>
            <a:ext cx="609600" cy="457200"/>
          </a:xfrm>
          <a:prstGeom prst="leftArrow">
            <a:avLst/>
          </a:prstGeom>
          <a:solidFill>
            <a:srgbClr val="C00000"/>
          </a:solidFill>
          <a:ln w="25400" cap="flat" cmpd="sng" algn="ctr">
            <a:noFill/>
            <a:prstDash val="solid"/>
            <a:round/>
            <a:headEnd type="none" w="med" len="med"/>
            <a:tailEnd type="triangl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1" i="0" u="none" strike="noStrike" cap="none" normalizeH="0" baseline="0">
              <a:ln>
                <a:noFill/>
              </a:ln>
              <a:solidFill>
                <a:schemeClr val="tx1"/>
              </a:solidFill>
              <a:latin typeface="Arial Narrow" pitchFamily="34" charset="0"/>
            </a:endParaRPr>
          </a:p>
        </p:txBody>
      </p:sp>
    </p:spTree>
    <p:extLst>
      <p:ext uri="{BB962C8B-B14F-4D97-AF65-F5344CB8AC3E}">
        <p14:creationId xmlns:p14="http://schemas.microsoft.com/office/powerpoint/2010/main" val="37633338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课程主体内容</a:t>
            </a:r>
          </a:p>
        </p:txBody>
      </p:sp>
      <p:sp>
        <p:nvSpPr>
          <p:cNvPr id="3" name="内容占位符 2"/>
          <p:cNvSpPr>
            <a:spLocks noGrp="1"/>
          </p:cNvSpPr>
          <p:nvPr>
            <p:ph idx="1"/>
          </p:nvPr>
        </p:nvSpPr>
        <p:spPr>
          <a:xfrm>
            <a:off x="396875" y="1362075"/>
            <a:ext cx="8442325" cy="4972050"/>
          </a:xfrm>
        </p:spPr>
        <p:txBody>
          <a:bodyPr/>
          <a:lstStyle/>
          <a:p>
            <a:pPr marL="514350" indent="-514350">
              <a:buFont typeface="+mj-ea"/>
              <a:buAutoNum type="circleNumDbPlain"/>
            </a:pPr>
            <a:r>
              <a:rPr lang="zh-CN" altLang="en-US" dirty="0"/>
              <a:t>程序与数据</a:t>
            </a:r>
            <a:r>
              <a:rPr lang="en-US" altLang="zh-CN" dirty="0"/>
              <a:t>		Programs and Data</a:t>
            </a:r>
          </a:p>
          <a:p>
            <a:pPr marL="514350" indent="-514350">
              <a:buFont typeface="+mj-ea"/>
              <a:buAutoNum type="circleNumDbPlain"/>
            </a:pPr>
            <a:r>
              <a:rPr lang="zh-CN" altLang="en-US" dirty="0"/>
              <a:t>处理器体系结构</a:t>
            </a:r>
            <a:r>
              <a:rPr lang="en-US" altLang="zh-CN" dirty="0"/>
              <a:t>	Processor Architecture</a:t>
            </a:r>
          </a:p>
          <a:p>
            <a:pPr marL="514350" indent="-514350">
              <a:buFont typeface="+mj-ea"/>
              <a:buAutoNum type="circleNumDbPlain"/>
            </a:pPr>
            <a:r>
              <a:rPr lang="zh-CN" altLang="en-US" dirty="0"/>
              <a:t>程序性能</a:t>
            </a:r>
            <a:r>
              <a:rPr lang="en-US" altLang="zh-CN" dirty="0"/>
              <a:t>		Performance</a:t>
            </a:r>
          </a:p>
          <a:p>
            <a:pPr marL="514350" indent="-514350">
              <a:buFont typeface="+mj-ea"/>
              <a:buAutoNum type="circleNumDbPlain"/>
            </a:pPr>
            <a:r>
              <a:rPr lang="zh-CN" altLang="en-US" dirty="0"/>
              <a:t>分级存储器体系</a:t>
            </a:r>
            <a:r>
              <a:rPr lang="en-US" altLang="zh-CN" dirty="0"/>
              <a:t>	The Memory Hierarchy</a:t>
            </a:r>
          </a:p>
          <a:p>
            <a:pPr marL="514350" indent="-514350">
              <a:buFont typeface="+mj-ea"/>
              <a:buAutoNum type="circleNumDbPlain"/>
            </a:pPr>
            <a:r>
              <a:rPr lang="zh-CN" altLang="en-US" dirty="0"/>
              <a:t>异常控制流</a:t>
            </a:r>
            <a:r>
              <a:rPr lang="en-US" altLang="zh-CN" dirty="0"/>
              <a:t>		Exceptional Control Flow</a:t>
            </a:r>
          </a:p>
          <a:p>
            <a:pPr marL="514350" indent="-514350">
              <a:buFont typeface="+mj-ea"/>
              <a:buAutoNum type="circleNumDbPlain"/>
            </a:pPr>
            <a:r>
              <a:rPr lang="zh-CN" altLang="en-US" dirty="0"/>
              <a:t>虚拟内存</a:t>
            </a:r>
            <a:r>
              <a:rPr lang="en-US" altLang="zh-CN" dirty="0"/>
              <a:t>		Virtual Memory</a:t>
            </a:r>
          </a:p>
          <a:p>
            <a:pPr marL="514350" indent="-514350">
              <a:buFont typeface="+mj-ea"/>
              <a:buAutoNum type="circleNumDbPlain"/>
            </a:pPr>
            <a:r>
              <a:rPr lang="zh-CN" altLang="en-US" dirty="0"/>
              <a:t>网络、并发</a:t>
            </a:r>
            <a:r>
              <a:rPr lang="en-US" altLang="zh-CN" dirty="0"/>
              <a:t>		Networking, and Concurrency</a:t>
            </a:r>
          </a:p>
          <a:p>
            <a:endParaRPr lang="zh-CN" altLang="en-US" dirty="0"/>
          </a:p>
        </p:txBody>
      </p:sp>
      <p:pic>
        <p:nvPicPr>
          <p:cNvPr id="5" name="Picture 6" descr="pic-digitalsignal.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707074" y="5125705"/>
            <a:ext cx="2445990" cy="1498600"/>
          </a:xfrm>
          <a:prstGeom prst="rect">
            <a:avLst/>
          </a:prstGeom>
        </p:spPr>
      </p:pic>
      <p:pic>
        <p:nvPicPr>
          <p:cNvPr id="8" name="Picture 20" descr="basic.gif"/>
          <p:cNvPicPr>
            <a:picLocks noChangeAspect="1"/>
          </p:cNvPicPr>
          <p:nvPr/>
        </p:nvPicPr>
        <p:blipFill>
          <a:blip r:embed="rId3" cstate="print"/>
          <a:stretch>
            <a:fillRect/>
          </a:stretch>
        </p:blipFill>
        <p:spPr>
          <a:xfrm>
            <a:off x="4876800" y="4972215"/>
            <a:ext cx="1773091" cy="1766137"/>
          </a:xfrm>
          <a:prstGeom prst="rect">
            <a:avLst/>
          </a:prstGeom>
        </p:spPr>
      </p:pic>
    </p:spTree>
    <p:extLst>
      <p:ext uri="{BB962C8B-B14F-4D97-AF65-F5344CB8AC3E}">
        <p14:creationId xmlns:p14="http://schemas.microsoft.com/office/powerpoint/2010/main" val="199435438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3"/>
          <p:cNvSpPr>
            <a:spLocks noGrp="1" noChangeArrowheads="1"/>
          </p:cNvSpPr>
          <p:nvPr>
            <p:ph type="title"/>
          </p:nvPr>
        </p:nvSpPr>
        <p:spPr>
          <a:ln/>
        </p:spPr>
        <p:txBody>
          <a:bodyPr/>
          <a:lstStyle/>
          <a:p>
            <a:pPr marL="119063" indent="-119063"/>
            <a:r>
              <a:rPr lang="zh-CN" altLang="en-US" dirty="0"/>
              <a:t> 一、程序与数据</a:t>
            </a:r>
            <a:br>
              <a:rPr lang="en-US" altLang="zh-CN" dirty="0"/>
            </a:br>
            <a:r>
              <a:rPr lang="en-US" dirty="0"/>
              <a:t>Programs and Data (1/2)</a:t>
            </a:r>
          </a:p>
        </p:txBody>
      </p:sp>
      <p:sp>
        <p:nvSpPr>
          <p:cNvPr id="43012" name="Rectangle 4"/>
          <p:cNvSpPr>
            <a:spLocks noGrp="1" noChangeArrowheads="1"/>
          </p:cNvSpPr>
          <p:nvPr>
            <p:ph type="body" idx="1"/>
          </p:nvPr>
        </p:nvSpPr>
        <p:spPr>
          <a:xfrm>
            <a:off x="396875" y="1581150"/>
            <a:ext cx="7896225" cy="4972050"/>
          </a:xfrm>
          <a:ln/>
        </p:spPr>
        <p:txBody>
          <a:bodyPr/>
          <a:lstStyle/>
          <a:p>
            <a:pPr algn="just"/>
            <a:r>
              <a:rPr lang="zh-CN" altLang="en-US" sz="2400" dirty="0"/>
              <a:t>主要知识点</a:t>
            </a:r>
            <a:endParaRPr lang="en-US" sz="2400" dirty="0"/>
          </a:p>
          <a:p>
            <a:pPr marL="552450" lvl="1" algn="just"/>
            <a:r>
              <a:rPr lang="en-US" altLang="zh-CN" sz="2000" dirty="0"/>
              <a:t>b</a:t>
            </a:r>
            <a:r>
              <a:rPr lang="en-US" sz="2000" dirty="0"/>
              <a:t>its operations, arithmetic, assembly language programs</a:t>
            </a:r>
          </a:p>
          <a:p>
            <a:pPr marL="552450" lvl="1" algn="just"/>
            <a:r>
              <a:rPr lang="en-US" sz="2000" dirty="0"/>
              <a:t>representation of C control and data structures</a:t>
            </a:r>
          </a:p>
          <a:p>
            <a:pPr marL="152400" algn="just"/>
            <a:r>
              <a:rPr lang="zh-CN" altLang="en-US" sz="2400" dirty="0"/>
              <a:t>涉及领域</a:t>
            </a:r>
            <a:endParaRPr lang="en-US" sz="2400" dirty="0"/>
          </a:p>
          <a:p>
            <a:pPr marL="552450" lvl="1" algn="just"/>
            <a:r>
              <a:rPr lang="en-US" sz="2000" dirty="0"/>
              <a:t>architecture and compilers </a:t>
            </a:r>
          </a:p>
          <a:p>
            <a:pPr algn="just"/>
            <a:r>
              <a:rPr lang="zh-CN" altLang="en-US" sz="2400" dirty="0"/>
              <a:t>对应的实验题 </a:t>
            </a:r>
            <a:r>
              <a:rPr lang="en-US" altLang="zh-CN" sz="2400" dirty="0"/>
              <a:t>(Labs)</a:t>
            </a:r>
            <a:endParaRPr lang="en-US" sz="2400" dirty="0"/>
          </a:p>
          <a:p>
            <a:pPr marL="552450" lvl="1" algn="just"/>
            <a:r>
              <a:rPr lang="en-US" sz="2000" dirty="0"/>
              <a:t>L1 (data lab): Manipulating bits. </a:t>
            </a:r>
            <a:r>
              <a:rPr lang="zh-CN" altLang="en-US" sz="2000" b="1" dirty="0">
                <a:solidFill>
                  <a:srgbClr val="C00000"/>
                </a:solidFill>
              </a:rPr>
              <a:t>位级数据操作实验</a:t>
            </a:r>
            <a:endParaRPr lang="en-US" altLang="zh-CN" sz="2000" dirty="0">
              <a:solidFill>
                <a:srgbClr val="C00000"/>
              </a:solidFill>
            </a:endParaRPr>
          </a:p>
          <a:p>
            <a:pPr marL="266700" lvl="1" indent="0" algn="just">
              <a:buNone/>
            </a:pPr>
            <a:r>
              <a:rPr lang="en-US" altLang="zh-CN" sz="2000" dirty="0"/>
              <a:t> 	</a:t>
            </a:r>
            <a:r>
              <a:rPr lang="zh-CN" altLang="en-US" sz="2000" dirty="0"/>
              <a:t>在严格限制操作类型的前提下，通过编程解决一系列“难题”，实现各种“简单”的逻辑和算术功能。</a:t>
            </a:r>
            <a:endParaRPr lang="en-US" altLang="zh-CN" sz="2000" dirty="0"/>
          </a:p>
          <a:p>
            <a:pPr marL="266700" lvl="1" indent="0" algn="just">
              <a:buNone/>
            </a:pPr>
            <a:r>
              <a:rPr lang="en-US" altLang="zh-CN" sz="2000" dirty="0"/>
              <a:t>	</a:t>
            </a:r>
            <a:r>
              <a:rPr lang="zh-CN" altLang="en-US" sz="2000" dirty="0"/>
              <a:t>该实验可以帮助学生理解各种数据类型的位一级的表达方式，以及位一级的数据操作的实际行为，同时，加深学生对二进制和硬件指令的理解。</a:t>
            </a:r>
            <a:endParaRPr lang="en-US" sz="2000" dirty="0"/>
          </a:p>
        </p:txBody>
      </p:sp>
    </p:spTree>
    <p:extLst>
      <p:ext uri="{BB962C8B-B14F-4D97-AF65-F5344CB8AC3E}">
        <p14:creationId xmlns:p14="http://schemas.microsoft.com/office/powerpoint/2010/main" val="3671420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012">
                                            <p:txEl>
                                              <p:pRg st="0" end="0"/>
                                            </p:txEl>
                                          </p:spTgt>
                                        </p:tgtEl>
                                        <p:attrNameLst>
                                          <p:attrName>style.visibility</p:attrName>
                                        </p:attrNameLst>
                                      </p:cBhvr>
                                      <p:to>
                                        <p:strVal val="visible"/>
                                      </p:to>
                                    </p:set>
                                    <p:animEffect transition="in" filter="fade">
                                      <p:cBhvr>
                                        <p:cTn id="7" dur="500"/>
                                        <p:tgtEl>
                                          <p:spTgt spid="43012">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3012">
                                            <p:txEl>
                                              <p:pRg st="1" end="1"/>
                                            </p:txEl>
                                          </p:spTgt>
                                        </p:tgtEl>
                                        <p:attrNameLst>
                                          <p:attrName>style.visibility</p:attrName>
                                        </p:attrNameLst>
                                      </p:cBhvr>
                                      <p:to>
                                        <p:strVal val="visible"/>
                                      </p:to>
                                    </p:set>
                                    <p:animEffect transition="in" filter="fade">
                                      <p:cBhvr>
                                        <p:cTn id="10" dur="500"/>
                                        <p:tgtEl>
                                          <p:spTgt spid="43012">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3012">
                                            <p:txEl>
                                              <p:pRg st="2" end="2"/>
                                            </p:txEl>
                                          </p:spTgt>
                                        </p:tgtEl>
                                        <p:attrNameLst>
                                          <p:attrName>style.visibility</p:attrName>
                                        </p:attrNameLst>
                                      </p:cBhvr>
                                      <p:to>
                                        <p:strVal val="visible"/>
                                      </p:to>
                                    </p:set>
                                    <p:animEffect transition="in" filter="fade">
                                      <p:cBhvr>
                                        <p:cTn id="13" dur="500"/>
                                        <p:tgtEl>
                                          <p:spTgt spid="4301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3012">
                                            <p:txEl>
                                              <p:pRg st="3" end="3"/>
                                            </p:txEl>
                                          </p:spTgt>
                                        </p:tgtEl>
                                        <p:attrNameLst>
                                          <p:attrName>style.visibility</p:attrName>
                                        </p:attrNameLst>
                                      </p:cBhvr>
                                      <p:to>
                                        <p:strVal val="visible"/>
                                      </p:to>
                                    </p:set>
                                    <p:animEffect transition="in" filter="fade">
                                      <p:cBhvr>
                                        <p:cTn id="18" dur="500"/>
                                        <p:tgtEl>
                                          <p:spTgt spid="43012">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3012">
                                            <p:txEl>
                                              <p:pRg st="4" end="4"/>
                                            </p:txEl>
                                          </p:spTgt>
                                        </p:tgtEl>
                                        <p:attrNameLst>
                                          <p:attrName>style.visibility</p:attrName>
                                        </p:attrNameLst>
                                      </p:cBhvr>
                                      <p:to>
                                        <p:strVal val="visible"/>
                                      </p:to>
                                    </p:set>
                                    <p:animEffect transition="in" filter="fade">
                                      <p:cBhvr>
                                        <p:cTn id="21" dur="500"/>
                                        <p:tgtEl>
                                          <p:spTgt spid="43012">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43012">
                                            <p:txEl>
                                              <p:pRg st="5" end="5"/>
                                            </p:txEl>
                                          </p:spTgt>
                                        </p:tgtEl>
                                        <p:attrNameLst>
                                          <p:attrName>style.visibility</p:attrName>
                                        </p:attrNameLst>
                                      </p:cBhvr>
                                      <p:to>
                                        <p:strVal val="visible"/>
                                      </p:to>
                                    </p:set>
                                    <p:animEffect transition="in" filter="fade">
                                      <p:cBhvr>
                                        <p:cTn id="26" dur="500"/>
                                        <p:tgtEl>
                                          <p:spTgt spid="43012">
                                            <p:txEl>
                                              <p:pRg st="5" end="5"/>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43012">
                                            <p:txEl>
                                              <p:pRg st="6" end="6"/>
                                            </p:txEl>
                                          </p:spTgt>
                                        </p:tgtEl>
                                        <p:attrNameLst>
                                          <p:attrName>style.visibility</p:attrName>
                                        </p:attrNameLst>
                                      </p:cBhvr>
                                      <p:to>
                                        <p:strVal val="visible"/>
                                      </p:to>
                                    </p:set>
                                    <p:animEffect transition="in" filter="fade">
                                      <p:cBhvr>
                                        <p:cTn id="29" dur="500"/>
                                        <p:tgtEl>
                                          <p:spTgt spid="43012">
                                            <p:txEl>
                                              <p:pRg st="6" end="6"/>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43012">
                                            <p:txEl>
                                              <p:pRg st="7" end="7"/>
                                            </p:txEl>
                                          </p:spTgt>
                                        </p:tgtEl>
                                        <p:attrNameLst>
                                          <p:attrName>style.visibility</p:attrName>
                                        </p:attrNameLst>
                                      </p:cBhvr>
                                      <p:to>
                                        <p:strVal val="visible"/>
                                      </p:to>
                                    </p:set>
                                    <p:animEffect transition="in" filter="fade">
                                      <p:cBhvr>
                                        <p:cTn id="32" dur="500"/>
                                        <p:tgtEl>
                                          <p:spTgt spid="43012">
                                            <p:txEl>
                                              <p:pRg st="7" end="7"/>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43012">
                                            <p:txEl>
                                              <p:pRg st="8" end="8"/>
                                            </p:txEl>
                                          </p:spTgt>
                                        </p:tgtEl>
                                        <p:attrNameLst>
                                          <p:attrName>style.visibility</p:attrName>
                                        </p:attrNameLst>
                                      </p:cBhvr>
                                      <p:to>
                                        <p:strVal val="visible"/>
                                      </p:to>
                                    </p:set>
                                    <p:animEffect transition="in" filter="fade">
                                      <p:cBhvr>
                                        <p:cTn id="35" dur="500"/>
                                        <p:tgtEl>
                                          <p:spTgt spid="4301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2"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3"/>
          <p:cNvSpPr>
            <a:spLocks noGrp="1" noChangeArrowheads="1"/>
          </p:cNvSpPr>
          <p:nvPr>
            <p:ph type="title"/>
          </p:nvPr>
        </p:nvSpPr>
        <p:spPr>
          <a:ln/>
        </p:spPr>
        <p:txBody>
          <a:bodyPr/>
          <a:lstStyle/>
          <a:p>
            <a:r>
              <a:rPr lang="zh-CN" altLang="en-US" dirty="0"/>
              <a:t> 一、程序与数据</a:t>
            </a:r>
            <a:br>
              <a:rPr lang="en-US" altLang="zh-CN" dirty="0"/>
            </a:br>
            <a:r>
              <a:rPr lang="en-US" dirty="0"/>
              <a:t>Programs and Data (2/2)</a:t>
            </a:r>
          </a:p>
        </p:txBody>
      </p:sp>
      <p:sp>
        <p:nvSpPr>
          <p:cNvPr id="43012" name="Rectangle 4"/>
          <p:cNvSpPr>
            <a:spLocks noGrp="1" noChangeArrowheads="1"/>
          </p:cNvSpPr>
          <p:nvPr>
            <p:ph type="body" idx="1"/>
          </p:nvPr>
        </p:nvSpPr>
        <p:spPr>
          <a:ln/>
        </p:spPr>
        <p:txBody>
          <a:bodyPr/>
          <a:lstStyle/>
          <a:p>
            <a:pPr marL="552450" lvl="1" algn="just"/>
            <a:r>
              <a:rPr lang="en-US" sz="2000" dirty="0"/>
              <a:t>L2 (bomb lab): Defusing a binary bomb. </a:t>
            </a:r>
            <a:r>
              <a:rPr lang="zh-CN" altLang="en-US" sz="2000" b="1" dirty="0">
                <a:solidFill>
                  <a:srgbClr val="C00000"/>
                </a:solidFill>
              </a:rPr>
              <a:t>拆解二进制炸弹实验</a:t>
            </a:r>
            <a:endParaRPr lang="en-US" altLang="zh-CN" sz="2000" dirty="0"/>
          </a:p>
          <a:p>
            <a:pPr marL="266700" lvl="1" indent="0" algn="just">
              <a:buNone/>
            </a:pPr>
            <a:r>
              <a:rPr lang="en-US" altLang="zh-CN" sz="2000" dirty="0"/>
              <a:t>	</a:t>
            </a:r>
            <a:r>
              <a:rPr lang="zh-CN" altLang="en-US" sz="2000" dirty="0"/>
              <a:t>“二进制炸弹”是一个趣称，该程序为二进制可执行程序；拆解过程共分为</a:t>
            </a:r>
            <a:r>
              <a:rPr lang="en-US" altLang="zh-CN" sz="2000" dirty="0"/>
              <a:t>6</a:t>
            </a:r>
            <a:r>
              <a:rPr lang="zh-CN" altLang="en-US" sz="2000" dirty="0"/>
              <a:t>个关卡，需要学生分别输入</a:t>
            </a:r>
            <a:r>
              <a:rPr lang="en-US" altLang="zh-CN" sz="2000" dirty="0"/>
              <a:t>6</a:t>
            </a:r>
            <a:r>
              <a:rPr lang="zh-CN" altLang="en-US" sz="2000" dirty="0"/>
              <a:t>次正确的数据来进行拆解，如果任何一次数据错误，则会引爆炸弹，导致拆解失败。</a:t>
            </a:r>
            <a:endParaRPr lang="en-US" altLang="zh-CN" sz="2000" dirty="0"/>
          </a:p>
          <a:p>
            <a:pPr marL="266700" lvl="1" indent="0" algn="just">
              <a:buNone/>
            </a:pPr>
            <a:r>
              <a:rPr lang="en-US" altLang="zh-CN" sz="2000" dirty="0"/>
              <a:t>	</a:t>
            </a:r>
            <a:r>
              <a:rPr lang="zh-CN" altLang="en-US" sz="2000" dirty="0"/>
              <a:t>该实验可以帮助学生理解高级语言是如何编译成汇编语言的，并且，在实验过程中，加深了学生对于数据在内存中的存储方式，以及数据、指针和指令等各种知识点之间的关联和理解。</a:t>
            </a:r>
            <a:endParaRPr lang="en-US" sz="2000" dirty="0"/>
          </a:p>
          <a:p>
            <a:pPr marL="552450" lvl="1" algn="just"/>
            <a:endParaRPr lang="en-US" sz="2000" dirty="0"/>
          </a:p>
          <a:p>
            <a:pPr marL="552450" lvl="1" algn="just"/>
            <a:r>
              <a:rPr lang="en-US" sz="2000" dirty="0"/>
              <a:t>L3 (attack lab): Hacking a buffer bomb. </a:t>
            </a:r>
            <a:r>
              <a:rPr lang="zh-CN" altLang="en-US" sz="2000" b="1" dirty="0">
                <a:solidFill>
                  <a:srgbClr val="C00000"/>
                </a:solidFill>
              </a:rPr>
              <a:t>缓冲区溢出实验</a:t>
            </a:r>
            <a:endParaRPr lang="en-US" altLang="zh-CN" sz="2000" dirty="0"/>
          </a:p>
          <a:p>
            <a:pPr marL="266700" lvl="1" indent="0" algn="just">
              <a:buNone/>
            </a:pPr>
            <a:r>
              <a:rPr lang="en-US" altLang="zh-CN" sz="2000" dirty="0"/>
              <a:t>	</a:t>
            </a:r>
            <a:r>
              <a:rPr lang="zh-CN" altLang="en-US" sz="2000" dirty="0"/>
              <a:t>缓冲区溢出是操作系统和网络服务器的一种常见安全隐患。本实验通过模拟缓冲区溢出攻击，达到修改程序运行时行为的目的，来帮助学生理解栈的组织方式和重要性，以及缓冲区溢出的本质原理，同时增强学生对于计算机系统的安全防范意识。</a:t>
            </a:r>
            <a:endParaRPr lang="en-US" sz="2000" dirty="0"/>
          </a:p>
        </p:txBody>
      </p:sp>
    </p:spTree>
    <p:extLst>
      <p:ext uri="{BB962C8B-B14F-4D97-AF65-F5344CB8AC3E}">
        <p14:creationId xmlns:p14="http://schemas.microsoft.com/office/powerpoint/2010/main" val="37778561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3"/>
          <p:cNvSpPr>
            <a:spLocks noGrp="1" noChangeArrowheads="1"/>
          </p:cNvSpPr>
          <p:nvPr>
            <p:ph type="title"/>
          </p:nvPr>
        </p:nvSpPr>
        <p:spPr>
          <a:xfrm>
            <a:off x="357018" y="435678"/>
            <a:ext cx="8329782" cy="762000"/>
          </a:xfrm>
          <a:ln/>
        </p:spPr>
        <p:txBody>
          <a:bodyPr/>
          <a:lstStyle/>
          <a:p>
            <a:r>
              <a:rPr lang="zh-CN" altLang="en-US" dirty="0"/>
              <a:t> 二、处理器体系结构  和 程序性能</a:t>
            </a:r>
            <a:br>
              <a:rPr lang="en-US" altLang="zh-CN" dirty="0"/>
            </a:br>
            <a:r>
              <a:rPr lang="en-US" altLang="zh-CN" dirty="0"/>
              <a:t>Processor Architecture &amp; Performance</a:t>
            </a:r>
            <a:endParaRPr lang="en-US" dirty="0"/>
          </a:p>
        </p:txBody>
      </p:sp>
      <p:sp>
        <p:nvSpPr>
          <p:cNvPr id="45060" name="Rectangle 4"/>
          <p:cNvSpPr>
            <a:spLocks noGrp="1" noChangeArrowheads="1"/>
          </p:cNvSpPr>
          <p:nvPr>
            <p:ph type="body" idx="1"/>
          </p:nvPr>
        </p:nvSpPr>
        <p:spPr>
          <a:ln/>
        </p:spPr>
        <p:txBody>
          <a:bodyPr/>
          <a:lstStyle/>
          <a:p>
            <a:pPr algn="just"/>
            <a:r>
              <a:rPr lang="zh-CN" altLang="en-US" sz="2400" dirty="0"/>
              <a:t>主要知识点</a:t>
            </a:r>
            <a:endParaRPr lang="en-US" sz="2400" dirty="0"/>
          </a:p>
          <a:p>
            <a:pPr marL="552450" lvl="1" algn="just"/>
            <a:r>
              <a:rPr lang="en-US" altLang="zh-CN" sz="2000" dirty="0"/>
              <a:t>Instruction Set Architecture</a:t>
            </a:r>
          </a:p>
          <a:p>
            <a:pPr marL="552450" lvl="1" algn="just"/>
            <a:r>
              <a:rPr lang="en-US" altLang="zh-CN" sz="2000" dirty="0"/>
              <a:t>sequential and pipeline processors</a:t>
            </a:r>
          </a:p>
          <a:p>
            <a:pPr marL="552450" lvl="1" algn="just"/>
            <a:r>
              <a:rPr lang="en-US" altLang="zh-CN" sz="2000" dirty="0"/>
              <a:t>c</a:t>
            </a:r>
            <a:r>
              <a:rPr lang="en-US" sz="2000" dirty="0"/>
              <a:t>o-optimization (control and data)</a:t>
            </a:r>
          </a:p>
          <a:p>
            <a:pPr marL="552450" lvl="1" algn="just"/>
            <a:r>
              <a:rPr lang="en-US" sz="2000" dirty="0"/>
              <a:t>measuring time on a computer</a:t>
            </a:r>
          </a:p>
          <a:p>
            <a:pPr marL="152400" algn="just"/>
            <a:r>
              <a:rPr lang="zh-CN" altLang="en-US" sz="2400" dirty="0"/>
              <a:t>涉及领域</a:t>
            </a:r>
            <a:endParaRPr lang="en-US" sz="2400" dirty="0"/>
          </a:p>
          <a:p>
            <a:pPr marL="552450" lvl="1" algn="just"/>
            <a:r>
              <a:rPr lang="en-US" sz="2000" dirty="0"/>
              <a:t>architecture, compilers, and OS</a:t>
            </a:r>
          </a:p>
          <a:p>
            <a:pPr algn="just"/>
            <a:r>
              <a:rPr lang="zh-CN" altLang="en-US" sz="2400" dirty="0"/>
              <a:t>对应的实验题 </a:t>
            </a:r>
            <a:r>
              <a:rPr lang="en-US" altLang="zh-CN" sz="2400" dirty="0"/>
              <a:t>(Labs)</a:t>
            </a:r>
          </a:p>
          <a:p>
            <a:pPr marL="552450" lvl="1" algn="just"/>
            <a:r>
              <a:rPr lang="en-US" altLang="zh-CN" sz="2000" dirty="0"/>
              <a:t>L4 (arch lab): optimizing a pipelined processor and a benchmark program </a:t>
            </a:r>
            <a:r>
              <a:rPr lang="zh-CN" altLang="en-US" sz="2000" b="1" dirty="0">
                <a:solidFill>
                  <a:srgbClr val="C00000"/>
                </a:solidFill>
              </a:rPr>
              <a:t>处理器结构实验</a:t>
            </a:r>
            <a:endParaRPr lang="en-US" altLang="zh-CN" sz="2000" b="1" dirty="0">
              <a:solidFill>
                <a:srgbClr val="C00000"/>
              </a:solidFill>
            </a:endParaRPr>
          </a:p>
          <a:p>
            <a:pPr marL="354013" lvl="2" indent="0" algn="just">
              <a:buNone/>
            </a:pPr>
            <a:r>
              <a:rPr lang="en-US" altLang="zh-CN" sz="1800" b="1" dirty="0">
                <a:solidFill>
                  <a:srgbClr val="C00000"/>
                </a:solidFill>
              </a:rPr>
              <a:t>         </a:t>
            </a:r>
            <a:r>
              <a:rPr lang="zh-CN" altLang="zh-CN" sz="1800" dirty="0"/>
              <a:t>本实验需要优化一个流水线处理器和一个</a:t>
            </a:r>
            <a:r>
              <a:rPr lang="zh-CN" altLang="en-US" sz="1800" dirty="0"/>
              <a:t>评测</a:t>
            </a:r>
            <a:r>
              <a:rPr lang="zh-CN" altLang="zh-CN" sz="1800" dirty="0"/>
              <a:t>程序，使得程序在处理器上运行时的性能尽可能好。</a:t>
            </a:r>
            <a:endParaRPr lang="en-US" altLang="zh-CN" sz="1800" dirty="0"/>
          </a:p>
          <a:p>
            <a:pPr marL="354013" lvl="2" indent="0" algn="just">
              <a:buNone/>
            </a:pPr>
            <a:r>
              <a:rPr lang="en-US" altLang="zh-CN" sz="1800" dirty="0"/>
              <a:t>        </a:t>
            </a:r>
            <a:r>
              <a:rPr lang="zh-CN" altLang="zh-CN" sz="1800" dirty="0"/>
              <a:t>该实验帮助学生更好地理解处理器的体系结构，并通过程序实践使得学生能够更好地掌握和应用优化程序性能的各种方法。</a:t>
            </a:r>
            <a:endParaRPr lang="en-US" sz="1800" dirty="0"/>
          </a:p>
        </p:txBody>
      </p:sp>
    </p:spTree>
    <p:extLst>
      <p:ext uri="{BB962C8B-B14F-4D97-AF65-F5344CB8AC3E}">
        <p14:creationId xmlns:p14="http://schemas.microsoft.com/office/powerpoint/2010/main" val="4164602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5060">
                                            <p:txEl>
                                              <p:pRg st="0" end="0"/>
                                            </p:txEl>
                                          </p:spTgt>
                                        </p:tgtEl>
                                        <p:attrNameLst>
                                          <p:attrName>style.visibility</p:attrName>
                                        </p:attrNameLst>
                                      </p:cBhvr>
                                      <p:to>
                                        <p:strVal val="visible"/>
                                      </p:to>
                                    </p:set>
                                    <p:animEffect transition="in" filter="fade">
                                      <p:cBhvr>
                                        <p:cTn id="7" dur="500"/>
                                        <p:tgtEl>
                                          <p:spTgt spid="45060">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060">
                                            <p:txEl>
                                              <p:pRg st="1" end="1"/>
                                            </p:txEl>
                                          </p:spTgt>
                                        </p:tgtEl>
                                        <p:attrNameLst>
                                          <p:attrName>style.visibility</p:attrName>
                                        </p:attrNameLst>
                                      </p:cBhvr>
                                      <p:to>
                                        <p:strVal val="visible"/>
                                      </p:to>
                                    </p:set>
                                    <p:animEffect transition="in" filter="fade">
                                      <p:cBhvr>
                                        <p:cTn id="10" dur="500"/>
                                        <p:tgtEl>
                                          <p:spTgt spid="45060">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5060">
                                            <p:txEl>
                                              <p:pRg st="2" end="2"/>
                                            </p:txEl>
                                          </p:spTgt>
                                        </p:tgtEl>
                                        <p:attrNameLst>
                                          <p:attrName>style.visibility</p:attrName>
                                        </p:attrNameLst>
                                      </p:cBhvr>
                                      <p:to>
                                        <p:strVal val="visible"/>
                                      </p:to>
                                    </p:set>
                                    <p:animEffect transition="in" filter="fade">
                                      <p:cBhvr>
                                        <p:cTn id="13" dur="500"/>
                                        <p:tgtEl>
                                          <p:spTgt spid="45060">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5060">
                                            <p:txEl>
                                              <p:pRg st="3" end="3"/>
                                            </p:txEl>
                                          </p:spTgt>
                                        </p:tgtEl>
                                        <p:attrNameLst>
                                          <p:attrName>style.visibility</p:attrName>
                                        </p:attrNameLst>
                                      </p:cBhvr>
                                      <p:to>
                                        <p:strVal val="visible"/>
                                      </p:to>
                                    </p:set>
                                    <p:animEffect transition="in" filter="fade">
                                      <p:cBhvr>
                                        <p:cTn id="16" dur="500"/>
                                        <p:tgtEl>
                                          <p:spTgt spid="45060">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5060">
                                            <p:txEl>
                                              <p:pRg st="4" end="4"/>
                                            </p:txEl>
                                          </p:spTgt>
                                        </p:tgtEl>
                                        <p:attrNameLst>
                                          <p:attrName>style.visibility</p:attrName>
                                        </p:attrNameLst>
                                      </p:cBhvr>
                                      <p:to>
                                        <p:strVal val="visible"/>
                                      </p:to>
                                    </p:set>
                                    <p:animEffect transition="in" filter="fade">
                                      <p:cBhvr>
                                        <p:cTn id="19" dur="500"/>
                                        <p:tgtEl>
                                          <p:spTgt spid="45060">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45060">
                                            <p:txEl>
                                              <p:pRg st="5" end="5"/>
                                            </p:txEl>
                                          </p:spTgt>
                                        </p:tgtEl>
                                        <p:attrNameLst>
                                          <p:attrName>style.visibility</p:attrName>
                                        </p:attrNameLst>
                                      </p:cBhvr>
                                      <p:to>
                                        <p:strVal val="visible"/>
                                      </p:to>
                                    </p:set>
                                    <p:animEffect transition="in" filter="fade">
                                      <p:cBhvr>
                                        <p:cTn id="24" dur="500"/>
                                        <p:tgtEl>
                                          <p:spTgt spid="45060">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5060">
                                            <p:txEl>
                                              <p:pRg st="6" end="6"/>
                                            </p:txEl>
                                          </p:spTgt>
                                        </p:tgtEl>
                                        <p:attrNameLst>
                                          <p:attrName>style.visibility</p:attrName>
                                        </p:attrNameLst>
                                      </p:cBhvr>
                                      <p:to>
                                        <p:strVal val="visible"/>
                                      </p:to>
                                    </p:set>
                                    <p:animEffect transition="in" filter="fade">
                                      <p:cBhvr>
                                        <p:cTn id="27" dur="500"/>
                                        <p:tgtEl>
                                          <p:spTgt spid="45060">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5060">
                                            <p:txEl>
                                              <p:pRg st="7" end="7"/>
                                            </p:txEl>
                                          </p:spTgt>
                                        </p:tgtEl>
                                        <p:attrNameLst>
                                          <p:attrName>style.visibility</p:attrName>
                                        </p:attrNameLst>
                                      </p:cBhvr>
                                      <p:to>
                                        <p:strVal val="visible"/>
                                      </p:to>
                                    </p:set>
                                    <p:animEffect transition="in" filter="fade">
                                      <p:cBhvr>
                                        <p:cTn id="32" dur="500"/>
                                        <p:tgtEl>
                                          <p:spTgt spid="45060">
                                            <p:txEl>
                                              <p:pRg st="7" end="7"/>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45060">
                                            <p:txEl>
                                              <p:pRg st="8" end="8"/>
                                            </p:txEl>
                                          </p:spTgt>
                                        </p:tgtEl>
                                        <p:attrNameLst>
                                          <p:attrName>style.visibility</p:attrName>
                                        </p:attrNameLst>
                                      </p:cBhvr>
                                      <p:to>
                                        <p:strVal val="visible"/>
                                      </p:to>
                                    </p:set>
                                    <p:animEffect transition="in" filter="fade">
                                      <p:cBhvr>
                                        <p:cTn id="35" dur="500"/>
                                        <p:tgtEl>
                                          <p:spTgt spid="45060">
                                            <p:txEl>
                                              <p:pRg st="8" end="8"/>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45060">
                                            <p:txEl>
                                              <p:pRg st="9" end="9"/>
                                            </p:txEl>
                                          </p:spTgt>
                                        </p:tgtEl>
                                        <p:attrNameLst>
                                          <p:attrName>style.visibility</p:attrName>
                                        </p:attrNameLst>
                                      </p:cBhvr>
                                      <p:to>
                                        <p:strVal val="visible"/>
                                      </p:to>
                                    </p:set>
                                    <p:animEffect transition="in" filter="fade">
                                      <p:cBhvr>
                                        <p:cTn id="38" dur="500"/>
                                        <p:tgtEl>
                                          <p:spTgt spid="45060">
                                            <p:txEl>
                                              <p:pRg st="9" end="9"/>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45060">
                                            <p:txEl>
                                              <p:pRg st="10" end="10"/>
                                            </p:txEl>
                                          </p:spTgt>
                                        </p:tgtEl>
                                        <p:attrNameLst>
                                          <p:attrName>style.visibility</p:attrName>
                                        </p:attrNameLst>
                                      </p:cBhvr>
                                      <p:to>
                                        <p:strVal val="visible"/>
                                      </p:to>
                                    </p:set>
                                    <p:animEffect transition="in" filter="fade">
                                      <p:cBhvr>
                                        <p:cTn id="41" dur="500"/>
                                        <p:tgtEl>
                                          <p:spTgt spid="45060">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60"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3"/>
          <p:cNvSpPr>
            <a:spLocks noGrp="1" noChangeArrowheads="1"/>
          </p:cNvSpPr>
          <p:nvPr>
            <p:ph type="title"/>
          </p:nvPr>
        </p:nvSpPr>
        <p:spPr>
          <a:ln/>
        </p:spPr>
        <p:txBody>
          <a:bodyPr/>
          <a:lstStyle/>
          <a:p>
            <a:pPr marL="119063" indent="-119063"/>
            <a:r>
              <a:rPr lang="zh-CN" altLang="en-US" dirty="0"/>
              <a:t> 三、分级存储器体系</a:t>
            </a:r>
            <a:br>
              <a:rPr lang="en-US" altLang="zh-CN" dirty="0"/>
            </a:br>
            <a:r>
              <a:rPr lang="en-US" dirty="0"/>
              <a:t>The Memory Hierarchy</a:t>
            </a:r>
          </a:p>
        </p:txBody>
      </p:sp>
      <p:sp>
        <p:nvSpPr>
          <p:cNvPr id="44036" name="Rectangle 4"/>
          <p:cNvSpPr>
            <a:spLocks noGrp="1" noChangeArrowheads="1"/>
          </p:cNvSpPr>
          <p:nvPr>
            <p:ph type="body" idx="1"/>
          </p:nvPr>
        </p:nvSpPr>
        <p:spPr>
          <a:ln/>
        </p:spPr>
        <p:txBody>
          <a:bodyPr/>
          <a:lstStyle/>
          <a:p>
            <a:r>
              <a:rPr lang="zh-CN" altLang="en-US" sz="2400" dirty="0"/>
              <a:t>主要知识点</a:t>
            </a:r>
            <a:endParaRPr lang="en-US" sz="2400" dirty="0"/>
          </a:p>
          <a:p>
            <a:pPr marL="552450" lvl="1"/>
            <a:r>
              <a:rPr lang="en-US" altLang="zh-CN" sz="2000" dirty="0"/>
              <a:t>m</a:t>
            </a:r>
            <a:r>
              <a:rPr lang="en-US" sz="2000" dirty="0"/>
              <a:t>emory technology</a:t>
            </a:r>
          </a:p>
          <a:p>
            <a:pPr marL="552450" lvl="1"/>
            <a:r>
              <a:rPr lang="en-US" sz="2000" dirty="0"/>
              <a:t>memory hierarchy</a:t>
            </a:r>
          </a:p>
          <a:p>
            <a:pPr marL="552450" lvl="1"/>
            <a:r>
              <a:rPr lang="en-US" sz="2000" dirty="0"/>
              <a:t>caches, disks, locality</a:t>
            </a:r>
          </a:p>
          <a:p>
            <a:pPr marL="152400"/>
            <a:r>
              <a:rPr lang="zh-CN" altLang="en-US" sz="2400" dirty="0"/>
              <a:t>涉及领域</a:t>
            </a:r>
            <a:endParaRPr lang="en-US" sz="2400" dirty="0"/>
          </a:p>
          <a:p>
            <a:pPr marL="552450" lvl="1"/>
            <a:r>
              <a:rPr lang="en-US" sz="2000" dirty="0"/>
              <a:t>architecture and OS</a:t>
            </a:r>
          </a:p>
          <a:p>
            <a:r>
              <a:rPr lang="zh-CN" altLang="en-US" sz="2400" dirty="0"/>
              <a:t>对应的实验题 </a:t>
            </a:r>
            <a:r>
              <a:rPr lang="en-US" altLang="zh-CN" sz="2400" dirty="0"/>
              <a:t>(Labs)</a:t>
            </a:r>
            <a:endParaRPr lang="en-US" sz="2400" dirty="0"/>
          </a:p>
          <a:p>
            <a:pPr marL="552450" lvl="1"/>
            <a:r>
              <a:rPr lang="en-US" sz="2000" dirty="0"/>
              <a:t>L5 (cache lab): Building a cache simulator and optimizing for locality.</a:t>
            </a:r>
          </a:p>
          <a:p>
            <a:pPr marL="609600" lvl="2" indent="0">
              <a:buNone/>
            </a:pPr>
            <a:r>
              <a:rPr lang="zh-CN" altLang="en-US" sz="1800" b="1" dirty="0">
                <a:solidFill>
                  <a:srgbClr val="C00000"/>
                </a:solidFill>
              </a:rPr>
              <a:t>性能优化实验</a:t>
            </a:r>
            <a:endParaRPr lang="en-US" altLang="zh-CN" sz="1800" b="1" dirty="0">
              <a:solidFill>
                <a:srgbClr val="C00000"/>
              </a:solidFill>
            </a:endParaRPr>
          </a:p>
          <a:p>
            <a:pPr marL="354013" lvl="2" indent="0">
              <a:buNone/>
            </a:pPr>
            <a:r>
              <a:rPr lang="en-US" altLang="zh-CN" sz="1800" b="1" dirty="0">
                <a:solidFill>
                  <a:schemeClr val="accent2"/>
                </a:solidFill>
                <a:effectLst>
                  <a:outerShdw blurRad="38100" dist="38100" dir="2700000" algn="tl">
                    <a:srgbClr val="000000">
                      <a:alpha val="43137"/>
                    </a:srgbClr>
                  </a:outerShdw>
                </a:effectLst>
              </a:rPr>
              <a:t>	</a:t>
            </a:r>
            <a:r>
              <a:rPr lang="zh-CN" altLang="en-US" sz="1800" dirty="0"/>
              <a:t>本实验需要优化两个矩阵算法的变换和计算，以获得尽可能好的应用程序性能。</a:t>
            </a:r>
            <a:endParaRPr lang="en-US" altLang="zh-CN" sz="1800" dirty="0"/>
          </a:p>
          <a:p>
            <a:pPr marL="354013" lvl="2" indent="0">
              <a:buNone/>
            </a:pPr>
            <a:r>
              <a:rPr lang="en-US" altLang="zh-CN" sz="1800" dirty="0"/>
              <a:t>	</a:t>
            </a:r>
            <a:r>
              <a:rPr lang="zh-CN" altLang="en-US" sz="1800" dirty="0"/>
              <a:t>本实验帮助学生更好地理解高速缓存的特性和重要性，并通过程序实践增强学生对于底层程序优化的认识。</a:t>
            </a:r>
            <a:endParaRPr lang="en-US" sz="1800" dirty="0"/>
          </a:p>
        </p:txBody>
      </p:sp>
    </p:spTree>
    <p:extLst>
      <p:ext uri="{BB962C8B-B14F-4D97-AF65-F5344CB8AC3E}">
        <p14:creationId xmlns:p14="http://schemas.microsoft.com/office/powerpoint/2010/main" val="2658237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4036">
                                            <p:txEl>
                                              <p:pRg st="0" end="0"/>
                                            </p:txEl>
                                          </p:spTgt>
                                        </p:tgtEl>
                                        <p:attrNameLst>
                                          <p:attrName>style.visibility</p:attrName>
                                        </p:attrNameLst>
                                      </p:cBhvr>
                                      <p:to>
                                        <p:strVal val="visible"/>
                                      </p:to>
                                    </p:set>
                                    <p:animEffect transition="in" filter="fade">
                                      <p:cBhvr>
                                        <p:cTn id="7" dur="500"/>
                                        <p:tgtEl>
                                          <p:spTgt spid="44036">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4036">
                                            <p:txEl>
                                              <p:pRg st="1" end="1"/>
                                            </p:txEl>
                                          </p:spTgt>
                                        </p:tgtEl>
                                        <p:attrNameLst>
                                          <p:attrName>style.visibility</p:attrName>
                                        </p:attrNameLst>
                                      </p:cBhvr>
                                      <p:to>
                                        <p:strVal val="visible"/>
                                      </p:to>
                                    </p:set>
                                    <p:animEffect transition="in" filter="fade">
                                      <p:cBhvr>
                                        <p:cTn id="10" dur="500"/>
                                        <p:tgtEl>
                                          <p:spTgt spid="44036">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4036">
                                            <p:txEl>
                                              <p:pRg st="2" end="2"/>
                                            </p:txEl>
                                          </p:spTgt>
                                        </p:tgtEl>
                                        <p:attrNameLst>
                                          <p:attrName>style.visibility</p:attrName>
                                        </p:attrNameLst>
                                      </p:cBhvr>
                                      <p:to>
                                        <p:strVal val="visible"/>
                                      </p:to>
                                    </p:set>
                                    <p:animEffect transition="in" filter="fade">
                                      <p:cBhvr>
                                        <p:cTn id="13" dur="500"/>
                                        <p:tgtEl>
                                          <p:spTgt spid="44036">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4036">
                                            <p:txEl>
                                              <p:pRg st="3" end="3"/>
                                            </p:txEl>
                                          </p:spTgt>
                                        </p:tgtEl>
                                        <p:attrNameLst>
                                          <p:attrName>style.visibility</p:attrName>
                                        </p:attrNameLst>
                                      </p:cBhvr>
                                      <p:to>
                                        <p:strVal val="visible"/>
                                      </p:to>
                                    </p:set>
                                    <p:animEffect transition="in" filter="fade">
                                      <p:cBhvr>
                                        <p:cTn id="16" dur="500"/>
                                        <p:tgtEl>
                                          <p:spTgt spid="44036">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4036">
                                            <p:txEl>
                                              <p:pRg st="4" end="4"/>
                                            </p:txEl>
                                          </p:spTgt>
                                        </p:tgtEl>
                                        <p:attrNameLst>
                                          <p:attrName>style.visibility</p:attrName>
                                        </p:attrNameLst>
                                      </p:cBhvr>
                                      <p:to>
                                        <p:strVal val="visible"/>
                                      </p:to>
                                    </p:set>
                                    <p:animEffect transition="in" filter="fade">
                                      <p:cBhvr>
                                        <p:cTn id="21" dur="500"/>
                                        <p:tgtEl>
                                          <p:spTgt spid="44036">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4036">
                                            <p:txEl>
                                              <p:pRg st="5" end="5"/>
                                            </p:txEl>
                                          </p:spTgt>
                                        </p:tgtEl>
                                        <p:attrNameLst>
                                          <p:attrName>style.visibility</p:attrName>
                                        </p:attrNameLst>
                                      </p:cBhvr>
                                      <p:to>
                                        <p:strVal val="visible"/>
                                      </p:to>
                                    </p:set>
                                    <p:animEffect transition="in" filter="fade">
                                      <p:cBhvr>
                                        <p:cTn id="24" dur="500"/>
                                        <p:tgtEl>
                                          <p:spTgt spid="44036">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44036">
                                            <p:txEl>
                                              <p:pRg st="6" end="6"/>
                                            </p:txEl>
                                          </p:spTgt>
                                        </p:tgtEl>
                                        <p:attrNameLst>
                                          <p:attrName>style.visibility</p:attrName>
                                        </p:attrNameLst>
                                      </p:cBhvr>
                                      <p:to>
                                        <p:strVal val="visible"/>
                                      </p:to>
                                    </p:set>
                                    <p:animEffect transition="in" filter="fade">
                                      <p:cBhvr>
                                        <p:cTn id="29" dur="500"/>
                                        <p:tgtEl>
                                          <p:spTgt spid="44036">
                                            <p:txEl>
                                              <p:pRg st="6" end="6"/>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44036">
                                            <p:txEl>
                                              <p:pRg st="7" end="7"/>
                                            </p:txEl>
                                          </p:spTgt>
                                        </p:tgtEl>
                                        <p:attrNameLst>
                                          <p:attrName>style.visibility</p:attrName>
                                        </p:attrNameLst>
                                      </p:cBhvr>
                                      <p:to>
                                        <p:strVal val="visible"/>
                                      </p:to>
                                    </p:set>
                                    <p:animEffect transition="in" filter="fade">
                                      <p:cBhvr>
                                        <p:cTn id="32" dur="500"/>
                                        <p:tgtEl>
                                          <p:spTgt spid="44036">
                                            <p:txEl>
                                              <p:pRg st="7" end="7"/>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44036">
                                            <p:txEl>
                                              <p:pRg st="8" end="8"/>
                                            </p:txEl>
                                          </p:spTgt>
                                        </p:tgtEl>
                                        <p:attrNameLst>
                                          <p:attrName>style.visibility</p:attrName>
                                        </p:attrNameLst>
                                      </p:cBhvr>
                                      <p:to>
                                        <p:strVal val="visible"/>
                                      </p:to>
                                    </p:set>
                                    <p:animEffect transition="in" filter="fade">
                                      <p:cBhvr>
                                        <p:cTn id="35" dur="500"/>
                                        <p:tgtEl>
                                          <p:spTgt spid="44036">
                                            <p:txEl>
                                              <p:pRg st="8" end="8"/>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44036">
                                            <p:txEl>
                                              <p:pRg st="9" end="9"/>
                                            </p:txEl>
                                          </p:spTgt>
                                        </p:tgtEl>
                                        <p:attrNameLst>
                                          <p:attrName>style.visibility</p:attrName>
                                        </p:attrNameLst>
                                      </p:cBhvr>
                                      <p:to>
                                        <p:strVal val="visible"/>
                                      </p:to>
                                    </p:set>
                                    <p:animEffect transition="in" filter="fade">
                                      <p:cBhvr>
                                        <p:cTn id="38" dur="500"/>
                                        <p:tgtEl>
                                          <p:spTgt spid="44036">
                                            <p:txEl>
                                              <p:pRg st="9" end="9"/>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44036">
                                            <p:txEl>
                                              <p:pRg st="10" end="10"/>
                                            </p:txEl>
                                          </p:spTgt>
                                        </p:tgtEl>
                                        <p:attrNameLst>
                                          <p:attrName>style.visibility</p:attrName>
                                        </p:attrNameLst>
                                      </p:cBhvr>
                                      <p:to>
                                        <p:strVal val="visible"/>
                                      </p:to>
                                    </p:set>
                                    <p:animEffect transition="in" filter="fade">
                                      <p:cBhvr>
                                        <p:cTn id="41" dur="500"/>
                                        <p:tgtEl>
                                          <p:spTgt spid="44036">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6"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3"/>
          <p:cNvSpPr>
            <a:spLocks noGrp="1" noChangeArrowheads="1"/>
          </p:cNvSpPr>
          <p:nvPr>
            <p:ph type="title"/>
          </p:nvPr>
        </p:nvSpPr>
        <p:spPr>
          <a:ln/>
        </p:spPr>
        <p:txBody>
          <a:bodyPr/>
          <a:lstStyle/>
          <a:p>
            <a:pPr marL="119063" indent="-119063"/>
            <a:r>
              <a:rPr lang="zh-CN" altLang="en-US" dirty="0"/>
              <a:t> 四、异常控制流</a:t>
            </a:r>
            <a:br>
              <a:rPr lang="en-US" altLang="zh-CN" dirty="0"/>
            </a:br>
            <a:r>
              <a:rPr lang="en-US" dirty="0"/>
              <a:t>Exceptional Control Flow</a:t>
            </a:r>
          </a:p>
        </p:txBody>
      </p:sp>
      <p:sp>
        <p:nvSpPr>
          <p:cNvPr id="46084" name="Rectangle 4"/>
          <p:cNvSpPr>
            <a:spLocks noGrp="1" noChangeArrowheads="1"/>
          </p:cNvSpPr>
          <p:nvPr>
            <p:ph type="body" idx="1"/>
          </p:nvPr>
        </p:nvSpPr>
        <p:spPr>
          <a:xfrm>
            <a:off x="381000" y="1397000"/>
            <a:ext cx="7823200" cy="4775200"/>
          </a:xfrm>
          <a:ln/>
        </p:spPr>
        <p:txBody>
          <a:bodyPr/>
          <a:lstStyle/>
          <a:p>
            <a:r>
              <a:rPr lang="zh-CN" altLang="en-US" sz="2400" dirty="0"/>
              <a:t>主要知识点</a:t>
            </a:r>
            <a:endParaRPr lang="en-US" sz="2400" dirty="0"/>
          </a:p>
          <a:p>
            <a:pPr marL="552450" lvl="1"/>
            <a:r>
              <a:rPr lang="en-US" altLang="zh-CN" sz="2000" dirty="0"/>
              <a:t>h</a:t>
            </a:r>
            <a:r>
              <a:rPr lang="en-US" sz="2000" dirty="0"/>
              <a:t>ardware exceptions, processes, process control</a:t>
            </a:r>
          </a:p>
          <a:p>
            <a:pPr marL="552450" lvl="1"/>
            <a:r>
              <a:rPr lang="en-US" sz="2000" dirty="0"/>
              <a:t>Unix signals, nonlocal jumps</a:t>
            </a:r>
          </a:p>
          <a:p>
            <a:pPr marL="152400"/>
            <a:endParaRPr lang="en-US" altLang="zh-CN" sz="2400" dirty="0"/>
          </a:p>
          <a:p>
            <a:pPr marL="152400"/>
            <a:r>
              <a:rPr lang="zh-CN" altLang="en-US" sz="2400" dirty="0"/>
              <a:t>涉及领域</a:t>
            </a:r>
            <a:endParaRPr lang="en-US" sz="2400" dirty="0"/>
          </a:p>
          <a:p>
            <a:pPr marL="552450" lvl="1"/>
            <a:r>
              <a:rPr lang="en-US" sz="2000" dirty="0"/>
              <a:t>compilers, OS, and architecture</a:t>
            </a:r>
          </a:p>
          <a:p>
            <a:pPr marL="552450" lvl="1"/>
            <a:endParaRPr lang="en-US" sz="2000" dirty="0"/>
          </a:p>
          <a:p>
            <a:r>
              <a:rPr lang="zh-CN" altLang="en-US" sz="2400" dirty="0"/>
              <a:t>对应的实验题 </a:t>
            </a:r>
            <a:r>
              <a:rPr lang="en-US" altLang="zh-CN" sz="2400" dirty="0"/>
              <a:t>(Labs)</a:t>
            </a:r>
            <a:endParaRPr lang="en-US" sz="2400" dirty="0"/>
          </a:p>
          <a:p>
            <a:pPr marL="552450" lvl="1"/>
            <a:r>
              <a:rPr lang="en-US" sz="2000" dirty="0"/>
              <a:t>L6 (</a:t>
            </a:r>
            <a:r>
              <a:rPr lang="en-US" sz="2000" dirty="0" err="1"/>
              <a:t>tsh</a:t>
            </a:r>
            <a:r>
              <a:rPr lang="en-US" sz="2000" dirty="0"/>
              <a:t> lab): Writing your own Unix shell.</a:t>
            </a:r>
            <a:r>
              <a:rPr lang="en-US" sz="2000" dirty="0">
                <a:solidFill>
                  <a:srgbClr val="C00000"/>
                </a:solidFill>
              </a:rPr>
              <a:t> </a:t>
            </a:r>
            <a:r>
              <a:rPr lang="zh-CN" altLang="en-US" sz="2000" b="1" dirty="0">
                <a:solidFill>
                  <a:srgbClr val="C00000"/>
                </a:solidFill>
              </a:rPr>
              <a:t>定制</a:t>
            </a:r>
            <a:r>
              <a:rPr lang="en-US" altLang="zh-CN" sz="2000" b="1" dirty="0">
                <a:solidFill>
                  <a:srgbClr val="C00000"/>
                </a:solidFill>
              </a:rPr>
              <a:t>shell</a:t>
            </a:r>
            <a:r>
              <a:rPr lang="zh-CN" altLang="en-US" sz="2000" b="1" dirty="0">
                <a:solidFill>
                  <a:srgbClr val="C00000"/>
                </a:solidFill>
              </a:rPr>
              <a:t>程序实验</a:t>
            </a:r>
            <a:endParaRPr lang="en-US" altLang="zh-CN" sz="2000" dirty="0"/>
          </a:p>
          <a:p>
            <a:pPr marL="266700" lvl="1" indent="0">
              <a:buNone/>
            </a:pPr>
            <a:r>
              <a:rPr lang="en-US" altLang="zh-CN" sz="2000" dirty="0"/>
              <a:t>	</a:t>
            </a:r>
            <a:r>
              <a:rPr lang="zh-CN" altLang="en-US" sz="2000" dirty="0"/>
              <a:t>本实验需要实现一个简单的</a:t>
            </a:r>
            <a:r>
              <a:rPr lang="en-US" altLang="zh-CN" sz="2000" dirty="0"/>
              <a:t>shell</a:t>
            </a:r>
            <a:r>
              <a:rPr lang="zh-CN" altLang="en-US" sz="2000" dirty="0"/>
              <a:t>程序，该程序需要包括作业控制，如</a:t>
            </a:r>
            <a:r>
              <a:rPr lang="en-US" altLang="zh-CN" sz="2000" dirty="0"/>
              <a:t>ctrl-c</a:t>
            </a:r>
            <a:r>
              <a:rPr lang="zh-CN" altLang="en-US" sz="2000" dirty="0"/>
              <a:t>和</a:t>
            </a:r>
            <a:r>
              <a:rPr lang="en-US" altLang="zh-CN" sz="2000" dirty="0"/>
              <a:t>ctrl-z</a:t>
            </a:r>
            <a:r>
              <a:rPr lang="zh-CN" altLang="en-US" sz="2000" dirty="0"/>
              <a:t>等按键的处理，前台、后台等方式的实现。</a:t>
            </a:r>
            <a:endParaRPr lang="en-US" altLang="zh-CN" sz="2000" dirty="0"/>
          </a:p>
          <a:p>
            <a:pPr marL="266700" lvl="1" indent="0">
              <a:buNone/>
            </a:pPr>
            <a:r>
              <a:rPr lang="en-US" altLang="zh-CN" sz="2000" dirty="0"/>
              <a:t>	</a:t>
            </a:r>
            <a:r>
              <a:rPr lang="zh-CN" altLang="en-US" sz="2000" dirty="0"/>
              <a:t>本实验帮助学生理解应用程序级别如何实现并行，并通过程序实践增强学生对于进程控制、信号、信号处理等内容的认识。</a:t>
            </a:r>
            <a:endParaRPr lang="en-US" sz="2000" dirty="0"/>
          </a:p>
        </p:txBody>
      </p:sp>
    </p:spTree>
    <p:extLst>
      <p:ext uri="{BB962C8B-B14F-4D97-AF65-F5344CB8AC3E}">
        <p14:creationId xmlns:p14="http://schemas.microsoft.com/office/powerpoint/2010/main" val="2326035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6084">
                                            <p:txEl>
                                              <p:pRg st="0" end="0"/>
                                            </p:txEl>
                                          </p:spTgt>
                                        </p:tgtEl>
                                        <p:attrNameLst>
                                          <p:attrName>style.visibility</p:attrName>
                                        </p:attrNameLst>
                                      </p:cBhvr>
                                      <p:to>
                                        <p:strVal val="visible"/>
                                      </p:to>
                                    </p:set>
                                    <p:animEffect transition="in" filter="fade">
                                      <p:cBhvr>
                                        <p:cTn id="7" dur="500"/>
                                        <p:tgtEl>
                                          <p:spTgt spid="46084">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6084">
                                            <p:txEl>
                                              <p:pRg st="1" end="1"/>
                                            </p:txEl>
                                          </p:spTgt>
                                        </p:tgtEl>
                                        <p:attrNameLst>
                                          <p:attrName>style.visibility</p:attrName>
                                        </p:attrNameLst>
                                      </p:cBhvr>
                                      <p:to>
                                        <p:strVal val="visible"/>
                                      </p:to>
                                    </p:set>
                                    <p:animEffect transition="in" filter="fade">
                                      <p:cBhvr>
                                        <p:cTn id="10" dur="500"/>
                                        <p:tgtEl>
                                          <p:spTgt spid="46084">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6084">
                                            <p:txEl>
                                              <p:pRg st="2" end="2"/>
                                            </p:txEl>
                                          </p:spTgt>
                                        </p:tgtEl>
                                        <p:attrNameLst>
                                          <p:attrName>style.visibility</p:attrName>
                                        </p:attrNameLst>
                                      </p:cBhvr>
                                      <p:to>
                                        <p:strVal val="visible"/>
                                      </p:to>
                                    </p:set>
                                    <p:animEffect transition="in" filter="fade">
                                      <p:cBhvr>
                                        <p:cTn id="13" dur="500"/>
                                        <p:tgtEl>
                                          <p:spTgt spid="46084">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6084">
                                            <p:txEl>
                                              <p:pRg st="4" end="4"/>
                                            </p:txEl>
                                          </p:spTgt>
                                        </p:tgtEl>
                                        <p:attrNameLst>
                                          <p:attrName>style.visibility</p:attrName>
                                        </p:attrNameLst>
                                      </p:cBhvr>
                                      <p:to>
                                        <p:strVal val="visible"/>
                                      </p:to>
                                    </p:set>
                                    <p:animEffect transition="in" filter="fade">
                                      <p:cBhvr>
                                        <p:cTn id="18" dur="500"/>
                                        <p:tgtEl>
                                          <p:spTgt spid="46084">
                                            <p:txEl>
                                              <p:pRg st="4" end="4"/>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6084">
                                            <p:txEl>
                                              <p:pRg st="5" end="5"/>
                                            </p:txEl>
                                          </p:spTgt>
                                        </p:tgtEl>
                                        <p:attrNameLst>
                                          <p:attrName>style.visibility</p:attrName>
                                        </p:attrNameLst>
                                      </p:cBhvr>
                                      <p:to>
                                        <p:strVal val="visible"/>
                                      </p:to>
                                    </p:set>
                                    <p:animEffect transition="in" filter="fade">
                                      <p:cBhvr>
                                        <p:cTn id="21" dur="500"/>
                                        <p:tgtEl>
                                          <p:spTgt spid="46084">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46084">
                                            <p:txEl>
                                              <p:pRg st="7" end="7"/>
                                            </p:txEl>
                                          </p:spTgt>
                                        </p:tgtEl>
                                        <p:attrNameLst>
                                          <p:attrName>style.visibility</p:attrName>
                                        </p:attrNameLst>
                                      </p:cBhvr>
                                      <p:to>
                                        <p:strVal val="visible"/>
                                      </p:to>
                                    </p:set>
                                    <p:animEffect transition="in" filter="fade">
                                      <p:cBhvr>
                                        <p:cTn id="26" dur="500"/>
                                        <p:tgtEl>
                                          <p:spTgt spid="46084">
                                            <p:txEl>
                                              <p:pRg st="7" end="7"/>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46084">
                                            <p:txEl>
                                              <p:pRg st="8" end="8"/>
                                            </p:txEl>
                                          </p:spTgt>
                                        </p:tgtEl>
                                        <p:attrNameLst>
                                          <p:attrName>style.visibility</p:attrName>
                                        </p:attrNameLst>
                                      </p:cBhvr>
                                      <p:to>
                                        <p:strVal val="visible"/>
                                      </p:to>
                                    </p:set>
                                    <p:animEffect transition="in" filter="fade">
                                      <p:cBhvr>
                                        <p:cTn id="29" dur="500"/>
                                        <p:tgtEl>
                                          <p:spTgt spid="46084">
                                            <p:txEl>
                                              <p:pRg st="8" end="8"/>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46084">
                                            <p:txEl>
                                              <p:pRg st="9" end="9"/>
                                            </p:txEl>
                                          </p:spTgt>
                                        </p:tgtEl>
                                        <p:attrNameLst>
                                          <p:attrName>style.visibility</p:attrName>
                                        </p:attrNameLst>
                                      </p:cBhvr>
                                      <p:to>
                                        <p:strVal val="visible"/>
                                      </p:to>
                                    </p:set>
                                    <p:animEffect transition="in" filter="fade">
                                      <p:cBhvr>
                                        <p:cTn id="32" dur="500"/>
                                        <p:tgtEl>
                                          <p:spTgt spid="46084">
                                            <p:txEl>
                                              <p:pRg st="9" end="9"/>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46084">
                                            <p:txEl>
                                              <p:pRg st="10" end="10"/>
                                            </p:txEl>
                                          </p:spTgt>
                                        </p:tgtEl>
                                        <p:attrNameLst>
                                          <p:attrName>style.visibility</p:attrName>
                                        </p:attrNameLst>
                                      </p:cBhvr>
                                      <p:to>
                                        <p:strVal val="visible"/>
                                      </p:to>
                                    </p:set>
                                    <p:animEffect transition="in" filter="fade">
                                      <p:cBhvr>
                                        <p:cTn id="35" dur="500"/>
                                        <p:tgtEl>
                                          <p:spTgt spid="4608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4"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3"/>
          <p:cNvSpPr>
            <a:spLocks noGrp="1" noChangeArrowheads="1"/>
          </p:cNvSpPr>
          <p:nvPr>
            <p:ph type="title"/>
          </p:nvPr>
        </p:nvSpPr>
        <p:spPr>
          <a:ln/>
        </p:spPr>
        <p:txBody>
          <a:bodyPr/>
          <a:lstStyle/>
          <a:p>
            <a:pPr marL="119063" indent="-119063"/>
            <a:r>
              <a:rPr lang="zh-CN" altLang="en-US" dirty="0"/>
              <a:t> 五、虚拟内存</a:t>
            </a:r>
            <a:br>
              <a:rPr lang="en-US" altLang="zh-CN" dirty="0"/>
            </a:br>
            <a:r>
              <a:rPr lang="en-US" dirty="0"/>
              <a:t>Virtual Memory</a:t>
            </a:r>
          </a:p>
        </p:txBody>
      </p:sp>
      <p:sp>
        <p:nvSpPr>
          <p:cNvPr id="47108" name="Rectangle 4"/>
          <p:cNvSpPr>
            <a:spLocks noGrp="1" noChangeArrowheads="1"/>
          </p:cNvSpPr>
          <p:nvPr>
            <p:ph type="body" idx="1"/>
          </p:nvPr>
        </p:nvSpPr>
        <p:spPr>
          <a:ln/>
        </p:spPr>
        <p:txBody>
          <a:bodyPr/>
          <a:lstStyle/>
          <a:p>
            <a:r>
              <a:rPr lang="zh-CN" altLang="en-US" sz="2400" dirty="0"/>
              <a:t>主要知识点</a:t>
            </a:r>
            <a:endParaRPr lang="en-US" sz="2400" dirty="0"/>
          </a:p>
          <a:p>
            <a:pPr marL="552450" lvl="1"/>
            <a:r>
              <a:rPr lang="en-US" altLang="zh-CN" sz="2000" dirty="0"/>
              <a:t>v</a:t>
            </a:r>
            <a:r>
              <a:rPr lang="en-US" sz="2000" dirty="0"/>
              <a:t>irtual memory</a:t>
            </a:r>
          </a:p>
          <a:p>
            <a:pPr marL="552450" lvl="1"/>
            <a:r>
              <a:rPr lang="en-US" sz="2000" dirty="0"/>
              <a:t>address translation</a:t>
            </a:r>
          </a:p>
          <a:p>
            <a:pPr marL="552450" lvl="1"/>
            <a:r>
              <a:rPr lang="en-US" sz="2000" dirty="0"/>
              <a:t>dynamic storage allocation</a:t>
            </a:r>
          </a:p>
          <a:p>
            <a:pPr marL="152400"/>
            <a:r>
              <a:rPr lang="zh-CN" altLang="en-US" sz="2400" dirty="0"/>
              <a:t>涉及领域</a:t>
            </a:r>
            <a:endParaRPr lang="en-US" sz="2400" dirty="0"/>
          </a:p>
          <a:p>
            <a:pPr marL="552450" lvl="1"/>
            <a:r>
              <a:rPr lang="en-US" sz="2000" dirty="0"/>
              <a:t>architecture and OS</a:t>
            </a:r>
          </a:p>
          <a:p>
            <a:endParaRPr lang="en-US" sz="2400" dirty="0"/>
          </a:p>
          <a:p>
            <a:r>
              <a:rPr lang="zh-CN" altLang="en-US" sz="2400" dirty="0"/>
              <a:t>对应的实验题 </a:t>
            </a:r>
            <a:r>
              <a:rPr lang="en-US" altLang="zh-CN" sz="2400" dirty="0"/>
              <a:t>(Labs)</a:t>
            </a:r>
            <a:endParaRPr lang="en-US" sz="2400" dirty="0"/>
          </a:p>
          <a:p>
            <a:pPr marL="552450" lvl="1"/>
            <a:r>
              <a:rPr lang="en-US" sz="2000" dirty="0"/>
              <a:t>L7 (</a:t>
            </a:r>
            <a:r>
              <a:rPr lang="en-US" sz="2000" dirty="0" err="1"/>
              <a:t>malloc</a:t>
            </a:r>
            <a:r>
              <a:rPr lang="en-US" sz="2000" dirty="0"/>
              <a:t> lab): Writing </a:t>
            </a:r>
            <a:r>
              <a:rPr lang="en-US" sz="2000" dirty="0" err="1"/>
              <a:t>malloc</a:t>
            </a:r>
            <a:r>
              <a:rPr lang="en-US" sz="2000" dirty="0"/>
              <a:t> package</a:t>
            </a:r>
            <a:r>
              <a:rPr lang="en-US" altLang="zh-CN" sz="2000" dirty="0"/>
              <a:t>. </a:t>
            </a:r>
            <a:r>
              <a:rPr lang="zh-CN" altLang="en-US" sz="2000" b="1" dirty="0">
                <a:solidFill>
                  <a:srgbClr val="C00000"/>
                </a:solidFill>
              </a:rPr>
              <a:t>动态内存管理实验</a:t>
            </a:r>
            <a:endParaRPr lang="en-US" altLang="zh-CN" sz="2000" b="1" dirty="0">
              <a:solidFill>
                <a:srgbClr val="C00000"/>
              </a:solidFill>
            </a:endParaRPr>
          </a:p>
          <a:p>
            <a:pPr marL="266700" lvl="1" indent="0">
              <a:buNone/>
            </a:pPr>
            <a:r>
              <a:rPr lang="en-US" altLang="zh-CN" sz="2000" b="1" dirty="0">
                <a:solidFill>
                  <a:srgbClr val="C00000"/>
                </a:solidFill>
              </a:rPr>
              <a:t>	</a:t>
            </a:r>
            <a:r>
              <a:rPr lang="zh-CN" altLang="en-US" sz="2000" dirty="0"/>
              <a:t>本实验需要实现一个动态内存管理器，包括</a:t>
            </a:r>
            <a:r>
              <a:rPr lang="en-US" altLang="zh-CN" sz="2000" dirty="0" err="1"/>
              <a:t>malloc</a:t>
            </a:r>
            <a:r>
              <a:rPr lang="zh-CN" altLang="en-US" sz="2000" dirty="0"/>
              <a:t>、</a:t>
            </a:r>
            <a:r>
              <a:rPr lang="en-US" altLang="zh-CN" sz="2000" dirty="0"/>
              <a:t>free</a:t>
            </a:r>
            <a:r>
              <a:rPr lang="zh-CN" altLang="en-US" sz="2000" dirty="0"/>
              <a:t>和</a:t>
            </a:r>
            <a:r>
              <a:rPr lang="en-US" altLang="zh-CN" sz="2000" dirty="0" err="1"/>
              <a:t>realloc</a:t>
            </a:r>
            <a:r>
              <a:rPr lang="zh-CN" altLang="en-US" sz="2000" dirty="0"/>
              <a:t>接口函数。</a:t>
            </a:r>
            <a:endParaRPr lang="en-US" altLang="zh-CN" sz="2000" dirty="0"/>
          </a:p>
          <a:p>
            <a:pPr marL="266700" lvl="1" indent="0">
              <a:buNone/>
            </a:pPr>
            <a:r>
              <a:rPr lang="en-US" altLang="zh-CN" sz="2000" dirty="0"/>
              <a:t>	</a:t>
            </a:r>
            <a:r>
              <a:rPr lang="zh-CN" altLang="en-US" sz="2000" dirty="0"/>
              <a:t>该实验帮助学生理解数据布局和组织，并要求学生权衡不同实现方案的空间和时间的性能。</a:t>
            </a:r>
            <a:endParaRPr lang="en-US" sz="2000" dirty="0"/>
          </a:p>
        </p:txBody>
      </p:sp>
    </p:spTree>
    <p:extLst>
      <p:ext uri="{BB962C8B-B14F-4D97-AF65-F5344CB8AC3E}">
        <p14:creationId xmlns:p14="http://schemas.microsoft.com/office/powerpoint/2010/main" val="4121926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108">
                                            <p:txEl>
                                              <p:pRg st="0" end="0"/>
                                            </p:txEl>
                                          </p:spTgt>
                                        </p:tgtEl>
                                        <p:attrNameLst>
                                          <p:attrName>style.visibility</p:attrName>
                                        </p:attrNameLst>
                                      </p:cBhvr>
                                      <p:to>
                                        <p:strVal val="visible"/>
                                      </p:to>
                                    </p:set>
                                    <p:animEffect transition="in" filter="fade">
                                      <p:cBhvr>
                                        <p:cTn id="7" dur="500"/>
                                        <p:tgtEl>
                                          <p:spTgt spid="47108">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7108">
                                            <p:txEl>
                                              <p:pRg st="1" end="1"/>
                                            </p:txEl>
                                          </p:spTgt>
                                        </p:tgtEl>
                                        <p:attrNameLst>
                                          <p:attrName>style.visibility</p:attrName>
                                        </p:attrNameLst>
                                      </p:cBhvr>
                                      <p:to>
                                        <p:strVal val="visible"/>
                                      </p:to>
                                    </p:set>
                                    <p:animEffect transition="in" filter="fade">
                                      <p:cBhvr>
                                        <p:cTn id="10" dur="500"/>
                                        <p:tgtEl>
                                          <p:spTgt spid="47108">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7108">
                                            <p:txEl>
                                              <p:pRg st="2" end="2"/>
                                            </p:txEl>
                                          </p:spTgt>
                                        </p:tgtEl>
                                        <p:attrNameLst>
                                          <p:attrName>style.visibility</p:attrName>
                                        </p:attrNameLst>
                                      </p:cBhvr>
                                      <p:to>
                                        <p:strVal val="visible"/>
                                      </p:to>
                                    </p:set>
                                    <p:animEffect transition="in" filter="fade">
                                      <p:cBhvr>
                                        <p:cTn id="13" dur="500"/>
                                        <p:tgtEl>
                                          <p:spTgt spid="47108">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7108">
                                            <p:txEl>
                                              <p:pRg st="3" end="3"/>
                                            </p:txEl>
                                          </p:spTgt>
                                        </p:tgtEl>
                                        <p:attrNameLst>
                                          <p:attrName>style.visibility</p:attrName>
                                        </p:attrNameLst>
                                      </p:cBhvr>
                                      <p:to>
                                        <p:strVal val="visible"/>
                                      </p:to>
                                    </p:set>
                                    <p:animEffect transition="in" filter="fade">
                                      <p:cBhvr>
                                        <p:cTn id="16" dur="500"/>
                                        <p:tgtEl>
                                          <p:spTgt spid="47108">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7108">
                                            <p:txEl>
                                              <p:pRg st="4" end="4"/>
                                            </p:txEl>
                                          </p:spTgt>
                                        </p:tgtEl>
                                        <p:attrNameLst>
                                          <p:attrName>style.visibility</p:attrName>
                                        </p:attrNameLst>
                                      </p:cBhvr>
                                      <p:to>
                                        <p:strVal val="visible"/>
                                      </p:to>
                                    </p:set>
                                    <p:animEffect transition="in" filter="fade">
                                      <p:cBhvr>
                                        <p:cTn id="21" dur="500"/>
                                        <p:tgtEl>
                                          <p:spTgt spid="47108">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7108">
                                            <p:txEl>
                                              <p:pRg st="5" end="5"/>
                                            </p:txEl>
                                          </p:spTgt>
                                        </p:tgtEl>
                                        <p:attrNameLst>
                                          <p:attrName>style.visibility</p:attrName>
                                        </p:attrNameLst>
                                      </p:cBhvr>
                                      <p:to>
                                        <p:strVal val="visible"/>
                                      </p:to>
                                    </p:set>
                                    <p:animEffect transition="in" filter="fade">
                                      <p:cBhvr>
                                        <p:cTn id="24" dur="500"/>
                                        <p:tgtEl>
                                          <p:spTgt spid="47108">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47108">
                                            <p:txEl>
                                              <p:pRg st="7" end="7"/>
                                            </p:txEl>
                                          </p:spTgt>
                                        </p:tgtEl>
                                        <p:attrNameLst>
                                          <p:attrName>style.visibility</p:attrName>
                                        </p:attrNameLst>
                                      </p:cBhvr>
                                      <p:to>
                                        <p:strVal val="visible"/>
                                      </p:to>
                                    </p:set>
                                    <p:animEffect transition="in" filter="fade">
                                      <p:cBhvr>
                                        <p:cTn id="29" dur="500"/>
                                        <p:tgtEl>
                                          <p:spTgt spid="47108">
                                            <p:txEl>
                                              <p:pRg st="7" end="7"/>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47108">
                                            <p:txEl>
                                              <p:pRg st="8" end="8"/>
                                            </p:txEl>
                                          </p:spTgt>
                                        </p:tgtEl>
                                        <p:attrNameLst>
                                          <p:attrName>style.visibility</p:attrName>
                                        </p:attrNameLst>
                                      </p:cBhvr>
                                      <p:to>
                                        <p:strVal val="visible"/>
                                      </p:to>
                                    </p:set>
                                    <p:animEffect transition="in" filter="fade">
                                      <p:cBhvr>
                                        <p:cTn id="32" dur="500"/>
                                        <p:tgtEl>
                                          <p:spTgt spid="47108">
                                            <p:txEl>
                                              <p:pRg st="8" end="8"/>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47108">
                                            <p:txEl>
                                              <p:pRg st="9" end="9"/>
                                            </p:txEl>
                                          </p:spTgt>
                                        </p:tgtEl>
                                        <p:attrNameLst>
                                          <p:attrName>style.visibility</p:attrName>
                                        </p:attrNameLst>
                                      </p:cBhvr>
                                      <p:to>
                                        <p:strVal val="visible"/>
                                      </p:to>
                                    </p:set>
                                    <p:animEffect transition="in" filter="fade">
                                      <p:cBhvr>
                                        <p:cTn id="35" dur="500"/>
                                        <p:tgtEl>
                                          <p:spTgt spid="47108">
                                            <p:txEl>
                                              <p:pRg st="9" end="9"/>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47108">
                                            <p:txEl>
                                              <p:pRg st="10" end="10"/>
                                            </p:txEl>
                                          </p:spTgt>
                                        </p:tgtEl>
                                        <p:attrNameLst>
                                          <p:attrName>style.visibility</p:attrName>
                                        </p:attrNameLst>
                                      </p:cBhvr>
                                      <p:to>
                                        <p:strVal val="visible"/>
                                      </p:to>
                                    </p:set>
                                    <p:animEffect transition="in" filter="fade">
                                      <p:cBhvr>
                                        <p:cTn id="38" dur="500"/>
                                        <p:tgtEl>
                                          <p:spTgt spid="47108">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8"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3"/>
          <p:cNvSpPr>
            <a:spLocks noGrp="1" noChangeArrowheads="1"/>
          </p:cNvSpPr>
          <p:nvPr>
            <p:ph type="title"/>
          </p:nvPr>
        </p:nvSpPr>
        <p:spPr>
          <a:ln/>
        </p:spPr>
        <p:txBody>
          <a:bodyPr/>
          <a:lstStyle/>
          <a:p>
            <a:pPr marL="119063" indent="-119063"/>
            <a:r>
              <a:rPr lang="zh-CN" altLang="en-US" dirty="0"/>
              <a:t> 六、网络和并发</a:t>
            </a:r>
            <a:br>
              <a:rPr lang="en-US" altLang="zh-CN" dirty="0"/>
            </a:br>
            <a:r>
              <a:rPr lang="en-US" dirty="0"/>
              <a:t>Networking, and Concurrency </a:t>
            </a:r>
          </a:p>
        </p:txBody>
      </p:sp>
      <p:sp>
        <p:nvSpPr>
          <p:cNvPr id="48132" name="Rectangle 4"/>
          <p:cNvSpPr>
            <a:spLocks noGrp="1" noChangeArrowheads="1"/>
          </p:cNvSpPr>
          <p:nvPr>
            <p:ph type="body" idx="1"/>
          </p:nvPr>
        </p:nvSpPr>
        <p:spPr>
          <a:xfrm>
            <a:off x="396875" y="1524000"/>
            <a:ext cx="7896225" cy="4972050"/>
          </a:xfrm>
          <a:ln/>
        </p:spPr>
        <p:txBody>
          <a:bodyPr/>
          <a:lstStyle/>
          <a:p>
            <a:pPr algn="just"/>
            <a:r>
              <a:rPr lang="zh-CN" altLang="en-US" sz="2400" dirty="0"/>
              <a:t>主要知识点</a:t>
            </a:r>
            <a:endParaRPr lang="en-US" altLang="zh-CN" sz="2400" dirty="0"/>
          </a:p>
          <a:p>
            <a:pPr marL="552450" lvl="1" algn="just"/>
            <a:r>
              <a:rPr lang="en-US" altLang="zh-CN" sz="2000" dirty="0"/>
              <a:t>high level and low-level I/O, network programming</a:t>
            </a:r>
          </a:p>
          <a:p>
            <a:pPr marL="552450" lvl="1" algn="just"/>
            <a:r>
              <a:rPr lang="en-US" altLang="zh-CN" sz="2000" dirty="0"/>
              <a:t>Internet services, Web servers</a:t>
            </a:r>
          </a:p>
          <a:p>
            <a:pPr marL="552450" lvl="1" algn="just"/>
            <a:r>
              <a:rPr lang="en-US" altLang="zh-CN" sz="2000" dirty="0"/>
              <a:t>concurrency, concurrent server design, threads</a:t>
            </a:r>
          </a:p>
          <a:p>
            <a:pPr marL="552450" lvl="1" algn="just"/>
            <a:r>
              <a:rPr lang="en-US" altLang="zh-CN" sz="2000" dirty="0"/>
              <a:t>I/O multiplexing with select</a:t>
            </a:r>
          </a:p>
          <a:p>
            <a:pPr marL="152400" algn="just"/>
            <a:r>
              <a:rPr lang="zh-CN" altLang="en-US" sz="2400" dirty="0"/>
              <a:t>涉及领域</a:t>
            </a:r>
            <a:endParaRPr lang="en-US" altLang="zh-CN" sz="2400" dirty="0"/>
          </a:p>
          <a:p>
            <a:pPr marL="552450" lvl="1" algn="just"/>
            <a:r>
              <a:rPr lang="en-US" altLang="zh-CN" sz="2000" dirty="0"/>
              <a:t>networking, OS, and architecture</a:t>
            </a:r>
          </a:p>
          <a:p>
            <a:pPr algn="just"/>
            <a:r>
              <a:rPr lang="zh-CN" altLang="en-US" sz="2400" dirty="0"/>
              <a:t>对应的实验题 </a:t>
            </a:r>
            <a:r>
              <a:rPr lang="en-US" altLang="zh-CN" sz="2400" dirty="0"/>
              <a:t>(Labs)</a:t>
            </a:r>
          </a:p>
          <a:p>
            <a:pPr lvl="1" algn="just"/>
            <a:r>
              <a:rPr lang="en-US" altLang="zh-CN" sz="2000" dirty="0"/>
              <a:t>L8 (</a:t>
            </a:r>
            <a:r>
              <a:rPr lang="en-US" altLang="zh-CN" sz="2000" dirty="0" err="1"/>
              <a:t>proxylab</a:t>
            </a:r>
            <a:r>
              <a:rPr lang="en-US" altLang="zh-CN" sz="2000" dirty="0"/>
              <a:t>): Writing your own Web proxy. </a:t>
            </a:r>
            <a:r>
              <a:rPr lang="en-US" altLang="zh-CN" sz="2000" b="1" dirty="0">
                <a:solidFill>
                  <a:srgbClr val="C00000"/>
                </a:solidFill>
              </a:rPr>
              <a:t>Web</a:t>
            </a:r>
            <a:r>
              <a:rPr lang="zh-CN" altLang="en-US" sz="2000" b="1" dirty="0">
                <a:solidFill>
                  <a:srgbClr val="C00000"/>
                </a:solidFill>
              </a:rPr>
              <a:t>代理实验</a:t>
            </a:r>
            <a:endParaRPr lang="en-US" altLang="zh-CN" sz="2000" b="1" dirty="0"/>
          </a:p>
          <a:p>
            <a:pPr marL="457200" lvl="1" indent="0" algn="just">
              <a:buNone/>
            </a:pPr>
            <a:r>
              <a:rPr lang="en-US" altLang="zh-CN" sz="2000" dirty="0"/>
              <a:t>	</a:t>
            </a:r>
            <a:r>
              <a:rPr lang="zh-CN" altLang="en-US" sz="2000" dirty="0"/>
              <a:t>本实验需要实现一个</a:t>
            </a:r>
            <a:r>
              <a:rPr lang="en-US" altLang="zh-CN" sz="2000" dirty="0"/>
              <a:t>Web</a:t>
            </a:r>
            <a:r>
              <a:rPr lang="zh-CN" altLang="en-US" sz="2000" dirty="0"/>
              <a:t>代理服务，即当</a:t>
            </a:r>
            <a:r>
              <a:rPr lang="en-US" altLang="zh-CN" sz="2000" dirty="0"/>
              <a:t>Web</a:t>
            </a:r>
            <a:r>
              <a:rPr lang="zh-CN" altLang="en-US" sz="2000" dirty="0"/>
              <a:t>浏览器希望访问</a:t>
            </a:r>
            <a:r>
              <a:rPr lang="en-US" altLang="zh-CN" sz="2000" dirty="0"/>
              <a:t>Web</a:t>
            </a:r>
            <a:r>
              <a:rPr lang="zh-CN" altLang="en-US" sz="2000" dirty="0"/>
              <a:t>服务器上的页面时，其实际上是从代理服务器上获取数据。</a:t>
            </a:r>
            <a:endParaRPr lang="en-US" altLang="zh-CN" sz="2000" dirty="0"/>
          </a:p>
          <a:p>
            <a:pPr marL="457200" lvl="1" indent="0" algn="just">
              <a:buNone/>
            </a:pPr>
            <a:r>
              <a:rPr lang="en-US" altLang="zh-CN" sz="2000" dirty="0"/>
              <a:t>	</a:t>
            </a:r>
            <a:r>
              <a:rPr lang="zh-CN" altLang="en-US" sz="2000" dirty="0"/>
              <a:t>该实验帮助学生理解网络程序设计和</a:t>
            </a:r>
            <a:r>
              <a:rPr lang="en-US" altLang="zh-CN" sz="2000" dirty="0"/>
              <a:t>HTTP</a:t>
            </a:r>
            <a:r>
              <a:rPr lang="zh-CN" altLang="en-US" sz="2000" dirty="0"/>
              <a:t>协议的基本原理，并让学生在实践中理解和掌握并发和同步这两个关键的基本概念。</a:t>
            </a:r>
            <a:endParaRPr lang="en-US" altLang="zh-CN" sz="2000" dirty="0"/>
          </a:p>
        </p:txBody>
      </p:sp>
    </p:spTree>
    <p:extLst>
      <p:ext uri="{BB962C8B-B14F-4D97-AF65-F5344CB8AC3E}">
        <p14:creationId xmlns:p14="http://schemas.microsoft.com/office/powerpoint/2010/main" val="2786327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8132">
                                            <p:txEl>
                                              <p:pRg st="0" end="0"/>
                                            </p:txEl>
                                          </p:spTgt>
                                        </p:tgtEl>
                                        <p:attrNameLst>
                                          <p:attrName>style.visibility</p:attrName>
                                        </p:attrNameLst>
                                      </p:cBhvr>
                                      <p:to>
                                        <p:strVal val="visible"/>
                                      </p:to>
                                    </p:set>
                                    <p:animEffect transition="in" filter="fade">
                                      <p:cBhvr>
                                        <p:cTn id="7" dur="500"/>
                                        <p:tgtEl>
                                          <p:spTgt spid="48132">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8132">
                                            <p:txEl>
                                              <p:pRg st="1" end="1"/>
                                            </p:txEl>
                                          </p:spTgt>
                                        </p:tgtEl>
                                        <p:attrNameLst>
                                          <p:attrName>style.visibility</p:attrName>
                                        </p:attrNameLst>
                                      </p:cBhvr>
                                      <p:to>
                                        <p:strVal val="visible"/>
                                      </p:to>
                                    </p:set>
                                    <p:animEffect transition="in" filter="fade">
                                      <p:cBhvr>
                                        <p:cTn id="10" dur="500"/>
                                        <p:tgtEl>
                                          <p:spTgt spid="48132">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8132">
                                            <p:txEl>
                                              <p:pRg st="2" end="2"/>
                                            </p:txEl>
                                          </p:spTgt>
                                        </p:tgtEl>
                                        <p:attrNameLst>
                                          <p:attrName>style.visibility</p:attrName>
                                        </p:attrNameLst>
                                      </p:cBhvr>
                                      <p:to>
                                        <p:strVal val="visible"/>
                                      </p:to>
                                    </p:set>
                                    <p:animEffect transition="in" filter="fade">
                                      <p:cBhvr>
                                        <p:cTn id="13" dur="500"/>
                                        <p:tgtEl>
                                          <p:spTgt spid="48132">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8132">
                                            <p:txEl>
                                              <p:pRg st="3" end="3"/>
                                            </p:txEl>
                                          </p:spTgt>
                                        </p:tgtEl>
                                        <p:attrNameLst>
                                          <p:attrName>style.visibility</p:attrName>
                                        </p:attrNameLst>
                                      </p:cBhvr>
                                      <p:to>
                                        <p:strVal val="visible"/>
                                      </p:to>
                                    </p:set>
                                    <p:animEffect transition="in" filter="fade">
                                      <p:cBhvr>
                                        <p:cTn id="16" dur="500"/>
                                        <p:tgtEl>
                                          <p:spTgt spid="48132">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8132">
                                            <p:txEl>
                                              <p:pRg st="4" end="4"/>
                                            </p:txEl>
                                          </p:spTgt>
                                        </p:tgtEl>
                                        <p:attrNameLst>
                                          <p:attrName>style.visibility</p:attrName>
                                        </p:attrNameLst>
                                      </p:cBhvr>
                                      <p:to>
                                        <p:strVal val="visible"/>
                                      </p:to>
                                    </p:set>
                                    <p:animEffect transition="in" filter="fade">
                                      <p:cBhvr>
                                        <p:cTn id="19" dur="500"/>
                                        <p:tgtEl>
                                          <p:spTgt spid="48132">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48132">
                                            <p:txEl>
                                              <p:pRg st="5" end="5"/>
                                            </p:txEl>
                                          </p:spTgt>
                                        </p:tgtEl>
                                        <p:attrNameLst>
                                          <p:attrName>style.visibility</p:attrName>
                                        </p:attrNameLst>
                                      </p:cBhvr>
                                      <p:to>
                                        <p:strVal val="visible"/>
                                      </p:to>
                                    </p:set>
                                    <p:animEffect transition="in" filter="fade">
                                      <p:cBhvr>
                                        <p:cTn id="24" dur="500"/>
                                        <p:tgtEl>
                                          <p:spTgt spid="48132">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8132">
                                            <p:txEl>
                                              <p:pRg st="6" end="6"/>
                                            </p:txEl>
                                          </p:spTgt>
                                        </p:tgtEl>
                                        <p:attrNameLst>
                                          <p:attrName>style.visibility</p:attrName>
                                        </p:attrNameLst>
                                      </p:cBhvr>
                                      <p:to>
                                        <p:strVal val="visible"/>
                                      </p:to>
                                    </p:set>
                                    <p:animEffect transition="in" filter="fade">
                                      <p:cBhvr>
                                        <p:cTn id="27" dur="500"/>
                                        <p:tgtEl>
                                          <p:spTgt spid="48132">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8132">
                                            <p:txEl>
                                              <p:pRg st="7" end="7"/>
                                            </p:txEl>
                                          </p:spTgt>
                                        </p:tgtEl>
                                        <p:attrNameLst>
                                          <p:attrName>style.visibility</p:attrName>
                                        </p:attrNameLst>
                                      </p:cBhvr>
                                      <p:to>
                                        <p:strVal val="visible"/>
                                      </p:to>
                                    </p:set>
                                    <p:animEffect transition="in" filter="fade">
                                      <p:cBhvr>
                                        <p:cTn id="32" dur="500"/>
                                        <p:tgtEl>
                                          <p:spTgt spid="48132">
                                            <p:txEl>
                                              <p:pRg st="7" end="7"/>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48132">
                                            <p:txEl>
                                              <p:pRg st="8" end="8"/>
                                            </p:txEl>
                                          </p:spTgt>
                                        </p:tgtEl>
                                        <p:attrNameLst>
                                          <p:attrName>style.visibility</p:attrName>
                                        </p:attrNameLst>
                                      </p:cBhvr>
                                      <p:to>
                                        <p:strVal val="visible"/>
                                      </p:to>
                                    </p:set>
                                    <p:animEffect transition="in" filter="fade">
                                      <p:cBhvr>
                                        <p:cTn id="35" dur="500"/>
                                        <p:tgtEl>
                                          <p:spTgt spid="48132">
                                            <p:txEl>
                                              <p:pRg st="8" end="8"/>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48132">
                                            <p:txEl>
                                              <p:pRg st="9" end="9"/>
                                            </p:txEl>
                                          </p:spTgt>
                                        </p:tgtEl>
                                        <p:attrNameLst>
                                          <p:attrName>style.visibility</p:attrName>
                                        </p:attrNameLst>
                                      </p:cBhvr>
                                      <p:to>
                                        <p:strVal val="visible"/>
                                      </p:to>
                                    </p:set>
                                    <p:animEffect transition="in" filter="fade">
                                      <p:cBhvr>
                                        <p:cTn id="38" dur="500"/>
                                        <p:tgtEl>
                                          <p:spTgt spid="48132">
                                            <p:txEl>
                                              <p:pRg st="9" end="9"/>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48132">
                                            <p:txEl>
                                              <p:pRg st="10" end="10"/>
                                            </p:txEl>
                                          </p:spTgt>
                                        </p:tgtEl>
                                        <p:attrNameLst>
                                          <p:attrName>style.visibility</p:attrName>
                                        </p:attrNameLst>
                                      </p:cBhvr>
                                      <p:to>
                                        <p:strVal val="visible"/>
                                      </p:to>
                                    </p:set>
                                    <p:animEffect transition="in" filter="fade">
                                      <p:cBhvr>
                                        <p:cTn id="41" dur="500"/>
                                        <p:tgtEl>
                                          <p:spTgt spid="4813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2"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实验题（</a:t>
            </a:r>
            <a:r>
              <a:rPr lang="en-US" altLang="zh-CN" dirty="0"/>
              <a:t>LAB</a:t>
            </a:r>
            <a:r>
              <a:rPr lang="zh-CN" altLang="en-US" dirty="0"/>
              <a:t>）</a:t>
            </a:r>
          </a:p>
        </p:txBody>
      </p:sp>
      <p:graphicFrame>
        <p:nvGraphicFramePr>
          <p:cNvPr id="4" name="内容占位符 3"/>
          <p:cNvGraphicFramePr>
            <a:graphicFrameLocks noGrp="1"/>
          </p:cNvGraphicFramePr>
          <p:nvPr>
            <p:ph idx="1"/>
            <p:extLst>
              <p:ext uri="{D42A27DB-BD31-4B8C-83A1-F6EECF244321}">
                <p14:modId xmlns:p14="http://schemas.microsoft.com/office/powerpoint/2010/main" val="3827932399"/>
              </p:ext>
            </p:extLst>
          </p:nvPr>
        </p:nvGraphicFramePr>
        <p:xfrm>
          <a:off x="2438400" y="1176069"/>
          <a:ext cx="4648201" cy="2966720"/>
        </p:xfrm>
        <a:graphic>
          <a:graphicData uri="http://schemas.openxmlformats.org/drawingml/2006/table">
            <a:tbl>
              <a:tblPr bandRow="1">
                <a:tableStyleId>{5C22544A-7EE6-4342-B048-85BDC9FD1C3A}</a:tableStyleId>
              </a:tblPr>
              <a:tblGrid>
                <a:gridCol w="685801">
                  <a:extLst>
                    <a:ext uri="{9D8B030D-6E8A-4147-A177-3AD203B41FA5}">
                      <a16:colId xmlns:a16="http://schemas.microsoft.com/office/drawing/2014/main" val="1115741316"/>
                    </a:ext>
                  </a:extLst>
                </a:gridCol>
                <a:gridCol w="1295400">
                  <a:extLst>
                    <a:ext uri="{9D8B030D-6E8A-4147-A177-3AD203B41FA5}">
                      <a16:colId xmlns:a16="http://schemas.microsoft.com/office/drawing/2014/main" val="909472181"/>
                    </a:ext>
                  </a:extLst>
                </a:gridCol>
                <a:gridCol w="2667000">
                  <a:extLst>
                    <a:ext uri="{9D8B030D-6E8A-4147-A177-3AD203B41FA5}">
                      <a16:colId xmlns:a16="http://schemas.microsoft.com/office/drawing/2014/main" val="1115389352"/>
                    </a:ext>
                  </a:extLst>
                </a:gridCol>
              </a:tblGrid>
              <a:tr h="370840">
                <a:tc>
                  <a:txBody>
                    <a:bodyPr/>
                    <a:lstStyle/>
                    <a:p>
                      <a:pPr algn="ctr"/>
                      <a:r>
                        <a:rPr lang="en-US" altLang="zh-CN" dirty="0"/>
                        <a:t>L1</a:t>
                      </a:r>
                      <a:endParaRPr lang="zh-CN" altLang="en-US" dirty="0"/>
                    </a:p>
                  </a:txBody>
                  <a:tcPr/>
                </a:tc>
                <a:tc>
                  <a:txBody>
                    <a:bodyPr/>
                    <a:lstStyle/>
                    <a:p>
                      <a:r>
                        <a:rPr lang="en-US" altLang="zh-CN" dirty="0" err="1"/>
                        <a:t>Datalab</a:t>
                      </a:r>
                      <a:endParaRPr lang="zh-CN" altLang="en-US" dirty="0"/>
                    </a:p>
                  </a:txBody>
                  <a:tcPr/>
                </a:tc>
                <a:tc>
                  <a:txBody>
                    <a:bodyPr/>
                    <a:lstStyle/>
                    <a:p>
                      <a:r>
                        <a:rPr lang="zh-CN" altLang="en-US" dirty="0">
                          <a:latin typeface="等线" panose="02010600030101010101" pitchFamily="2" charset="-122"/>
                          <a:ea typeface="等线" panose="02010600030101010101" pitchFamily="2" charset="-122"/>
                        </a:rPr>
                        <a:t>位级数据操作实验</a:t>
                      </a:r>
                    </a:p>
                  </a:txBody>
                  <a:tcPr/>
                </a:tc>
                <a:extLst>
                  <a:ext uri="{0D108BD9-81ED-4DB2-BD59-A6C34878D82A}">
                    <a16:rowId xmlns:a16="http://schemas.microsoft.com/office/drawing/2014/main" val="224475879"/>
                  </a:ext>
                </a:extLst>
              </a:tr>
              <a:tr h="370840">
                <a:tc>
                  <a:txBody>
                    <a:bodyPr/>
                    <a:lstStyle/>
                    <a:p>
                      <a:pPr algn="ctr"/>
                      <a:r>
                        <a:rPr lang="en-US" altLang="zh-CN" dirty="0"/>
                        <a:t>L2</a:t>
                      </a:r>
                      <a:endParaRPr lang="zh-CN" altLang="en-US" dirty="0"/>
                    </a:p>
                  </a:txBody>
                  <a:tcPr/>
                </a:tc>
                <a:tc>
                  <a:txBody>
                    <a:bodyPr/>
                    <a:lstStyle/>
                    <a:p>
                      <a:r>
                        <a:rPr lang="en-US" altLang="zh-CN" dirty="0" err="1"/>
                        <a:t>Bomblab</a:t>
                      </a:r>
                      <a:endParaRPr lang="zh-CN" altLang="en-US" dirty="0"/>
                    </a:p>
                  </a:txBody>
                  <a:tcPr/>
                </a:tc>
                <a:tc>
                  <a:txBody>
                    <a:bodyPr/>
                    <a:lstStyle/>
                    <a:p>
                      <a:r>
                        <a:rPr lang="zh-CN" altLang="en-US" dirty="0">
                          <a:latin typeface="等线" panose="02010600030101010101" pitchFamily="2" charset="-122"/>
                          <a:ea typeface="等线" panose="02010600030101010101" pitchFamily="2" charset="-122"/>
                        </a:rPr>
                        <a:t>拆解二进制炸弹实验</a:t>
                      </a:r>
                    </a:p>
                  </a:txBody>
                  <a:tcPr/>
                </a:tc>
                <a:extLst>
                  <a:ext uri="{0D108BD9-81ED-4DB2-BD59-A6C34878D82A}">
                    <a16:rowId xmlns:a16="http://schemas.microsoft.com/office/drawing/2014/main" val="2138775640"/>
                  </a:ext>
                </a:extLst>
              </a:tr>
              <a:tr h="370840">
                <a:tc>
                  <a:txBody>
                    <a:bodyPr/>
                    <a:lstStyle/>
                    <a:p>
                      <a:pPr algn="ctr"/>
                      <a:r>
                        <a:rPr lang="en-US" altLang="zh-CN" dirty="0"/>
                        <a:t>L3</a:t>
                      </a:r>
                      <a:endParaRPr lang="zh-CN" altLang="en-US" dirty="0"/>
                    </a:p>
                  </a:txBody>
                  <a:tcPr/>
                </a:tc>
                <a:tc>
                  <a:txBody>
                    <a:bodyPr/>
                    <a:lstStyle/>
                    <a:p>
                      <a:r>
                        <a:rPr lang="en-US" altLang="zh-CN" dirty="0" err="1"/>
                        <a:t>Attacklab</a:t>
                      </a:r>
                      <a:endParaRPr lang="zh-CN" altLang="en-US" dirty="0"/>
                    </a:p>
                  </a:txBody>
                  <a:tcPr/>
                </a:tc>
                <a:tc>
                  <a:txBody>
                    <a:bodyPr/>
                    <a:lstStyle/>
                    <a:p>
                      <a:r>
                        <a:rPr lang="zh-CN" altLang="en-US" dirty="0">
                          <a:latin typeface="等线" panose="02010600030101010101" pitchFamily="2" charset="-122"/>
                          <a:ea typeface="等线" panose="02010600030101010101" pitchFamily="2" charset="-122"/>
                        </a:rPr>
                        <a:t>缓冲区溢出实验</a:t>
                      </a:r>
                    </a:p>
                  </a:txBody>
                  <a:tcPr/>
                </a:tc>
                <a:extLst>
                  <a:ext uri="{0D108BD9-81ED-4DB2-BD59-A6C34878D82A}">
                    <a16:rowId xmlns:a16="http://schemas.microsoft.com/office/drawing/2014/main" val="363910831"/>
                  </a:ext>
                </a:extLst>
              </a:tr>
              <a:tr h="370840">
                <a:tc>
                  <a:txBody>
                    <a:bodyPr/>
                    <a:lstStyle/>
                    <a:p>
                      <a:pPr algn="ctr"/>
                      <a:r>
                        <a:rPr lang="en-US" altLang="zh-CN" dirty="0"/>
                        <a:t>L4</a:t>
                      </a:r>
                      <a:endParaRPr lang="zh-CN" altLang="en-US" dirty="0"/>
                    </a:p>
                  </a:txBody>
                  <a:tcPr/>
                </a:tc>
                <a:tc>
                  <a:txBody>
                    <a:bodyPr/>
                    <a:lstStyle/>
                    <a:p>
                      <a:r>
                        <a:rPr lang="en-US" altLang="zh-CN" dirty="0" err="1"/>
                        <a:t>Archlab</a:t>
                      </a:r>
                      <a:endParaRPr lang="zh-CN" altLang="en-US" dirty="0"/>
                    </a:p>
                  </a:txBody>
                  <a:tcPr/>
                </a:tc>
                <a:tc>
                  <a:txBody>
                    <a:bodyPr/>
                    <a:lstStyle/>
                    <a:p>
                      <a:r>
                        <a:rPr lang="zh-CN" altLang="en-US" dirty="0">
                          <a:latin typeface="等线" panose="02010600030101010101" pitchFamily="2" charset="-122"/>
                          <a:ea typeface="等线" panose="02010600030101010101" pitchFamily="2" charset="-122"/>
                        </a:rPr>
                        <a:t>处理器结构实验</a:t>
                      </a:r>
                    </a:p>
                  </a:txBody>
                  <a:tcPr/>
                </a:tc>
                <a:extLst>
                  <a:ext uri="{0D108BD9-81ED-4DB2-BD59-A6C34878D82A}">
                    <a16:rowId xmlns:a16="http://schemas.microsoft.com/office/drawing/2014/main" val="4054244343"/>
                  </a:ext>
                </a:extLst>
              </a:tr>
              <a:tr h="370840">
                <a:tc>
                  <a:txBody>
                    <a:bodyPr/>
                    <a:lstStyle/>
                    <a:p>
                      <a:pPr algn="ctr"/>
                      <a:r>
                        <a:rPr lang="en-US" altLang="zh-CN" dirty="0"/>
                        <a:t>L5</a:t>
                      </a:r>
                      <a:endParaRPr lang="zh-CN" altLang="en-US" dirty="0"/>
                    </a:p>
                  </a:txBody>
                  <a:tcPr/>
                </a:tc>
                <a:tc>
                  <a:txBody>
                    <a:bodyPr/>
                    <a:lstStyle/>
                    <a:p>
                      <a:r>
                        <a:rPr lang="en-US" altLang="zh-CN" dirty="0" err="1"/>
                        <a:t>Cachelab</a:t>
                      </a:r>
                      <a:endParaRPr lang="zh-CN" altLang="en-US" dirty="0"/>
                    </a:p>
                  </a:txBody>
                  <a:tcPr/>
                </a:tc>
                <a:tc>
                  <a:txBody>
                    <a:bodyPr/>
                    <a:lstStyle/>
                    <a:p>
                      <a:r>
                        <a:rPr lang="zh-CN" altLang="en-US" dirty="0">
                          <a:latin typeface="等线" panose="02010600030101010101" pitchFamily="2" charset="-122"/>
                          <a:ea typeface="等线" panose="02010600030101010101" pitchFamily="2" charset="-122"/>
                        </a:rPr>
                        <a:t>性能优化实验</a:t>
                      </a:r>
                    </a:p>
                  </a:txBody>
                  <a:tcPr/>
                </a:tc>
                <a:extLst>
                  <a:ext uri="{0D108BD9-81ED-4DB2-BD59-A6C34878D82A}">
                    <a16:rowId xmlns:a16="http://schemas.microsoft.com/office/drawing/2014/main" val="2708242515"/>
                  </a:ext>
                </a:extLst>
              </a:tr>
              <a:tr h="370840">
                <a:tc>
                  <a:txBody>
                    <a:bodyPr/>
                    <a:lstStyle/>
                    <a:p>
                      <a:pPr algn="ctr"/>
                      <a:r>
                        <a:rPr lang="en-US" altLang="zh-CN" dirty="0"/>
                        <a:t>L6</a:t>
                      </a:r>
                      <a:endParaRPr lang="zh-CN" altLang="en-US" dirty="0"/>
                    </a:p>
                  </a:txBody>
                  <a:tcPr/>
                </a:tc>
                <a:tc>
                  <a:txBody>
                    <a:bodyPr/>
                    <a:lstStyle/>
                    <a:p>
                      <a:r>
                        <a:rPr lang="en-US" altLang="zh-CN" dirty="0" err="1"/>
                        <a:t>Tshlab</a:t>
                      </a:r>
                      <a:endParaRPr lang="zh-CN" altLang="en-US" dirty="0"/>
                    </a:p>
                  </a:txBody>
                  <a:tcPr/>
                </a:tc>
                <a:tc>
                  <a:txBody>
                    <a:bodyPr/>
                    <a:lstStyle/>
                    <a:p>
                      <a:r>
                        <a:rPr lang="zh-CN" altLang="en-US" dirty="0">
                          <a:latin typeface="等线" panose="02010600030101010101" pitchFamily="2" charset="-122"/>
                          <a:ea typeface="等线" panose="02010600030101010101" pitchFamily="2" charset="-122"/>
                        </a:rPr>
                        <a:t>定制</a:t>
                      </a:r>
                      <a:r>
                        <a:rPr lang="en-US" altLang="zh-CN" dirty="0">
                          <a:latin typeface="等线" panose="02010600030101010101" pitchFamily="2" charset="-122"/>
                          <a:ea typeface="等线" panose="02010600030101010101" pitchFamily="2" charset="-122"/>
                        </a:rPr>
                        <a:t>shell</a:t>
                      </a:r>
                      <a:r>
                        <a:rPr lang="zh-CN" altLang="en-US" dirty="0">
                          <a:latin typeface="等线" panose="02010600030101010101" pitchFamily="2" charset="-122"/>
                          <a:ea typeface="等线" panose="02010600030101010101" pitchFamily="2" charset="-122"/>
                        </a:rPr>
                        <a:t>程序实验</a:t>
                      </a:r>
                    </a:p>
                  </a:txBody>
                  <a:tcPr/>
                </a:tc>
                <a:extLst>
                  <a:ext uri="{0D108BD9-81ED-4DB2-BD59-A6C34878D82A}">
                    <a16:rowId xmlns:a16="http://schemas.microsoft.com/office/drawing/2014/main" val="1767256799"/>
                  </a:ext>
                </a:extLst>
              </a:tr>
              <a:tr h="370840">
                <a:tc>
                  <a:txBody>
                    <a:bodyPr/>
                    <a:lstStyle/>
                    <a:p>
                      <a:pPr algn="ctr"/>
                      <a:r>
                        <a:rPr lang="en-US" altLang="zh-CN" dirty="0"/>
                        <a:t>L7</a:t>
                      </a:r>
                      <a:endParaRPr lang="zh-CN" altLang="en-US" dirty="0"/>
                    </a:p>
                  </a:txBody>
                  <a:tcPr/>
                </a:tc>
                <a:tc>
                  <a:txBody>
                    <a:bodyPr/>
                    <a:lstStyle/>
                    <a:p>
                      <a:r>
                        <a:rPr lang="en-US" altLang="zh-CN" dirty="0" err="1"/>
                        <a:t>Malloclab</a:t>
                      </a:r>
                      <a:endParaRPr lang="zh-CN" altLang="en-US" dirty="0"/>
                    </a:p>
                  </a:txBody>
                  <a:tcPr/>
                </a:tc>
                <a:tc>
                  <a:txBody>
                    <a:bodyPr/>
                    <a:lstStyle/>
                    <a:p>
                      <a:r>
                        <a:rPr lang="zh-CN" altLang="en-US" dirty="0">
                          <a:latin typeface="等线" panose="02010600030101010101" pitchFamily="2" charset="-122"/>
                          <a:ea typeface="等线" panose="02010600030101010101" pitchFamily="2" charset="-122"/>
                        </a:rPr>
                        <a:t>动态内存管理实验</a:t>
                      </a:r>
                    </a:p>
                  </a:txBody>
                  <a:tcPr/>
                </a:tc>
                <a:extLst>
                  <a:ext uri="{0D108BD9-81ED-4DB2-BD59-A6C34878D82A}">
                    <a16:rowId xmlns:a16="http://schemas.microsoft.com/office/drawing/2014/main" val="3770219343"/>
                  </a:ext>
                </a:extLst>
              </a:tr>
              <a:tr h="370840">
                <a:tc>
                  <a:txBody>
                    <a:bodyPr/>
                    <a:lstStyle/>
                    <a:p>
                      <a:pPr algn="ctr"/>
                      <a:r>
                        <a:rPr lang="en-US" altLang="zh-CN" dirty="0"/>
                        <a:t>L8</a:t>
                      </a:r>
                      <a:endParaRPr lang="zh-CN" altLang="en-US" dirty="0"/>
                    </a:p>
                  </a:txBody>
                  <a:tcPr/>
                </a:tc>
                <a:tc>
                  <a:txBody>
                    <a:bodyPr/>
                    <a:lstStyle/>
                    <a:p>
                      <a:r>
                        <a:rPr lang="en-US" altLang="zh-CN" dirty="0" err="1"/>
                        <a:t>Proxylab</a:t>
                      </a:r>
                      <a:endParaRPr lang="zh-CN" altLang="en-US" dirty="0"/>
                    </a:p>
                  </a:txBody>
                  <a:tcPr/>
                </a:tc>
                <a:tc>
                  <a:txBody>
                    <a:bodyPr/>
                    <a:lstStyle/>
                    <a:p>
                      <a:r>
                        <a:rPr lang="en-US" altLang="zh-CN" dirty="0">
                          <a:latin typeface="等线" panose="02010600030101010101" pitchFamily="2" charset="-122"/>
                          <a:ea typeface="等线" panose="02010600030101010101" pitchFamily="2" charset="-122"/>
                        </a:rPr>
                        <a:t>Web</a:t>
                      </a:r>
                      <a:r>
                        <a:rPr lang="zh-CN" altLang="en-US" dirty="0">
                          <a:latin typeface="等线" panose="02010600030101010101" pitchFamily="2" charset="-122"/>
                          <a:ea typeface="等线" panose="02010600030101010101" pitchFamily="2" charset="-122"/>
                        </a:rPr>
                        <a:t>代理实验</a:t>
                      </a:r>
                    </a:p>
                  </a:txBody>
                  <a:tcPr/>
                </a:tc>
                <a:extLst>
                  <a:ext uri="{0D108BD9-81ED-4DB2-BD59-A6C34878D82A}">
                    <a16:rowId xmlns:a16="http://schemas.microsoft.com/office/drawing/2014/main" val="2665564324"/>
                  </a:ext>
                </a:extLst>
              </a:tr>
            </a:tbl>
          </a:graphicData>
        </a:graphic>
      </p:graphicFrame>
      <p:sp>
        <p:nvSpPr>
          <p:cNvPr id="5" name="内容占位符 2"/>
          <p:cNvSpPr txBox="1">
            <a:spLocks/>
          </p:cNvSpPr>
          <p:nvPr/>
        </p:nvSpPr>
        <p:spPr bwMode="auto">
          <a:xfrm>
            <a:off x="609600" y="4191000"/>
            <a:ext cx="8229600" cy="2514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990000"/>
              </a:buClr>
              <a:buSzPct val="60000"/>
              <a:buFont typeface="Wingdings 2" pitchFamily="18" charset="2"/>
              <a:buChar char="¢"/>
              <a:defRPr sz="2800" b="1" baseline="0">
                <a:solidFill>
                  <a:schemeClr val="tx1"/>
                </a:solidFill>
                <a:latin typeface="Calibri" pitchFamily="34" charset="0"/>
                <a:ea typeface="黑体" pitchFamily="49" charset="-122"/>
                <a:cs typeface="+mn-cs"/>
              </a:defRPr>
            </a:lvl1pPr>
            <a:lvl2pPr marL="742950" indent="-285750" algn="l" rtl="0" eaLnBrk="1" fontAlgn="base" hangingPunct="1">
              <a:spcBef>
                <a:spcPct val="20000"/>
              </a:spcBef>
              <a:spcAft>
                <a:spcPct val="0"/>
              </a:spcAft>
              <a:buClr>
                <a:srgbClr val="990000"/>
              </a:buClr>
              <a:buSzPct val="110000"/>
              <a:buFont typeface="Wingdings" pitchFamily="2" charset="2"/>
              <a:buChar char="§"/>
              <a:defRPr sz="2400" baseline="0">
                <a:solidFill>
                  <a:schemeClr val="tx1"/>
                </a:solidFill>
                <a:latin typeface="Calibri" pitchFamily="34" charset="0"/>
                <a:ea typeface="黑体" pitchFamily="49" charset="-122"/>
              </a:defRPr>
            </a:lvl2pPr>
            <a:lvl3pPr marL="1143000" indent="-228600" algn="l" rtl="0" eaLnBrk="1" fontAlgn="base" hangingPunct="1">
              <a:spcBef>
                <a:spcPct val="20000"/>
              </a:spcBef>
              <a:spcAft>
                <a:spcPct val="0"/>
              </a:spcAft>
              <a:buSzPct val="80000"/>
              <a:buFont typeface="Wingdings" pitchFamily="2" charset="2"/>
              <a:buChar char="§"/>
              <a:defRPr sz="2000" baseline="0">
                <a:solidFill>
                  <a:schemeClr val="tx1"/>
                </a:solidFill>
                <a:latin typeface="Calibri" pitchFamily="34" charset="0"/>
                <a:ea typeface="黑体" pitchFamily="49" charset="-122"/>
              </a:defRPr>
            </a:lvl3pPr>
            <a:lvl4pPr marL="1600200" indent="-228600" algn="l" rtl="0" eaLnBrk="1" fontAlgn="base" hangingPunct="1">
              <a:spcBef>
                <a:spcPct val="20000"/>
              </a:spcBef>
              <a:spcAft>
                <a:spcPct val="0"/>
              </a:spcAft>
              <a:buChar char="–"/>
              <a:defRPr sz="2000" baseline="0">
                <a:solidFill>
                  <a:schemeClr val="tx1"/>
                </a:solidFill>
                <a:latin typeface="Calibri" pitchFamily="34" charset="0"/>
                <a:ea typeface="黑体" pitchFamily="49" charset="-122"/>
              </a:defRPr>
            </a:lvl4pPr>
            <a:lvl5pPr marL="2057400" indent="-228600" algn="l" rtl="0" eaLnBrk="1" fontAlgn="base" hangingPunct="1">
              <a:spcBef>
                <a:spcPct val="20000"/>
              </a:spcBef>
              <a:spcAft>
                <a:spcPct val="0"/>
              </a:spcAft>
              <a:buChar char="»"/>
              <a:defRPr sz="2000" baseline="0">
                <a:solidFill>
                  <a:schemeClr val="tx1"/>
                </a:solidFill>
                <a:latin typeface="Calibri" pitchFamily="34" charset="0"/>
                <a:ea typeface="黑体" pitchFamily="49" charset="-122"/>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a:lstStyle>
          <a:p>
            <a:r>
              <a:rPr lang="zh-CN" altLang="en-US" sz="2400" kern="0" dirty="0"/>
              <a:t>说明：</a:t>
            </a:r>
            <a:endParaRPr lang="en-US" altLang="zh-CN" sz="2400" kern="0" dirty="0"/>
          </a:p>
          <a:p>
            <a:pPr lvl="1"/>
            <a:r>
              <a:rPr lang="zh-CN" altLang="en-US" sz="2000" b="0" kern="0" dirty="0"/>
              <a:t>使用</a:t>
            </a:r>
            <a:r>
              <a:rPr lang="en-US" altLang="zh-CN" sz="2000" b="0" kern="0" dirty="0" err="1"/>
              <a:t>Autolab</a:t>
            </a:r>
            <a:r>
              <a:rPr lang="zh-CN" altLang="en-US" sz="2000" b="0" kern="0" dirty="0"/>
              <a:t>下载和提交，注意提交版本数量有限制（通常</a:t>
            </a:r>
            <a:r>
              <a:rPr lang="en-US" altLang="zh-CN" sz="2000" b="0" kern="0" dirty="0"/>
              <a:t>16</a:t>
            </a:r>
            <a:r>
              <a:rPr lang="zh-CN" altLang="en-US" sz="2000" b="0" kern="0" dirty="0"/>
              <a:t>个）</a:t>
            </a:r>
          </a:p>
          <a:p>
            <a:pPr lvl="1"/>
            <a:r>
              <a:rPr lang="zh-CN" altLang="en-US" sz="2000" b="0" kern="0" dirty="0"/>
              <a:t>发布时间通常为对应的大班课后</a:t>
            </a:r>
            <a:endParaRPr lang="en-US" altLang="zh-CN" sz="2000" b="0" kern="0" dirty="0"/>
          </a:p>
          <a:p>
            <a:pPr lvl="1"/>
            <a:r>
              <a:rPr lang="zh-CN" altLang="en-US" sz="2000" b="0" kern="0" dirty="0"/>
              <a:t>截止时间通常为</a:t>
            </a:r>
            <a:r>
              <a:rPr lang="en-US" altLang="zh-CN" sz="2000" b="0" kern="0" dirty="0"/>
              <a:t>14</a:t>
            </a:r>
            <a:r>
              <a:rPr lang="zh-CN" altLang="en-US" sz="2000" b="0" kern="0" dirty="0"/>
              <a:t>天后的</a:t>
            </a:r>
            <a:r>
              <a:rPr lang="en-US" altLang="zh-CN" sz="2000" b="0" kern="0" dirty="0"/>
              <a:t>23:59</a:t>
            </a:r>
          </a:p>
          <a:p>
            <a:pPr lvl="1"/>
            <a:r>
              <a:rPr lang="zh-CN" altLang="en-US" sz="2000" b="0" kern="0" dirty="0"/>
              <a:t>具体要求以每个</a:t>
            </a:r>
            <a:r>
              <a:rPr lang="en-US" altLang="zh-CN" sz="2000" b="0" kern="0" dirty="0"/>
              <a:t>LAB</a:t>
            </a:r>
            <a:r>
              <a:rPr lang="zh-CN" altLang="en-US" sz="2000" b="0" kern="0" dirty="0"/>
              <a:t>的发布说明为准</a:t>
            </a:r>
            <a:endParaRPr lang="en-US" altLang="zh-CN" sz="2000" b="0" kern="0" dirty="0"/>
          </a:p>
          <a:p>
            <a:pPr lvl="1"/>
            <a:r>
              <a:rPr lang="zh-CN" altLang="en-US" sz="2000" b="0" kern="0" dirty="0"/>
              <a:t>第一次小班课上会讲解</a:t>
            </a:r>
            <a:r>
              <a:rPr lang="en-US" altLang="zh-CN" sz="2000" b="0" kern="0" dirty="0"/>
              <a:t>LAB</a:t>
            </a:r>
            <a:r>
              <a:rPr lang="zh-CN" altLang="en-US" sz="2000" b="0" kern="0" dirty="0"/>
              <a:t>相关的基本操作</a:t>
            </a:r>
            <a:endParaRPr lang="en-US" altLang="zh-CN" sz="2000" b="0" kern="0" dirty="0"/>
          </a:p>
        </p:txBody>
      </p:sp>
    </p:spTree>
    <p:extLst>
      <p:ext uri="{BB962C8B-B14F-4D97-AF65-F5344CB8AC3E}">
        <p14:creationId xmlns:p14="http://schemas.microsoft.com/office/powerpoint/2010/main" val="194294287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470EAA4-67A0-4651-B863-84D8FCDA6F9E}"/>
              </a:ext>
            </a:extLst>
          </p:cNvPr>
          <p:cNvSpPr>
            <a:spLocks noGrp="1"/>
          </p:cNvSpPr>
          <p:nvPr>
            <p:ph type="title"/>
          </p:nvPr>
        </p:nvSpPr>
        <p:spPr/>
        <p:txBody>
          <a:bodyPr/>
          <a:lstStyle/>
          <a:p>
            <a:r>
              <a:rPr lang="zh-CN" altLang="en-US" dirty="0"/>
              <a:t>每个实验必须独立完成</a:t>
            </a:r>
            <a:r>
              <a:rPr lang="zh-CN" altLang="en-US" sz="3200" dirty="0">
                <a:solidFill>
                  <a:srgbClr val="C00000"/>
                </a:solidFill>
              </a:rPr>
              <a:t>（不得由</a:t>
            </a:r>
            <a:r>
              <a:rPr lang="en-US" altLang="zh-CN" sz="3200" dirty="0">
                <a:solidFill>
                  <a:srgbClr val="C00000"/>
                </a:solidFill>
              </a:rPr>
              <a:t>AI</a:t>
            </a:r>
            <a:r>
              <a:rPr lang="zh-CN" altLang="en-US" sz="3200" dirty="0">
                <a:solidFill>
                  <a:srgbClr val="C00000"/>
                </a:solidFill>
              </a:rPr>
              <a:t>代做）</a:t>
            </a:r>
            <a:endParaRPr lang="zh-CN" altLang="en-US" dirty="0">
              <a:solidFill>
                <a:srgbClr val="C00000"/>
              </a:solidFill>
            </a:endParaRPr>
          </a:p>
        </p:txBody>
      </p:sp>
      <p:sp>
        <p:nvSpPr>
          <p:cNvPr id="3" name="内容占位符 2">
            <a:extLst>
              <a:ext uri="{FF2B5EF4-FFF2-40B4-BE49-F238E27FC236}">
                <a16:creationId xmlns:a16="http://schemas.microsoft.com/office/drawing/2014/main" id="{42EA8EF8-B219-4AF8-80E0-1F1A041A16CE}"/>
              </a:ext>
            </a:extLst>
          </p:cNvPr>
          <p:cNvSpPr>
            <a:spLocks noGrp="1"/>
          </p:cNvSpPr>
          <p:nvPr>
            <p:ph idx="1"/>
          </p:nvPr>
        </p:nvSpPr>
        <p:spPr/>
        <p:txBody>
          <a:bodyPr/>
          <a:lstStyle/>
          <a:p>
            <a:r>
              <a:rPr lang="zh-CN" altLang="en-US" dirty="0"/>
              <a:t>每次</a:t>
            </a:r>
            <a:r>
              <a:rPr lang="en-US" altLang="zh-CN" dirty="0"/>
              <a:t>LAB</a:t>
            </a:r>
            <a:r>
              <a:rPr lang="zh-CN" altLang="en-US" dirty="0"/>
              <a:t>都有可能抽查代码重合度，对比对象包括本次作业、往年作业和网上代码</a:t>
            </a:r>
            <a:endParaRPr lang="en-US" altLang="zh-CN" dirty="0"/>
          </a:p>
          <a:p>
            <a:endParaRPr lang="en-US" altLang="zh-CN" sz="2400" b="0" kern="0" dirty="0"/>
          </a:p>
          <a:p>
            <a:r>
              <a:rPr lang="zh-CN" altLang="en-US" dirty="0"/>
              <a:t>如果发现抄袭，根据严重程度，可能的后果包括但不限于：</a:t>
            </a:r>
            <a:endParaRPr lang="en-US" altLang="zh-CN" dirty="0"/>
          </a:p>
          <a:p>
            <a:pPr lvl="1"/>
            <a:r>
              <a:rPr lang="zh-CN" altLang="en-US" kern="0" dirty="0">
                <a:solidFill>
                  <a:srgbClr val="C00000"/>
                </a:solidFill>
              </a:rPr>
              <a:t>本次</a:t>
            </a:r>
            <a:r>
              <a:rPr lang="en-US" altLang="zh-CN" kern="0" dirty="0">
                <a:solidFill>
                  <a:srgbClr val="C00000"/>
                </a:solidFill>
              </a:rPr>
              <a:t>LAB 0</a:t>
            </a:r>
            <a:r>
              <a:rPr lang="zh-CN" altLang="en-US" kern="0" dirty="0">
                <a:solidFill>
                  <a:srgbClr val="C00000"/>
                </a:solidFill>
              </a:rPr>
              <a:t>分</a:t>
            </a:r>
            <a:endParaRPr lang="en-US" altLang="zh-CN" kern="0" dirty="0">
              <a:solidFill>
                <a:srgbClr val="C00000"/>
              </a:solidFill>
            </a:endParaRPr>
          </a:p>
          <a:p>
            <a:pPr lvl="1"/>
            <a:r>
              <a:rPr lang="zh-CN" altLang="en-US" kern="0" dirty="0">
                <a:solidFill>
                  <a:srgbClr val="C00000"/>
                </a:solidFill>
              </a:rPr>
              <a:t>全部</a:t>
            </a:r>
            <a:r>
              <a:rPr lang="en-US" altLang="zh-CN" kern="0" dirty="0">
                <a:solidFill>
                  <a:srgbClr val="C00000"/>
                </a:solidFill>
              </a:rPr>
              <a:t>LAB 0</a:t>
            </a:r>
            <a:r>
              <a:rPr lang="zh-CN" altLang="en-US" kern="0" dirty="0">
                <a:solidFill>
                  <a:srgbClr val="C00000"/>
                </a:solidFill>
              </a:rPr>
              <a:t>分</a:t>
            </a:r>
            <a:endParaRPr lang="en-US" altLang="zh-CN" kern="0" dirty="0">
              <a:solidFill>
                <a:srgbClr val="C00000"/>
              </a:solidFill>
            </a:endParaRPr>
          </a:p>
          <a:p>
            <a:pPr lvl="1"/>
            <a:r>
              <a:rPr lang="zh-CN" altLang="en-US" kern="0" dirty="0">
                <a:solidFill>
                  <a:srgbClr val="C00000"/>
                </a:solidFill>
              </a:rPr>
              <a:t>本课程不及格</a:t>
            </a:r>
            <a:endParaRPr lang="en-US" altLang="zh-CN" kern="0" dirty="0">
              <a:solidFill>
                <a:srgbClr val="C00000"/>
              </a:solidFill>
            </a:endParaRPr>
          </a:p>
          <a:p>
            <a:pPr lvl="1"/>
            <a:endParaRPr lang="en-US" altLang="zh-CN" sz="2200" dirty="0">
              <a:solidFill>
                <a:srgbClr val="C00000"/>
              </a:solidFill>
            </a:endParaRPr>
          </a:p>
          <a:p>
            <a:r>
              <a:rPr lang="zh-CN" altLang="en-US" dirty="0"/>
              <a:t>提供代码的学生同样处罚</a:t>
            </a:r>
          </a:p>
        </p:txBody>
      </p:sp>
    </p:spTree>
    <p:extLst>
      <p:ext uri="{BB962C8B-B14F-4D97-AF65-F5344CB8AC3E}">
        <p14:creationId xmlns:p14="http://schemas.microsoft.com/office/powerpoint/2010/main" val="327721284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title"/>
          </p:nvPr>
        </p:nvSpPr>
        <p:spPr/>
        <p:txBody>
          <a:bodyPr/>
          <a:lstStyle/>
          <a:p>
            <a:r>
              <a:rPr lang="zh-CN" altLang="en-US" dirty="0"/>
              <a:t>主要内容</a:t>
            </a:r>
            <a:endParaRPr lang="en-US" dirty="0"/>
          </a:p>
        </p:txBody>
      </p:sp>
      <p:sp>
        <p:nvSpPr>
          <p:cNvPr id="5124" name="Rectangle 4"/>
          <p:cNvSpPr>
            <a:spLocks noGrp="1" noChangeArrowheads="1"/>
          </p:cNvSpPr>
          <p:nvPr>
            <p:ph type="body" idx="1"/>
          </p:nvPr>
        </p:nvSpPr>
        <p:spPr>
          <a:xfrm>
            <a:off x="381000" y="1397000"/>
            <a:ext cx="8382000" cy="4927600"/>
          </a:xfrm>
        </p:spPr>
        <p:txBody>
          <a:bodyPr/>
          <a:lstStyle/>
          <a:p>
            <a:pPr>
              <a:lnSpc>
                <a:spcPct val="150000"/>
              </a:lnSpc>
              <a:spcBef>
                <a:spcPts val="0"/>
              </a:spcBef>
            </a:pPr>
            <a:r>
              <a:rPr lang="zh-CN" altLang="en-US" sz="3200" dirty="0"/>
              <a:t>课程起源</a:t>
            </a:r>
            <a:endParaRPr lang="en-US" altLang="zh-CN" sz="3200" dirty="0"/>
          </a:p>
          <a:p>
            <a:pPr>
              <a:lnSpc>
                <a:spcPct val="150000"/>
              </a:lnSpc>
              <a:spcBef>
                <a:spcPts val="0"/>
              </a:spcBef>
            </a:pPr>
            <a:r>
              <a:rPr lang="zh-CN" altLang="en-US" sz="3200" dirty="0"/>
              <a:t>课程规划 </a:t>
            </a:r>
            <a:endParaRPr lang="en-US" altLang="zh-CN" sz="3200" dirty="0"/>
          </a:p>
          <a:p>
            <a:pPr>
              <a:lnSpc>
                <a:spcPct val="150000"/>
              </a:lnSpc>
              <a:spcBef>
                <a:spcPts val="0"/>
              </a:spcBef>
            </a:pPr>
            <a:r>
              <a:rPr lang="zh-CN" altLang="en-US" sz="3200" dirty="0"/>
              <a:t>五个有趣的现实问题 </a:t>
            </a:r>
            <a:endParaRPr lang="en-US" sz="3200" dirty="0"/>
          </a:p>
          <a:p>
            <a:pPr>
              <a:lnSpc>
                <a:spcPct val="150000"/>
              </a:lnSpc>
              <a:spcBef>
                <a:spcPts val="0"/>
              </a:spcBef>
            </a:pPr>
            <a:r>
              <a:rPr lang="zh-CN" altLang="en-US" sz="3200" dirty="0"/>
              <a:t>课程主体内容</a:t>
            </a:r>
            <a:endParaRPr lang="en-US" altLang="zh-CN" sz="3200" dirty="0"/>
          </a:p>
          <a:p>
            <a:pPr>
              <a:lnSpc>
                <a:spcPct val="150000"/>
              </a:lnSpc>
              <a:spcBef>
                <a:spcPts val="0"/>
              </a:spcBef>
            </a:pPr>
            <a:r>
              <a:rPr lang="zh-CN" altLang="en-US" sz="3200" dirty="0"/>
              <a:t>注意事项</a:t>
            </a:r>
            <a:br>
              <a:rPr lang="en-US" altLang="zh-CN" sz="3200" dirty="0"/>
            </a:br>
            <a:endParaRPr lang="en-US" sz="3200" dirty="0"/>
          </a:p>
        </p:txBody>
      </p:sp>
      <p:sp>
        <p:nvSpPr>
          <p:cNvPr id="4" name="箭头: 左 3">
            <a:extLst>
              <a:ext uri="{FF2B5EF4-FFF2-40B4-BE49-F238E27FC236}">
                <a16:creationId xmlns:a16="http://schemas.microsoft.com/office/drawing/2014/main" id="{ABB736E7-A473-4DFC-AE53-72E3B6113249}"/>
              </a:ext>
            </a:extLst>
          </p:cNvPr>
          <p:cNvSpPr/>
          <p:nvPr/>
        </p:nvSpPr>
        <p:spPr bwMode="auto">
          <a:xfrm>
            <a:off x="2590800" y="4559300"/>
            <a:ext cx="609600" cy="457200"/>
          </a:xfrm>
          <a:prstGeom prst="leftArrow">
            <a:avLst/>
          </a:prstGeom>
          <a:solidFill>
            <a:srgbClr val="C00000"/>
          </a:solidFill>
          <a:ln w="25400" cap="flat" cmpd="sng" algn="ctr">
            <a:noFill/>
            <a:prstDash val="solid"/>
            <a:round/>
            <a:headEnd type="none" w="med" len="med"/>
            <a:tailEnd type="triangl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2400" b="1" i="0" u="none" strike="noStrike" cap="none" normalizeH="0" baseline="0">
              <a:ln>
                <a:noFill/>
              </a:ln>
              <a:solidFill>
                <a:schemeClr val="tx1"/>
              </a:solidFill>
              <a:latin typeface="Arial Narrow" pitchFamily="34" charset="0"/>
            </a:endParaRPr>
          </a:p>
        </p:txBody>
      </p:sp>
    </p:spTree>
    <p:extLst>
      <p:ext uri="{BB962C8B-B14F-4D97-AF65-F5344CB8AC3E}">
        <p14:creationId xmlns:p14="http://schemas.microsoft.com/office/powerpoint/2010/main" val="376869124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课程主页</a:t>
            </a: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57018" y="1346200"/>
            <a:ext cx="8516472" cy="4826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内容占位符 2"/>
          <p:cNvSpPr txBox="1">
            <a:spLocks/>
          </p:cNvSpPr>
          <p:nvPr/>
        </p:nvSpPr>
        <p:spPr bwMode="auto">
          <a:xfrm>
            <a:off x="2961255" y="715078"/>
            <a:ext cx="5722495" cy="63112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990000"/>
              </a:buClr>
              <a:buSzPct val="60000"/>
              <a:buFont typeface="Wingdings 2" pitchFamily="18" charset="2"/>
              <a:buChar char="¢"/>
              <a:defRPr sz="2400" b="1" baseline="0">
                <a:solidFill>
                  <a:schemeClr val="tx1"/>
                </a:solidFill>
                <a:latin typeface="Calibri" pitchFamily="34" charset="0"/>
                <a:ea typeface="黑体" pitchFamily="49" charset="-122"/>
                <a:cs typeface="+mn-cs"/>
              </a:defRPr>
            </a:lvl1pPr>
            <a:lvl2pPr marL="742950" indent="-285750" algn="l" rtl="0" eaLnBrk="1" fontAlgn="base" hangingPunct="1">
              <a:spcBef>
                <a:spcPct val="20000"/>
              </a:spcBef>
              <a:spcAft>
                <a:spcPct val="0"/>
              </a:spcAft>
              <a:buClr>
                <a:srgbClr val="990000"/>
              </a:buClr>
              <a:buSzPct val="110000"/>
              <a:buFont typeface="Wingdings" pitchFamily="2" charset="2"/>
              <a:buChar char="§"/>
              <a:defRPr sz="2000" baseline="0">
                <a:solidFill>
                  <a:schemeClr val="tx1"/>
                </a:solidFill>
                <a:latin typeface="Calibri" pitchFamily="34" charset="0"/>
                <a:ea typeface="黑体" pitchFamily="49" charset="-122"/>
              </a:defRPr>
            </a:lvl2pPr>
            <a:lvl3pPr marL="1143000" indent="-228600" algn="l" rtl="0" eaLnBrk="1" fontAlgn="base" hangingPunct="1">
              <a:spcBef>
                <a:spcPct val="20000"/>
              </a:spcBef>
              <a:spcAft>
                <a:spcPct val="0"/>
              </a:spcAft>
              <a:buSzPct val="80000"/>
              <a:buFont typeface="Wingdings" pitchFamily="2" charset="2"/>
              <a:buChar char="§"/>
              <a:defRPr sz="2000" baseline="0">
                <a:solidFill>
                  <a:schemeClr val="tx1"/>
                </a:solidFill>
                <a:latin typeface="Calibri" pitchFamily="34" charset="0"/>
                <a:ea typeface="黑体" pitchFamily="49" charset="-122"/>
              </a:defRPr>
            </a:lvl3pPr>
            <a:lvl4pPr marL="1600200" indent="-228600" algn="l" rtl="0" eaLnBrk="1" fontAlgn="base" hangingPunct="1">
              <a:spcBef>
                <a:spcPct val="20000"/>
              </a:spcBef>
              <a:spcAft>
                <a:spcPct val="0"/>
              </a:spcAft>
              <a:buChar char="–"/>
              <a:defRPr sz="2000" baseline="0">
                <a:solidFill>
                  <a:schemeClr val="tx1"/>
                </a:solidFill>
                <a:latin typeface="Calibri" pitchFamily="34" charset="0"/>
                <a:ea typeface="黑体" pitchFamily="49" charset="-122"/>
              </a:defRPr>
            </a:lvl4pPr>
            <a:lvl5pPr marL="2057400" indent="-228600" algn="l" rtl="0" eaLnBrk="1" fontAlgn="base" hangingPunct="1">
              <a:spcBef>
                <a:spcPct val="20000"/>
              </a:spcBef>
              <a:spcAft>
                <a:spcPct val="0"/>
              </a:spcAft>
              <a:buChar char="»"/>
              <a:defRPr sz="2000" baseline="0">
                <a:solidFill>
                  <a:schemeClr val="tx1"/>
                </a:solidFill>
                <a:latin typeface="Calibri" pitchFamily="34" charset="0"/>
                <a:ea typeface="黑体" pitchFamily="49" charset="-122"/>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a:lstStyle>
          <a:p>
            <a:pPr marL="0" indent="0" algn="ctr">
              <a:buFont typeface="Wingdings 2" pitchFamily="18" charset="2"/>
              <a:buNone/>
            </a:pPr>
            <a:r>
              <a:rPr lang="en-US" altLang="zh-CN" sz="2800" dirty="0"/>
              <a:t>http://course.pku.edu.cn</a:t>
            </a:r>
            <a:endParaRPr lang="zh-CN" altLang="en-US" sz="2800" dirty="0"/>
          </a:p>
        </p:txBody>
      </p:sp>
      <p:sp>
        <p:nvSpPr>
          <p:cNvPr id="5" name="矩形 4"/>
          <p:cNvSpPr/>
          <p:nvPr/>
        </p:nvSpPr>
        <p:spPr>
          <a:xfrm>
            <a:off x="1437861" y="4696599"/>
            <a:ext cx="4724400" cy="553998"/>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algn="ctr"/>
            <a:r>
              <a:rPr lang="zh-CN" altLang="en-US" sz="3000" dirty="0">
                <a:solidFill>
                  <a:schemeClr val="bg1"/>
                </a:solidFill>
              </a:rPr>
              <a:t>课程通知，课后作业等</a:t>
            </a:r>
          </a:p>
        </p:txBody>
      </p:sp>
    </p:spTree>
    <p:extLst>
      <p:ext uri="{BB962C8B-B14F-4D97-AF65-F5344CB8AC3E}">
        <p14:creationId xmlns:p14="http://schemas.microsoft.com/office/powerpoint/2010/main" val="2264343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课程教材</a:t>
            </a:r>
          </a:p>
        </p:txBody>
      </p:sp>
      <p:sp>
        <p:nvSpPr>
          <p:cNvPr id="3" name="内容占位符 2"/>
          <p:cNvSpPr>
            <a:spLocks noGrp="1"/>
          </p:cNvSpPr>
          <p:nvPr>
            <p:ph idx="1"/>
          </p:nvPr>
        </p:nvSpPr>
        <p:spPr>
          <a:xfrm>
            <a:off x="396875" y="1362075"/>
            <a:ext cx="8670925" cy="4972050"/>
          </a:xfrm>
        </p:spPr>
        <p:txBody>
          <a:bodyPr/>
          <a:lstStyle/>
          <a:p>
            <a:r>
              <a:rPr lang="en-US" altLang="zh-CN" sz="2400" dirty="0"/>
              <a:t>Computer Systems: A Programmer's Perspective（3</a:t>
            </a:r>
            <a:r>
              <a:rPr lang="en-US" altLang="zh-CN" sz="2400" baseline="30000" dirty="0"/>
              <a:t>rd</a:t>
            </a:r>
            <a:r>
              <a:rPr lang="en-US" altLang="zh-CN" sz="2400" dirty="0"/>
              <a:t> Edition）</a:t>
            </a:r>
            <a:br>
              <a:rPr lang="en-US" altLang="zh-CN" sz="2400" dirty="0"/>
            </a:br>
            <a:r>
              <a:rPr lang="zh-CN" altLang="en-US" sz="2400" dirty="0"/>
              <a:t>深入理解计算机系统（第</a:t>
            </a:r>
            <a:r>
              <a:rPr lang="en-US" altLang="zh-CN" sz="2400" dirty="0"/>
              <a:t>3</a:t>
            </a:r>
            <a:r>
              <a:rPr lang="zh-CN" altLang="en-US" sz="2400" dirty="0"/>
              <a:t>版）</a:t>
            </a:r>
            <a:endParaRPr lang="en-US" altLang="zh-CN" sz="2400" dirty="0"/>
          </a:p>
          <a:p>
            <a:r>
              <a:rPr lang="zh-CN" altLang="en-US" sz="2400" dirty="0"/>
              <a:t>英文版作者</a:t>
            </a:r>
            <a:r>
              <a:rPr lang="en-US" altLang="zh-CN" sz="2400" dirty="0"/>
              <a:t>: </a:t>
            </a:r>
            <a:r>
              <a:rPr lang="zh-CN" altLang="en-US" sz="2400" dirty="0"/>
              <a:t>（美）</a:t>
            </a:r>
            <a:r>
              <a:rPr lang="en-US" altLang="zh-CN" sz="2400" dirty="0"/>
              <a:t>Randal </a:t>
            </a:r>
            <a:r>
              <a:rPr lang="en-US" altLang="zh-CN" sz="2400" dirty="0" err="1"/>
              <a:t>E.Bryant</a:t>
            </a:r>
            <a:r>
              <a:rPr lang="en-US" altLang="zh-CN" sz="2400" dirty="0"/>
              <a:t> / David </a:t>
            </a:r>
            <a:r>
              <a:rPr lang="en-US" altLang="zh-CN" sz="2400" dirty="0" err="1"/>
              <a:t>O'Hallaron</a:t>
            </a:r>
            <a:endParaRPr lang="en-US" altLang="zh-CN" sz="2400" dirty="0"/>
          </a:p>
          <a:p>
            <a:endParaRPr lang="en-US" altLang="zh-CN" sz="2400" dirty="0"/>
          </a:p>
          <a:p>
            <a:endParaRPr lang="zh-CN" altLang="en-US" sz="2400" dirty="0"/>
          </a:p>
        </p:txBody>
      </p:sp>
      <p:pic>
        <p:nvPicPr>
          <p:cNvPr id="1030" name="Picture 6" descr="http://img1.douban.com/lpic/s4510534.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151769" y="4725749"/>
            <a:ext cx="1339119" cy="1903649"/>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images.99read.com/newProduct/335/600.600/a0000022477.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888060" y="2674526"/>
            <a:ext cx="1866539" cy="1866540"/>
          </a:xfrm>
          <a:prstGeom prst="rect">
            <a:avLst/>
          </a:prstGeom>
          <a:noFill/>
          <a:extLst>
            <a:ext uri="{909E8E84-426E-40DD-AFC4-6F175D3DCCD1}">
              <a14:hiddenFill xmlns:a14="http://schemas.microsoft.com/office/drawing/2010/main">
                <a:solidFill>
                  <a:srgbClr val="FFFFFF"/>
                </a:solidFill>
              </a14:hiddenFill>
            </a:ext>
          </a:extLst>
        </p:spPr>
      </p:pic>
      <p:sp>
        <p:nvSpPr>
          <p:cNvPr id="11" name="圆角矩形标注 10"/>
          <p:cNvSpPr/>
          <p:nvPr/>
        </p:nvSpPr>
        <p:spPr bwMode="auto">
          <a:xfrm>
            <a:off x="6324600" y="3331319"/>
            <a:ext cx="609600" cy="2666999"/>
          </a:xfrm>
          <a:prstGeom prst="wedgeRoundRectCallout">
            <a:avLst>
              <a:gd name="adj1" fmla="val 75016"/>
              <a:gd name="adj2" fmla="val 915"/>
              <a:gd name="adj3" fmla="val 16667"/>
            </a:avLst>
          </a:prstGeom>
          <a:ln>
            <a:headEnd type="none" w="med" len="med"/>
            <a:tailEnd type="triangl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zh-CN" altLang="en-US" sz="2400" b="0" i="0" u="none" strike="noStrike" cap="none" normalizeH="0" baseline="0" dirty="0">
                <a:ln>
                  <a:noFill/>
                </a:ln>
                <a:solidFill>
                  <a:schemeClr val="tx1"/>
                </a:solidFill>
                <a:effectLst/>
                <a:latin typeface="黑体" pitchFamily="49" charset="-122"/>
                <a:ea typeface="黑体" pitchFamily="49" charset="-122"/>
              </a:rPr>
              <a:t>这些是第</a:t>
            </a:r>
            <a:r>
              <a:rPr kumimoji="0" lang="en-US" altLang="zh-CN" sz="2400" b="0" i="0" u="none" strike="noStrike" cap="none" normalizeH="0" baseline="0" dirty="0">
                <a:ln>
                  <a:noFill/>
                </a:ln>
                <a:solidFill>
                  <a:schemeClr val="tx1"/>
                </a:solidFill>
                <a:effectLst/>
                <a:latin typeface="黑体" pitchFamily="49" charset="-122"/>
                <a:ea typeface="黑体" pitchFamily="49" charset="-122"/>
              </a:rPr>
              <a:t>2</a:t>
            </a:r>
            <a:r>
              <a:rPr kumimoji="0" lang="zh-CN" altLang="en-US" sz="2400" b="0" i="0" u="none" strike="noStrike" cap="none" normalizeH="0" baseline="0" dirty="0">
                <a:ln>
                  <a:noFill/>
                </a:ln>
                <a:solidFill>
                  <a:schemeClr val="tx1"/>
                </a:solidFill>
                <a:effectLst/>
                <a:latin typeface="黑体" pitchFamily="49" charset="-122"/>
                <a:ea typeface="黑体" pitchFamily="49" charset="-122"/>
              </a:rPr>
              <a:t>版</a:t>
            </a:r>
          </a:p>
        </p:txBody>
      </p:sp>
      <p:pic>
        <p:nvPicPr>
          <p:cNvPr id="5" name="图片 4"/>
          <p:cNvPicPr>
            <a:picLocks noChangeAspect="1"/>
          </p:cNvPicPr>
          <p:nvPr/>
        </p:nvPicPr>
        <p:blipFill rotWithShape="1">
          <a:blip r:embed="rId5"/>
          <a:srcRect l="35417" t="13704" r="28750" b="1852"/>
          <a:stretch/>
        </p:blipFill>
        <p:spPr>
          <a:xfrm>
            <a:off x="531312" y="2743197"/>
            <a:ext cx="2931696" cy="3886201"/>
          </a:xfrm>
          <a:prstGeom prst="rect">
            <a:avLst/>
          </a:prstGeom>
          <a:ln>
            <a:noFill/>
          </a:ln>
          <a:effectLst>
            <a:outerShdw blurRad="292100" dist="139700" dir="2700000" algn="tl" rotWithShape="0">
              <a:srgbClr val="333333">
                <a:alpha val="65000"/>
              </a:srgbClr>
            </a:outerShdw>
          </a:effectLst>
        </p:spPr>
      </p:pic>
      <p:sp>
        <p:nvSpPr>
          <p:cNvPr id="10" name="圆角矩形标注 9"/>
          <p:cNvSpPr/>
          <p:nvPr/>
        </p:nvSpPr>
        <p:spPr bwMode="auto">
          <a:xfrm>
            <a:off x="3760869" y="2670768"/>
            <a:ext cx="1942936" cy="591560"/>
          </a:xfrm>
          <a:prstGeom prst="wedgeRoundRectCallout">
            <a:avLst>
              <a:gd name="adj1" fmla="val -56873"/>
              <a:gd name="adj2" fmla="val 52876"/>
              <a:gd name="adj3" fmla="val 16667"/>
            </a:avLst>
          </a:prstGeom>
          <a:ln>
            <a:headEnd type="none" w="med" len="med"/>
            <a:tailEnd type="triangl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zh-CN" altLang="en-US" sz="2400" b="0" i="0" u="none" strike="noStrike" cap="none" normalizeH="0" baseline="0" dirty="0">
                <a:ln>
                  <a:noFill/>
                </a:ln>
                <a:solidFill>
                  <a:schemeClr val="bg1"/>
                </a:solidFill>
                <a:effectLst/>
                <a:latin typeface="黑体" pitchFamily="49" charset="-122"/>
                <a:ea typeface="黑体" pitchFamily="49" charset="-122"/>
              </a:rPr>
              <a:t>教材第</a:t>
            </a:r>
            <a:r>
              <a:rPr kumimoji="0" lang="en-US" altLang="zh-CN" sz="2400" b="0" i="0" u="none" strike="noStrike" cap="none" normalizeH="0" baseline="0" dirty="0">
                <a:ln>
                  <a:noFill/>
                </a:ln>
                <a:solidFill>
                  <a:schemeClr val="bg1"/>
                </a:solidFill>
                <a:effectLst/>
                <a:latin typeface="黑体" pitchFamily="49" charset="-122"/>
                <a:ea typeface="黑体" pitchFamily="49" charset="-122"/>
              </a:rPr>
              <a:t>3</a:t>
            </a:r>
            <a:r>
              <a:rPr kumimoji="0" lang="zh-CN" altLang="en-US" sz="2400" b="0" i="0" u="none" strike="noStrike" cap="none" normalizeH="0" baseline="0" dirty="0">
                <a:ln>
                  <a:noFill/>
                </a:ln>
                <a:solidFill>
                  <a:schemeClr val="bg1"/>
                </a:solidFill>
                <a:effectLst/>
                <a:latin typeface="黑体" pitchFamily="49" charset="-122"/>
                <a:ea typeface="黑体" pitchFamily="49" charset="-122"/>
              </a:rPr>
              <a:t>版</a:t>
            </a:r>
          </a:p>
        </p:txBody>
      </p:sp>
      <p:pic>
        <p:nvPicPr>
          <p:cNvPr id="4" name="图片 3">
            <a:extLst>
              <a:ext uri="{FF2B5EF4-FFF2-40B4-BE49-F238E27FC236}">
                <a16:creationId xmlns:a16="http://schemas.microsoft.com/office/drawing/2014/main" id="{7E03A68C-A275-4BBE-8192-8E087BF4E9D9}"/>
              </a:ext>
            </a:extLst>
          </p:cNvPr>
          <p:cNvPicPr>
            <a:picLocks noChangeAspect="1"/>
          </p:cNvPicPr>
          <p:nvPr/>
        </p:nvPicPr>
        <p:blipFill>
          <a:blip r:embed="rId6"/>
          <a:stretch>
            <a:fillRect/>
          </a:stretch>
        </p:blipFill>
        <p:spPr>
          <a:xfrm>
            <a:off x="3734028" y="3429000"/>
            <a:ext cx="2209572" cy="3169468"/>
          </a:xfrm>
          <a:prstGeom prst="rect">
            <a:avLst/>
          </a:prstGeom>
        </p:spPr>
      </p:pic>
    </p:spTree>
    <p:extLst>
      <p:ext uri="{BB962C8B-B14F-4D97-AF65-F5344CB8AC3E}">
        <p14:creationId xmlns:p14="http://schemas.microsoft.com/office/powerpoint/2010/main" val="73391082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4894AFB-F76B-487B-AE51-EFCCCCAFD510}"/>
              </a:ext>
            </a:extLst>
          </p:cNvPr>
          <p:cNvSpPr>
            <a:spLocks noGrp="1"/>
          </p:cNvSpPr>
          <p:nvPr>
            <p:ph type="title"/>
          </p:nvPr>
        </p:nvSpPr>
        <p:spPr/>
        <p:txBody>
          <a:bodyPr/>
          <a:lstStyle/>
          <a:p>
            <a:r>
              <a:rPr lang="zh-CN" altLang="en-US" dirty="0"/>
              <a:t>成绩评定占比</a:t>
            </a:r>
          </a:p>
        </p:txBody>
      </p:sp>
      <p:sp>
        <p:nvSpPr>
          <p:cNvPr id="3" name="内容占位符 2">
            <a:extLst>
              <a:ext uri="{FF2B5EF4-FFF2-40B4-BE49-F238E27FC236}">
                <a16:creationId xmlns:a16="http://schemas.microsoft.com/office/drawing/2014/main" id="{25769A32-8FE2-4B74-8D81-CDA9234B17F3}"/>
              </a:ext>
            </a:extLst>
          </p:cNvPr>
          <p:cNvSpPr>
            <a:spLocks noGrp="1"/>
          </p:cNvSpPr>
          <p:nvPr>
            <p:ph idx="1"/>
          </p:nvPr>
        </p:nvSpPr>
        <p:spPr/>
        <p:txBody>
          <a:bodyPr/>
          <a:lstStyle/>
          <a:p>
            <a:r>
              <a:rPr lang="zh-CN" altLang="en-US" dirty="0"/>
              <a:t>期末考试：</a:t>
            </a:r>
            <a:r>
              <a:rPr lang="en-US" altLang="zh-CN" dirty="0"/>
              <a:t>30</a:t>
            </a:r>
            <a:r>
              <a:rPr lang="zh-CN" altLang="en-US" dirty="0"/>
              <a:t>分</a:t>
            </a:r>
            <a:endParaRPr lang="en-US" altLang="zh-CN" dirty="0"/>
          </a:p>
          <a:p>
            <a:r>
              <a:rPr lang="zh-CN" altLang="en-US" dirty="0"/>
              <a:t>阶段测验</a:t>
            </a:r>
            <a:r>
              <a:rPr lang="en-US" altLang="zh-CN" dirty="0"/>
              <a:t>1</a:t>
            </a:r>
            <a:r>
              <a:rPr lang="zh-CN" altLang="en-US" dirty="0"/>
              <a:t>：</a:t>
            </a:r>
            <a:r>
              <a:rPr lang="en-US" altLang="zh-CN" dirty="0"/>
              <a:t>10</a:t>
            </a:r>
            <a:r>
              <a:rPr lang="zh-CN" altLang="en-US" dirty="0"/>
              <a:t>分</a:t>
            </a:r>
            <a:endParaRPr lang="en-US" altLang="zh-CN" dirty="0"/>
          </a:p>
          <a:p>
            <a:r>
              <a:rPr lang="zh-CN" altLang="en-US" dirty="0"/>
              <a:t>阶段测验</a:t>
            </a:r>
            <a:r>
              <a:rPr lang="en-US" altLang="zh-CN" dirty="0"/>
              <a:t>2</a:t>
            </a:r>
            <a:r>
              <a:rPr lang="zh-CN" altLang="en-US" dirty="0"/>
              <a:t>：</a:t>
            </a:r>
            <a:r>
              <a:rPr lang="en-US" altLang="zh-CN" dirty="0"/>
              <a:t>10</a:t>
            </a:r>
            <a:r>
              <a:rPr lang="zh-CN" altLang="en-US" dirty="0"/>
              <a:t>分</a:t>
            </a:r>
            <a:endParaRPr lang="en-US" altLang="zh-CN" dirty="0"/>
          </a:p>
          <a:p>
            <a:r>
              <a:rPr lang="en-US" altLang="zh-CN" dirty="0"/>
              <a:t>LAB</a:t>
            </a:r>
            <a:r>
              <a:rPr lang="zh-CN" altLang="en-US" dirty="0"/>
              <a:t>实验题和</a:t>
            </a:r>
            <a:r>
              <a:rPr lang="en-US" altLang="zh-CN" dirty="0"/>
              <a:t>LAB</a:t>
            </a:r>
            <a:r>
              <a:rPr lang="zh-CN" altLang="en-US" dirty="0"/>
              <a:t>测验：</a:t>
            </a:r>
            <a:r>
              <a:rPr lang="en-US" altLang="zh-CN" dirty="0"/>
              <a:t>30</a:t>
            </a:r>
            <a:r>
              <a:rPr lang="zh-CN" altLang="en-US" dirty="0"/>
              <a:t>分</a:t>
            </a:r>
            <a:endParaRPr lang="en-US" altLang="zh-CN" dirty="0"/>
          </a:p>
          <a:p>
            <a:pPr lvl="1"/>
            <a:r>
              <a:rPr lang="zh-CN" altLang="en-US" sz="2000" dirty="0"/>
              <a:t>注：</a:t>
            </a:r>
            <a:r>
              <a:rPr lang="en-US" altLang="zh-CN" sz="2000" dirty="0"/>
              <a:t>LAB</a:t>
            </a:r>
            <a:r>
              <a:rPr lang="zh-CN" altLang="en-US" sz="2000" dirty="0"/>
              <a:t>测验会占较大比重</a:t>
            </a:r>
            <a:endParaRPr lang="en-US" altLang="zh-CN" sz="2000" dirty="0"/>
          </a:p>
          <a:p>
            <a:r>
              <a:rPr lang="zh-CN" altLang="en-US" dirty="0"/>
              <a:t>小班评分：</a:t>
            </a:r>
            <a:r>
              <a:rPr lang="en-US" altLang="zh-CN" dirty="0"/>
              <a:t>15</a:t>
            </a:r>
            <a:r>
              <a:rPr lang="zh-CN" altLang="en-US" dirty="0"/>
              <a:t>分</a:t>
            </a:r>
            <a:endParaRPr lang="en-US" altLang="zh-CN" dirty="0"/>
          </a:p>
          <a:p>
            <a:pPr lvl="1"/>
            <a:r>
              <a:rPr lang="zh-CN" altLang="en-US" sz="2000" dirty="0"/>
              <a:t>注：含小班研讨表现和平时作业等</a:t>
            </a:r>
            <a:endParaRPr lang="en-US" altLang="zh-CN" sz="2000" dirty="0"/>
          </a:p>
          <a:p>
            <a:r>
              <a:rPr lang="zh-CN" altLang="en-US" dirty="0"/>
              <a:t>大班评分：</a:t>
            </a:r>
            <a:r>
              <a:rPr lang="en-US" altLang="zh-CN" dirty="0"/>
              <a:t>5</a:t>
            </a:r>
            <a:r>
              <a:rPr lang="zh-CN" altLang="en-US" dirty="0"/>
              <a:t>分</a:t>
            </a:r>
            <a:endParaRPr lang="en-US" altLang="zh-CN" dirty="0"/>
          </a:p>
          <a:p>
            <a:pPr lvl="1"/>
            <a:r>
              <a:rPr lang="zh-CN" altLang="en-US" sz="2000" dirty="0"/>
              <a:t>注</a:t>
            </a:r>
            <a:r>
              <a:rPr lang="en-US" altLang="zh-CN" sz="2000" dirty="0"/>
              <a:t>1</a:t>
            </a:r>
            <a:r>
              <a:rPr lang="zh-CN" altLang="en-US" sz="2000" dirty="0"/>
              <a:t>：含大班互动表现，还可能有不定期的随堂小测或点名等</a:t>
            </a:r>
            <a:endParaRPr lang="en-US" altLang="zh-CN" sz="2000" dirty="0"/>
          </a:p>
          <a:p>
            <a:pPr lvl="1"/>
            <a:r>
              <a:rPr lang="zh-CN" altLang="en-US" sz="2000" dirty="0"/>
              <a:t>注</a:t>
            </a:r>
            <a:r>
              <a:rPr lang="en-US" altLang="zh-CN" sz="2000" dirty="0"/>
              <a:t>2</a:t>
            </a:r>
            <a:r>
              <a:rPr lang="zh-CN" altLang="en-US" sz="2000" dirty="0"/>
              <a:t>：每次阶段测验得到</a:t>
            </a:r>
            <a:r>
              <a:rPr lang="en-US" altLang="zh-CN" sz="2000" dirty="0"/>
              <a:t>85</a:t>
            </a:r>
            <a:r>
              <a:rPr lang="zh-CN" altLang="en-US" sz="2000" dirty="0"/>
              <a:t>分（百分制）以上的，在下一阶段中不会被扣分。</a:t>
            </a:r>
            <a:endParaRPr lang="en-US" altLang="zh-CN" sz="2000" dirty="0"/>
          </a:p>
          <a:p>
            <a:pPr lvl="1"/>
            <a:endParaRPr lang="en-US" altLang="zh-CN" dirty="0"/>
          </a:p>
          <a:p>
            <a:endParaRPr lang="zh-CN" altLang="en-US" dirty="0"/>
          </a:p>
        </p:txBody>
      </p:sp>
      <p:sp>
        <p:nvSpPr>
          <p:cNvPr id="4" name="矩形 3">
            <a:extLst>
              <a:ext uri="{FF2B5EF4-FFF2-40B4-BE49-F238E27FC236}">
                <a16:creationId xmlns:a16="http://schemas.microsoft.com/office/drawing/2014/main" id="{DA8BC150-AD10-4809-BC35-CEC4327F6471}"/>
              </a:ext>
            </a:extLst>
          </p:cNvPr>
          <p:cNvSpPr/>
          <p:nvPr/>
        </p:nvSpPr>
        <p:spPr>
          <a:xfrm>
            <a:off x="850900" y="6488668"/>
            <a:ext cx="7288243" cy="369332"/>
          </a:xfrm>
          <a:prstGeom prst="rect">
            <a:avLst/>
          </a:prstGeom>
        </p:spPr>
        <p:txBody>
          <a:bodyPr wrap="square">
            <a:spAutoFit/>
          </a:bodyPr>
          <a:lstStyle/>
          <a:p>
            <a:pPr marL="627063" indent="-627063" algn="ctr"/>
            <a:r>
              <a:rPr lang="zh-CN" altLang="en-US" sz="1800" b="0" dirty="0">
                <a:solidFill>
                  <a:srgbClr val="C00000"/>
                </a:solidFill>
                <a:latin typeface="等线" panose="02010600030101010101" pitchFamily="2" charset="-122"/>
                <a:ea typeface="等线" panose="02010600030101010101" pitchFamily="2" charset="-122"/>
              </a:rPr>
              <a:t>注：教学团队可能会根据实际教学情况进行适度调整</a:t>
            </a:r>
          </a:p>
        </p:txBody>
      </p:sp>
    </p:spTree>
    <p:extLst>
      <p:ext uri="{BB962C8B-B14F-4D97-AF65-F5344CB8AC3E}">
        <p14:creationId xmlns:p14="http://schemas.microsoft.com/office/powerpoint/2010/main" val="712789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001.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8200" y="2838892"/>
            <a:ext cx="7391400" cy="1547037"/>
          </a:xfrm>
          <a:prstGeom prst="rect">
            <a:avLst/>
          </a:prstGeom>
        </p:spPr>
      </p:pic>
      <p:sp>
        <p:nvSpPr>
          <p:cNvPr id="4" name="Title 3"/>
          <p:cNvSpPr>
            <a:spLocks noGrp="1"/>
          </p:cNvSpPr>
          <p:nvPr>
            <p:ph type="title"/>
          </p:nvPr>
        </p:nvSpPr>
        <p:spPr/>
        <p:txBody>
          <a:bodyPr/>
          <a:lstStyle/>
          <a:p>
            <a:r>
              <a:rPr lang="en-US" dirty="0"/>
              <a:t> </a:t>
            </a:r>
          </a:p>
        </p:txBody>
      </p:sp>
    </p:spTree>
    <p:extLst>
      <p:ext uri="{BB962C8B-B14F-4D97-AF65-F5344CB8AC3E}">
        <p14:creationId xmlns:p14="http://schemas.microsoft.com/office/powerpoint/2010/main" val="900150036"/>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EXPOINTINIT" val=""/>
  <p:tag name="USEAMSFONTS" val="True"/>
  <p:tag name="EMBEDFONTS" val="False"/>
  <p:tag name="USEBOLDAMS" val="False"/>
  <p:tag name="DEFAULTDISPLAYSOURCE" val="\documentclass{slides}\pagestyle{empty}&#10;\begin{document}&#10;&#10;\end{document}&#10;"/>
  <p:tag name="TEX2PS" val="latex $(base).tex; dvips -D $(res) -E -o $(base).ps $(base).dvi"/>
  <p:tag name="EXTERNALEDITCOMMAND" val="notepad %"/>
  <p:tag name="GHOSTSCRIPTCOMMAND" val="gswin32c"/>
  <p:tag name="DEFAULTBITMAP" val="pngmono"/>
  <p:tag name="DEFAULTBLEND" val="False"/>
  <p:tag name="DEFAULTTRANSPARENT" val="False"/>
  <p:tag name="DEFAULTWORKAROUNDTRANSPARENCYBUG" val="False"/>
  <p:tag name="DEFAULTRESOLUTION" val="1200"/>
  <p:tag name="DEFAULTMAGNIFICATION" val="0.8"/>
  <p:tag name="DEFAULTFONTSIZE" val="10"/>
  <p:tag name="DEFAULTWIDTH" val="418"/>
  <p:tag name="DEFAULTHEIGHT" val="316"/>
</p:tagLst>
</file>

<file path=ppt/theme/theme1.xml><?xml version="1.0" encoding="utf-8"?>
<a:theme xmlns:a="http://schemas.openxmlformats.org/drawingml/2006/main" name="template2007">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25400" cap="flat" cmpd="sng" algn="ctr">
          <a:solidFill>
            <a:srgbClr val="CC0000"/>
          </a:solidFill>
          <a:prstDash val="solid"/>
          <a:round/>
          <a:headEnd type="none" w="med" len="med"/>
          <a:tailEnd type="triangl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1" i="0" u="none" strike="noStrike" cap="none" normalizeH="0" baseline="0" smtClean="0">
            <a:ln>
              <a:noFill/>
            </a:ln>
            <a:solidFill>
              <a:schemeClr val="tx1"/>
            </a:solidFill>
            <a:effectLst/>
            <a:latin typeface="Arial Narrow" pitchFamily="34" charset="0"/>
          </a:defRPr>
        </a:defPPr>
      </a:lstStyle>
    </a:spDef>
    <a:lnDef>
      <a:spPr bwMode="auto">
        <a:xfrm>
          <a:off x="0" y="0"/>
          <a:ext cx="1" cy="1"/>
        </a:xfrm>
        <a:custGeom>
          <a:avLst/>
          <a:gdLst/>
          <a:ahLst/>
          <a:cxnLst/>
          <a:rect l="0" t="0" r="0" b="0"/>
          <a:pathLst/>
        </a:custGeom>
        <a:noFill/>
        <a:ln w="25400" cap="flat" cmpd="sng" algn="ctr">
          <a:solidFill>
            <a:srgbClr val="CC0000"/>
          </a:solidFill>
          <a:prstDash val="solid"/>
          <a:round/>
          <a:headEnd type="none" w="med" len="med"/>
          <a:tailEnd type="triangl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1" i="0" u="none" strike="noStrike" cap="none" normalizeH="0" baseline="0" smtClean="0">
            <a:ln>
              <a:noFill/>
            </a:ln>
            <a:solidFill>
              <a:schemeClr val="tx1"/>
            </a:solidFill>
            <a:effectLst/>
            <a:latin typeface="Arial Narrow" pitchFamily="34" charset="0"/>
          </a:defRPr>
        </a:defPPr>
      </a:lstStyle>
    </a:lnDef>
    <a:txDef>
      <a:spPr>
        <a:noFill/>
      </a:spPr>
      <a:bodyPr wrap="none" rtlCol="0">
        <a:spAutoFit/>
      </a:bodyPr>
      <a:lstStyle>
        <a:defPPr>
          <a:defRPr dirty="0" smtClean="0">
            <a:latin typeface="Calibri" pitchFamily="34" charset="0"/>
          </a:defRPr>
        </a:defPPr>
      </a:lstStyle>
    </a:txDef>
  </a:objectDefaults>
  <a:extraClrSchemeLst>
    <a:extraClrScheme>
      <a:clrScheme name="class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lass1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lass1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lass1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lass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lass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lass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template2007</Template>
  <TotalTime>479</TotalTime>
  <Words>12129</Words>
  <Application>Microsoft Office PowerPoint</Application>
  <PresentationFormat>On-screen Show (4:3)</PresentationFormat>
  <Paragraphs>1002</Paragraphs>
  <Slides>68</Slides>
  <Notes>42</Notes>
  <HiddenSlides>2</HiddenSlides>
  <MMClips>0</MMClips>
  <ScaleCrop>false</ScaleCrop>
  <HeadingPairs>
    <vt:vector size="6" baseType="variant">
      <vt:variant>
        <vt:lpstr>Fonts Used</vt:lpstr>
      </vt:variant>
      <vt:variant>
        <vt:i4>15</vt:i4>
      </vt:variant>
      <vt:variant>
        <vt:lpstr>Theme</vt:lpstr>
      </vt:variant>
      <vt:variant>
        <vt:i4>2</vt:i4>
      </vt:variant>
      <vt:variant>
        <vt:lpstr>Slide Titles</vt:lpstr>
      </vt:variant>
      <vt:variant>
        <vt:i4>68</vt:i4>
      </vt:variant>
    </vt:vector>
  </HeadingPairs>
  <TitlesOfParts>
    <vt:vector size="85" baseType="lpstr">
      <vt:lpstr>Zapf Dingbats</vt:lpstr>
      <vt:lpstr>Microsoft YaHei</vt:lpstr>
      <vt:lpstr>Microsoft YaHei</vt:lpstr>
      <vt:lpstr>等线</vt:lpstr>
      <vt:lpstr>黑体</vt:lpstr>
      <vt:lpstr>Aptos</vt:lpstr>
      <vt:lpstr>Aptos Display</vt:lpstr>
      <vt:lpstr>Arial</vt:lpstr>
      <vt:lpstr>Arial Narrow</vt:lpstr>
      <vt:lpstr>Calibri</vt:lpstr>
      <vt:lpstr>Calibri Bold</vt:lpstr>
      <vt:lpstr>Courier New</vt:lpstr>
      <vt:lpstr>Times New Roman</vt:lpstr>
      <vt:lpstr>Wingdings</vt:lpstr>
      <vt:lpstr>Wingdings 2</vt:lpstr>
      <vt:lpstr>template2007</vt:lpstr>
      <vt:lpstr>1_Office Theme</vt:lpstr>
      <vt:lpstr>Course Overview  Introduction to Computer Systems 1st Lecture, Sep 7, 2026</vt:lpstr>
      <vt:lpstr>PowerPoint Presentation</vt:lpstr>
      <vt:lpstr>PowerPoint Presentation</vt:lpstr>
      <vt:lpstr>PowerPoint Presentation</vt:lpstr>
      <vt:lpstr>PowerPoint Presentation</vt:lpstr>
      <vt:lpstr>Common complaints for ICS</vt:lpstr>
      <vt:lpstr>PowerPoint Presentation</vt:lpstr>
      <vt:lpstr>PowerPoint Presentation</vt:lpstr>
      <vt:lpstr>PowerPoint Presentation</vt:lpstr>
      <vt:lpstr>课程教材</vt:lpstr>
      <vt:lpstr>PowerPoint Presentation</vt:lpstr>
      <vt:lpstr>PowerPoint Presentation</vt:lpstr>
      <vt:lpstr>Exam: something we are considering this year</vt:lpstr>
      <vt:lpstr>PowerPoint Presentation</vt:lpstr>
      <vt:lpstr>PowerPoint Presentation</vt:lpstr>
      <vt:lpstr>PowerPoint Presentation</vt:lpstr>
      <vt:lpstr>课程安排</vt:lpstr>
      <vt:lpstr>成绩评定占比</vt:lpstr>
      <vt:lpstr>需要注意的问题</vt:lpstr>
      <vt:lpstr>主要内容</vt:lpstr>
      <vt:lpstr>课程起源</vt:lpstr>
      <vt:lpstr>合作建设课程</vt:lpstr>
      <vt:lpstr>小班教学的启动</vt:lpstr>
      <vt:lpstr>北京大学本科生“研讨型小班教学”试点</vt:lpstr>
      <vt:lpstr>主要内容</vt:lpstr>
      <vt:lpstr>本课程的教学方式</vt:lpstr>
      <vt:lpstr>大班课程安排</vt:lpstr>
      <vt:lpstr>大班课程安排</vt:lpstr>
      <vt:lpstr>PowerPoint Presentation</vt:lpstr>
      <vt:lpstr>PowerPoint Presentation</vt:lpstr>
      <vt:lpstr>实验题系统</vt:lpstr>
      <vt:lpstr>主要内容</vt:lpstr>
      <vt:lpstr>本课程关注的问题和目标</vt:lpstr>
      <vt:lpstr>本课程独特的视角</vt:lpstr>
      <vt:lpstr> 问题1：整型不是整数，浮点型不是实数 Ints are not Integers, Floats are not Reals</vt:lpstr>
      <vt:lpstr>计算机系统中的算术 ≠ 数学中的算术(1/2)</vt:lpstr>
      <vt:lpstr>计算机系统中的算术 ≠ 数学中的算术(2/2)</vt:lpstr>
      <vt:lpstr> 问题2：了解汇编 (1/4) You’ve Got to Know Assembly</vt:lpstr>
      <vt:lpstr> 问题2：了解汇编 (2/4) You’ve Got to Know Assembly</vt:lpstr>
      <vt:lpstr> 问题2：了解汇编 (3/4) You’ve Got to Know Assembly</vt:lpstr>
      <vt:lpstr> 问题2：了解汇编 (4/4) You’ve Got to Know Assembly</vt:lpstr>
      <vt:lpstr> 问题3：内存对程序性能的影响至关重要 Memory Matters</vt:lpstr>
      <vt:lpstr>内存引用错误 (1/3)</vt:lpstr>
      <vt:lpstr>内存引用错误 (2/3)</vt:lpstr>
      <vt:lpstr>内存引用错误 (3/3)</vt:lpstr>
      <vt:lpstr> 问题4：算法性能分析结果 ≠ 实际程序性能 There’s more to performance than asymptotic complexity </vt:lpstr>
      <vt:lpstr>内存性能影响程序性能</vt:lpstr>
      <vt:lpstr>为什么性能有这些差别</vt:lpstr>
      <vt:lpstr> 问题5：计算机网络环境下的新问题 Computers do more than execute programs</vt:lpstr>
      <vt:lpstr> 问题5：计算机网络环境下的新问题  Computers do more than execute programs</vt:lpstr>
      <vt:lpstr> 问题5：计算机网络环境下的新问题(3/4)  Computers do more than execute programs</vt:lpstr>
      <vt:lpstr> 问题5：计算机网络环境下的新问题(4/4)  Computers do more than execute programs</vt:lpstr>
      <vt:lpstr>主要内容</vt:lpstr>
      <vt:lpstr>课程主体内容</vt:lpstr>
      <vt:lpstr> 一、程序与数据 Programs and Data (1/2)</vt:lpstr>
      <vt:lpstr> 一、程序与数据 Programs and Data (2/2)</vt:lpstr>
      <vt:lpstr> 二、处理器体系结构  和 程序性能 Processor Architecture &amp; Performance</vt:lpstr>
      <vt:lpstr> 三、分级存储器体系 The Memory Hierarchy</vt:lpstr>
      <vt:lpstr> 四、异常控制流 Exceptional Control Flow</vt:lpstr>
      <vt:lpstr> 五、虚拟内存 Virtual Memory</vt:lpstr>
      <vt:lpstr> 六、网络和并发 Networking, and Concurrency </vt:lpstr>
      <vt:lpstr>实验题（LAB）</vt:lpstr>
      <vt:lpstr>每个实验必须独立完成（不得由AI代做）</vt:lpstr>
      <vt:lpstr>主要内容</vt:lpstr>
      <vt:lpstr>课程主页</vt:lpstr>
      <vt:lpstr>课程教材</vt:lpstr>
      <vt:lpstr>成绩评定占比</vt:lpstr>
      <vt:lpstr> </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Computer Systems 15-213/18-243, spring 2009 1st Lecture, Jan. 12th</dc:title>
  <dc:creator>Markus Pueschel</dc:creator>
  <dc:description>Redesign of slides created by Randal E. Bryant and David R. O'Hallaron</dc:description>
  <cp:lastModifiedBy>DIYU ZHOU</cp:lastModifiedBy>
  <cp:revision>481</cp:revision>
  <cp:lastPrinted>2018-09-16T12:05:34Z</cp:lastPrinted>
  <dcterms:created xsi:type="dcterms:W3CDTF">2011-01-12T20:24:02Z</dcterms:created>
  <dcterms:modified xsi:type="dcterms:W3CDTF">2026-09-06T02:58:31Z</dcterms:modified>
</cp:coreProperties>
</file>